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5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38"/>
    <a:srgbClr val="FDB931"/>
    <a:srgbClr val="FDA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1FE44-F0CB-42F0-BCB5-3E137004A625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A944-E81E-4145-B1E8-4E4D7B1EE94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517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21" y="5547936"/>
            <a:ext cx="2504546" cy="8264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1739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5716598"/>
            <a:ext cx="12041466" cy="939388"/>
            <a:chOff x="0" y="5716598"/>
            <a:chExt cx="12041466" cy="939388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9" name="Elipse 8"/>
            <p:cNvSpPr/>
            <p:nvPr userDrawn="1"/>
          </p:nvSpPr>
          <p:spPr>
            <a:xfrm>
              <a:off x="11102078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68658" y="6004476"/>
            <a:ext cx="624696" cy="365125"/>
          </a:xfrm>
        </p:spPr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Título de la presentación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5716598"/>
            <a:ext cx="12061270" cy="939388"/>
            <a:chOff x="0" y="5716598"/>
            <a:chExt cx="12061270" cy="939388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9" name="Elipse 8"/>
            <p:cNvSpPr/>
            <p:nvPr userDrawn="1"/>
          </p:nvSpPr>
          <p:spPr>
            <a:xfrm>
              <a:off x="11121882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3514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35147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77894" y="6004476"/>
            <a:ext cx="624696" cy="365125"/>
          </a:xfrm>
        </p:spPr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Rectángulo 9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Título de la presentación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0" y="5716598"/>
            <a:ext cx="12070511" cy="939388"/>
            <a:chOff x="0" y="5716598"/>
            <a:chExt cx="12070511" cy="939388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9" name="Elipse 8"/>
            <p:cNvSpPr/>
            <p:nvPr userDrawn="1"/>
          </p:nvSpPr>
          <p:spPr>
            <a:xfrm>
              <a:off x="11131123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296369" y="6004476"/>
            <a:ext cx="624696" cy="365125"/>
          </a:xfrm>
        </p:spPr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Rectángulo 15"/>
          <p:cNvSpPr/>
          <p:nvPr/>
        </p:nvSpPr>
        <p:spPr>
          <a:xfrm>
            <a:off x="237434" y="6004476"/>
            <a:ext cx="56807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</a:rPr>
              <a:t>Persona humana, sociedad y economía moderna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27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9236" y="5716598"/>
            <a:ext cx="12033564" cy="939388"/>
            <a:chOff x="0" y="5716598"/>
            <a:chExt cx="12033564" cy="939388"/>
          </a:xfrm>
        </p:grpSpPr>
        <p:pic>
          <p:nvPicPr>
            <p:cNvPr id="9" name="Imagen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10" name="Elipse 9"/>
            <p:cNvSpPr/>
            <p:nvPr userDrawn="1"/>
          </p:nvSpPr>
          <p:spPr>
            <a:xfrm>
              <a:off x="11094176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259424" y="6004476"/>
            <a:ext cx="624696" cy="365125"/>
          </a:xfrm>
        </p:spPr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Título de la presentación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0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5716598"/>
            <a:ext cx="12052034" cy="939388"/>
            <a:chOff x="0" y="5716598"/>
            <a:chExt cx="12052034" cy="939388"/>
          </a:xfrm>
        </p:grpSpPr>
        <p:pic>
          <p:nvPicPr>
            <p:cNvPr id="11" name="Imagen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12" name="Elipse 11"/>
            <p:cNvSpPr/>
            <p:nvPr userDrawn="1"/>
          </p:nvSpPr>
          <p:spPr>
            <a:xfrm>
              <a:off x="11112646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11268658" y="6004476"/>
            <a:ext cx="624696" cy="365125"/>
          </a:xfrm>
        </p:spPr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Título de la presentación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5716598"/>
            <a:ext cx="12033562" cy="939388"/>
            <a:chOff x="0" y="5716598"/>
            <a:chExt cx="12033562" cy="939388"/>
          </a:xfrm>
        </p:grpSpPr>
        <p:pic>
          <p:nvPicPr>
            <p:cNvPr id="7" name="Imagen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8" name="Elipse 7"/>
            <p:cNvSpPr/>
            <p:nvPr userDrawn="1"/>
          </p:nvSpPr>
          <p:spPr>
            <a:xfrm>
              <a:off x="11094174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250186" y="6004476"/>
            <a:ext cx="624696" cy="365125"/>
          </a:xfrm>
        </p:spPr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Título de la presentación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01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84" y="2571381"/>
            <a:ext cx="4143972" cy="13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9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5716598"/>
            <a:ext cx="11959674" cy="939388"/>
            <a:chOff x="0" y="5716598"/>
            <a:chExt cx="11959674" cy="939388"/>
          </a:xfrm>
        </p:grpSpPr>
        <p:pic>
          <p:nvPicPr>
            <p:cNvPr id="9" name="Imagen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10" name="Elipse 9"/>
            <p:cNvSpPr/>
            <p:nvPr userDrawn="1"/>
          </p:nvSpPr>
          <p:spPr>
            <a:xfrm>
              <a:off x="11020286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Título de la presentación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6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5716598"/>
            <a:ext cx="12042798" cy="939388"/>
            <a:chOff x="0" y="5716598"/>
            <a:chExt cx="12042798" cy="939388"/>
          </a:xfrm>
        </p:grpSpPr>
        <p:pic>
          <p:nvPicPr>
            <p:cNvPr id="9" name="Imagen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16598"/>
              <a:ext cx="11034643" cy="939388"/>
            </a:xfrm>
            <a:prstGeom prst="rect">
              <a:avLst/>
            </a:prstGeom>
          </p:spPr>
        </p:pic>
        <p:sp>
          <p:nvSpPr>
            <p:cNvPr id="10" name="Elipse 9"/>
            <p:cNvSpPr/>
            <p:nvPr userDrawn="1"/>
          </p:nvSpPr>
          <p:spPr>
            <a:xfrm>
              <a:off x="11103410" y="5716598"/>
              <a:ext cx="939388" cy="939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5413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5516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268658" y="6004476"/>
            <a:ext cx="624696" cy="365125"/>
          </a:xfrm>
        </p:spPr>
        <p:txBody>
          <a:bodyPr/>
          <a:lstStyle/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Rectángulo 10"/>
          <p:cNvSpPr/>
          <p:nvPr/>
        </p:nvSpPr>
        <p:spPr>
          <a:xfrm>
            <a:off x="237434" y="6004476"/>
            <a:ext cx="5680765" cy="347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Título de la presentación</a:t>
            </a:r>
            <a:endParaRPr lang="es-P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5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6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7435" y="6013034"/>
            <a:ext cx="607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194770" y="6004476"/>
            <a:ext cx="624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1C876CBB-0FEE-4346-B5CD-9DD7BB07BA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15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9B9C5-7BFB-4EE5-9932-54509CDB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97875"/>
            <a:ext cx="12192000" cy="1655763"/>
          </a:xfrm>
          <a:solidFill>
            <a:schemeClr val="tx2">
              <a:lumMod val="50000"/>
              <a:lumOff val="50000"/>
              <a:alpha val="7725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s-MX" altLang="es-PE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Pluralismo y sociedad moderna:</a:t>
            </a:r>
            <a:br>
              <a:rPr lang="es-MX" altLang="es-PE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altLang="es-PE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moral y ética</a:t>
            </a:r>
            <a:endParaRPr lang="es-PE" sz="48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C34F47-D0AF-464F-9793-89CCE661C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930"/>
            <a:ext cx="9144000" cy="625847"/>
          </a:xfrm>
        </p:spPr>
        <p:txBody>
          <a:bodyPr/>
          <a:lstStyle/>
          <a:p>
            <a:r>
              <a:rPr lang="es-PE" altLang="es-PE" sz="3600" dirty="0">
                <a:latin typeface="Arial" panose="020B0604020202020204" pitchFamily="34" charset="0"/>
                <a:cs typeface="Arial" panose="020B0604020202020204" pitchFamily="34" charset="0"/>
              </a:rPr>
              <a:t>Ética y Economía</a:t>
            </a:r>
            <a:endParaRPr lang="es-PE" alt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1B356-6296-494A-A9A6-60528DC2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4"/>
            <a:ext cx="12192000" cy="919294"/>
          </a:xfrm>
          <a:solidFill>
            <a:schemeClr val="tx2">
              <a:lumMod val="50000"/>
              <a:lumOff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Pluralidad de códigos </a:t>
            </a:r>
            <a:endParaRPr lang="es-PE" altLang="es-PE" sz="3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3EE97-F943-4D01-B440-F3D99733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1252029"/>
            <a:ext cx="10111409" cy="441481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La pluralidad o multiplicidad de personas en una sociedad abre la posibilidad de que exista una variedad de códigos morales.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En sociedades pluralistas: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Existe convivencia de diferentes comportamientos y distintos códigos morales.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Pueden existir códigos morales muy exigentes y otros menos exigentes; e incluso algunos muy laxos.</a:t>
            </a:r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s-PE" altLang="es-PE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A13604-4351-4CA5-8FC1-C9C41E7F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CBB-0FEE-4346-B5CD-9DD7BB07BA44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96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1B356-6296-494A-A9A6-60528DC2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4"/>
            <a:ext cx="12192000" cy="919294"/>
          </a:xfrm>
          <a:solidFill>
            <a:schemeClr val="tx2">
              <a:lumMod val="50000"/>
              <a:lumOff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 social y pluralismo</a:t>
            </a:r>
            <a:endParaRPr lang="es-PE" altLang="es-PE" sz="3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3EE97-F943-4D01-B440-F3D99733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1196352"/>
            <a:ext cx="10243931" cy="423386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Si se adoptara la perspectiva de los códigos más exigentes, se estaría proponiendo una </a:t>
            </a:r>
            <a:r>
              <a:rPr lang="es-PE" alt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ética social de máximos,…</a:t>
            </a: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…que resulta difícil o impracticable, si es que no, indeseable para algunos.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Si por el contrario, se adopta la perspectiva de los códigos menos exigentes, sería una </a:t>
            </a:r>
            <a:r>
              <a:rPr lang="es-PE" alt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ética social de mínimos</a:t>
            </a: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…y en este caso, aparecería la insatisfacción de otros que proponen códigos morales más exigentes.</a:t>
            </a:r>
            <a:endParaRPr lang="es-ES" alt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s-PE" altLang="es-PE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E1D392-EAA9-4112-9777-0EC1E406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CBB-0FEE-4346-B5CD-9DD7BB07BA4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18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1B356-6296-494A-A9A6-60528DC2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4"/>
            <a:ext cx="12192000" cy="919294"/>
          </a:xfrm>
          <a:solidFill>
            <a:schemeClr val="tx2">
              <a:lumMod val="50000"/>
              <a:lumOff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 cívica</a:t>
            </a:r>
            <a:endParaRPr lang="es-PE" altLang="es-PE" sz="3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3EE97-F943-4D01-B440-F3D99733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1" y="1232452"/>
            <a:ext cx="10124661" cy="441297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PE" alt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sociedades pluralistas</a:t>
            </a: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, la solución habitual para la convivencia social en términos de valores, es la de una ética social basada en algún consenso sobre valores mínimamente imprescindibles.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Es una </a:t>
            </a:r>
            <a:r>
              <a:rPr lang="es-PE" alt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ética de mínimos razonable</a:t>
            </a: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, que puede ser una exigencia valedera o susceptible de cumplir para todos.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La ética social de mínimos o </a:t>
            </a:r>
            <a:r>
              <a:rPr lang="es-PE" alt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ética cívica </a:t>
            </a: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está por encima de los códigos más laxos de unos;…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…pero no llega a satisfacer las exigencias o códigos máximos de otros.</a:t>
            </a:r>
            <a:endParaRPr lang="es-ES" altLang="es-P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s-PE" altLang="es-PE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E7D3EA-A077-4029-A190-BCE36BE9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CBB-0FEE-4346-B5CD-9DD7BB07BA4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121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1B356-6296-494A-A9A6-60528DC2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4"/>
            <a:ext cx="12192000" cy="919294"/>
          </a:xfrm>
          <a:solidFill>
            <a:schemeClr val="tx2">
              <a:lumMod val="50000"/>
              <a:lumOff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Ética cívica y convivencia social </a:t>
            </a:r>
            <a:endParaRPr lang="es-PE" altLang="es-PE" sz="3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3EE97-F943-4D01-B440-F3D99733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286081"/>
            <a:ext cx="9753600" cy="434671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PE" altLang="es-PE" sz="3400" b="1" dirty="0">
                <a:latin typeface="Arial" panose="020B0604020202020204" pitchFamily="34" charset="0"/>
                <a:cs typeface="Arial" panose="020B0604020202020204" pitchFamily="34" charset="0"/>
              </a:rPr>
              <a:t>ética cívica</a:t>
            </a: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 nos permite convivir en medio de discrepancias morales, pero obliga a cada uno, a distinguir la </a:t>
            </a:r>
            <a:r>
              <a:rPr lang="es-PE" altLang="es-PE" sz="3400" b="1" dirty="0">
                <a:latin typeface="Arial" panose="020B0604020202020204" pitchFamily="34" charset="0"/>
                <a:cs typeface="Arial" panose="020B0604020202020204" pitchFamily="34" charset="0"/>
              </a:rPr>
              <a:t>legalidad</a:t>
            </a: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PE" altLang="es-PE" sz="3400" b="1" dirty="0">
                <a:latin typeface="Arial" panose="020B0604020202020204" pitchFamily="34" charset="0"/>
                <a:cs typeface="Arial" panose="020B0604020202020204" pitchFamily="34" charset="0"/>
              </a:rPr>
              <a:t>legitimidad</a:t>
            </a: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 de las acciones y decisiones.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es-PE" altLang="es-PE" sz="3400" b="1" dirty="0">
                <a:latin typeface="Arial" panose="020B0604020202020204" pitchFamily="34" charset="0"/>
                <a:cs typeface="Arial" panose="020B0604020202020204" pitchFamily="34" charset="0"/>
              </a:rPr>
              <a:t>legal</a:t>
            </a: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 es lo que está formalmente aceptado.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Lo </a:t>
            </a:r>
            <a:r>
              <a:rPr lang="es-PE" altLang="es-PE" sz="3400" b="1" dirty="0">
                <a:latin typeface="Arial" panose="020B0604020202020204" pitchFamily="34" charset="0"/>
                <a:cs typeface="Arial" panose="020B0604020202020204" pitchFamily="34" charset="0"/>
              </a:rPr>
              <a:t>legítimo</a:t>
            </a:r>
            <a:r>
              <a:rPr lang="es-PE" altLang="es-PE" sz="3400" dirty="0">
                <a:latin typeface="Arial" panose="020B0604020202020204" pitchFamily="34" charset="0"/>
                <a:cs typeface="Arial" panose="020B0604020202020204" pitchFamily="34" charset="0"/>
              </a:rPr>
              <a:t> es lo que es correcto o deseable.</a:t>
            </a:r>
            <a:endParaRPr lang="es-ES" altLang="es-PE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s-PE" altLang="es-PE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C25BFE-8F45-40E4-81E2-84B1C979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CBB-0FEE-4346-B5CD-9DD7BB07BA44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3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1B356-6296-494A-A9A6-60528DC2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94"/>
            <a:ext cx="12192000" cy="919294"/>
          </a:xfrm>
          <a:solidFill>
            <a:schemeClr val="tx2">
              <a:lumMod val="50000"/>
              <a:lumOff val="5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PE" altLang="es-PE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bases de la ética cívica</a:t>
            </a:r>
            <a:endParaRPr lang="es-PE" altLang="es-PE" sz="3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3EE97-F943-4D01-B440-F3D99733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1179443"/>
            <a:ext cx="9753600" cy="4306958"/>
          </a:xfrm>
        </p:spPr>
        <p:txBody>
          <a:bodyPr>
            <a:normAutofit lnSpcReduction="10000"/>
          </a:bodyPr>
          <a:lstStyle/>
          <a:p>
            <a:pPr indent="-46038">
              <a:lnSpc>
                <a:spcPct val="100000"/>
              </a:lnSpc>
              <a:buNone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La ética cívica se fundamenta en valores relevantes que pueden ser universalizables: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Libertad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Igualdad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Solidaridad (y fraternidad)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Respeto activo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Dialogo para resolver los conflictos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PE" altLang="es-PE" sz="3200" dirty="0">
                <a:latin typeface="Arial" panose="020B0604020202020204" pitchFamily="34" charset="0"/>
                <a:cs typeface="Arial" panose="020B0604020202020204" pitchFamily="34" charset="0"/>
              </a:rPr>
              <a:t>Respeto de los derechos humanos</a:t>
            </a:r>
          </a:p>
          <a:p>
            <a:pPr marL="342900" indent="-342900" algn="just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s-PE" altLang="es-PE" sz="2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8A1DA1-BBBA-4462-8F64-67DD5EA2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CBB-0FEE-4346-B5CD-9DD7BB07BA44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59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lantilla ppt PUCP 2">
  <a:themeElements>
    <a:clrScheme name="PUCP">
      <a:dk1>
        <a:srgbClr val="191919"/>
      </a:dk1>
      <a:lt1>
        <a:sysClr val="window" lastClr="FFFFFF"/>
      </a:lt1>
      <a:dk2>
        <a:srgbClr val="042354"/>
      </a:dk2>
      <a:lt2>
        <a:srgbClr val="E7EDED"/>
      </a:lt2>
      <a:accent1>
        <a:srgbClr val="2841DD"/>
      </a:accent1>
      <a:accent2>
        <a:srgbClr val="FF9929"/>
      </a:accent2>
      <a:accent3>
        <a:srgbClr val="7F32C8"/>
      </a:accent3>
      <a:accent4>
        <a:srgbClr val="F0AE19"/>
      </a:accent4>
      <a:accent5>
        <a:srgbClr val="0A7BC2"/>
      </a:accent5>
      <a:accent6>
        <a:srgbClr val="16C78E"/>
      </a:accent6>
      <a:hlink>
        <a:srgbClr val="004EA8"/>
      </a:hlink>
      <a:folHlink>
        <a:srgbClr val="C3094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 [Repaired]" id="{0CE0C4F7-E6EB-4201-A63B-B6F2519F3AE7}" vid="{E9634829-16C9-426E-A697-5E837F480C0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ppt PUCP 2</Template>
  <TotalTime>214</TotalTime>
  <Words>331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plantilla ppt PUCP 2</vt:lpstr>
      <vt:lpstr>Pluralismo y sociedad moderna: moral y ética</vt:lpstr>
      <vt:lpstr>Pluralidad de códigos </vt:lpstr>
      <vt:lpstr>Ética social y pluralismo</vt:lpstr>
      <vt:lpstr>Ética cívica</vt:lpstr>
      <vt:lpstr>Ética cívica y convivencia social </vt:lpstr>
      <vt:lpstr>Las bases de la ética cívica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 de ética y de ética económica</dc:title>
  <dc:creator>gmunoz</dc:creator>
  <cp:lastModifiedBy>Germán Muñoz Portugal</cp:lastModifiedBy>
  <cp:revision>27</cp:revision>
  <dcterms:created xsi:type="dcterms:W3CDTF">2021-08-03T15:59:46Z</dcterms:created>
  <dcterms:modified xsi:type="dcterms:W3CDTF">2025-04-23T11:38:05Z</dcterms:modified>
</cp:coreProperties>
</file>