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D4205-49C5-389B-A09F-6ABC919B74F5}" v="172" dt="2024-05-12T02:44:15.340"/>
    <p1510:client id="{F7FD18A8-B1B5-2DEC-97BD-BFBBE61560CB}" v="92" dt="2024-05-12T02:57:03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hyperlink" Target="https://www.dn.senac.br/wp-content/uploads/2021/08/novo-manual-2021.pdf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hyperlink" Target="https://www.dn.senac.br/wp-content/uploads/2021/08/novo-manual-2021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086D2-FD88-420E-B69C-BE868FEF57C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F6982E-77EE-414F-AE3D-CABA556FDAD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 sistema deve ser intuitivo e de fácil utilização, tanto para os administradores responsáveis pelo agendamento quanto para os usuários que desejam visualizar as salas.</a:t>
          </a:r>
          <a:endParaRPr lang="en-US"/>
        </a:p>
      </dgm:t>
    </dgm:pt>
    <dgm:pt modelId="{E9AFFDC5-C0D5-4718-AF18-88AD28BB2DE2}" type="parTrans" cxnId="{B5A2BD8F-4374-4392-AB55-960AC5E5767D}">
      <dgm:prSet/>
      <dgm:spPr/>
      <dgm:t>
        <a:bodyPr/>
        <a:lstStyle/>
        <a:p>
          <a:endParaRPr lang="en-US"/>
        </a:p>
      </dgm:t>
    </dgm:pt>
    <dgm:pt modelId="{FC31B645-669D-4BC6-8D90-46FD9F8E6F66}" type="sibTrans" cxnId="{B5A2BD8F-4374-4392-AB55-960AC5E576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898437-999F-4BBD-9727-ECFBA6B6523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Deve garantir a integridade dos dados e a segurança das informações dos usuários.</a:t>
          </a:r>
          <a:endParaRPr lang="en-US"/>
        </a:p>
      </dgm:t>
    </dgm:pt>
    <dgm:pt modelId="{869135F2-D02A-4B9A-AF8D-152B169ECB8C}" type="parTrans" cxnId="{8D40F43A-8B8A-49C7-8F15-D7686FE738F8}">
      <dgm:prSet/>
      <dgm:spPr/>
      <dgm:t>
        <a:bodyPr/>
        <a:lstStyle/>
        <a:p>
          <a:endParaRPr lang="en-US"/>
        </a:p>
      </dgm:t>
    </dgm:pt>
    <dgm:pt modelId="{31724568-3F44-4647-A623-A5F56CC3F66C}" type="sibTrans" cxnId="{8D40F43A-8B8A-49C7-8F15-D7686FE738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FD07BF-B9AC-4DCB-BAA0-F8E425FECB1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A interface deve ser responsiva</a:t>
          </a:r>
          <a:r>
            <a:rPr lang="pt-BR"/>
            <a:t>, adaptando-se a diferentes dispositivos para facilitar o acesso em qualquer lugar e a qualquer momento.</a:t>
          </a:r>
          <a:endParaRPr lang="en-US"/>
        </a:p>
      </dgm:t>
    </dgm:pt>
    <dgm:pt modelId="{00DE6896-4A4E-4683-9AD3-7EE72A61ECF3}" type="parTrans" cxnId="{1A0B2B24-11E1-4B2C-BD26-CDA46BC08A40}">
      <dgm:prSet/>
      <dgm:spPr/>
      <dgm:t>
        <a:bodyPr/>
        <a:lstStyle/>
        <a:p>
          <a:endParaRPr lang="en-US"/>
        </a:p>
      </dgm:t>
    </dgm:pt>
    <dgm:pt modelId="{D315FFD6-10E6-4806-9813-B31B54A7C415}" type="sibTrans" cxnId="{1A0B2B24-11E1-4B2C-BD26-CDA46BC08A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3DE6B59-049C-49EE-B86F-DFC47EE64EA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Seguir o </a:t>
          </a:r>
          <a:r>
            <a:rPr lang="pt-BR">
              <a:hlinkClick xmlns:r="http://schemas.openxmlformats.org/officeDocument/2006/relationships" r:id="rId1"/>
            </a:rPr>
            <a:t>Manual de Identidade Visual do SENAC.</a:t>
          </a:r>
          <a:endParaRPr lang="en-US"/>
        </a:p>
      </dgm:t>
    </dgm:pt>
    <dgm:pt modelId="{67858798-4A50-4735-B81C-2135CFE5AD35}" type="parTrans" cxnId="{A32C7E9A-0B30-48CE-8EB6-DD0EBC8E3BE3}">
      <dgm:prSet/>
      <dgm:spPr/>
      <dgm:t>
        <a:bodyPr/>
        <a:lstStyle/>
        <a:p>
          <a:endParaRPr lang="en-US"/>
        </a:p>
      </dgm:t>
    </dgm:pt>
    <dgm:pt modelId="{EDA86089-82DC-4EFC-9E54-263C0B3AA07B}" type="sibTrans" cxnId="{A32C7E9A-0B30-48CE-8EB6-DD0EBC8E3BE3}">
      <dgm:prSet/>
      <dgm:spPr/>
      <dgm:t>
        <a:bodyPr/>
        <a:lstStyle/>
        <a:p>
          <a:endParaRPr lang="en-US"/>
        </a:p>
      </dgm:t>
    </dgm:pt>
    <dgm:pt modelId="{516FE6C8-0653-47A5-B882-8AE1979B52C7}" type="pres">
      <dgm:prSet presAssocID="{C10086D2-FD88-420E-B69C-BE868FEF57C2}" presName="root" presStyleCnt="0">
        <dgm:presLayoutVars>
          <dgm:dir/>
          <dgm:resizeHandles val="exact"/>
        </dgm:presLayoutVars>
      </dgm:prSet>
      <dgm:spPr/>
    </dgm:pt>
    <dgm:pt modelId="{2F322EAB-22FF-435B-97FA-BE1C9C003CEE}" type="pres">
      <dgm:prSet presAssocID="{C10086D2-FD88-420E-B69C-BE868FEF57C2}" presName="container" presStyleCnt="0">
        <dgm:presLayoutVars>
          <dgm:dir/>
          <dgm:resizeHandles val="exact"/>
        </dgm:presLayoutVars>
      </dgm:prSet>
      <dgm:spPr/>
    </dgm:pt>
    <dgm:pt modelId="{5A9DA703-BA3A-440E-BFA3-EE3357B7D66A}" type="pres">
      <dgm:prSet presAssocID="{45F6982E-77EE-414F-AE3D-CABA556FDAD0}" presName="compNode" presStyleCnt="0"/>
      <dgm:spPr/>
    </dgm:pt>
    <dgm:pt modelId="{E97194FB-EDBB-46C1-B660-E94B207DF3B2}" type="pres">
      <dgm:prSet presAssocID="{45F6982E-77EE-414F-AE3D-CABA556FDAD0}" presName="iconBgRect" presStyleLbl="bgShp" presStyleIdx="0" presStyleCnt="4"/>
      <dgm:spPr/>
    </dgm:pt>
    <dgm:pt modelId="{9307FDEF-4DF6-4AC8-B5EE-5EFC6857614E}" type="pres">
      <dgm:prSet presAssocID="{45F6982E-77EE-414F-AE3D-CABA556FDAD0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25843375-5C63-4EB2-BD35-CBEB5DB5F834}" type="pres">
      <dgm:prSet presAssocID="{45F6982E-77EE-414F-AE3D-CABA556FDAD0}" presName="spaceRect" presStyleCnt="0"/>
      <dgm:spPr/>
    </dgm:pt>
    <dgm:pt modelId="{E4F91DAC-DA19-4FA6-AF86-EE9D91F5039D}" type="pres">
      <dgm:prSet presAssocID="{45F6982E-77EE-414F-AE3D-CABA556FDAD0}" presName="textRect" presStyleLbl="revTx" presStyleIdx="0" presStyleCnt="4">
        <dgm:presLayoutVars>
          <dgm:chMax val="1"/>
          <dgm:chPref val="1"/>
        </dgm:presLayoutVars>
      </dgm:prSet>
      <dgm:spPr/>
    </dgm:pt>
    <dgm:pt modelId="{10E3B365-4FB3-4356-8D63-453F32A10612}" type="pres">
      <dgm:prSet presAssocID="{FC31B645-669D-4BC6-8D90-46FD9F8E6F66}" presName="sibTrans" presStyleLbl="sibTrans2D1" presStyleIdx="0" presStyleCnt="0"/>
      <dgm:spPr/>
    </dgm:pt>
    <dgm:pt modelId="{EDC6FDEE-5866-4947-9597-2E78C6FB54F1}" type="pres">
      <dgm:prSet presAssocID="{9B898437-999F-4BBD-9727-ECFBA6B6523B}" presName="compNode" presStyleCnt="0"/>
      <dgm:spPr/>
    </dgm:pt>
    <dgm:pt modelId="{9D6181EB-CC1A-4FBC-8752-83286558C7B6}" type="pres">
      <dgm:prSet presAssocID="{9B898437-999F-4BBD-9727-ECFBA6B6523B}" presName="iconBgRect" presStyleLbl="bgShp" presStyleIdx="1" presStyleCnt="4"/>
      <dgm:spPr/>
    </dgm:pt>
    <dgm:pt modelId="{9C1DFA4D-23F7-4FD0-94CF-5280E221818D}" type="pres">
      <dgm:prSet presAssocID="{9B898437-999F-4BBD-9727-ECFBA6B6523B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io"/>
        </a:ext>
      </dgm:extLst>
    </dgm:pt>
    <dgm:pt modelId="{EDB46F9E-6334-41B3-8AF6-D6626B29D417}" type="pres">
      <dgm:prSet presAssocID="{9B898437-999F-4BBD-9727-ECFBA6B6523B}" presName="spaceRect" presStyleCnt="0"/>
      <dgm:spPr/>
    </dgm:pt>
    <dgm:pt modelId="{59DDB58E-EB52-41BD-B097-D07225C30487}" type="pres">
      <dgm:prSet presAssocID="{9B898437-999F-4BBD-9727-ECFBA6B6523B}" presName="textRect" presStyleLbl="revTx" presStyleIdx="1" presStyleCnt="4">
        <dgm:presLayoutVars>
          <dgm:chMax val="1"/>
          <dgm:chPref val="1"/>
        </dgm:presLayoutVars>
      </dgm:prSet>
      <dgm:spPr/>
    </dgm:pt>
    <dgm:pt modelId="{E7C14746-81ED-464B-A425-E2328F7E23D6}" type="pres">
      <dgm:prSet presAssocID="{31724568-3F44-4647-A623-A5F56CC3F66C}" presName="sibTrans" presStyleLbl="sibTrans2D1" presStyleIdx="0" presStyleCnt="0"/>
      <dgm:spPr/>
    </dgm:pt>
    <dgm:pt modelId="{DCBE95C4-10BA-4B10-B73D-1E3EE01EBBB1}" type="pres">
      <dgm:prSet presAssocID="{20FD07BF-B9AC-4DCB-BAA0-F8E425FECB12}" presName="compNode" presStyleCnt="0"/>
      <dgm:spPr/>
    </dgm:pt>
    <dgm:pt modelId="{3114B2CB-FFD8-49DF-808F-F7B0388829E3}" type="pres">
      <dgm:prSet presAssocID="{20FD07BF-B9AC-4DCB-BAA0-F8E425FECB12}" presName="iconBgRect" presStyleLbl="bgShp" presStyleIdx="2" presStyleCnt="4"/>
      <dgm:spPr/>
    </dgm:pt>
    <dgm:pt modelId="{BFF97703-E78D-426F-B485-B39A92E75F00}" type="pres">
      <dgm:prSet presAssocID="{20FD07BF-B9AC-4DCB-BAA0-F8E425FECB12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2E8944B-0895-4BB2-8B97-70C88FA1AA37}" type="pres">
      <dgm:prSet presAssocID="{20FD07BF-B9AC-4DCB-BAA0-F8E425FECB12}" presName="spaceRect" presStyleCnt="0"/>
      <dgm:spPr/>
    </dgm:pt>
    <dgm:pt modelId="{B32494BE-869F-4711-84C8-73D330760828}" type="pres">
      <dgm:prSet presAssocID="{20FD07BF-B9AC-4DCB-BAA0-F8E425FECB12}" presName="textRect" presStyleLbl="revTx" presStyleIdx="2" presStyleCnt="4">
        <dgm:presLayoutVars>
          <dgm:chMax val="1"/>
          <dgm:chPref val="1"/>
        </dgm:presLayoutVars>
      </dgm:prSet>
      <dgm:spPr/>
    </dgm:pt>
    <dgm:pt modelId="{1E31BE4C-1757-426F-A27E-D1A0412BFA9B}" type="pres">
      <dgm:prSet presAssocID="{D315FFD6-10E6-4806-9813-B31B54A7C415}" presName="sibTrans" presStyleLbl="sibTrans2D1" presStyleIdx="0" presStyleCnt="0"/>
      <dgm:spPr/>
    </dgm:pt>
    <dgm:pt modelId="{DB82D542-5F31-4F35-A6EE-EA07073F5C22}" type="pres">
      <dgm:prSet presAssocID="{B3DE6B59-049C-49EE-B86F-DFC47EE64EAE}" presName="compNode" presStyleCnt="0"/>
      <dgm:spPr/>
    </dgm:pt>
    <dgm:pt modelId="{DB3C7469-2221-48B9-BB73-B65E1B56FE10}" type="pres">
      <dgm:prSet presAssocID="{B3DE6B59-049C-49EE-B86F-DFC47EE64EAE}" presName="iconBgRect" presStyleLbl="bgShp" presStyleIdx="3" presStyleCnt="4"/>
      <dgm:spPr/>
    </dgm:pt>
    <dgm:pt modelId="{E1BA6937-E694-467D-B144-7D4DE6F23FE7}" type="pres">
      <dgm:prSet presAssocID="{B3DE6B59-049C-49EE-B86F-DFC47EE64EAE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5F7F085C-A738-4A69-8DCF-C36E5776D66B}" type="pres">
      <dgm:prSet presAssocID="{B3DE6B59-049C-49EE-B86F-DFC47EE64EAE}" presName="spaceRect" presStyleCnt="0"/>
      <dgm:spPr/>
    </dgm:pt>
    <dgm:pt modelId="{1F731C79-F933-4736-BE6C-4B83C58614B9}" type="pres">
      <dgm:prSet presAssocID="{B3DE6B59-049C-49EE-B86F-DFC47EE64E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55B61E-42FA-4E84-9625-4E0FD726153C}" type="presOf" srcId="{FC31B645-669D-4BC6-8D90-46FD9F8E6F66}" destId="{10E3B365-4FB3-4356-8D63-453F32A10612}" srcOrd="0" destOrd="0" presId="urn:microsoft.com/office/officeart/2018/2/layout/IconCircleList"/>
    <dgm:cxn modelId="{1A0B2B24-11E1-4B2C-BD26-CDA46BC08A40}" srcId="{C10086D2-FD88-420E-B69C-BE868FEF57C2}" destId="{20FD07BF-B9AC-4DCB-BAA0-F8E425FECB12}" srcOrd="2" destOrd="0" parTransId="{00DE6896-4A4E-4683-9AD3-7EE72A61ECF3}" sibTransId="{D315FFD6-10E6-4806-9813-B31B54A7C415}"/>
    <dgm:cxn modelId="{BA3C162F-57A8-4E32-93C9-75A702380D56}" type="presOf" srcId="{31724568-3F44-4647-A623-A5F56CC3F66C}" destId="{E7C14746-81ED-464B-A425-E2328F7E23D6}" srcOrd="0" destOrd="0" presId="urn:microsoft.com/office/officeart/2018/2/layout/IconCircleList"/>
    <dgm:cxn modelId="{8D40F43A-8B8A-49C7-8F15-D7686FE738F8}" srcId="{C10086D2-FD88-420E-B69C-BE868FEF57C2}" destId="{9B898437-999F-4BBD-9727-ECFBA6B6523B}" srcOrd="1" destOrd="0" parTransId="{869135F2-D02A-4B9A-AF8D-152B169ECB8C}" sibTransId="{31724568-3F44-4647-A623-A5F56CC3F66C}"/>
    <dgm:cxn modelId="{A9EA1264-5B74-4253-81B0-27BB59737289}" type="presOf" srcId="{9B898437-999F-4BBD-9727-ECFBA6B6523B}" destId="{59DDB58E-EB52-41BD-B097-D07225C30487}" srcOrd="0" destOrd="0" presId="urn:microsoft.com/office/officeart/2018/2/layout/IconCircleList"/>
    <dgm:cxn modelId="{D41E956F-1C89-4EDA-9872-5DD70CBF47DF}" type="presOf" srcId="{45F6982E-77EE-414F-AE3D-CABA556FDAD0}" destId="{E4F91DAC-DA19-4FA6-AF86-EE9D91F5039D}" srcOrd="0" destOrd="0" presId="urn:microsoft.com/office/officeart/2018/2/layout/IconCircleList"/>
    <dgm:cxn modelId="{20647772-D76C-4ED5-B19F-9768CE4B7863}" type="presOf" srcId="{B3DE6B59-049C-49EE-B86F-DFC47EE64EAE}" destId="{1F731C79-F933-4736-BE6C-4B83C58614B9}" srcOrd="0" destOrd="0" presId="urn:microsoft.com/office/officeart/2018/2/layout/IconCircleList"/>
    <dgm:cxn modelId="{B5A2BD8F-4374-4392-AB55-960AC5E5767D}" srcId="{C10086D2-FD88-420E-B69C-BE868FEF57C2}" destId="{45F6982E-77EE-414F-AE3D-CABA556FDAD0}" srcOrd="0" destOrd="0" parTransId="{E9AFFDC5-C0D5-4718-AF18-88AD28BB2DE2}" sibTransId="{FC31B645-669D-4BC6-8D90-46FD9F8E6F66}"/>
    <dgm:cxn modelId="{A32C7E9A-0B30-48CE-8EB6-DD0EBC8E3BE3}" srcId="{C10086D2-FD88-420E-B69C-BE868FEF57C2}" destId="{B3DE6B59-049C-49EE-B86F-DFC47EE64EAE}" srcOrd="3" destOrd="0" parTransId="{67858798-4A50-4735-B81C-2135CFE5AD35}" sibTransId="{EDA86089-82DC-4EFC-9E54-263C0B3AA07B}"/>
    <dgm:cxn modelId="{2DD189D2-4879-4443-8FEB-DEA0277ED1CB}" type="presOf" srcId="{20FD07BF-B9AC-4DCB-BAA0-F8E425FECB12}" destId="{B32494BE-869F-4711-84C8-73D330760828}" srcOrd="0" destOrd="0" presId="urn:microsoft.com/office/officeart/2018/2/layout/IconCircleList"/>
    <dgm:cxn modelId="{EA0177D7-05C3-423B-B5FE-B5FC08BA43B4}" type="presOf" srcId="{C10086D2-FD88-420E-B69C-BE868FEF57C2}" destId="{516FE6C8-0653-47A5-B882-8AE1979B52C7}" srcOrd="0" destOrd="0" presId="urn:microsoft.com/office/officeart/2018/2/layout/IconCircleList"/>
    <dgm:cxn modelId="{7FF305FC-F4A1-4471-8765-69CBDD9125D9}" type="presOf" srcId="{D315FFD6-10E6-4806-9813-B31B54A7C415}" destId="{1E31BE4C-1757-426F-A27E-D1A0412BFA9B}" srcOrd="0" destOrd="0" presId="urn:microsoft.com/office/officeart/2018/2/layout/IconCircleList"/>
    <dgm:cxn modelId="{1FA5468F-289D-464F-8303-6838E80763C4}" type="presParOf" srcId="{516FE6C8-0653-47A5-B882-8AE1979B52C7}" destId="{2F322EAB-22FF-435B-97FA-BE1C9C003CEE}" srcOrd="0" destOrd="0" presId="urn:microsoft.com/office/officeart/2018/2/layout/IconCircleList"/>
    <dgm:cxn modelId="{60817BC3-8FC6-42B7-9A72-5C0BC63CCAAD}" type="presParOf" srcId="{2F322EAB-22FF-435B-97FA-BE1C9C003CEE}" destId="{5A9DA703-BA3A-440E-BFA3-EE3357B7D66A}" srcOrd="0" destOrd="0" presId="urn:microsoft.com/office/officeart/2018/2/layout/IconCircleList"/>
    <dgm:cxn modelId="{1A42AFB0-F645-4D8F-A002-1E9A624BBA8A}" type="presParOf" srcId="{5A9DA703-BA3A-440E-BFA3-EE3357B7D66A}" destId="{E97194FB-EDBB-46C1-B660-E94B207DF3B2}" srcOrd="0" destOrd="0" presId="urn:microsoft.com/office/officeart/2018/2/layout/IconCircleList"/>
    <dgm:cxn modelId="{FED5B7DC-61EC-4F4B-BBD8-7FBB780068A4}" type="presParOf" srcId="{5A9DA703-BA3A-440E-BFA3-EE3357B7D66A}" destId="{9307FDEF-4DF6-4AC8-B5EE-5EFC6857614E}" srcOrd="1" destOrd="0" presId="urn:microsoft.com/office/officeart/2018/2/layout/IconCircleList"/>
    <dgm:cxn modelId="{62AA9BFC-D953-49F2-A6B3-E68DFDF8A310}" type="presParOf" srcId="{5A9DA703-BA3A-440E-BFA3-EE3357B7D66A}" destId="{25843375-5C63-4EB2-BD35-CBEB5DB5F834}" srcOrd="2" destOrd="0" presId="urn:microsoft.com/office/officeart/2018/2/layout/IconCircleList"/>
    <dgm:cxn modelId="{9A75F857-C6AB-4C99-AF60-C381F192B5A3}" type="presParOf" srcId="{5A9DA703-BA3A-440E-BFA3-EE3357B7D66A}" destId="{E4F91DAC-DA19-4FA6-AF86-EE9D91F5039D}" srcOrd="3" destOrd="0" presId="urn:microsoft.com/office/officeart/2018/2/layout/IconCircleList"/>
    <dgm:cxn modelId="{2B9D9024-7CA3-4B7B-A503-B64348DF8594}" type="presParOf" srcId="{2F322EAB-22FF-435B-97FA-BE1C9C003CEE}" destId="{10E3B365-4FB3-4356-8D63-453F32A10612}" srcOrd="1" destOrd="0" presId="urn:microsoft.com/office/officeart/2018/2/layout/IconCircleList"/>
    <dgm:cxn modelId="{29A190B3-A939-4EA6-9600-490BE6422D77}" type="presParOf" srcId="{2F322EAB-22FF-435B-97FA-BE1C9C003CEE}" destId="{EDC6FDEE-5866-4947-9597-2E78C6FB54F1}" srcOrd="2" destOrd="0" presId="urn:microsoft.com/office/officeart/2018/2/layout/IconCircleList"/>
    <dgm:cxn modelId="{553BCE93-34FE-42BA-B9A4-44B2AA7F5E37}" type="presParOf" srcId="{EDC6FDEE-5866-4947-9597-2E78C6FB54F1}" destId="{9D6181EB-CC1A-4FBC-8752-83286558C7B6}" srcOrd="0" destOrd="0" presId="urn:microsoft.com/office/officeart/2018/2/layout/IconCircleList"/>
    <dgm:cxn modelId="{42E20FA4-94BD-4724-B43F-2AA38336D678}" type="presParOf" srcId="{EDC6FDEE-5866-4947-9597-2E78C6FB54F1}" destId="{9C1DFA4D-23F7-4FD0-94CF-5280E221818D}" srcOrd="1" destOrd="0" presId="urn:microsoft.com/office/officeart/2018/2/layout/IconCircleList"/>
    <dgm:cxn modelId="{A1317BD4-CBE0-4B5D-B303-101FABB23AD6}" type="presParOf" srcId="{EDC6FDEE-5866-4947-9597-2E78C6FB54F1}" destId="{EDB46F9E-6334-41B3-8AF6-D6626B29D417}" srcOrd="2" destOrd="0" presId="urn:microsoft.com/office/officeart/2018/2/layout/IconCircleList"/>
    <dgm:cxn modelId="{B7E42BAB-D26E-45F0-9C23-659DA34FC6E7}" type="presParOf" srcId="{EDC6FDEE-5866-4947-9597-2E78C6FB54F1}" destId="{59DDB58E-EB52-41BD-B097-D07225C30487}" srcOrd="3" destOrd="0" presId="urn:microsoft.com/office/officeart/2018/2/layout/IconCircleList"/>
    <dgm:cxn modelId="{8EC8EBF6-B345-4057-BBBD-3044009B7320}" type="presParOf" srcId="{2F322EAB-22FF-435B-97FA-BE1C9C003CEE}" destId="{E7C14746-81ED-464B-A425-E2328F7E23D6}" srcOrd="3" destOrd="0" presId="urn:microsoft.com/office/officeart/2018/2/layout/IconCircleList"/>
    <dgm:cxn modelId="{3E0C5193-E938-4E39-9CC4-0BAB3ACB725C}" type="presParOf" srcId="{2F322EAB-22FF-435B-97FA-BE1C9C003CEE}" destId="{DCBE95C4-10BA-4B10-B73D-1E3EE01EBBB1}" srcOrd="4" destOrd="0" presId="urn:microsoft.com/office/officeart/2018/2/layout/IconCircleList"/>
    <dgm:cxn modelId="{92854486-3AB4-40A1-A821-538CBF8FC9F8}" type="presParOf" srcId="{DCBE95C4-10BA-4B10-B73D-1E3EE01EBBB1}" destId="{3114B2CB-FFD8-49DF-808F-F7B0388829E3}" srcOrd="0" destOrd="0" presId="urn:microsoft.com/office/officeart/2018/2/layout/IconCircleList"/>
    <dgm:cxn modelId="{18672EEF-38B8-433D-A00D-C02D33C3E820}" type="presParOf" srcId="{DCBE95C4-10BA-4B10-B73D-1E3EE01EBBB1}" destId="{BFF97703-E78D-426F-B485-B39A92E75F00}" srcOrd="1" destOrd="0" presId="urn:microsoft.com/office/officeart/2018/2/layout/IconCircleList"/>
    <dgm:cxn modelId="{5E04B6A0-B75E-4789-97E4-F2EC85766270}" type="presParOf" srcId="{DCBE95C4-10BA-4B10-B73D-1E3EE01EBBB1}" destId="{82E8944B-0895-4BB2-8B97-70C88FA1AA37}" srcOrd="2" destOrd="0" presId="urn:microsoft.com/office/officeart/2018/2/layout/IconCircleList"/>
    <dgm:cxn modelId="{BB71C465-6E0B-4880-837A-29FFE54CB70B}" type="presParOf" srcId="{DCBE95C4-10BA-4B10-B73D-1E3EE01EBBB1}" destId="{B32494BE-869F-4711-84C8-73D330760828}" srcOrd="3" destOrd="0" presId="urn:microsoft.com/office/officeart/2018/2/layout/IconCircleList"/>
    <dgm:cxn modelId="{6D2E9AD8-5036-4E58-90AF-C7E2428BDAD2}" type="presParOf" srcId="{2F322EAB-22FF-435B-97FA-BE1C9C003CEE}" destId="{1E31BE4C-1757-426F-A27E-D1A0412BFA9B}" srcOrd="5" destOrd="0" presId="urn:microsoft.com/office/officeart/2018/2/layout/IconCircleList"/>
    <dgm:cxn modelId="{23C34058-8DB9-4B72-8E04-4A8F5D56A3FD}" type="presParOf" srcId="{2F322EAB-22FF-435B-97FA-BE1C9C003CEE}" destId="{DB82D542-5F31-4F35-A6EE-EA07073F5C22}" srcOrd="6" destOrd="0" presId="urn:microsoft.com/office/officeart/2018/2/layout/IconCircleList"/>
    <dgm:cxn modelId="{2A8A956C-D8A9-4A23-888A-7FF3A8ECBCA4}" type="presParOf" srcId="{DB82D542-5F31-4F35-A6EE-EA07073F5C22}" destId="{DB3C7469-2221-48B9-BB73-B65E1B56FE10}" srcOrd="0" destOrd="0" presId="urn:microsoft.com/office/officeart/2018/2/layout/IconCircleList"/>
    <dgm:cxn modelId="{FCEA893F-AC62-4203-B274-3FEAE58C0DB9}" type="presParOf" srcId="{DB82D542-5F31-4F35-A6EE-EA07073F5C22}" destId="{E1BA6937-E694-467D-B144-7D4DE6F23FE7}" srcOrd="1" destOrd="0" presId="urn:microsoft.com/office/officeart/2018/2/layout/IconCircleList"/>
    <dgm:cxn modelId="{E932ADB0-5B8A-4E2F-8546-1CC7B559BFDB}" type="presParOf" srcId="{DB82D542-5F31-4F35-A6EE-EA07073F5C22}" destId="{5F7F085C-A738-4A69-8DCF-C36E5776D66B}" srcOrd="2" destOrd="0" presId="urn:microsoft.com/office/officeart/2018/2/layout/IconCircleList"/>
    <dgm:cxn modelId="{543EEA5C-5A61-44D7-A39B-F074F6F1015B}" type="presParOf" srcId="{DB82D542-5F31-4F35-A6EE-EA07073F5C22}" destId="{1F731C79-F933-4736-BE6C-4B83C58614B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194FB-EDBB-46C1-B660-E94B207DF3B2}">
      <dsp:nvSpPr>
        <dsp:cNvPr id="0" name=""/>
        <dsp:cNvSpPr/>
      </dsp:nvSpPr>
      <dsp:spPr>
        <a:xfrm>
          <a:off x="59832" y="464729"/>
          <a:ext cx="1496207" cy="14962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7FDEF-4DF6-4AC8-B5EE-5EFC6857614E}">
      <dsp:nvSpPr>
        <dsp:cNvPr id="0" name=""/>
        <dsp:cNvSpPr/>
      </dsp:nvSpPr>
      <dsp:spPr>
        <a:xfrm>
          <a:off x="374036" y="778933"/>
          <a:ext cx="867800" cy="867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91DAC-DA19-4FA6-AF86-EE9D91F5039D}">
      <dsp:nvSpPr>
        <dsp:cNvPr id="0" name=""/>
        <dsp:cNvSpPr/>
      </dsp:nvSpPr>
      <dsp:spPr>
        <a:xfrm>
          <a:off x="1876655" y="464729"/>
          <a:ext cx="3526773" cy="1496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O sistema deve ser intuitivo e de fácil utilização, tanto para os administradores responsáveis pelo agendamento quanto para os usuários que desejam visualizar as salas.</a:t>
          </a:r>
          <a:endParaRPr lang="en-US" sz="1600" kern="1200"/>
        </a:p>
      </dsp:txBody>
      <dsp:txXfrm>
        <a:off x="1876655" y="464729"/>
        <a:ext cx="3526773" cy="1496207"/>
      </dsp:txXfrm>
    </dsp:sp>
    <dsp:sp modelId="{9D6181EB-CC1A-4FBC-8752-83286558C7B6}">
      <dsp:nvSpPr>
        <dsp:cNvPr id="0" name=""/>
        <dsp:cNvSpPr/>
      </dsp:nvSpPr>
      <dsp:spPr>
        <a:xfrm>
          <a:off x="6017943" y="464729"/>
          <a:ext cx="1496207" cy="14962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DFA4D-23F7-4FD0-94CF-5280E221818D}">
      <dsp:nvSpPr>
        <dsp:cNvPr id="0" name=""/>
        <dsp:cNvSpPr/>
      </dsp:nvSpPr>
      <dsp:spPr>
        <a:xfrm>
          <a:off x="6332146" y="778933"/>
          <a:ext cx="867800" cy="867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DB58E-EB52-41BD-B097-D07225C30487}">
      <dsp:nvSpPr>
        <dsp:cNvPr id="0" name=""/>
        <dsp:cNvSpPr/>
      </dsp:nvSpPr>
      <dsp:spPr>
        <a:xfrm>
          <a:off x="7834766" y="464729"/>
          <a:ext cx="3526773" cy="1496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Deve garantir a integridade dos dados e a segurança das informações dos usuários.</a:t>
          </a:r>
          <a:endParaRPr lang="en-US" sz="1600" kern="1200"/>
        </a:p>
      </dsp:txBody>
      <dsp:txXfrm>
        <a:off x="7834766" y="464729"/>
        <a:ext cx="3526773" cy="1496207"/>
      </dsp:txXfrm>
    </dsp:sp>
    <dsp:sp modelId="{3114B2CB-FFD8-49DF-808F-F7B0388829E3}">
      <dsp:nvSpPr>
        <dsp:cNvPr id="0" name=""/>
        <dsp:cNvSpPr/>
      </dsp:nvSpPr>
      <dsp:spPr>
        <a:xfrm>
          <a:off x="59832" y="2764212"/>
          <a:ext cx="1496207" cy="14962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97703-E78D-426F-B485-B39A92E75F00}">
      <dsp:nvSpPr>
        <dsp:cNvPr id="0" name=""/>
        <dsp:cNvSpPr/>
      </dsp:nvSpPr>
      <dsp:spPr>
        <a:xfrm>
          <a:off x="374036" y="3078415"/>
          <a:ext cx="867800" cy="867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494BE-869F-4711-84C8-73D330760828}">
      <dsp:nvSpPr>
        <dsp:cNvPr id="0" name=""/>
        <dsp:cNvSpPr/>
      </dsp:nvSpPr>
      <dsp:spPr>
        <a:xfrm>
          <a:off x="1876655" y="2764212"/>
          <a:ext cx="3526773" cy="1496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/>
            <a:t>A interface deve ser responsiva</a:t>
          </a:r>
          <a:r>
            <a:rPr lang="pt-BR" sz="1600" kern="1200"/>
            <a:t>, adaptando-se a diferentes dispositivos para facilitar o acesso em qualquer lugar e a qualquer momento.</a:t>
          </a:r>
          <a:endParaRPr lang="en-US" sz="1600" kern="1200"/>
        </a:p>
      </dsp:txBody>
      <dsp:txXfrm>
        <a:off x="1876655" y="2764212"/>
        <a:ext cx="3526773" cy="1496207"/>
      </dsp:txXfrm>
    </dsp:sp>
    <dsp:sp modelId="{DB3C7469-2221-48B9-BB73-B65E1B56FE10}">
      <dsp:nvSpPr>
        <dsp:cNvPr id="0" name=""/>
        <dsp:cNvSpPr/>
      </dsp:nvSpPr>
      <dsp:spPr>
        <a:xfrm>
          <a:off x="6017943" y="2764212"/>
          <a:ext cx="1496207" cy="14962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A6937-E694-467D-B144-7D4DE6F23FE7}">
      <dsp:nvSpPr>
        <dsp:cNvPr id="0" name=""/>
        <dsp:cNvSpPr/>
      </dsp:nvSpPr>
      <dsp:spPr>
        <a:xfrm>
          <a:off x="6332146" y="3078415"/>
          <a:ext cx="867800" cy="8678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31C79-F933-4736-BE6C-4B83C58614B9}">
      <dsp:nvSpPr>
        <dsp:cNvPr id="0" name=""/>
        <dsp:cNvSpPr/>
      </dsp:nvSpPr>
      <dsp:spPr>
        <a:xfrm>
          <a:off x="7834766" y="2764212"/>
          <a:ext cx="3526773" cy="1496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Seguir o </a:t>
          </a:r>
          <a:r>
            <a:rPr lang="pt-BR" sz="1600" kern="1200">
              <a:hlinkClick xmlns:r="http://schemas.openxmlformats.org/officeDocument/2006/relationships" r:id="rId9"/>
            </a:rPr>
            <a:t>Manual de Identidade Visual do SENAC.</a:t>
          </a:r>
          <a:endParaRPr lang="en-US" sz="1600" kern="1200"/>
        </a:p>
      </dsp:txBody>
      <dsp:txXfrm>
        <a:off x="7834766" y="2764212"/>
        <a:ext cx="3526773" cy="1496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figma.com/design/zN5Kyz5mW7v5iY5MQ6mlbX/mapaSala?node-id=0%3A1&amp;t=5o4n7o4ImUrb7mTw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580CB-9D73-E1CB-D6E5-9EBF05D64E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260" r="-2" b="1448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48600" cy="3204429"/>
          </a:xfrm>
        </p:spPr>
        <p:txBody>
          <a:bodyPr anchor="t">
            <a:normAutofit/>
          </a:bodyPr>
          <a:lstStyle/>
          <a:p>
            <a:pPr algn="l"/>
            <a:r>
              <a:rPr lang="de-DE" sz="4000">
                <a:solidFill>
                  <a:srgbClr val="FFFFFF"/>
                </a:solidFill>
                <a:latin typeface="Aptos Display"/>
                <a:cs typeface="Arial"/>
              </a:rPr>
              <a:t>Hackathon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2000" y="4792531"/>
            <a:ext cx="5334000" cy="1089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de-DE" sz="1800">
                <a:solidFill>
                  <a:srgbClr val="FFFFFF"/>
                </a:solidFill>
              </a:rPr>
              <a:t>Turmas: TII04 e TII05</a:t>
            </a:r>
            <a:br>
              <a:rPr lang="de-DE" sz="1800">
                <a:solidFill>
                  <a:srgbClr val="FFFFFF"/>
                </a:solidFill>
              </a:rPr>
            </a:br>
            <a:r>
              <a:rPr lang="de-DE" sz="1800">
                <a:solidFill>
                  <a:srgbClr val="FFFFFF"/>
                </a:solidFill>
              </a:rPr>
              <a:t>de 13 a 17 de Maio de 2024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D935CF-27F8-C304-1BDC-973BBF7F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BR" sz="4000"/>
              <a:t>Modelo do wireframe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BBD113-BB9A-BE14-50EF-B1E054F4F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59" y="2743200"/>
            <a:ext cx="556705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3200"/>
              <a:t>Este modelo é apenas para usar como  base: </a:t>
            </a:r>
            <a:endParaRPr lang="pt-BR"/>
          </a:p>
          <a:p>
            <a:pPr marL="0" indent="0">
              <a:buNone/>
            </a:pPr>
            <a:r>
              <a:rPr lang="pt-BR" sz="3200">
                <a:hlinkClick r:id="rId2"/>
              </a:rPr>
              <a:t>Modelo</a:t>
            </a:r>
            <a:endParaRPr lang="pt-BR" sz="3200"/>
          </a:p>
          <a:p>
            <a:pPr marL="0" indent="0">
              <a:buNone/>
            </a:pPr>
            <a:endParaRPr lang="pt-BR" sz="3200"/>
          </a:p>
          <a:p>
            <a:pPr marL="0" indent="0">
              <a:buNone/>
            </a:pPr>
            <a:r>
              <a:rPr lang="pt-BR" sz="3200"/>
              <a:t>A lista de curso está disponível na rede em </a:t>
            </a:r>
            <a:r>
              <a:rPr lang="pt-BR" sz="3200" err="1"/>
              <a:t>excel</a:t>
            </a:r>
            <a:r>
              <a:rPr lang="pt-BR" sz="2000"/>
              <a:t>. </a:t>
            </a:r>
          </a:p>
        </p:txBody>
      </p:sp>
      <p:pic>
        <p:nvPicPr>
          <p:cNvPr id="5" name="Picture 4" descr="Pessoa escrevendo em um bloco de notas">
            <a:extLst>
              <a:ext uri="{FF2B5EF4-FFF2-40B4-BE49-F238E27FC236}">
                <a16:creationId xmlns:a16="http://schemas.microsoft.com/office/drawing/2014/main" id="{975E90EA-6C41-C2BD-3702-7D8308640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50" r="11836" b="-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0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FEE16B-D836-463D-1377-01AFC037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BR" sz="3700" b="1">
                <a:latin typeface="system-ui"/>
              </a:rPr>
              <a:t>Briefing: Sistema de Agendamento de Salas</a:t>
            </a:r>
            <a:endParaRPr lang="pt-BR" sz="3700">
              <a:latin typeface="system-u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E4E563-240F-61D7-C33C-48DDF304F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5" y="2671313"/>
            <a:ext cx="5150112" cy="361314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t-BR" b="1">
                <a:ea typeface="+mn-lt"/>
                <a:cs typeface="+mn-lt"/>
              </a:rPr>
              <a:t>Objetivo:</a:t>
            </a:r>
            <a:r>
              <a:rPr lang="pt-BR">
                <a:ea typeface="+mn-lt"/>
                <a:cs typeface="+mn-lt"/>
              </a:rPr>
              <a:t> Desenvolver um sistema de agendamento de salas que permita aos usuários identificar e reservar salas para atividades acadêmicas, reuniões e eventos, levando em consideração uma série de informações pertinentes para organização e gestão eficaz dos espaços disponíveis.</a:t>
            </a:r>
          </a:p>
        </p:txBody>
      </p:sp>
      <p:pic>
        <p:nvPicPr>
          <p:cNvPr id="5" name="Picture 4" descr="Calendário">
            <a:extLst>
              <a:ext uri="{FF2B5EF4-FFF2-40B4-BE49-F238E27FC236}">
                <a16:creationId xmlns:a16="http://schemas.microsoft.com/office/drawing/2014/main" id="{97F4AEAD-611B-8C89-F048-B901EDD37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37" r="18450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0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E9532-4477-E406-8C62-590D48FF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06" y="215661"/>
            <a:ext cx="9287969" cy="831224"/>
          </a:xfrm>
        </p:spPr>
        <p:txBody>
          <a:bodyPr anchor="ctr">
            <a:normAutofit/>
          </a:bodyPr>
          <a:lstStyle/>
          <a:p>
            <a:r>
              <a:rPr lang="pt-BR" sz="3700" b="1">
                <a:latin typeface="system-ui"/>
              </a:rPr>
              <a:t>Informações necessárias para cadastro: </a:t>
            </a:r>
            <a:endParaRPr lang="pt-BR" sz="3700">
              <a:latin typeface="system-u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85B58-B6A0-0331-BC1C-53A8E7A0C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06" y="1521339"/>
            <a:ext cx="9733668" cy="497753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t-BR" b="1">
                <a:ea typeface="+mn-lt"/>
                <a:cs typeface="+mn-lt"/>
              </a:rPr>
              <a:t>Nome do Curso:</a:t>
            </a:r>
            <a:r>
              <a:rPr lang="pt-BR">
                <a:ea typeface="+mn-lt"/>
                <a:cs typeface="+mn-lt"/>
              </a:rPr>
              <a:t> O nome do curso ao qual a reserva está relacionada.</a:t>
            </a:r>
            <a:endParaRPr lang="pt-BR"/>
          </a:p>
          <a:p>
            <a:pPr marL="0" indent="0">
              <a:buNone/>
            </a:pPr>
            <a:r>
              <a:rPr lang="pt-BR" b="1">
                <a:ea typeface="+mn-lt"/>
                <a:cs typeface="+mn-lt"/>
              </a:rPr>
              <a:t>Sigla do Curso:</a:t>
            </a:r>
            <a:r>
              <a:rPr lang="pt-BR">
                <a:ea typeface="+mn-lt"/>
                <a:cs typeface="+mn-lt"/>
              </a:rPr>
              <a:t> Sigla identificadora do curso.</a:t>
            </a:r>
          </a:p>
          <a:p>
            <a:pPr marL="0" indent="0">
              <a:buNone/>
            </a:pPr>
            <a:r>
              <a:rPr lang="pt-BR" b="1">
                <a:ea typeface="+mn-lt"/>
                <a:cs typeface="+mn-lt"/>
              </a:rPr>
              <a:t>Número da Oferta:</a:t>
            </a:r>
            <a:r>
              <a:rPr lang="pt-BR">
                <a:ea typeface="+mn-lt"/>
                <a:cs typeface="+mn-lt"/>
              </a:rPr>
              <a:t> Número de identificação da oferta do curso.</a:t>
            </a:r>
          </a:p>
          <a:p>
            <a:pPr marL="0" indent="0">
              <a:buNone/>
            </a:pPr>
            <a:r>
              <a:rPr lang="pt-BR" b="1">
                <a:ea typeface="+mn-lt"/>
                <a:cs typeface="+mn-lt"/>
              </a:rPr>
              <a:t>Área:</a:t>
            </a:r>
            <a:r>
              <a:rPr lang="pt-BR">
                <a:ea typeface="+mn-lt"/>
                <a:cs typeface="+mn-lt"/>
              </a:rPr>
              <a:t> Área temática ou disciplinar relacionada à reserva.</a:t>
            </a:r>
          </a:p>
          <a:p>
            <a:pPr marL="0" indent="0">
              <a:buNone/>
            </a:pPr>
            <a:r>
              <a:rPr lang="pt-BR" b="1">
                <a:ea typeface="+mn-lt"/>
                <a:cs typeface="+mn-lt"/>
              </a:rPr>
              <a:t>Dia da Semana:</a:t>
            </a:r>
            <a:r>
              <a:rPr lang="pt-BR">
                <a:ea typeface="+mn-lt"/>
                <a:cs typeface="+mn-lt"/>
              </a:rPr>
              <a:t> O dia da semana em que a sala será reservada.</a:t>
            </a:r>
          </a:p>
          <a:p>
            <a:pPr marL="0" indent="0">
              <a:buNone/>
            </a:pPr>
            <a:r>
              <a:rPr lang="pt-BR" b="1">
                <a:ea typeface="+mn-lt"/>
                <a:cs typeface="+mn-lt"/>
              </a:rPr>
              <a:t>Horário de Início e Fim:</a:t>
            </a:r>
            <a:r>
              <a:rPr lang="pt-BR">
                <a:ea typeface="+mn-lt"/>
                <a:cs typeface="+mn-lt"/>
              </a:rPr>
              <a:t> O horário de início e fim da reserva.</a:t>
            </a:r>
          </a:p>
          <a:p>
            <a:pPr marL="0" indent="0">
              <a:buNone/>
            </a:pPr>
            <a:r>
              <a:rPr lang="pt-BR" b="1">
                <a:ea typeface="+mn-lt"/>
                <a:cs typeface="+mn-lt"/>
              </a:rPr>
              <a:t>Nome do Docente:</a:t>
            </a:r>
            <a:r>
              <a:rPr lang="pt-BR">
                <a:ea typeface="+mn-lt"/>
                <a:cs typeface="+mn-lt"/>
              </a:rPr>
              <a:t> Nome do docente responsável pela reserva.</a:t>
            </a:r>
          </a:p>
          <a:p>
            <a:pPr marL="0" indent="0">
              <a:buNone/>
            </a:pPr>
            <a:endParaRPr lang="pt-BR" sz="1600">
              <a:ea typeface="+mn-lt"/>
              <a:cs typeface="+mn-lt"/>
            </a:endParaRPr>
          </a:p>
        </p:txBody>
      </p:sp>
      <p:pic>
        <p:nvPicPr>
          <p:cNvPr id="5" name="Picture 4" descr="Tabela periódica de elementos">
            <a:extLst>
              <a:ext uri="{FF2B5EF4-FFF2-40B4-BE49-F238E27FC236}">
                <a16:creationId xmlns:a16="http://schemas.microsoft.com/office/drawing/2014/main" id="{3FD675F7-5119-56C0-7F7B-B230585E0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35" r="26887" b="9"/>
          <a:stretch/>
        </p:blipFill>
        <p:spPr>
          <a:xfrm>
            <a:off x="9905796" y="3491"/>
            <a:ext cx="2286205" cy="6854509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769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E9532-4477-E406-8C62-590D48FF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50" y="335819"/>
            <a:ext cx="9031997" cy="805011"/>
          </a:xfrm>
        </p:spPr>
        <p:txBody>
          <a:bodyPr anchor="ctr">
            <a:normAutofit/>
          </a:bodyPr>
          <a:lstStyle/>
          <a:p>
            <a:r>
              <a:rPr lang="pt-BR" sz="3700" b="1">
                <a:latin typeface="system-ui"/>
              </a:rPr>
              <a:t>Informações necessárias para cadastro: </a:t>
            </a:r>
            <a:endParaRPr lang="pt-BR" sz="3700">
              <a:latin typeface="system-u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85B58-B6A0-0331-BC1C-53A8E7A0C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50" y="1262332"/>
            <a:ext cx="8557546" cy="539594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t-BR" sz="3200" b="1">
                <a:latin typeface="Arial"/>
                <a:ea typeface="+mn-lt"/>
                <a:cs typeface="Arial"/>
              </a:rPr>
              <a:t>Capacidade da Sala:</a:t>
            </a:r>
            <a:r>
              <a:rPr lang="pt-BR" sz="3200">
                <a:latin typeface="Arial"/>
                <a:ea typeface="+mn-lt"/>
                <a:cs typeface="Arial"/>
              </a:rPr>
              <a:t> Capacidade máxima de alunos ou participantes que a sala pode acomodar.</a:t>
            </a:r>
            <a:endParaRPr lang="en-US" sz="320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pt-BR" sz="3200" b="1">
                <a:latin typeface="Arial"/>
                <a:ea typeface="+mn-lt"/>
                <a:cs typeface="Arial"/>
              </a:rPr>
              <a:t>Código da Turma:</a:t>
            </a:r>
            <a:r>
              <a:rPr lang="pt-BR" sz="3200">
                <a:latin typeface="Arial"/>
                <a:ea typeface="+mn-lt"/>
                <a:cs typeface="Arial"/>
              </a:rPr>
              <a:t> Código identificador da turma.</a:t>
            </a:r>
            <a:endParaRPr lang="en-US" sz="320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pt-BR" sz="3200" b="1">
                <a:latin typeface="Arial"/>
                <a:ea typeface="+mn-lt"/>
                <a:cs typeface="Arial"/>
              </a:rPr>
              <a:t>Cor da Área:</a:t>
            </a:r>
            <a:r>
              <a:rPr lang="pt-BR" sz="3200">
                <a:latin typeface="Arial"/>
                <a:ea typeface="+mn-lt"/>
                <a:cs typeface="Arial"/>
              </a:rPr>
              <a:t> Identificação visual da área temática.</a:t>
            </a:r>
            <a:endParaRPr lang="en-US" sz="320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pt-BR" sz="3200" b="1">
                <a:latin typeface="Arial"/>
                <a:ea typeface="+mn-lt"/>
                <a:cs typeface="Arial"/>
              </a:rPr>
              <a:t>Tipo de Sala Disponível:</a:t>
            </a:r>
            <a:r>
              <a:rPr lang="pt-BR" sz="3200">
                <a:latin typeface="Arial"/>
                <a:ea typeface="+mn-lt"/>
                <a:cs typeface="Arial"/>
              </a:rPr>
              <a:t> Lista das salas disponíveis para reserva, incluindo laboratórios específicos e salas de reunião.</a:t>
            </a:r>
            <a:endParaRPr lang="pt-BR" sz="3200">
              <a:latin typeface="Arial"/>
              <a:cs typeface="Arial"/>
            </a:endParaRPr>
          </a:p>
          <a:p>
            <a:pPr marL="0" indent="0">
              <a:buNone/>
            </a:pPr>
            <a:endParaRPr lang="pt-BR" sz="2000">
              <a:ea typeface="+mn-lt"/>
              <a:cs typeface="+mn-lt"/>
            </a:endParaRPr>
          </a:p>
        </p:txBody>
      </p:sp>
      <p:pic>
        <p:nvPicPr>
          <p:cNvPr id="5" name="Picture 4" descr="Monitores de computador antigos">
            <a:extLst>
              <a:ext uri="{FF2B5EF4-FFF2-40B4-BE49-F238E27FC236}">
                <a16:creationId xmlns:a16="http://schemas.microsoft.com/office/drawing/2014/main" id="{D16B28C1-1DF2-ED32-F769-2EC5A887A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9" r="24279" b="-10"/>
          <a:stretch/>
        </p:blipFill>
        <p:spPr>
          <a:xfrm>
            <a:off x="9201509" y="1"/>
            <a:ext cx="299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5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D04503-79BC-B33A-B006-52604F92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329796" cy="4461163"/>
          </a:xfrm>
        </p:spPr>
        <p:txBody>
          <a:bodyPr>
            <a:normAutofit/>
          </a:bodyPr>
          <a:lstStyle/>
          <a:p>
            <a:r>
              <a:rPr lang="pt-BR" sz="3100" b="1">
                <a:solidFill>
                  <a:srgbClr val="FFFFFF"/>
                </a:solidFill>
                <a:latin typeface="system-ui"/>
              </a:rPr>
              <a:t>Funcionalidades:</a:t>
            </a:r>
            <a:endParaRPr lang="pt-BR" sz="3100">
              <a:solidFill>
                <a:srgbClr val="FFFFFF"/>
              </a:solidFill>
              <a:latin typeface="system-ui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AC1E48-EFE0-FDA9-B638-7167B773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481585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b="1">
                <a:latin typeface="system-ui"/>
              </a:rPr>
              <a:t>Relatórios Diários em PDF e Online:</a:t>
            </a:r>
            <a:endParaRPr lang="pt-BR"/>
          </a:p>
          <a:p>
            <a:pPr marL="0" indent="0">
              <a:buNone/>
            </a:pPr>
            <a:endParaRPr lang="pt-BR">
              <a:latin typeface="system-ui"/>
            </a:endParaRPr>
          </a:p>
          <a:p>
            <a:pPr marL="0" indent="0">
              <a:buNone/>
            </a:pPr>
            <a:r>
              <a:rPr lang="pt-BR">
                <a:latin typeface="system-ui"/>
              </a:rPr>
              <a:t>O sistema deve gerar relatórios diários em formato PDF e disponibilizá-los online, mostrando todas as reservas agendadas para aquele dia. E a visualização deve ser feita por período para o atendimento. Para o didático deve mostrar um campo de </a:t>
            </a:r>
            <a:r>
              <a:rPr lang="pt-BR" err="1">
                <a:latin typeface="system-ui"/>
              </a:rPr>
              <a:t>check</a:t>
            </a:r>
            <a:r>
              <a:rPr lang="pt-BR">
                <a:latin typeface="system-ui"/>
              </a:rPr>
              <a:t>/lista de docente identificando quem pegou a chave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67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D04503-79BC-B33A-B006-52604F92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329796" cy="4461163"/>
          </a:xfrm>
        </p:spPr>
        <p:txBody>
          <a:bodyPr>
            <a:normAutofit/>
          </a:bodyPr>
          <a:lstStyle/>
          <a:p>
            <a:r>
              <a:rPr lang="pt-BR" sz="3100" b="1">
                <a:solidFill>
                  <a:srgbClr val="FFFFFF"/>
                </a:solidFill>
                <a:latin typeface="system-ui"/>
              </a:rPr>
              <a:t>Funcionalidades:</a:t>
            </a:r>
            <a:endParaRPr lang="pt-BR" sz="3100">
              <a:solidFill>
                <a:srgbClr val="FFFFFF"/>
              </a:solidFill>
              <a:latin typeface="system-ui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AC1E48-EFE0-FDA9-B638-7167B773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481585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3200" b="1">
                <a:latin typeface="system-ui"/>
              </a:rPr>
              <a:t>Busca e Filtro Avançados:</a:t>
            </a:r>
            <a:r>
              <a:rPr lang="pt-BR" sz="3200">
                <a:latin typeface="system-ui"/>
              </a:rPr>
              <a:t> </a:t>
            </a:r>
            <a:endParaRPr lang="pt-BR">
              <a:latin typeface="Aptos" panose="020B0004020202020204"/>
            </a:endParaRPr>
          </a:p>
          <a:p>
            <a:pPr marL="0" indent="0">
              <a:buNone/>
            </a:pPr>
            <a:endParaRPr lang="pt-BR" sz="3200">
              <a:latin typeface="system-ui"/>
            </a:endParaRPr>
          </a:p>
          <a:p>
            <a:pPr marL="0" indent="0">
              <a:buNone/>
            </a:pPr>
            <a:r>
              <a:rPr lang="pt-BR" sz="3200">
                <a:latin typeface="system-ui"/>
              </a:rPr>
              <a:t>Os usuários devem poder realizar buscas e filtros por diversos critérios, como número da oferta, sigla do curso, curso, data, sala, área, período e docente.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78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ino de hotel">
            <a:extLst>
              <a:ext uri="{FF2B5EF4-FFF2-40B4-BE49-F238E27FC236}">
                <a16:creationId xmlns:a16="http://schemas.microsoft.com/office/drawing/2014/main" id="{0E829EB7-7728-82F6-2F00-560C6799F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22" r="-4" b="-4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56BCD5-9823-2932-6608-DC728DAE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pt-BR" sz="4000" b="1">
                <a:latin typeface="system-ui"/>
              </a:rPr>
              <a:t>Salas disponíveis para reserva:</a:t>
            </a:r>
            <a:endParaRPr lang="pt-BR" sz="4000">
              <a:latin typeface="system-u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BA582-32AC-9A3B-5CC8-BEC9DB5A4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903" y="2743200"/>
            <a:ext cx="6325640" cy="349687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>
                <a:latin typeface="system-ui"/>
              </a:rPr>
              <a:t>Números de 10 a 49</a:t>
            </a:r>
          </a:p>
          <a:p>
            <a:r>
              <a:rPr lang="pt-BR" sz="3200">
                <a:latin typeface="system-ui"/>
              </a:rPr>
              <a:t>Salas 1S, 2S, 3S, 5S</a:t>
            </a:r>
          </a:p>
          <a:p>
            <a:r>
              <a:rPr lang="pt-BR" sz="3200">
                <a:latin typeface="system-ui"/>
              </a:rPr>
              <a:t>Sala </a:t>
            </a:r>
            <a:r>
              <a:rPr lang="pt-BR" sz="3200" err="1">
                <a:latin typeface="system-ui"/>
              </a:rPr>
              <a:t>Maker</a:t>
            </a:r>
            <a:r>
              <a:rPr lang="pt-BR" sz="3200">
                <a:latin typeface="system-ui"/>
              </a:rPr>
              <a:t> (com especificações de dia, horário e material)</a:t>
            </a:r>
          </a:p>
          <a:p>
            <a:r>
              <a:rPr lang="pt-BR" sz="3200">
                <a:latin typeface="system-ui"/>
              </a:rPr>
              <a:t>Átrio</a:t>
            </a:r>
          </a:p>
          <a:p>
            <a:r>
              <a:rPr lang="pt-BR" sz="3200">
                <a:latin typeface="system-ui"/>
              </a:rPr>
              <a:t>Salas de Reunião 1, 2, 3 e 4</a:t>
            </a:r>
          </a:p>
          <a:p>
            <a:r>
              <a:rPr lang="pt-BR" sz="3200">
                <a:latin typeface="system-ui"/>
              </a:rPr>
              <a:t>Sala de Reunião Térreo</a:t>
            </a:r>
          </a:p>
          <a:p>
            <a:r>
              <a:rPr lang="pt-BR" sz="3200">
                <a:latin typeface="system-ui"/>
              </a:rPr>
              <a:t>Biblioteca</a:t>
            </a:r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9439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5BB207-B8DF-6E8B-E042-6614C9ED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pt-BR" sz="5200"/>
              <a:t>Observações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0893472-AC27-68B9-A1A8-15C3081E0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776169"/>
              </p:ext>
            </p:extLst>
          </p:nvPr>
        </p:nvGraphicFramePr>
        <p:xfrm>
          <a:off x="392502" y="1940644"/>
          <a:ext cx="11421373" cy="4725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034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95059B-1490-CF7D-CD38-C26264F0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Conclusão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E91802-3F57-321B-DF71-F4E1C760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6557189" cy="46685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3200">
                <a:latin typeface="system-ui"/>
              </a:rPr>
              <a:t>O sistema de agendamento de salas deve ser desenvolvido visando atender às necessidades específicas da instituição, proporcionando uma gestão eficiente e transparente dos espaços disponíveis, facilitando o processo de reserva e promovendo a utilização otimizada dos recursos.</a:t>
            </a:r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607788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0B1D3AC0AC1AE49B8C2045041C6765F" ma:contentTypeVersion="12" ma:contentTypeDescription="Crie um novo documento." ma:contentTypeScope="" ma:versionID="c945c89bbb543211a0fd8ef1d69e2cee">
  <xsd:schema xmlns:xsd="http://www.w3.org/2001/XMLSchema" xmlns:xs="http://www.w3.org/2001/XMLSchema" xmlns:p="http://schemas.microsoft.com/office/2006/metadata/properties" xmlns:ns2="60e152c6-4bec-42a9-88f2-69870a7ffe94" xmlns:ns3="361467df-04d3-4b01-abda-09a958879088" targetNamespace="http://schemas.microsoft.com/office/2006/metadata/properties" ma:root="true" ma:fieldsID="041b1f0c5688418324ce537ec70118ce" ns2:_="" ns3:_="">
    <xsd:import namespace="60e152c6-4bec-42a9-88f2-69870a7ffe94"/>
    <xsd:import namespace="361467df-04d3-4b01-abda-09a9588790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152c6-4bec-42a9-88f2-69870a7ffe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ba7778b-ceeb-43a8-b284-1dca4aaf71a1}" ma:internalName="TaxCatchAll" ma:showField="CatchAllData" ma:web="60e152c6-4bec-42a9-88f2-69870a7ffe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1467df-04d3-4b01-abda-09a9588790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8bee0d7d-e0dd-4976-8ad4-cb0783d2a5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2E3437-FC03-4656-AA49-4A0EAEF997E9}"/>
</file>

<file path=customXml/itemProps2.xml><?xml version="1.0" encoding="utf-8"?>
<ds:datastoreItem xmlns:ds="http://schemas.openxmlformats.org/officeDocument/2006/customXml" ds:itemID="{2A287504-EA6B-4B97-A06F-5275C6ED7169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Hackathon</vt:lpstr>
      <vt:lpstr>Briefing: Sistema de Agendamento de Salas</vt:lpstr>
      <vt:lpstr>Informações necessárias para cadastro: </vt:lpstr>
      <vt:lpstr>Informações necessárias para cadastro: </vt:lpstr>
      <vt:lpstr>Funcionalidades:</vt:lpstr>
      <vt:lpstr>Funcionalidades:</vt:lpstr>
      <vt:lpstr>Salas disponíveis para reserva:</vt:lpstr>
      <vt:lpstr>Observações</vt:lpstr>
      <vt:lpstr>Conclusão</vt:lpstr>
      <vt:lpstr>Modelo do wireframe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</cp:revision>
  <dcterms:created xsi:type="dcterms:W3CDTF">2024-05-12T02:28:02Z</dcterms:created>
  <dcterms:modified xsi:type="dcterms:W3CDTF">2024-05-13T21:58:28Z</dcterms:modified>
</cp:coreProperties>
</file>