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Source Code Pro"/>
      <p:regular r:id="rId19"/>
      <p:bold r:id="rId20"/>
      <p:italic r:id="rId21"/>
      <p:boldItalic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22" Type="http://schemas.openxmlformats.org/officeDocument/2006/relationships/font" Target="fonts/SourceCodePro-bold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italic.fntdata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df7fbd02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4df7fbd02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6f80d1ff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6f80d1f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https://www.vattenfall.de/infowelt-energie/strom-von-fussgaengern-produziert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6f80d1ff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6f80d1f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6f80d1ff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6f80d1f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80d1f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80d1f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4df7fbd02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4df7fbd02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80d1f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80d1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80d1ff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80d1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f80d1f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f80d1f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df7fbd020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4df7fbd02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df7fbd020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df7fbd02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4df7fbd020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4df7fbd02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2400"/>
              <a:buNone/>
              <a:defRPr sz="2400">
                <a:solidFill>
                  <a:srgbClr val="2B2B2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  <a:defRPr sz="1800"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Code Pro"/>
              <a:buChar char="○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Code Pro"/>
              <a:buChar char="■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Code Pro"/>
              <a:buChar char="●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Code Pro"/>
              <a:buChar char="○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Code Pro"/>
              <a:buChar char="■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Code Pro"/>
              <a:buChar char="●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Code Pro"/>
              <a:buChar char="○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Source Code Pro"/>
              <a:buChar char="■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Relationship Id="rId4" Type="http://schemas.openxmlformats.org/officeDocument/2006/relationships/image" Target="../media/image12.jpg"/><Relationship Id="rId5" Type="http://schemas.openxmlformats.org/officeDocument/2006/relationships/image" Target="../media/image10.jpg"/><Relationship Id="rId6" Type="http://schemas.openxmlformats.org/officeDocument/2006/relationships/image" Target="../media/image11.jpg"/><Relationship Id="rId7" Type="http://schemas.openxmlformats.org/officeDocument/2006/relationships/image" Target="../media/image4.jpg"/><Relationship Id="rId8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hyperlink" Target="http://drive.google.com/file/d/14NGSEwxxze7h9dZ1YghjfTh7rjo2iKsN/view" TargetMode="External"/><Relationship Id="rId7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hyperlink" Target="http://drive.google.com/file/d/14BDCejtv45bntyOGyGVIwDDmXrzrDNH5/view" TargetMode="External"/><Relationship Id="rId8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hyperlink" Target="http://drive.google.com/file/d/14PIFIkaiFH_sdKSUsfsK5YeuRy3gMtFZ/view" TargetMode="External"/><Relationship Id="rId7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hyperlink" Target="http://drive.google.com/file/d/14A7ZRWKa9_YxSZWtq3SC2a5y8qnc_KYC/view" TargetMode="External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PFAFF RUNNER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step by step to a better world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35954" y="389875"/>
            <a:ext cx="2112524" cy="276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311700" y="631800"/>
            <a:ext cx="4214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Platform Mock Integration</a:t>
            </a:r>
            <a:endParaRPr/>
          </a:p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311700" y="1618200"/>
            <a:ext cx="83262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gameboard integration </a:t>
            </a:r>
            <a:br>
              <a:rPr lang="de" sz="1800"/>
            </a:br>
            <a:r>
              <a:rPr lang="de" sz="1800"/>
              <a:t>in the app</a:t>
            </a:r>
            <a:br>
              <a:rPr lang="de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generated energy </a:t>
            </a:r>
            <a:br>
              <a:rPr lang="de" sz="1800"/>
            </a:br>
            <a:r>
              <a:rPr lang="de" sz="1800"/>
              <a:t>published to the </a:t>
            </a:r>
            <a:br>
              <a:rPr lang="de" sz="1800"/>
            </a:br>
            <a:r>
              <a:rPr lang="de" sz="1800"/>
              <a:t>platform</a:t>
            </a:r>
            <a:endParaRPr sz="1800"/>
          </a:p>
        </p:txBody>
      </p:sp>
      <p:pic>
        <p:nvPicPr>
          <p:cNvPr id="170" name="Google Shape;1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39180">
            <a:off x="8673174" y="4793698"/>
            <a:ext cx="359026" cy="3590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 txBox="1"/>
          <p:nvPr/>
        </p:nvSpPr>
        <p:spPr>
          <a:xfrm>
            <a:off x="6885100" y="4819313"/>
            <a:ext cx="190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lang="de" sz="800">
                <a:latin typeface="Source Code Pro"/>
                <a:ea typeface="Source Code Pro"/>
                <a:cs typeface="Source Code Pro"/>
                <a:sym typeface="Source Code Pro"/>
              </a:rPr>
              <a:t> steps to go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72" name="Google Shape;17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6400" y="1387500"/>
            <a:ext cx="4098050" cy="22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idx="2" type="body"/>
          </p:nvPr>
        </p:nvSpPr>
        <p:spPr>
          <a:xfrm>
            <a:off x="4939500" y="724200"/>
            <a:ext cx="4113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100km </a:t>
            </a:r>
            <a:r>
              <a:rPr b="1" lang="de" sz="1500"/>
              <a:t>e-biking</a:t>
            </a:r>
            <a:br>
              <a:rPr b="1" lang="de" sz="1500"/>
            </a:br>
            <a:br>
              <a:rPr b="1" lang="de" sz="1500"/>
            </a:b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1 </a:t>
            </a:r>
            <a:r>
              <a:rPr b="1" lang="de" sz="1500"/>
              <a:t>dishwasher cycle</a:t>
            </a:r>
            <a:br>
              <a:rPr b="1" lang="de" sz="1500"/>
            </a:br>
            <a:br>
              <a:rPr b="1" lang="de" sz="1500"/>
            </a:b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cook 35 </a:t>
            </a:r>
            <a:r>
              <a:rPr b="1" lang="de" sz="1500"/>
              <a:t>cups of coffee</a:t>
            </a:r>
            <a:br>
              <a:rPr b="1" lang="de" sz="1500"/>
            </a:br>
            <a:br>
              <a:rPr b="1" lang="de" sz="1500"/>
            </a:b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de" sz="1500"/>
              <a:t>watching </a:t>
            </a:r>
            <a:r>
              <a:rPr lang="de" sz="1500"/>
              <a:t>15h on a </a:t>
            </a:r>
            <a:r>
              <a:rPr b="1" lang="de" sz="1500"/>
              <a:t>LED-TV</a:t>
            </a:r>
            <a:br>
              <a:rPr b="1" lang="de" sz="1500"/>
            </a:br>
            <a:br>
              <a:rPr b="1" lang="de" sz="1500"/>
            </a:b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1 </a:t>
            </a:r>
            <a:r>
              <a:rPr b="1" lang="de" sz="1500"/>
              <a:t>washing machine cycle </a:t>
            </a:r>
            <a:r>
              <a:rPr lang="de" sz="1500"/>
              <a:t>at 60°</a:t>
            </a:r>
            <a:endParaRPr b="1" sz="1500"/>
          </a:p>
        </p:txBody>
      </p:sp>
      <p:sp>
        <p:nvSpPr>
          <p:cNvPr id="178" name="Google Shape;178;p23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with 250 steps</a:t>
            </a:r>
            <a:br>
              <a:rPr lang="de"/>
            </a:br>
            <a:r>
              <a:rPr lang="de"/>
              <a:t>or 1 kWh </a:t>
            </a:r>
            <a:br>
              <a:rPr lang="de"/>
            </a:br>
            <a:r>
              <a:rPr lang="de"/>
              <a:t>you can …</a:t>
            </a:r>
            <a:endParaRPr/>
          </a:p>
        </p:txBody>
      </p:sp>
      <p:sp>
        <p:nvSpPr>
          <p:cNvPr id="179" name="Google Shape;179;p23"/>
          <p:cNvSpPr txBox="1"/>
          <p:nvPr/>
        </p:nvSpPr>
        <p:spPr>
          <a:xfrm>
            <a:off x="-60950" y="4927550"/>
            <a:ext cx="3669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>
                <a:latin typeface="Source Code Pro"/>
                <a:ea typeface="Source Code Pro"/>
                <a:cs typeface="Source Code Pro"/>
                <a:sym typeface="Source Code Pro"/>
              </a:rPr>
              <a:t>https://www.vattenfall.de/infowelt-energie/strom-von-fussgaengern-produziert</a:t>
            </a:r>
            <a:endParaRPr sz="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80" name="Google Shape;18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304454">
            <a:off x="8673174" y="4793698"/>
            <a:ext cx="359026" cy="35902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3"/>
          <p:cNvSpPr txBox="1"/>
          <p:nvPr/>
        </p:nvSpPr>
        <p:spPr>
          <a:xfrm>
            <a:off x="6885100" y="4819313"/>
            <a:ext cx="190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de" sz="800">
                <a:latin typeface="Source Code Pro"/>
                <a:ea typeface="Source Code Pro"/>
                <a:cs typeface="Source Code Pro"/>
                <a:sym typeface="Source Code Pro"/>
              </a:rPr>
              <a:t> steps to go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490250" y="528900"/>
            <a:ext cx="73854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400"/>
              <a:t>Join us now and become a</a:t>
            </a:r>
            <a:endParaRPr sz="4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de" sz="6000">
                <a:solidFill>
                  <a:schemeClr val="dk1"/>
                </a:solidFill>
              </a:rPr>
              <a:t>PFAFF RUNNER</a:t>
            </a:r>
            <a:endParaRPr i="1"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3500">
                <a:solidFill>
                  <a:schemeClr val="dk1"/>
                </a:solidFill>
              </a:rPr>
              <a:t>_ _ _</a:t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/>
              <a:t>it’s as simple as one step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Thank you</a:t>
            </a:r>
            <a:endParaRPr/>
          </a:p>
        </p:txBody>
      </p:sp>
      <p:sp>
        <p:nvSpPr>
          <p:cNvPr id="192" name="Google Shape;192;p25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400"/>
              <a:t>hacking.exe</a:t>
            </a:r>
            <a:br>
              <a:rPr b="1" lang="de" sz="1400"/>
            </a:br>
            <a:r>
              <a:rPr lang="de" sz="1400"/>
              <a:t>Lea - Luis - Marvin - Sascha - Till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93" name="Google Shape;193;p25"/>
          <p:cNvPicPr preferRelativeResize="0"/>
          <p:nvPr/>
        </p:nvPicPr>
        <p:blipFill rotWithShape="1">
          <a:blip r:embed="rId3">
            <a:alphaModFix/>
          </a:blip>
          <a:srcRect b="0" l="5718" r="18339" t="0"/>
          <a:stretch/>
        </p:blipFill>
        <p:spPr>
          <a:xfrm>
            <a:off x="3274676" y="0"/>
            <a:ext cx="5869322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5"/>
          <p:cNvSpPr txBox="1"/>
          <p:nvPr/>
        </p:nvSpPr>
        <p:spPr>
          <a:xfrm rot="-5400000">
            <a:off x="2186925" y="3980100"/>
            <a:ext cx="2049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>
                <a:latin typeface="Source Code Pro"/>
                <a:ea typeface="Source Code Pro"/>
                <a:cs typeface="Source Code Pro"/>
                <a:sym typeface="Source Code Pro"/>
              </a:rPr>
              <a:t>ASTOC/Mess 2018</a:t>
            </a:r>
            <a:endParaRPr sz="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4"/>
          <p:cNvCxnSpPr/>
          <p:nvPr/>
        </p:nvCxnSpPr>
        <p:spPr>
          <a:xfrm>
            <a:off x="433425" y="3724283"/>
            <a:ext cx="3891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" name="Google Shape;70;p14"/>
          <p:cNvCxnSpPr/>
          <p:nvPr/>
        </p:nvCxnSpPr>
        <p:spPr>
          <a:xfrm>
            <a:off x="4941300" y="3724283"/>
            <a:ext cx="3891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0" l="5414" r="2504" t="0"/>
          <a:stretch/>
        </p:blipFill>
        <p:spPr>
          <a:xfrm>
            <a:off x="4941300" y="400450"/>
            <a:ext cx="3891001" cy="304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 rotWithShape="1">
          <a:blip r:embed="rId4">
            <a:alphaModFix/>
          </a:blip>
          <a:srcRect b="11491" l="0" r="0" t="11491"/>
          <a:stretch/>
        </p:blipFill>
        <p:spPr>
          <a:xfrm>
            <a:off x="425023" y="397950"/>
            <a:ext cx="3890970" cy="19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 rotWithShape="1">
          <a:blip r:embed="rId5">
            <a:alphaModFix/>
          </a:blip>
          <a:srcRect b="13413" l="0" r="0" t="13406"/>
          <a:stretch/>
        </p:blipFill>
        <p:spPr>
          <a:xfrm>
            <a:off x="425035" y="2499902"/>
            <a:ext cx="1935229" cy="944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6">
            <a:alphaModFix/>
          </a:blip>
          <a:srcRect b="11768" l="0" r="0" t="11761"/>
          <a:stretch/>
        </p:blipFill>
        <p:spPr>
          <a:xfrm>
            <a:off x="2464080" y="2499902"/>
            <a:ext cx="1851924" cy="944608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idx="4294967295" type="body"/>
          </p:nvPr>
        </p:nvSpPr>
        <p:spPr>
          <a:xfrm>
            <a:off x="318850" y="3771900"/>
            <a:ext cx="5434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100">
                <a:solidFill>
                  <a:schemeClr val="accent5"/>
                </a:solidFill>
              </a:rPr>
              <a:t>Outdoor running or walking track </a:t>
            </a:r>
            <a:endParaRPr b="1" sz="2100">
              <a:solidFill>
                <a:schemeClr val="accent5"/>
              </a:solidFill>
            </a:endParaRPr>
          </a:p>
        </p:txBody>
      </p:sp>
      <p:sp>
        <p:nvSpPr>
          <p:cNvPr id="76" name="Google Shape;76;p14"/>
          <p:cNvSpPr txBox="1"/>
          <p:nvPr>
            <p:ph idx="4294967295" type="body"/>
          </p:nvPr>
        </p:nvSpPr>
        <p:spPr>
          <a:xfrm>
            <a:off x="318857" y="4228050"/>
            <a:ext cx="85134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e" sz="1200"/>
              <a:t>Energy is generated by stepping on the kinetic plates and instantly used to power lights, load e-scooter, e-bikes and smartphones.</a:t>
            </a:r>
            <a:endParaRPr sz="1200"/>
          </a:p>
        </p:txBody>
      </p:sp>
      <p:pic>
        <p:nvPicPr>
          <p:cNvPr id="77" name="Google Shape;77;p14"/>
          <p:cNvPicPr preferRelativeResize="0"/>
          <p:nvPr/>
        </p:nvPicPr>
        <p:blipFill rotWithShape="1">
          <a:blip r:embed="rId7">
            <a:alphaModFix/>
          </a:blip>
          <a:srcRect b="0" l="7402" r="7411" t="0"/>
          <a:stretch/>
        </p:blipFill>
        <p:spPr>
          <a:xfrm>
            <a:off x="4941300" y="408675"/>
            <a:ext cx="3891000" cy="304657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 rot="5399338">
            <a:off x="7376211" y="1785700"/>
            <a:ext cx="3114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700">
                <a:latin typeface="Source Code Pro"/>
                <a:ea typeface="Source Code Pro"/>
                <a:cs typeface="Source Code Pro"/>
                <a:sym typeface="Source Code Pro"/>
              </a:rPr>
              <a:t>https://www.</a:t>
            </a:r>
            <a:r>
              <a:rPr lang="de" sz="700">
                <a:latin typeface="Source Code Pro"/>
                <a:ea typeface="Source Code Pro"/>
                <a:cs typeface="Source Code Pro"/>
                <a:sym typeface="Source Code Pro"/>
              </a:rPr>
              <a:t>pavegen.com/en/case-studies/the-quayside-0</a:t>
            </a:r>
            <a:endParaRPr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1304454">
            <a:off x="8673174" y="4793698"/>
            <a:ext cx="359026" cy="3590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6885100" y="4819313"/>
            <a:ext cx="190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11</a:t>
            </a:r>
            <a:r>
              <a:rPr lang="de" sz="800">
                <a:latin typeface="Source Code Pro"/>
                <a:ea typeface="Source Code Pro"/>
                <a:cs typeface="Source Code Pro"/>
                <a:sym typeface="Source Code Pro"/>
              </a:rPr>
              <a:t> steps to go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Pfaffquartier </a:t>
            </a:r>
            <a:r>
              <a:rPr i="1" lang="de"/>
              <a:t>running</a:t>
            </a:r>
            <a:r>
              <a:rPr lang="de"/>
              <a:t> as a good example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people from all over Lautre will come to the track</a:t>
            </a:r>
            <a:br>
              <a:rPr lang="de"/>
            </a:br>
            <a:br>
              <a:rPr lang="de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de">
                <a:solidFill>
                  <a:srgbClr val="000000"/>
                </a:solidFill>
              </a:rPr>
              <a:t>relieve stress while generating energy</a:t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3174" y="4793698"/>
            <a:ext cx="359026" cy="3590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6885100" y="4819313"/>
            <a:ext cx="190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r>
              <a:rPr lang="de" sz="800">
                <a:latin typeface="Source Code Pro"/>
                <a:ea typeface="Source Code Pro"/>
                <a:cs typeface="Source Code Pro"/>
                <a:sym typeface="Source Code Pro"/>
              </a:rPr>
              <a:t> steps to go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16"/>
          <p:cNvCxnSpPr/>
          <p:nvPr/>
        </p:nvCxnSpPr>
        <p:spPr>
          <a:xfrm>
            <a:off x="-6875" y="2900700"/>
            <a:ext cx="915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Pfaff Runner helps you</a:t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2751672" y="1423340"/>
            <a:ext cx="2954700" cy="2954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2751675" y="2416200"/>
            <a:ext cx="29547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saving</a:t>
            </a:r>
            <a:br>
              <a:rPr lang="de" sz="3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de" sz="3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energy</a:t>
            </a:r>
            <a:endParaRPr sz="3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6619800" y="1896303"/>
            <a:ext cx="2008800" cy="2008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6620000" y="2486750"/>
            <a:ext cx="20088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3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doing</a:t>
            </a:r>
            <a:br>
              <a:rPr lang="de" sz="23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de" sz="23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sports</a:t>
            </a:r>
            <a:endParaRPr sz="23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508351" y="2235743"/>
            <a:ext cx="1329900" cy="1329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508400" y="2596800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living</a:t>
            </a:r>
            <a:br>
              <a:rPr lang="de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de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healthy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895271">
            <a:off x="8673174" y="4793698"/>
            <a:ext cx="359026" cy="35902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 txBox="1"/>
          <p:nvPr/>
        </p:nvSpPr>
        <p:spPr>
          <a:xfrm>
            <a:off x="6885100" y="4819313"/>
            <a:ext cx="190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9</a:t>
            </a:r>
            <a:r>
              <a:rPr lang="de" sz="800">
                <a:latin typeface="Source Code Pro"/>
                <a:ea typeface="Source Code Pro"/>
                <a:cs typeface="Source Code Pro"/>
                <a:sym typeface="Source Code Pro"/>
              </a:rPr>
              <a:t> steps to go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2324100" y="1889700"/>
            <a:ext cx="63891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PFAFF RUNNER APP</a:t>
            </a:r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0500" y="76200"/>
            <a:ext cx="4762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/>
          <p:nvPr/>
        </p:nvSpPr>
        <p:spPr>
          <a:xfrm>
            <a:off x="5103400" y="-878677"/>
            <a:ext cx="3127200" cy="312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-268700" y="3778454"/>
            <a:ext cx="2008800" cy="2008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631800"/>
            <a:ext cx="5022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Step by step to a healthier lifestyle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618200"/>
            <a:ext cx="5113800" cy="29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real-time tracking of your steps and generated energy</a:t>
            </a:r>
            <a:endParaRPr sz="1800"/>
          </a:p>
        </p:txBody>
      </p:sp>
      <p:pic>
        <p:nvPicPr>
          <p:cNvPr descr="Schwarzes Smartphone im Hochformat"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1800" y="786426"/>
            <a:ext cx="2082626" cy="40902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eispiel-Drahtgittermodell für Desktopanwendung"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1933" y="1126217"/>
            <a:ext cx="1882357" cy="3346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304454">
            <a:off x="8673174" y="4793698"/>
            <a:ext cx="359026" cy="35902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6885100" y="4819313"/>
            <a:ext cx="190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r>
              <a:rPr lang="de" sz="800">
                <a:latin typeface="Source Code Pro"/>
                <a:ea typeface="Source Code Pro"/>
                <a:cs typeface="Source Code Pro"/>
                <a:sym typeface="Source Code Pro"/>
              </a:rPr>
              <a:t> steps to go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21" name="Google Shape;121;p18" title="karte.mp4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81925" y="1117050"/>
            <a:ext cx="188237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/>
          <p:nvPr/>
        </p:nvSpPr>
        <p:spPr>
          <a:xfrm>
            <a:off x="1308650" y="3594248"/>
            <a:ext cx="3127200" cy="312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5146600" y="-824026"/>
            <a:ext cx="2694300" cy="2694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Beispiel-Drahtgittermodell für Desktopanwendung"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33" y="1126217"/>
            <a:ext cx="1882357" cy="3346413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3611875" y="1613275"/>
            <a:ext cx="5318700" cy="29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compete with your friends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climb the leaderboard to the top</a:t>
            </a:r>
            <a:endParaRPr sz="1800"/>
          </a:p>
        </p:txBody>
      </p:sp>
      <p:pic>
        <p:nvPicPr>
          <p:cNvPr descr="Schwarzes Smartphone im Hochformat"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786426"/>
            <a:ext cx="2082626" cy="409024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>
            <p:ph type="title"/>
          </p:nvPr>
        </p:nvSpPr>
        <p:spPr>
          <a:xfrm>
            <a:off x="3832850" y="631800"/>
            <a:ext cx="5097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Step by step to the top of the leaderboard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00775" y="1296075"/>
            <a:ext cx="775600" cy="19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497374">
            <a:off x="8673174" y="4793698"/>
            <a:ext cx="359026" cy="3590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6885100" y="4819313"/>
            <a:ext cx="190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r>
              <a:rPr lang="de" sz="800">
                <a:latin typeface="Source Code Pro"/>
                <a:ea typeface="Source Code Pro"/>
                <a:cs typeface="Source Code Pro"/>
                <a:sym typeface="Source Code Pro"/>
              </a:rPr>
              <a:t> steps to go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35" name="Google Shape;135;p19" title="bestenliste.mp4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1825" y="1084925"/>
            <a:ext cx="188237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/>
          <p:nvPr/>
        </p:nvSpPr>
        <p:spPr>
          <a:xfrm>
            <a:off x="6749325" y="-345277"/>
            <a:ext cx="3127200" cy="312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-992575" y="3501073"/>
            <a:ext cx="3127200" cy="312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 txBox="1"/>
          <p:nvPr>
            <p:ph type="title"/>
          </p:nvPr>
        </p:nvSpPr>
        <p:spPr>
          <a:xfrm>
            <a:off x="311700" y="631800"/>
            <a:ext cx="390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Step by step to awesome rewards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311700" y="1618200"/>
            <a:ext cx="6035700" cy="29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de" sz="1800">
                <a:solidFill>
                  <a:srgbClr val="000000"/>
                </a:solidFill>
              </a:rPr>
              <a:t>earn </a:t>
            </a:r>
            <a:r>
              <a:rPr lang="de" sz="1800">
                <a:solidFill>
                  <a:srgbClr val="000000"/>
                </a:solidFill>
              </a:rPr>
              <a:t>EnergyPoints </a:t>
            </a:r>
            <a:r>
              <a:rPr lang="de" sz="1800">
                <a:solidFill>
                  <a:srgbClr val="000000"/>
                </a:solidFill>
              </a:rPr>
              <a:t>for every few </a:t>
            </a:r>
            <a:r>
              <a:rPr lang="de" sz="1800"/>
              <a:t>step</a:t>
            </a:r>
            <a:r>
              <a:rPr lang="de" sz="1800">
                <a:solidFill>
                  <a:srgbClr val="000000"/>
                </a:solidFill>
              </a:rPr>
              <a:t> you </a:t>
            </a:r>
            <a:r>
              <a:rPr lang="de" sz="1800"/>
              <a:t>make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de" sz="1800">
                <a:solidFill>
                  <a:srgbClr val="000000"/>
                </a:solidFill>
              </a:rPr>
              <a:t>spend </a:t>
            </a:r>
            <a:r>
              <a:rPr lang="de" sz="1800"/>
              <a:t>them</a:t>
            </a:r>
            <a:r>
              <a:rPr lang="de" sz="1800">
                <a:solidFill>
                  <a:srgbClr val="000000"/>
                </a:solidFill>
              </a:rPr>
              <a:t> for awesome rewards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de" sz="1800">
                <a:solidFill>
                  <a:srgbClr val="000000"/>
                </a:solidFill>
              </a:rPr>
              <a:t>earn trophies for generating energy and completing challenges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descr="Schwarzes Smartphone im Hochformat"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1800" y="786426"/>
            <a:ext cx="2082626" cy="40902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eispiel-Drahtgittermodell für Desktopanwendung" id="145" name="Google Shape;14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1933" y="1126217"/>
            <a:ext cx="1882357" cy="3346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89941">
            <a:off x="8673174" y="4793698"/>
            <a:ext cx="359026" cy="35902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/>
        </p:nvSpPr>
        <p:spPr>
          <a:xfrm>
            <a:off x="6885100" y="4819313"/>
            <a:ext cx="190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r>
              <a:rPr lang="de" sz="800">
                <a:latin typeface="Source Code Pro"/>
                <a:ea typeface="Source Code Pro"/>
                <a:cs typeface="Source Code Pro"/>
                <a:sym typeface="Source Code Pro"/>
              </a:rPr>
              <a:t> steps to go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48" name="Google Shape;148;p20" title="Belohnung.mp4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81925" y="1084925"/>
            <a:ext cx="188237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/>
          <p:nvPr/>
        </p:nvSpPr>
        <p:spPr>
          <a:xfrm>
            <a:off x="3923100" y="-1076450"/>
            <a:ext cx="2400300" cy="2400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1217175" y="1760999"/>
            <a:ext cx="2141100" cy="2141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7204150" y="3195298"/>
            <a:ext cx="3127200" cy="312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Beispiel-Drahtgittermodell für Desktopanwendung"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33" y="1126217"/>
            <a:ext cx="1882357" cy="3346413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3124200" y="1613275"/>
            <a:ext cx="5949000" cy="29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check how much energy you and the whole community has generated </a:t>
            </a:r>
            <a:br>
              <a:rPr lang="de" sz="1800"/>
            </a:b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reach the daily goal as a community to earn bonus EnergyPoints</a:t>
            </a:r>
            <a:endParaRPr sz="1800"/>
          </a:p>
        </p:txBody>
      </p:sp>
      <p:pic>
        <p:nvPicPr>
          <p:cNvPr descr="Schwarzes Smartphone im Hochformat" id="158" name="Google Shape;15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786426"/>
            <a:ext cx="2082626" cy="409024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>
            <p:ph type="title"/>
          </p:nvPr>
        </p:nvSpPr>
        <p:spPr>
          <a:xfrm>
            <a:off x="3832850" y="631800"/>
            <a:ext cx="5097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Step by step to a great community </a:t>
            </a:r>
            <a:endParaRPr/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00775" y="1296075"/>
            <a:ext cx="775600" cy="19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920304">
            <a:off x="8673174" y="4793698"/>
            <a:ext cx="359026" cy="35902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1"/>
          <p:cNvSpPr txBox="1"/>
          <p:nvPr/>
        </p:nvSpPr>
        <p:spPr>
          <a:xfrm>
            <a:off x="6885100" y="4819313"/>
            <a:ext cx="190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r>
              <a:rPr lang="de" sz="800">
                <a:latin typeface="Source Code Pro"/>
                <a:ea typeface="Source Code Pro"/>
                <a:cs typeface="Source Code Pro"/>
                <a:sym typeface="Source Code Pro"/>
              </a:rPr>
              <a:t> steps to go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63" name="Google Shape;163;p21" title="statistics.mp4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1825" y="1117050"/>
            <a:ext cx="188237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4B8B3B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