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Henrique" initials="LH" lastIdx="1" clrIdx="0">
    <p:extLst>
      <p:ext uri="{19B8F6BF-5375-455C-9EA6-DF929625EA0E}">
        <p15:presenceInfo xmlns:p15="http://schemas.microsoft.com/office/powerpoint/2012/main" userId="d4281b97b2eb14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4EB0C-7E72-D9F0-3DE2-15F221BE819F}" v="5" dt="2025-04-09T15:21:14.928"/>
    <p1510:client id="{FEBE5E6D-E56A-DB3C-C5DD-0BE6D38FCAD4}" v="51" dt="2025-04-09T20:57:59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7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8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60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313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5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035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26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3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7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3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2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8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5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014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blog.intelbras.com.br/casa-inteligente-a-iot-no-futuro-da-automacao-residencial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FF25943-2DB2-4AAE-9961-10FFD1935E81}"/>
              </a:ext>
            </a:extLst>
          </p:cNvPr>
          <p:cNvSpPr txBox="1"/>
          <p:nvPr/>
        </p:nvSpPr>
        <p:spPr>
          <a:xfrm>
            <a:off x="481781" y="1710813"/>
            <a:ext cx="7787148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dirty="0">
                <a:latin typeface="Arial Black" panose="020B0A04020102020204" pitchFamily="34" charset="0"/>
              </a:rPr>
              <a:t>Aplicação de Cloud, IoT e industrias 4.0 em python</a:t>
            </a:r>
          </a:p>
          <a:p>
            <a:endParaRPr lang="pt-BR" sz="3600" b="1" dirty="0">
              <a:latin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latin typeface="Arial Black" panose="020B0A04020102020204" pitchFamily="34" charset="0"/>
              </a:rPr>
              <a:t>ZigBee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latin typeface="Arial Black" panose="020B0A04020102020204" pitchFamily="34" charset="0"/>
              </a:rPr>
              <a:t>NFC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1E64FF-7414-4306-8AB0-927012BCCACC}"/>
              </a:ext>
            </a:extLst>
          </p:cNvPr>
          <p:cNvSpPr txBox="1"/>
          <p:nvPr/>
        </p:nvSpPr>
        <p:spPr>
          <a:xfrm>
            <a:off x="9006349" y="4935793"/>
            <a:ext cx="291035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Grupo:</a:t>
            </a:r>
          </a:p>
          <a:p>
            <a:r>
              <a:rPr lang="pt-BR" dirty="0">
                <a:latin typeface="Arial Black" panose="020B0A04020102020204" pitchFamily="34" charset="0"/>
              </a:rPr>
              <a:t>Emerson Nascimento</a:t>
            </a:r>
          </a:p>
          <a:p>
            <a:r>
              <a:rPr lang="pt-BR" dirty="0">
                <a:latin typeface="Arial Black" panose="020B0A04020102020204" pitchFamily="34" charset="0"/>
              </a:rPr>
              <a:t>Gabriel Souza</a:t>
            </a:r>
          </a:p>
          <a:p>
            <a:r>
              <a:rPr lang="pt-BR" dirty="0">
                <a:latin typeface="Arial Black" panose="020B0A04020102020204" pitchFamily="34" charset="0"/>
              </a:rPr>
              <a:t>Lucas Almeida</a:t>
            </a:r>
          </a:p>
          <a:p>
            <a:r>
              <a:rPr lang="pt-BR" dirty="0">
                <a:latin typeface="Arial Black" panose="020B0A04020102020204" pitchFamily="34" charset="0"/>
              </a:rPr>
              <a:t>Lucas Thomaz</a:t>
            </a:r>
          </a:p>
          <a:p>
            <a:r>
              <a:rPr lang="pt-BR" dirty="0">
                <a:latin typeface="Arial Black" panose="020B0A04020102020204" pitchFamily="34" charset="0"/>
              </a:rPr>
              <a:t>Luis Henrique</a:t>
            </a: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9A19F538-296F-4C86-8C44-9EC687951272}"/>
              </a:ext>
            </a:extLst>
          </p:cNvPr>
          <p:cNvSpPr txBox="1"/>
          <p:nvPr/>
        </p:nvSpPr>
        <p:spPr>
          <a:xfrm>
            <a:off x="7806814" y="167881"/>
            <a:ext cx="373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Professor: Alessandro Calin</a:t>
            </a:r>
          </a:p>
        </p:txBody>
      </p:sp>
      <p:pic>
        <p:nvPicPr>
          <p:cNvPr id="7170" name="Picture 2" descr="Estácio - Campo Grande RJ">
            <a:extLst>
              <a:ext uri="{FF2B5EF4-FFF2-40B4-BE49-F238E27FC236}">
                <a16:creationId xmlns:a16="http://schemas.microsoft.com/office/drawing/2014/main" id="{AF48BA8C-B471-4A74-8259-25E923C75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30" y="12071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014BC36-7355-4D06-8AA8-58A3D73776E9}"/>
              </a:ext>
            </a:extLst>
          </p:cNvPr>
          <p:cNvSpPr txBox="1"/>
          <p:nvPr/>
        </p:nvSpPr>
        <p:spPr>
          <a:xfrm>
            <a:off x="2848302" y="-56463"/>
            <a:ext cx="5875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latin typeface="Arial Black" panose="020B0A04020102020204" pitchFamily="34" charset="0"/>
              </a:rPr>
              <a:t>Custo e implementação do NFC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A4158F-4605-431F-83BF-C1CC6DE110A1}"/>
              </a:ext>
            </a:extLst>
          </p:cNvPr>
          <p:cNvSpPr txBox="1"/>
          <p:nvPr/>
        </p:nvSpPr>
        <p:spPr>
          <a:xfrm>
            <a:off x="0" y="500896"/>
            <a:ext cx="937791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Arial Black" panose="020B0A04020102020204" pitchFamily="34" charset="0"/>
              </a:rPr>
              <a:t>O NFC é uma tecnologia flexível que pode ser adaptada a diferentes necessidades, desde soluções simples até sistemas robustos e sofisticados. </a:t>
            </a:r>
          </a:p>
          <a:p>
            <a:endParaRPr lang="pt-BR" b="0" i="0" dirty="0">
              <a:effectLst/>
              <a:latin typeface="Arial Black" panose="020B0A04020102020204" pitchFamily="34" charset="0"/>
            </a:endParaRPr>
          </a:p>
          <a:p>
            <a:r>
              <a:rPr lang="pt-BR" b="0" i="0" dirty="0">
                <a:effectLst/>
                <a:latin typeface="Arial Black" panose="020B0A04020102020204" pitchFamily="34" charset="0"/>
              </a:rPr>
              <a:t>Custo do Protocolo NFC </a:t>
            </a:r>
            <a:r>
              <a:rPr lang="pt-BR" dirty="0">
                <a:latin typeface="Arial Black" panose="020B0A04020102020204" pitchFamily="34" charset="0"/>
              </a:rPr>
              <a:t>pode variar dependendo da aplicação mais os chips usado em dispositivos móveis ou acessórios tem custo aproximado de US$ 0,10 e US$ 1,00 por unidade</a:t>
            </a:r>
            <a:endParaRPr lang="pt-BR" b="0" i="0" dirty="0">
              <a:effectLst/>
              <a:latin typeface="Arial Black" panose="020B0A04020102020204" pitchFamily="34" charset="0"/>
            </a:endParaRPr>
          </a:p>
          <a:p>
            <a:endParaRPr lang="pt-BR" b="0" i="0" dirty="0">
              <a:effectLst/>
              <a:latin typeface="Arial Black" panose="020B0A04020102020204" pitchFamily="34" charset="0"/>
            </a:endParaRPr>
          </a:p>
          <a:p>
            <a:r>
              <a:rPr lang="pt-BR" b="0" i="0" dirty="0">
                <a:effectLst/>
                <a:latin typeface="Arial Black" panose="020B0A04020102020204" pitchFamily="34" charset="0"/>
              </a:rPr>
              <a:t>Software: Muitos aplicativos básicos para NFC são gratuitos, enquanto soluções complexas, como integração com sistemas de IoT ou segurança avançada, podem exigir investimentos. </a:t>
            </a:r>
          </a:p>
          <a:p>
            <a:r>
              <a:rPr lang="pt-BR" b="0" i="0" dirty="0">
                <a:effectLst/>
                <a:latin typeface="Arial Black" panose="020B0A04020102020204" pitchFamily="34" charset="0"/>
              </a:rPr>
              <a:t>Infraestrutura: Configurações simples são de baixo custo, mas aplicações maiores demandam maior investimento, como servidores para gerenciar dados. </a:t>
            </a:r>
          </a:p>
          <a:p>
            <a:endParaRPr lang="pt-BR" b="0" i="0" dirty="0">
              <a:effectLst/>
              <a:latin typeface="Arial Black" panose="020B0A04020102020204" pitchFamily="34" charset="0"/>
            </a:endParaRPr>
          </a:p>
          <a:p>
            <a:r>
              <a:rPr lang="pt-BR" b="0" i="0" dirty="0">
                <a:effectLst/>
                <a:latin typeface="Arial Black" panose="020B0A04020102020204" pitchFamily="34" charset="0"/>
              </a:rPr>
              <a:t>Facilidade de Implementação Simples: Para usos básicos, como compartilhamento de dados ou automação doméstica, a implementação é rápida e requer apenas etiquetas NFC e um dispositivo compatível. </a:t>
            </a:r>
          </a:p>
          <a:p>
            <a:endParaRPr lang="pt-BR" dirty="0">
              <a:latin typeface="Arial Black" panose="020B0A04020102020204" pitchFamily="34" charset="0"/>
            </a:endParaRPr>
          </a:p>
          <a:p>
            <a:r>
              <a:rPr lang="pt-BR" b="0" i="0" dirty="0">
                <a:effectLst/>
                <a:latin typeface="Arial Black" panose="020B0A04020102020204" pitchFamily="34" charset="0"/>
              </a:rPr>
              <a:t>Usos em IoT: Situações Básicas: Automação doméstica, Acionamento de dispositivos inteligentes, como luzes e câmeras. </a:t>
            </a:r>
          </a:p>
          <a:p>
            <a:r>
              <a:rPr lang="pt-BR" b="0" i="0" dirty="0">
                <a:effectLst/>
                <a:latin typeface="Arial Black" panose="020B0A04020102020204" pitchFamily="34" charset="0"/>
              </a:rPr>
              <a:t>Situações Complexas: Controle de acesso, Integração de NFC com autenticação em áreas restritas.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12290" name="Picture 2" descr="NFC: Vamos programar tags NFC?">
            <a:extLst>
              <a:ext uri="{FF2B5EF4-FFF2-40B4-BE49-F238E27FC236}">
                <a16:creationId xmlns:a16="http://schemas.microsoft.com/office/drawing/2014/main" id="{93D17767-DB3E-4F0A-8232-D365CEC76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176" y="2516123"/>
            <a:ext cx="2921205" cy="205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30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73797C3-F28B-4053-A1B1-175203562EC9}"/>
              </a:ext>
            </a:extLst>
          </p:cNvPr>
          <p:cNvSpPr txBox="1"/>
          <p:nvPr/>
        </p:nvSpPr>
        <p:spPr>
          <a:xfrm>
            <a:off x="1839435" y="0"/>
            <a:ext cx="715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latin typeface="Arial Black" panose="020B0A04020102020204" pitchFamily="34" charset="0"/>
              </a:rPr>
              <a:t>Aplicações em Empresas e no Cotidiano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4786B9-BD46-4D1E-BED4-DD72750174DE}"/>
              </a:ext>
            </a:extLst>
          </p:cNvPr>
          <p:cNvSpPr txBox="1"/>
          <p:nvPr/>
        </p:nvSpPr>
        <p:spPr>
          <a:xfrm>
            <a:off x="0" y="461665"/>
            <a:ext cx="662151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t-BR" b="1" i="0" dirty="0">
                <a:effectLst/>
                <a:latin typeface="Arial Black" panose="020B0A04020102020204" pitchFamily="34" charset="0"/>
              </a:rPr>
              <a:t>A tecnologia NFC (Near Field Communication) tem várias aplicações no cotidiano e em empresas, </a:t>
            </a:r>
          </a:p>
          <a:p>
            <a:pPr algn="l" fontAlgn="base"/>
            <a:r>
              <a:rPr lang="pt-BR" b="1" i="0" dirty="0">
                <a:effectLst/>
                <a:latin typeface="Arial Black" panose="020B0A04020102020204" pitchFamily="34" charset="0"/>
              </a:rPr>
              <a:t>como:</a:t>
            </a:r>
          </a:p>
          <a:p>
            <a:pPr algn="l" fontAlgn="base"/>
            <a:endParaRPr lang="pt-BR" b="1" i="0" dirty="0">
              <a:effectLst/>
              <a:latin typeface="Arial Black" panose="020B0A04020102020204" pitchFamily="34" charset="0"/>
            </a:endParaRPr>
          </a:p>
          <a:p>
            <a:pPr algn="l" fontAlgn="base"/>
            <a:r>
              <a:rPr lang="pt-BR" b="1" i="0" dirty="0">
                <a:effectLst/>
                <a:latin typeface="Arial Black" panose="020B0A04020102020204" pitchFamily="34" charset="0"/>
              </a:rPr>
              <a:t>Pagamentos: Permite fazer pagamentos sem senha ou inserir o cartão na máquina. É possível pagar por aproximação com celulares e cartões de crédito ou débito.</a:t>
            </a:r>
          </a:p>
          <a:p>
            <a:pPr algn="l" fontAlgn="base"/>
            <a:endParaRPr lang="pt-BR" b="1" i="0" dirty="0">
              <a:effectLst/>
              <a:latin typeface="Arial Black" panose="020B0A04020102020204" pitchFamily="34" charset="0"/>
            </a:endParaRPr>
          </a:p>
          <a:p>
            <a:pPr algn="l" fontAlgn="base"/>
            <a:r>
              <a:rPr lang="pt-BR" b="1" i="0" dirty="0">
                <a:effectLst/>
                <a:latin typeface="Arial Black" panose="020B0A04020102020204" pitchFamily="34" charset="0"/>
              </a:rPr>
              <a:t>Pareamento de dispositivos: Permite conectar fones de ouvido, câmeras, smartwatches e outros acessórios ao smartphone.</a:t>
            </a:r>
          </a:p>
          <a:p>
            <a:pPr algn="l" fontAlgn="base"/>
            <a:endParaRPr lang="pt-BR" b="1" i="0" dirty="0">
              <a:effectLst/>
              <a:latin typeface="Arial Black" panose="020B0A04020102020204" pitchFamily="34" charset="0"/>
            </a:endParaRPr>
          </a:p>
          <a:p>
            <a:pPr algn="l" fontAlgn="base"/>
            <a:r>
              <a:rPr lang="pt-BR" b="1" i="0" dirty="0">
                <a:effectLst/>
                <a:latin typeface="Arial Black" panose="020B0A04020102020204" pitchFamily="34" charset="0"/>
              </a:rPr>
              <a:t>Identificação pessoal: É utilizada em crachás de empresas para identificação pessoal.</a:t>
            </a:r>
          </a:p>
          <a:p>
            <a:pPr algn="l" fontAlgn="base"/>
            <a:endParaRPr lang="pt-BR" b="1" i="0" dirty="0">
              <a:effectLst/>
              <a:latin typeface="Arial Black" panose="020B0A04020102020204" pitchFamily="34" charset="0"/>
            </a:endParaRPr>
          </a:p>
          <a:p>
            <a:pPr algn="l" fontAlgn="base"/>
            <a:r>
              <a:rPr lang="pt-BR" b="1" i="0" dirty="0">
                <a:effectLst/>
                <a:latin typeface="Arial Black" panose="020B0A04020102020204" pitchFamily="34" charset="0"/>
              </a:rPr>
              <a:t>Controle de acesso: É utilizada para controlar o acesso a portas de prédios e outras áreas restritas.</a:t>
            </a:r>
          </a:p>
          <a:p>
            <a:pPr algn="l" fontAlgn="base"/>
            <a:endParaRPr lang="pt-BR" b="1" dirty="0">
              <a:latin typeface="Arial Black" panose="020B0A04020102020204" pitchFamily="34" charset="0"/>
            </a:endParaRPr>
          </a:p>
          <a:p>
            <a:pPr algn="l" fontAlgn="base"/>
            <a:r>
              <a:rPr lang="pt-BR" b="1" dirty="0">
                <a:latin typeface="Arial Black" panose="020B0A04020102020204" pitchFamily="34" charset="0"/>
              </a:rPr>
              <a:t>Transporte público:</a:t>
            </a:r>
            <a:r>
              <a:rPr lang="pt-BR" dirty="0">
                <a:latin typeface="Arial Black" panose="020B0A04020102020204" pitchFamily="34" charset="0"/>
              </a:rPr>
              <a:t> Facilita o pagamento de tarifas em ônibus, trens e metrôs, tornando o processo rápido e eficiente.</a:t>
            </a:r>
            <a:endParaRPr lang="pt-BR" b="1" i="0" dirty="0">
              <a:effectLst/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pic>
        <p:nvPicPr>
          <p:cNvPr id="11266" name="Picture 2" descr="O que é NFC? Como funciona a tecnologia em celulares e cartões • Tecnoblog">
            <a:extLst>
              <a:ext uri="{FF2B5EF4-FFF2-40B4-BE49-F238E27FC236}">
                <a16:creationId xmlns:a16="http://schemas.microsoft.com/office/drawing/2014/main" id="{102893D8-917E-454E-BF85-E7177147F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1964160"/>
            <a:ext cx="4926946" cy="277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164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72AFF8C-3332-4873-BBAE-0EBBAAE61F83}"/>
              </a:ext>
            </a:extLst>
          </p:cNvPr>
          <p:cNvSpPr txBox="1"/>
          <p:nvPr/>
        </p:nvSpPr>
        <p:spPr>
          <a:xfrm>
            <a:off x="4483510" y="108154"/>
            <a:ext cx="585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>
                <a:latin typeface="Arial Black" panose="020B0A04020102020204" pitchFamily="34" charset="0"/>
              </a:rPr>
              <a:t>Zigbee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0370EB5-DF79-4FEE-999B-C9C3CEB55DB4}"/>
              </a:ext>
            </a:extLst>
          </p:cNvPr>
          <p:cNvSpPr txBox="1"/>
          <p:nvPr/>
        </p:nvSpPr>
        <p:spPr>
          <a:xfrm>
            <a:off x="136739" y="864183"/>
            <a:ext cx="637130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effectLst/>
                <a:latin typeface="Arial Black" panose="020B0A04020102020204" pitchFamily="34" charset="0"/>
              </a:rPr>
              <a:t>Zigbee é um protocolo sem fio muito usado em dispositivos de </a:t>
            </a:r>
            <a:r>
              <a:rPr lang="pt-BR" b="0" i="0" strike="noStrike" dirty="0">
                <a:effectLst/>
                <a:latin typeface="Arial Black" panose="020B0A04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casa inteligente</a:t>
            </a:r>
            <a:r>
              <a:rPr lang="pt-BR" b="0" i="0" dirty="0">
                <a:effectLst/>
                <a:latin typeface="Arial Black" panose="020B0A04020102020204" pitchFamily="34" charset="0"/>
              </a:rPr>
              <a:t>, principalmente pela facilidade de </a:t>
            </a:r>
            <a:r>
              <a:rPr lang="pt-BR" b="1" i="0" dirty="0">
                <a:effectLst/>
                <a:latin typeface="Arial Black" panose="020B0A04020102020204" pitchFamily="34" charset="0"/>
              </a:rPr>
              <a:t>transmitir pequenos pacotes de dados com baixo consumo de energia</a:t>
            </a:r>
            <a:r>
              <a:rPr lang="pt-BR" b="0" i="0" dirty="0">
                <a:effectLst/>
                <a:latin typeface="Arial Black" panose="020B0A04020102020204" pitchFamily="34" charset="0"/>
              </a:rPr>
              <a:t>. Dessa forma, os dispositivos podem ser usados por meses </a:t>
            </a:r>
            <a:r>
              <a:rPr lang="pt-BR" b="1" i="0" dirty="0">
                <a:effectLst/>
                <a:latin typeface="Arial Black" panose="020B0A04020102020204" pitchFamily="34" charset="0"/>
              </a:rPr>
              <a:t>sem a necessidade de recarregar ou trocar a bateria. </a:t>
            </a:r>
            <a:r>
              <a:rPr lang="pt-BR" dirty="0">
                <a:latin typeface="Arial Black" panose="020B0A04020102020204" pitchFamily="34" charset="0"/>
              </a:rPr>
              <a:t>Ele também se destaca por sua arquitetura em malha, que permite a conexão de vários dispositivos em uma mesma rede,  assim garantindo maior alcance e estabilidade na comunicação</a:t>
            </a:r>
            <a:r>
              <a:rPr lang="pt-BR" b="0" i="0" dirty="0">
                <a:effectLst/>
                <a:latin typeface="Arial Black" panose="020B0A04020102020204" pitchFamily="34" charset="0"/>
              </a:rPr>
              <a:t>. </a:t>
            </a:r>
          </a:p>
          <a:p>
            <a:pPr algn="l"/>
            <a:endParaRPr lang="pt-BR" b="0" i="0" dirty="0">
              <a:effectLst/>
              <a:latin typeface="Arial Black" panose="020B0A04020102020204" pitchFamily="34" charset="0"/>
            </a:endParaRPr>
          </a:p>
          <a:p>
            <a:pPr algn="l"/>
            <a:r>
              <a:rPr lang="pt-BR" b="0" i="0" dirty="0">
                <a:effectLst/>
                <a:latin typeface="Arial Black" panose="020B0A04020102020204" pitchFamily="34" charset="0"/>
              </a:rPr>
              <a:t>A tecnologia cria uma </a:t>
            </a:r>
            <a:r>
              <a:rPr lang="pt-BR" b="1" i="0" dirty="0">
                <a:effectLst/>
                <a:latin typeface="Arial Black" panose="020B0A04020102020204" pitchFamily="34" charset="0"/>
              </a:rPr>
              <a:t>rede exclusiva dentro de casa para os dispositivos inteligentes</a:t>
            </a:r>
            <a:r>
              <a:rPr lang="pt-BR" b="0" i="0" dirty="0">
                <a:effectLst/>
                <a:latin typeface="Arial Black" panose="020B0A04020102020204" pitchFamily="34" charset="0"/>
              </a:rPr>
              <a:t>,  permitindo controlar inúmeros aparelhos para automação residencial por meio do celular</a:t>
            </a:r>
            <a:r>
              <a:rPr lang="pt-BR" b="0" i="0" dirty="0">
                <a:effectLst/>
                <a:latin typeface="Nunito" panose="020B0604020202020204" pitchFamily="2" charset="0"/>
              </a:rPr>
              <a:t>.</a:t>
            </a:r>
          </a:p>
          <a:p>
            <a:pPr algn="l"/>
            <a:endParaRPr lang="pt-BR" dirty="0">
              <a:latin typeface="Nunito" panose="020B0604020202020204" pitchFamily="2" charset="0"/>
            </a:endParaRPr>
          </a:p>
          <a:p>
            <a:pPr algn="l"/>
            <a:r>
              <a:rPr lang="pt-BR" dirty="0">
                <a:latin typeface="Arial Black" panose="020B0A04020102020204" pitchFamily="34" charset="0"/>
              </a:rPr>
              <a:t>Utiliza uma Rede Mesh para transmitir dados, o que permite uma cobertura mais ampla e eficiente.</a:t>
            </a:r>
          </a:p>
          <a:p>
            <a:pPr algn="l"/>
            <a:endParaRPr lang="pt-BR" dirty="0">
              <a:latin typeface="Nunito" panose="020B0604020202020204" pitchFamily="2" charset="0"/>
            </a:endParaRPr>
          </a:p>
          <a:p>
            <a:pPr algn="l"/>
            <a:endParaRPr lang="pt-BR" b="0" i="0" dirty="0">
              <a:effectLst/>
              <a:latin typeface="Nunito" panose="020B0604020202020204" pitchFamily="2" charset="0"/>
            </a:endParaRPr>
          </a:p>
          <a:p>
            <a:endParaRPr lang="pt-BR" dirty="0"/>
          </a:p>
        </p:txBody>
      </p:sp>
      <p:pic>
        <p:nvPicPr>
          <p:cNvPr id="1035" name="Picture 11" descr="Wi-Fi ou ZigBee? Saiba qual é o melhor para casa inteligente">
            <a:extLst>
              <a:ext uri="{FF2B5EF4-FFF2-40B4-BE49-F238E27FC236}">
                <a16:creationId xmlns:a16="http://schemas.microsoft.com/office/drawing/2014/main" id="{8F63AEE2-239F-475A-92B6-AD5F7632B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706" y="1913142"/>
            <a:ext cx="4955495" cy="303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22791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E2DC0D6-B1DE-4936-9972-63E5094B3472}"/>
              </a:ext>
            </a:extLst>
          </p:cNvPr>
          <p:cNvSpPr txBox="1"/>
          <p:nvPr/>
        </p:nvSpPr>
        <p:spPr>
          <a:xfrm>
            <a:off x="2684208" y="78659"/>
            <a:ext cx="6312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>
                <a:latin typeface="Arial Black" panose="020B0A04020102020204" pitchFamily="34" charset="0"/>
              </a:rPr>
              <a:t>Classificação do protocolo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EE2A2A-A843-430E-BF48-2895437B7B11}"/>
              </a:ext>
            </a:extLst>
          </p:cNvPr>
          <p:cNvSpPr txBox="1"/>
          <p:nvPr/>
        </p:nvSpPr>
        <p:spPr>
          <a:xfrm>
            <a:off x="199275" y="601879"/>
            <a:ext cx="656794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O Zigbee é classificado como um protocolo de comunicação sem fio projetado para dispositivos que exigem baixo consumo de energia e taxas de transmissão de dados reduzidas, tornando-o ideal para aplicações em automação residencial, industrial e IoT.</a:t>
            </a:r>
          </a:p>
          <a:p>
            <a:endParaRPr lang="pt-BR" dirty="0">
              <a:latin typeface="Arial Black" panose="020B0A04020102020204" pitchFamily="34" charset="0"/>
            </a:endParaRPr>
          </a:p>
          <a:p>
            <a:r>
              <a:rPr lang="pt-BR" dirty="0">
                <a:latin typeface="Arial Black" panose="020B0A04020102020204" pitchFamily="34" charset="0"/>
              </a:rPr>
              <a:t>Base Tecnológica: Baseado no padrão IEEE 802.15.4, opera principalmente na banda de 2,4 GHz, com alcance também em 868 MHz e 915 MHz, dependendo da região.</a:t>
            </a:r>
          </a:p>
          <a:p>
            <a:endParaRPr lang="pt-B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Black" panose="020B0A04020102020204" pitchFamily="34" charset="0"/>
              </a:rPr>
              <a:t>Características: Oferece comunicação eficiente, confiável e segura entre sensores, atuadores, lâmpadas inteligentes, entre outros dispositivos.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 Black" panose="020B0A04020102020204" pitchFamily="34" charset="0"/>
              </a:rPr>
              <a:t>Vantagens: Consumo reduzido de energia, custo acessível, fácil implementação e interoperabilidade entre dispositivos de diferentes fabricantes.</a:t>
            </a:r>
          </a:p>
        </p:txBody>
      </p:sp>
      <p:pic>
        <p:nvPicPr>
          <p:cNvPr id="3076" name="Picture 4" descr="O que é zigbee? Entenda funcionamento e suas vantagens - MakerHero">
            <a:extLst>
              <a:ext uri="{FF2B5EF4-FFF2-40B4-BE49-F238E27FC236}">
                <a16:creationId xmlns:a16="http://schemas.microsoft.com/office/drawing/2014/main" id="{EE4CD65C-1C13-45D2-A64C-A6EB9FE7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677" y="2283260"/>
            <a:ext cx="5127603" cy="302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2993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7FD15C1-3716-4517-812A-F58EBAB0CB2F}"/>
              </a:ext>
            </a:extLst>
          </p:cNvPr>
          <p:cNvSpPr txBox="1"/>
          <p:nvPr/>
        </p:nvSpPr>
        <p:spPr>
          <a:xfrm>
            <a:off x="2163097" y="127820"/>
            <a:ext cx="6921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latin typeface="Arial Black" panose="020B0A04020102020204" pitchFamily="34" charset="0"/>
              </a:rPr>
              <a:t>Aplicação do Zigbee no mercado de IoT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9E0A65-9CBA-45C1-AC33-BD0DCD468EA8}"/>
              </a:ext>
            </a:extLst>
          </p:cNvPr>
          <p:cNvSpPr txBox="1"/>
          <p:nvPr/>
        </p:nvSpPr>
        <p:spPr>
          <a:xfrm>
            <a:off x="0" y="589485"/>
            <a:ext cx="673509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pt-BR" b="0" i="0" dirty="0">
                <a:effectLst/>
                <a:latin typeface="Arial Black" panose="020B0A04020102020204" pitchFamily="34" charset="0"/>
              </a:rPr>
              <a:t>O protocolo Zigbee é usado em diversas aplicações no mercado da Internet das Coisas (IoT), como automação residencial, industrial e comercial, além de saúde e rastreio de materiais. </a:t>
            </a:r>
          </a:p>
          <a:p>
            <a:pPr algn="l" fontAlgn="ctr"/>
            <a:r>
              <a:rPr lang="pt-BR" b="0" i="0" dirty="0">
                <a:effectLst/>
                <a:latin typeface="Arial Black" panose="020B0A04020102020204" pitchFamily="34" charset="0"/>
              </a:rPr>
              <a:t>Aplicações residenciais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 Black" panose="020B0A04020102020204" pitchFamily="34" charset="0"/>
              </a:rPr>
              <a:t>Conectar dispositivos inteligentes, como luzes, termostatos e sensores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 Black" panose="020B0A04020102020204" pitchFamily="34" charset="0"/>
              </a:rPr>
              <a:t>Operar remotamente eletrodomésticos, aquecimento e resfriamento, iluminação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 Black" panose="020B0A04020102020204" pitchFamily="34" charset="0"/>
              </a:rPr>
              <a:t>Criar automação residencial</a:t>
            </a:r>
          </a:p>
          <a:p>
            <a:pPr algn="l" fontAlgn="ctr"/>
            <a:endParaRPr lang="pt-BR" b="0" i="0" dirty="0">
              <a:effectLst/>
              <a:latin typeface="Arial Black" panose="020B0A04020102020204" pitchFamily="34" charset="0"/>
            </a:endParaRPr>
          </a:p>
          <a:p>
            <a:pPr algn="l" fontAlgn="ctr"/>
            <a:r>
              <a:rPr lang="pt-BR" b="0" i="0" dirty="0">
                <a:effectLst/>
                <a:latin typeface="Arial Black" panose="020B0A04020102020204" pitchFamily="34" charset="0"/>
              </a:rPr>
              <a:t>Aplicações industriais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 Black" panose="020B0A04020102020204" pitchFamily="34" charset="0"/>
              </a:rPr>
              <a:t>Monitorar e controlar equipamentos e processos industriais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 Black" panose="020B0A04020102020204" pitchFamily="34" charset="0"/>
              </a:rPr>
              <a:t>Automatizar, monitorar e otimizar processos industriais</a:t>
            </a:r>
          </a:p>
          <a:p>
            <a:pPr algn="l" fontAlgn="ctr"/>
            <a:endParaRPr lang="pt-BR" b="0" i="0" dirty="0">
              <a:effectLst/>
              <a:latin typeface="Arial Black" panose="020B0A04020102020204" pitchFamily="34" charset="0"/>
            </a:endParaRPr>
          </a:p>
          <a:p>
            <a:pPr algn="l" fontAlgn="ctr"/>
            <a:r>
              <a:rPr lang="pt-BR" b="0" i="0" dirty="0">
                <a:effectLst/>
                <a:latin typeface="Arial Black" panose="020B0A04020102020204" pitchFamily="34" charset="0"/>
              </a:rPr>
              <a:t>Aplicações comerciais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 Black" panose="020B0A04020102020204" pitchFamily="34" charset="0"/>
              </a:rPr>
              <a:t>Automatizar sistemas de gerenciamento de edifícios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 Black" panose="020B0A04020102020204" pitchFamily="34" charset="0"/>
              </a:rPr>
              <a:t>Conectar dispositivos inteligentes, como sensores, iluminação e sistemas de HVAC</a:t>
            </a:r>
          </a:p>
          <a:p>
            <a:endParaRPr lang="pt-BR" dirty="0"/>
          </a:p>
        </p:txBody>
      </p:sp>
      <p:pic>
        <p:nvPicPr>
          <p:cNvPr id="4098" name="Picture 2" descr="ZigBee| smartroom.cz">
            <a:extLst>
              <a:ext uri="{FF2B5EF4-FFF2-40B4-BE49-F238E27FC236}">
                <a16:creationId xmlns:a16="http://schemas.microsoft.com/office/drawing/2014/main" id="{7EFEA7C1-ABB0-4187-90F3-B258D08CA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847" y="1697877"/>
            <a:ext cx="47625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4727DDA-EACC-40EB-9721-11C422F562FD}"/>
              </a:ext>
            </a:extLst>
          </p:cNvPr>
          <p:cNvSpPr txBox="1"/>
          <p:nvPr/>
        </p:nvSpPr>
        <p:spPr>
          <a:xfrm>
            <a:off x="2670374" y="43559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latin typeface="Arial Black" panose="020B0A04020102020204" pitchFamily="34" charset="0"/>
              </a:rPr>
              <a:t>Custo e implementação do Zigbee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D97CF4-C907-4C41-A619-3A5D360B3778}"/>
              </a:ext>
            </a:extLst>
          </p:cNvPr>
          <p:cNvSpPr txBox="1"/>
          <p:nvPr/>
        </p:nvSpPr>
        <p:spPr>
          <a:xfrm>
            <a:off x="0" y="117987"/>
            <a:ext cx="815497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pt-BR" dirty="0">
              <a:latin typeface="Arial Black" panose="020B0A04020102020204" pitchFamily="34" charset="0"/>
            </a:endParaRPr>
          </a:p>
          <a:p>
            <a:pPr algn="l" fontAlgn="base"/>
            <a:endParaRPr lang="pt-BR" b="0" i="0" dirty="0">
              <a:effectLst/>
              <a:latin typeface="Arial Black" panose="020B0A04020102020204" pitchFamily="34" charset="0"/>
            </a:endParaRPr>
          </a:p>
          <a:p>
            <a:pPr algn="l" fontAlgn="base"/>
            <a:r>
              <a:rPr lang="pt-BR" b="0" i="0" dirty="0">
                <a:effectLst/>
                <a:latin typeface="Arial Black" panose="020B0A04020102020204" pitchFamily="34" charset="0"/>
              </a:rPr>
              <a:t>O custo de produtos que utilizam o protocolo ZigBee pode variar, dependendo do produto e do número de parcelas.</a:t>
            </a:r>
          </a:p>
          <a:p>
            <a:pPr algn="l" fontAlgn="base"/>
            <a:r>
              <a:rPr lang="pt-BR" b="1" dirty="0">
                <a:latin typeface="Arial Black" panose="020B0A04020102020204" pitchFamily="34" charset="0"/>
              </a:rPr>
              <a:t>Em geral, os módulos Zigbee utilizados em dispositivos IoT têm um custo que pode variar entre US$ 2 e US$ 10 por unidade</a:t>
            </a:r>
            <a:endParaRPr lang="pt-BR" b="1" i="0" dirty="0">
              <a:effectLst/>
              <a:latin typeface="Arial Black" panose="020B0A04020102020204" pitchFamily="34" charset="0"/>
            </a:endParaRPr>
          </a:p>
          <a:p>
            <a:pPr algn="l" fontAlgn="base"/>
            <a:endParaRPr lang="pt-BR" b="0" i="0" dirty="0">
              <a:effectLst/>
              <a:latin typeface="Arial Black" panose="020B0A04020102020204" pitchFamily="34" charset="0"/>
            </a:endParaRPr>
          </a:p>
          <a:p>
            <a:pPr algn="l" fontAlgn="base"/>
            <a:r>
              <a:rPr lang="pt-BR" b="0" i="0" dirty="0">
                <a:effectLst/>
                <a:latin typeface="Arial Black" panose="020B0A04020102020204" pitchFamily="34" charset="0"/>
              </a:rPr>
              <a:t>Sim, é fácil de implementar. A implementação é fornecida pelo fabricante do chip. O desenvolvedor deve escolher dentre três arquiteturas básicas: Tudo-em-um, Processador de rede, Transceiver. Usado em situações básicas e complexas de comunicação, como automação residencial e industrial.</a:t>
            </a:r>
          </a:p>
          <a:p>
            <a:pPr algn="l" fontAlgn="base"/>
            <a:endParaRPr lang="pt-BR" b="0" i="0" dirty="0">
              <a:effectLst/>
              <a:latin typeface="Arial Black" panose="020B0A04020102020204" pitchFamily="34" charset="0"/>
            </a:endParaRPr>
          </a:p>
          <a:p>
            <a:pPr algn="l" fontAlgn="base"/>
            <a:r>
              <a:rPr lang="pt-BR" b="0" i="0" dirty="0">
                <a:effectLst/>
                <a:latin typeface="Arial Black" panose="020B0A04020102020204" pitchFamily="34" charset="0"/>
              </a:rPr>
              <a:t>Situações básicas: 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  <a:latin typeface="Arial Black" panose="020B0A04020102020204" pitchFamily="34" charset="0"/>
              </a:rPr>
              <a:t>Conectar dispositivos inteligentes, como fechaduras, termostatos e tomadas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  <a:latin typeface="Arial Black" panose="020B0A04020102020204" pitchFamily="34" charset="0"/>
              </a:rPr>
              <a:t>Controlar lâmpadas e eletrodomésticos inteligentes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  <a:latin typeface="Arial Black" panose="020B0A04020102020204" pitchFamily="34" charset="0"/>
              </a:rPr>
              <a:t>Monitorar e controlar ambientes</a:t>
            </a:r>
          </a:p>
          <a:p>
            <a:pPr algn="l" fontAlgn="base"/>
            <a:endParaRPr lang="pt-BR" b="0" i="0" dirty="0">
              <a:effectLst/>
              <a:latin typeface="Arial Black" panose="020B0A04020102020204" pitchFamily="34" charset="0"/>
            </a:endParaRPr>
          </a:p>
          <a:p>
            <a:pPr algn="l" fontAlgn="base"/>
            <a:r>
              <a:rPr lang="pt-BR" b="0" i="0" dirty="0">
                <a:effectLst/>
                <a:latin typeface="Arial Black" panose="020B0A04020102020204" pitchFamily="34" charset="0"/>
              </a:rPr>
              <a:t>Situações complexas: 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  <a:latin typeface="Arial Black" panose="020B0A04020102020204" pitchFamily="34" charset="0"/>
              </a:rPr>
              <a:t>Formar redes de sensores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  <a:latin typeface="Arial Black" panose="020B0A04020102020204" pitchFamily="34" charset="0"/>
              </a:rPr>
              <a:t>Controlar redes industriais</a:t>
            </a:r>
          </a:p>
          <a:p>
            <a:pPr marL="285750" indent="-285750" algn="l" fontAlgn="base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  <a:latin typeface="Arial Black" panose="020B0A04020102020204" pitchFamily="34" charset="0"/>
              </a:rPr>
              <a:t>Conectar dispositivos de diferentes marcas.</a:t>
            </a:r>
          </a:p>
          <a:p>
            <a:pPr algn="l" fontAlgn="base"/>
            <a:r>
              <a:rPr lang="pt-BR" b="0" i="0" dirty="0">
                <a:effectLst/>
                <a:latin typeface="Arial Black" panose="020B0A04020102020204" pitchFamily="34" charset="0"/>
              </a:rPr>
              <a:t> </a:t>
            </a:r>
          </a:p>
          <a:p>
            <a:pPr algn="l" fontAlgn="base"/>
            <a:endParaRPr lang="pt-BR" dirty="0">
              <a:latin typeface="Arial Black" panose="020B0A04020102020204" pitchFamily="34" charset="0"/>
            </a:endParaRPr>
          </a:p>
          <a:p>
            <a:pPr algn="l" fontAlgn="base"/>
            <a:endParaRPr lang="pt-BR" b="0" i="0" dirty="0">
              <a:effectLst/>
              <a:latin typeface="Arial Black" panose="020B0A04020102020204" pitchFamily="34" charset="0"/>
            </a:endParaRPr>
          </a:p>
          <a:p>
            <a:endParaRPr lang="pt-BR" dirty="0"/>
          </a:p>
        </p:txBody>
      </p:sp>
      <p:pic>
        <p:nvPicPr>
          <p:cNvPr id="5122" name="Picture 2" descr="Conhecendo os novos ESP32 com Zigbee e Thread | Componentes Eletrônicos e  Arduino">
            <a:extLst>
              <a:ext uri="{FF2B5EF4-FFF2-40B4-BE49-F238E27FC236}">
                <a16:creationId xmlns:a16="http://schemas.microsoft.com/office/drawing/2014/main" id="{1AD48566-4B87-486F-921A-F09232EEA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971" y="1779638"/>
            <a:ext cx="3796139" cy="303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45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42CF8E2-523B-4E23-AE15-E87EEFDB26F2}"/>
              </a:ext>
            </a:extLst>
          </p:cNvPr>
          <p:cNvSpPr txBox="1"/>
          <p:nvPr/>
        </p:nvSpPr>
        <p:spPr>
          <a:xfrm>
            <a:off x="2654710" y="108155"/>
            <a:ext cx="567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latin typeface="Arial Black" panose="020B0A04020102020204" pitchFamily="34" charset="0"/>
              </a:rPr>
              <a:t>Aplicações em Empresas e no Cotidiano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B2C20C-9002-467E-93E0-CA2E7BEF1E01}"/>
              </a:ext>
            </a:extLst>
          </p:cNvPr>
          <p:cNvSpPr txBox="1"/>
          <p:nvPr/>
        </p:nvSpPr>
        <p:spPr>
          <a:xfrm>
            <a:off x="17836" y="477487"/>
            <a:ext cx="762000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t-BR" b="0" i="0" dirty="0">
                <a:effectLst/>
                <a:latin typeface="Arial Black" panose="020B0A04020102020204" pitchFamily="34" charset="0"/>
              </a:rPr>
              <a:t>O protocolo ZigBee é usado em várias aplicações no cotidiano e em empresas como: casas, edifícios comerciais, indústrias, hospitais, agronegócio e iluminação pública. </a:t>
            </a:r>
          </a:p>
          <a:p>
            <a:pPr algn="l" fontAlgn="base"/>
            <a:endParaRPr lang="pt-BR" b="0" i="0" dirty="0">
              <a:effectLst/>
              <a:latin typeface="Arial Black" panose="020B0A04020102020204" pitchFamily="34" charset="0"/>
            </a:endParaRPr>
          </a:p>
          <a:p>
            <a:pPr algn="l" fontAlgn="base"/>
            <a:r>
              <a:rPr lang="pt-BR" b="0" i="0" dirty="0">
                <a:effectLst/>
                <a:latin typeface="Arial Black" panose="020B0A04020102020204" pitchFamily="34" charset="0"/>
              </a:rPr>
              <a:t>Casas- Lâmpadas inteligentes, Tomadas inteligentes, Sensores de movimento, Termostatos, Sistemas de alarme de incêndio.</a:t>
            </a:r>
          </a:p>
          <a:p>
            <a:pPr algn="l" fontAlgn="base"/>
            <a:endParaRPr lang="pt-BR" b="0" i="0" dirty="0">
              <a:effectLst/>
              <a:latin typeface="Arial Black" panose="020B0A04020102020204" pitchFamily="34" charset="0"/>
            </a:endParaRPr>
          </a:p>
          <a:p>
            <a:pPr algn="l" fontAlgn="base"/>
            <a:r>
              <a:rPr lang="pt-BR" b="0" i="0" dirty="0">
                <a:effectLst/>
                <a:latin typeface="Arial Black" panose="020B0A04020102020204" pitchFamily="34" charset="0"/>
              </a:rPr>
              <a:t>Edifícios- comerciais Sistemas de gerenciamento de edifícios, Iluminação, Sistemas de HVAC.</a:t>
            </a:r>
          </a:p>
          <a:p>
            <a:pPr algn="l" fontAlgn="base"/>
            <a:r>
              <a:rPr lang="pt-BR" b="0" i="0" dirty="0">
                <a:effectLst/>
                <a:latin typeface="Arial Black" panose="020B0A04020102020204" pitchFamily="34" charset="0"/>
              </a:rPr>
              <a:t>Indústrias - Monitoramento e controle de equipamentos e processos, Automação de fábricas.</a:t>
            </a:r>
          </a:p>
          <a:p>
            <a:pPr algn="l" fontAlgn="base"/>
            <a:endParaRPr lang="pt-BR" b="0" i="0" dirty="0">
              <a:effectLst/>
              <a:latin typeface="Arial Black" panose="020B0A04020102020204" pitchFamily="34" charset="0"/>
            </a:endParaRPr>
          </a:p>
          <a:p>
            <a:pPr algn="l" fontAlgn="base"/>
            <a:r>
              <a:rPr lang="pt-BR" b="0" i="0" dirty="0">
                <a:effectLst/>
                <a:latin typeface="Arial Black" panose="020B0A04020102020204" pitchFamily="34" charset="0"/>
              </a:rPr>
              <a:t>Hospitais- Conexão de dispositivos médicos e sensores.</a:t>
            </a:r>
          </a:p>
          <a:p>
            <a:pPr algn="l" fontAlgn="base"/>
            <a:endParaRPr lang="pt-BR" b="0" i="0" dirty="0">
              <a:effectLst/>
              <a:latin typeface="Arial Black" panose="020B0A04020102020204" pitchFamily="34" charset="0"/>
            </a:endParaRPr>
          </a:p>
          <a:p>
            <a:pPr algn="l" fontAlgn="base"/>
            <a:r>
              <a:rPr lang="pt-BR" b="0" i="0" dirty="0">
                <a:effectLst/>
                <a:latin typeface="Arial Black" panose="020B0A04020102020204" pitchFamily="34" charset="0"/>
              </a:rPr>
              <a:t>Agronegócio- Gestão de dispositivos para irrigação.</a:t>
            </a:r>
          </a:p>
          <a:p>
            <a:pPr algn="l" fontAlgn="base"/>
            <a:endParaRPr lang="pt-BR" b="0" i="0" dirty="0">
              <a:effectLst/>
              <a:latin typeface="Arial Black" panose="020B0A04020102020204" pitchFamily="34" charset="0"/>
            </a:endParaRPr>
          </a:p>
          <a:p>
            <a:pPr algn="l" fontAlgn="base"/>
            <a:r>
              <a:rPr lang="pt-BR" b="0" i="0" dirty="0">
                <a:effectLst/>
                <a:latin typeface="Arial Black" panose="020B0A04020102020204" pitchFamily="34" charset="0"/>
              </a:rPr>
              <a:t>O ZigBee é adequado para aplicações que exigem: Baixa taxa de dados, Longa duração da bateria, Rede segura, Transmissões intermitentes de dados de um sensor ou dispositivo de entrada, Envio de dados pequenos com frequência.</a:t>
            </a:r>
          </a:p>
          <a:p>
            <a:endParaRPr lang="pt-B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FD4D630-1527-4171-B38E-ACAB688CD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437" y="2381557"/>
            <a:ext cx="4378544" cy="30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455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C76ABA-8A20-4E7A-9FCB-6ECA7A42DFDF}"/>
              </a:ext>
            </a:extLst>
          </p:cNvPr>
          <p:cNvSpPr txBox="1"/>
          <p:nvPr/>
        </p:nvSpPr>
        <p:spPr>
          <a:xfrm>
            <a:off x="4720856" y="106325"/>
            <a:ext cx="459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latin typeface="Arial Black" panose="020B0A04020102020204" pitchFamily="34" charset="0"/>
              </a:rPr>
              <a:t>NFC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F8F7D9F-62AD-483F-B5AD-C792536FF0A4}"/>
              </a:ext>
            </a:extLst>
          </p:cNvPr>
          <p:cNvSpPr txBox="1"/>
          <p:nvPr/>
        </p:nvSpPr>
        <p:spPr>
          <a:xfrm>
            <a:off x="-1" y="567990"/>
            <a:ext cx="721950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Arial Black" panose="020B0A04020102020204" pitchFamily="34" charset="0"/>
              </a:rPr>
              <a:t>Tecnologia de comunicação sem fio que permite a troca de dados entre dispositivos próximos geralmente utilizando ondas de rádio para estabelecer a conexão. </a:t>
            </a:r>
          </a:p>
          <a:p>
            <a:endParaRPr lang="pt-BR" dirty="0">
              <a:latin typeface="Arial Black" panose="020B0A04020102020204" pitchFamily="34" charset="0"/>
            </a:endParaRPr>
          </a:p>
          <a:p>
            <a:r>
              <a:rPr lang="pt-BR" b="0" i="0" dirty="0">
                <a:effectLst/>
                <a:latin typeface="Arial Black" panose="020B0A04020102020204" pitchFamily="34" charset="0"/>
              </a:rPr>
              <a:t>A sigla NFC vem do inglês Near Field Communication, que significa "comunicação por campo de proximidade". Foi criada em 2002 pelas empresas Sony e Philips, é semelhante à tecnologia Bluetooth, mas tem uma gama mais curta e é mais fácil de usar</a:t>
            </a:r>
            <a:r>
              <a:rPr lang="pt-BR" dirty="0">
                <a:latin typeface="Arial Black" panose="020B0A04020102020204" pitchFamily="34" charset="0"/>
              </a:rPr>
              <a:t>.</a:t>
            </a:r>
            <a:endParaRPr lang="pt-BR" b="0" i="0" dirty="0">
              <a:effectLst/>
              <a:latin typeface="Arial Black" panose="020B0A04020102020204" pitchFamily="34" charset="0"/>
            </a:endParaRPr>
          </a:p>
          <a:p>
            <a:endParaRPr lang="pt-BR" dirty="0">
              <a:latin typeface="Arial Black" panose="020B0A04020102020204" pitchFamily="34" charset="0"/>
            </a:endParaRPr>
          </a:p>
          <a:p>
            <a:r>
              <a:rPr lang="pt-BR" b="0" i="0" dirty="0">
                <a:effectLst/>
                <a:latin typeface="Arial Black" panose="020B0A04020102020204" pitchFamily="34" charset="0"/>
              </a:rPr>
              <a:t>pois não requer que os dispositivos estejam emparelhados, sendo seguro porque você sempre precisa confirmar o pagamento por meio da sua digital, senha de desbloqueio do celular ou reconhecimento facial.</a:t>
            </a:r>
          </a:p>
          <a:p>
            <a:endParaRPr lang="pt-BR" dirty="0">
              <a:latin typeface="Arial Black" panose="020B0A04020102020204" pitchFamily="34" charset="0"/>
            </a:endParaRPr>
          </a:p>
          <a:p>
            <a:r>
              <a:rPr lang="pt-BR" b="0" i="0" dirty="0">
                <a:effectLst/>
                <a:latin typeface="Arial Black" panose="020B0A04020102020204" pitchFamily="34" charset="0"/>
              </a:rPr>
              <a:t>Vantagens: Praticidade,</a:t>
            </a:r>
            <a:r>
              <a:rPr lang="pt-BR" dirty="0">
                <a:latin typeface="Arial Black" panose="020B0A04020102020204" pitchFamily="34" charset="0"/>
              </a:rPr>
              <a:t> Segurança, Baixo consumo de energia e versatilidade em diversas aplicações como pagamentos e transporte público</a:t>
            </a:r>
            <a:r>
              <a:rPr lang="pt-BR" b="0" i="0" dirty="0">
                <a:effectLst/>
                <a:latin typeface="Arial Black" panose="020B0A04020102020204" pitchFamily="34" charset="0"/>
              </a:rPr>
              <a:t>.</a:t>
            </a:r>
          </a:p>
          <a:p>
            <a:endParaRPr lang="pt-BR" dirty="0">
              <a:latin typeface="Arial Black" panose="020B0A04020102020204" pitchFamily="34" charset="0"/>
            </a:endParaRPr>
          </a:p>
          <a:p>
            <a:r>
              <a:rPr lang="pt-BR" b="0" i="0" dirty="0">
                <a:effectLst/>
                <a:latin typeface="Arial Black" panose="020B0A04020102020204" pitchFamily="34" charset="0"/>
              </a:rPr>
              <a:t>Desvantagens: Riscos de roubo de cartão, golpes, falhas na leitura e incompatibilidade entre dispositivos. 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8194" name="Picture 2" descr="Novo padrão adiciona carregamento sem fio de baixa energia ao NFC">
            <a:extLst>
              <a:ext uri="{FF2B5EF4-FFF2-40B4-BE49-F238E27FC236}">
                <a16:creationId xmlns:a16="http://schemas.microsoft.com/office/drawing/2014/main" id="{96A4AF7B-3C73-4A56-B8F7-F40F96347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566" y="1852527"/>
            <a:ext cx="4745939" cy="289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393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964A1E0-7FEB-4688-B451-7BF4E663B763}"/>
              </a:ext>
            </a:extLst>
          </p:cNvPr>
          <p:cNvSpPr txBox="1"/>
          <p:nvPr/>
        </p:nvSpPr>
        <p:spPr>
          <a:xfrm>
            <a:off x="3214576" y="94725"/>
            <a:ext cx="5762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u="sng" dirty="0">
                <a:latin typeface="Arial Black" panose="020B0A04020102020204" pitchFamily="34" charset="0"/>
              </a:rPr>
              <a:t>Classificação do protocolo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FBF32B-9A53-4064-8565-3CFB42ECE4D9}"/>
              </a:ext>
            </a:extLst>
          </p:cNvPr>
          <p:cNvSpPr txBox="1"/>
          <p:nvPr/>
        </p:nvSpPr>
        <p:spPr>
          <a:xfrm>
            <a:off x="0" y="946298"/>
            <a:ext cx="66772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O protocolo NFC (</a:t>
            </a:r>
            <a:r>
              <a:rPr lang="pt-BR" b="1" dirty="0">
                <a:latin typeface="Arial Black" panose="020B0A04020102020204" pitchFamily="34" charset="0"/>
              </a:rPr>
              <a:t>Near Field Communication</a:t>
            </a:r>
            <a:r>
              <a:rPr lang="pt-BR" dirty="0">
                <a:latin typeface="Arial Black" panose="020B0A04020102020204" pitchFamily="34" charset="0"/>
              </a:rPr>
              <a:t>) é classificado como um </a:t>
            </a:r>
            <a:r>
              <a:rPr lang="pt-BR" b="1" dirty="0">
                <a:latin typeface="Arial Black" panose="020B0A04020102020204" pitchFamily="34" charset="0"/>
              </a:rPr>
              <a:t>protocolo de comunicação sem fio de curto alcance</a:t>
            </a:r>
            <a:r>
              <a:rPr lang="pt-BR" dirty="0">
                <a:latin typeface="Arial Black" panose="020B0A04020102020204" pitchFamily="34" charset="0"/>
              </a:rPr>
              <a:t>. Ele opera dentro das tecnologias de </a:t>
            </a:r>
            <a:r>
              <a:rPr lang="pt-BR" b="1" dirty="0">
                <a:latin typeface="Arial Black" panose="020B0A04020102020204" pitchFamily="34" charset="0"/>
              </a:rPr>
              <a:t>identificação por radiofrequência (RFID)</a:t>
            </a:r>
            <a:r>
              <a:rPr lang="pt-BR" dirty="0">
                <a:latin typeface="Arial Black" panose="020B0A04020102020204" pitchFamily="34" charset="0"/>
              </a:rPr>
              <a:t> e é projetado para permitir trocas de dados entre dispositivos a uma distância muito curta, geralmente </a:t>
            </a:r>
            <a:r>
              <a:rPr lang="pt-BR" b="1" dirty="0">
                <a:latin typeface="Arial Black" panose="020B0A04020102020204" pitchFamily="34" charset="0"/>
              </a:rPr>
              <a:t>até 10 centímetros proporcionando conexões rápidas e seguras entre dispositivos</a:t>
            </a:r>
            <a:r>
              <a:rPr lang="pt-BR" dirty="0">
                <a:latin typeface="Arial Black" panose="020B0A04020102020204" pitchFamily="34" charset="0"/>
              </a:rPr>
              <a:t>.</a:t>
            </a:r>
          </a:p>
          <a:p>
            <a:endParaRPr lang="pt-BR" dirty="0">
              <a:latin typeface="Arial Black" panose="020B0A04020102020204" pitchFamily="34" charset="0"/>
            </a:endParaRPr>
          </a:p>
          <a:p>
            <a:r>
              <a:rPr lang="pt-BR" dirty="0">
                <a:latin typeface="Arial Black" panose="020B0A04020102020204" pitchFamily="34" charset="0"/>
              </a:rPr>
              <a:t>Além disso, o NFC funciona através de dois modos principais: o modo ativo, onde ambos os dispositivos geram campos de radiofrequência para se comunicar, e o modo passivo, em que apenas um dispositivo gera o campo enquanto o outro responde com seus dados. Essa flexibilidade operacional torna o NFC uma solução eficiente para trocas rápidas e seguras de informações, especialmente em sistemas que requerem proximidade física.</a:t>
            </a:r>
          </a:p>
          <a:p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9218" name="Picture 2" descr="Guia para iniciantes em NFC: tudo o que você precisa saber sobre NFC -  Xinyetong">
            <a:extLst>
              <a:ext uri="{FF2B5EF4-FFF2-40B4-BE49-F238E27FC236}">
                <a16:creationId xmlns:a16="http://schemas.microsoft.com/office/drawing/2014/main" id="{CF92A94C-7D09-4A89-9BC7-5E83DEC8F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573" y="1666652"/>
            <a:ext cx="5050465" cy="309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4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3367A54-1B26-4615-B43D-C1677A0AA355}"/>
              </a:ext>
            </a:extLst>
          </p:cNvPr>
          <p:cNvSpPr txBox="1"/>
          <p:nvPr/>
        </p:nvSpPr>
        <p:spPr>
          <a:xfrm>
            <a:off x="2275367" y="159488"/>
            <a:ext cx="6422066" cy="818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91BEA8B-0036-4535-BBB4-DEB850E0E920}"/>
              </a:ext>
            </a:extLst>
          </p:cNvPr>
          <p:cNvSpPr txBox="1"/>
          <p:nvPr/>
        </p:nvSpPr>
        <p:spPr>
          <a:xfrm>
            <a:off x="2275367" y="107176"/>
            <a:ext cx="657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>
                <a:latin typeface="Arial Black" panose="020B0A04020102020204" pitchFamily="34" charset="0"/>
              </a:rPr>
              <a:t>Aplicação de NFC no mercado de IoT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69340A-E14B-4C3A-A4B5-96888543348A}"/>
              </a:ext>
            </a:extLst>
          </p:cNvPr>
          <p:cNvSpPr txBox="1"/>
          <p:nvPr/>
        </p:nvSpPr>
        <p:spPr>
          <a:xfrm>
            <a:off x="0" y="821099"/>
            <a:ext cx="74321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O protocolo NFC desempenha um papel essencial no mercado de IoT, conectando dispositivos e facilitando interações rápidas e seguras em diversas áreas. Ele é amplamente utilizado em soluções de autenticação e acesso, permitindo que dispositivos inteligentes estabeleçam comunicação em curta distância sem a necessidade de emparelhamento complexo. Além disso,</a:t>
            </a:r>
          </a:p>
          <a:p>
            <a:endParaRPr lang="pt-BR" dirty="0">
              <a:latin typeface="Arial Black" panose="020B0A04020102020204" pitchFamily="34" charset="0"/>
            </a:endParaRPr>
          </a:p>
          <a:p>
            <a:r>
              <a:rPr lang="pt-BR" dirty="0">
                <a:latin typeface="Arial Black" panose="020B0A04020102020204" pitchFamily="34" charset="0"/>
              </a:rPr>
              <a:t>O NFC é implementado em dispositivos IoT para integração em sistemas de pagamento, monitoramento inteligente de inventário, rastreamento logístico e controle de dispositivos conectados, promovendo eficiência e automação no mercado. </a:t>
            </a:r>
          </a:p>
          <a:p>
            <a:endParaRPr lang="pt-BR" dirty="0">
              <a:latin typeface="Arial Black" panose="020B0A04020102020204" pitchFamily="34" charset="0"/>
            </a:endParaRPr>
          </a:p>
          <a:p>
            <a:r>
              <a:rPr lang="pt-BR" dirty="0">
                <a:latin typeface="Arial Black" panose="020B0A04020102020204" pitchFamily="34" charset="0"/>
              </a:rPr>
              <a:t>Sua confiabilidade e operação de baixo consumo tornam o NFC indispensável para aplicações modernas em IoT </a:t>
            </a:r>
            <a:r>
              <a:rPr lang="pt-BR" b="1" dirty="0">
                <a:latin typeface="Arial Black" panose="020B0A04020102020204" pitchFamily="34" charset="0"/>
              </a:rPr>
              <a:t>essa tecnologia também facilita a comunicação direta entre dispositivos, possibilitando a troca de informações em tempo real e a melhoria na tomada de decisões baseadas em dados precisos, o que se traduz em operações mais ágeis e eficazes.</a:t>
            </a:r>
          </a:p>
        </p:txBody>
      </p:sp>
      <p:pic>
        <p:nvPicPr>
          <p:cNvPr id="10244" name="Picture 4" descr="Esses são os celulares com tecnologia NFC mais baratos do mercado">
            <a:extLst>
              <a:ext uri="{FF2B5EF4-FFF2-40B4-BE49-F238E27FC236}">
                <a16:creationId xmlns:a16="http://schemas.microsoft.com/office/drawing/2014/main" id="{A553BF26-798A-465F-A8EF-B606E2CBB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158" y="1639806"/>
            <a:ext cx="4575058" cy="29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23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1382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Century Gothic</vt:lpstr>
      <vt:lpstr>Nunito</vt:lpstr>
      <vt:lpstr>Wingdings</vt:lpstr>
      <vt:lpstr>Wingdings 3</vt:lpstr>
      <vt:lpstr>Fatia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Henrique</dc:creator>
  <cp:lastModifiedBy>Luis Henrique</cp:lastModifiedBy>
  <cp:revision>32</cp:revision>
  <dcterms:created xsi:type="dcterms:W3CDTF">2025-04-09T15:17:54Z</dcterms:created>
  <dcterms:modified xsi:type="dcterms:W3CDTF">2025-04-15T18:16:09Z</dcterms:modified>
</cp:coreProperties>
</file>