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2"/>
  </p:notesMasterIdLst>
  <p:sldIdLst>
    <p:sldId id="256" r:id="rId2"/>
    <p:sldId id="257" r:id="rId3"/>
    <p:sldId id="351" r:id="rId4"/>
    <p:sldId id="318" r:id="rId5"/>
    <p:sldId id="260" r:id="rId6"/>
    <p:sldId id="272" r:id="rId7"/>
    <p:sldId id="352" r:id="rId8"/>
    <p:sldId id="353" r:id="rId9"/>
    <p:sldId id="270" r:id="rId10"/>
    <p:sldId id="27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28BE8-F485-48ED-97F1-908336AA62D7}">
  <a:tblStyle styleId="{2C228BE8-F485-48ED-97F1-908336AA6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8aa852056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8aa852056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8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c8aa852056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c8aa852056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36e9e360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36e9e360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8aa85205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8aa85205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8aa85205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8aa85205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2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8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54391"/>
            <a:ext cx="6094200" cy="16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4891"/>
            <a:ext cx="6094200" cy="3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1575" y="1394025"/>
            <a:ext cx="6869400" cy="2347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7"/>
          <p:cNvPicPr preferRelativeResize="0"/>
          <p:nvPr/>
        </p:nvPicPr>
        <p:blipFill rotWithShape="1">
          <a:blip r:embed="rId2">
            <a:alphaModFix/>
          </a:blip>
          <a:srcRect l="1221" r="1065"/>
          <a:stretch/>
        </p:blipFill>
        <p:spPr>
          <a:xfrm flipH="1">
            <a:off x="2" y="-95250"/>
            <a:ext cx="9143998" cy="52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44275" y="383075"/>
            <a:ext cx="8055300" cy="4377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 rot="-5400000">
            <a:off x="-783126" y="2088525"/>
            <a:ext cx="40281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-105975" y="-38800"/>
            <a:ext cx="1452000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 rot="-5400000">
            <a:off x="-777775" y="183055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4302275" y="3872270"/>
            <a:ext cx="40452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 hasCustomPrompt="1"/>
          </p:nvPr>
        </p:nvSpPr>
        <p:spPr>
          <a:xfrm>
            <a:off x="1432775" y="1809625"/>
            <a:ext cx="6278400" cy="1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6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2125700" y="2914775"/>
            <a:ext cx="48927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2"/>
          </p:nvPr>
        </p:nvSpPr>
        <p:spPr>
          <a:xfrm>
            <a:off x="1950375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950375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3"/>
          </p:nvPr>
        </p:nvSpPr>
        <p:spPr>
          <a:xfrm>
            <a:off x="4257200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4"/>
          </p:nvPr>
        </p:nvSpPr>
        <p:spPr>
          <a:xfrm>
            <a:off x="4257200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5"/>
          </p:nvPr>
        </p:nvSpPr>
        <p:spPr>
          <a:xfrm>
            <a:off x="6587313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6"/>
          </p:nvPr>
        </p:nvSpPr>
        <p:spPr>
          <a:xfrm>
            <a:off x="6587313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 rot="-5400000">
            <a:off x="-751183" y="2074500"/>
            <a:ext cx="4022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subTitle" idx="1"/>
          </p:nvPr>
        </p:nvSpPr>
        <p:spPr>
          <a:xfrm>
            <a:off x="2029050" y="1079150"/>
            <a:ext cx="31797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7" r:id="rId5"/>
    <p:sldLayoutId id="2147483658" r:id="rId6"/>
    <p:sldLayoutId id="2147483667" r:id="rId7"/>
    <p:sldLayoutId id="2147483693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ctrTitle"/>
          </p:nvPr>
        </p:nvSpPr>
        <p:spPr>
          <a:xfrm>
            <a:off x="519285" y="1981123"/>
            <a:ext cx="6094200" cy="90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LUNA</a:t>
            </a:r>
            <a:endParaRPr dirty="0"/>
          </a:p>
        </p:txBody>
      </p:sp>
      <p:sp>
        <p:nvSpPr>
          <p:cNvPr id="374" name="Google Shape;374;p60"/>
          <p:cNvSpPr txBox="1">
            <a:spLocks noGrp="1"/>
          </p:cNvSpPr>
          <p:nvPr>
            <p:ph type="subTitle" idx="1"/>
          </p:nvPr>
        </p:nvSpPr>
        <p:spPr>
          <a:xfrm>
            <a:off x="2073415" y="2781271"/>
            <a:ext cx="2985939" cy="58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Equipe: DataWzd</a:t>
            </a:r>
          </a:p>
          <a:p>
            <a:pPr marL="0" lvl="0" indent="0" algn="ctr"/>
            <a:r>
              <a:rPr lang="en-US" dirty="0"/>
              <a:t>Aluno: Luis Santos RM99309</a:t>
            </a:r>
          </a:p>
        </p:txBody>
      </p:sp>
      <p:pic>
        <p:nvPicPr>
          <p:cNvPr id="3" name="Imagem 2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264D286A-B2F1-2BD8-89FF-8B280D5C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5" y="1891083"/>
            <a:ext cx="1472171" cy="147217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0"/>
          <p:cNvSpPr txBox="1">
            <a:spLocks noGrp="1"/>
          </p:cNvSpPr>
          <p:nvPr>
            <p:ph type="title"/>
          </p:nvPr>
        </p:nvSpPr>
        <p:spPr>
          <a:xfrm>
            <a:off x="1432775" y="1809625"/>
            <a:ext cx="6278400" cy="1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CONTEXTUALIZAÇÃO DO PROBLEMA</a:t>
            </a:r>
            <a:endParaRPr dirty="0"/>
          </a:p>
        </p:txBody>
      </p:sp>
      <p:sp>
        <p:nvSpPr>
          <p:cNvPr id="380" name="Google Shape;380;p61"/>
          <p:cNvSpPr txBox="1">
            <a:spLocks noGrp="1"/>
          </p:cNvSpPr>
          <p:nvPr>
            <p:ph type="body" idx="1"/>
          </p:nvPr>
        </p:nvSpPr>
        <p:spPr>
          <a:xfrm>
            <a:off x="713225" y="982285"/>
            <a:ext cx="7717500" cy="1050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A TOTVS, líder em soluções de tecnologia, realiza pesquisas de NPS para medir a satisfação do cliente.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Porém, enfrenta dificuldades na transcrição e análise das ligações, devido a problemas como ruídos nos áudios e limitações das ferramentas em português. Propomos desenvolver um sistema de transcrição de áudio de alta qualidade e aplicar técnicas de NLP para extrair insights valiosos das conversas.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Google Shape;380;p61">
            <a:extLst>
              <a:ext uri="{FF2B5EF4-FFF2-40B4-BE49-F238E27FC236}">
                <a16:creationId xmlns:a16="http://schemas.microsoft.com/office/drawing/2014/main" id="{81A6C3EB-BC16-0482-836F-90BF76CEA9C1}"/>
              </a:ext>
            </a:extLst>
          </p:cNvPr>
          <p:cNvSpPr txBox="1">
            <a:spLocks/>
          </p:cNvSpPr>
          <p:nvPr/>
        </p:nvSpPr>
        <p:spPr>
          <a:xfrm>
            <a:off x="713225" y="1920268"/>
            <a:ext cx="7717500" cy="752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1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pt-BR" dirty="0">
                <a:solidFill>
                  <a:schemeClr val="lt1"/>
                </a:solidFill>
              </a:rPr>
              <a:t>As barreiras linguísticas e culturais presentes nas conversas telefônicas podem obscurecer as mensagens-chave e dificultar a compreensão precisa das necessidades dos clientes. Também, a  falta de desenvolvimento econômico e social em algumas regiões, pode deixar esse cenário ainda mais complexo.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CA71356-8B17-0A7A-9E32-DDD3B653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35029"/>
              </p:ext>
            </p:extLst>
          </p:nvPr>
        </p:nvGraphicFramePr>
        <p:xfrm>
          <a:off x="788013" y="2923309"/>
          <a:ext cx="7567924" cy="168126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1981">
                  <a:extLst>
                    <a:ext uri="{9D8B030D-6E8A-4147-A177-3AD203B41FA5}">
                      <a16:colId xmlns:a16="http://schemas.microsoft.com/office/drawing/2014/main" val="1615815676"/>
                    </a:ext>
                  </a:extLst>
                </a:gridCol>
                <a:gridCol w="1891981">
                  <a:extLst>
                    <a:ext uri="{9D8B030D-6E8A-4147-A177-3AD203B41FA5}">
                      <a16:colId xmlns:a16="http://schemas.microsoft.com/office/drawing/2014/main" val="4058891695"/>
                    </a:ext>
                  </a:extLst>
                </a:gridCol>
                <a:gridCol w="1891981">
                  <a:extLst>
                    <a:ext uri="{9D8B030D-6E8A-4147-A177-3AD203B41FA5}">
                      <a16:colId xmlns:a16="http://schemas.microsoft.com/office/drawing/2014/main" val="2269344604"/>
                    </a:ext>
                  </a:extLst>
                </a:gridCol>
                <a:gridCol w="1891981">
                  <a:extLst>
                    <a:ext uri="{9D8B030D-6E8A-4147-A177-3AD203B41FA5}">
                      <a16:colId xmlns:a16="http://schemas.microsoft.com/office/drawing/2014/main" val="2439594884"/>
                    </a:ext>
                  </a:extLst>
                </a:gridCol>
              </a:tblGrid>
              <a:tr h="1058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dirty="0">
                          <a:solidFill>
                            <a:schemeClr val="bg1"/>
                          </a:solidFill>
                          <a:effectLst/>
                        </a:rPr>
                        <a:t>Fatores</a:t>
                      </a:r>
                    </a:p>
                  </a:txBody>
                  <a:tcPr marL="40832" marR="40832" marT="20416" marB="20416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 dirty="0">
                          <a:solidFill>
                            <a:schemeClr val="bg1"/>
                          </a:solidFill>
                          <a:effectLst/>
                        </a:rPr>
                        <a:t>Impacto Positivo</a:t>
                      </a:r>
                    </a:p>
                  </a:txBody>
                  <a:tcPr marL="40832" marR="40832" marT="20416" marB="20416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>
                          <a:solidFill>
                            <a:schemeClr val="bg1"/>
                          </a:solidFill>
                          <a:effectLst/>
                        </a:rPr>
                        <a:t>Impacto Negativo</a:t>
                      </a:r>
                    </a:p>
                  </a:txBody>
                  <a:tcPr marL="40832" marR="40832" marT="20416" marB="20416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600" b="1">
                          <a:solidFill>
                            <a:schemeClr val="bg1"/>
                          </a:solidFill>
                          <a:effectLst/>
                        </a:rPr>
                        <a:t>Viabilidade</a:t>
                      </a:r>
                    </a:p>
                  </a:txBody>
                  <a:tcPr marL="40832" marR="40832" marT="20416" marB="20416" anchor="b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85542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b="1">
                          <a:solidFill>
                            <a:schemeClr val="bg1"/>
                          </a:solidFill>
                          <a:effectLst/>
                        </a:rPr>
                        <a:t>Impacto Interno</a:t>
                      </a:r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Maior compreensão das necessidades dos clientes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Dependência de recursos humanos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Disponibilidade de recursos financeiros e humanos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637843"/>
                  </a:ext>
                </a:extLst>
              </a:tr>
              <a:tr h="149423">
                <a:tc>
                  <a:txBody>
                    <a:bodyPr/>
                    <a:lstStyle/>
                    <a:p>
                      <a:pPr algn="ctr" fontAlgn="base"/>
                      <a:endParaRPr lang="pt-BR" sz="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Eficiência operacional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Resistência interna à mudança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Compromisso da alta administração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69471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b="1" dirty="0">
                          <a:solidFill>
                            <a:schemeClr val="bg1"/>
                          </a:solidFill>
                          <a:effectLst/>
                        </a:rPr>
                        <a:t>Impacto Externo</a:t>
                      </a:r>
                      <a:endParaRPr lang="pt-BR" sz="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Melhoria da satisfação do cliente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Competição no mercado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Parcerias com especialistas em tecnologia e linguística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46178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dirty="0">
                          <a:solidFill>
                            <a:schemeClr val="bg1"/>
                          </a:solidFill>
                          <a:effectLst/>
                        </a:rPr>
                        <a:t>- Maior fidelização dos clientes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Mudanças regulatórias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Acompanhamento de avanços em tecnologia de NLP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18703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b="1">
                          <a:solidFill>
                            <a:schemeClr val="bg1"/>
                          </a:solidFill>
                          <a:effectLst/>
                        </a:rPr>
                        <a:t>Viabilidade Técnica</a:t>
                      </a:r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Avanços em tecnologia de NLP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Limitações de ferramentas em português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Avaliação de ferramentas e plataformas existentes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8624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Potencial colaboração com especialistas em linguística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Baixa qualidade das transcrições atuais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Pesquisa e desenvolvimento contínuo em NLP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357535"/>
                  </a:ext>
                </a:extLst>
              </a:tr>
              <a:tr h="193005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b="1">
                          <a:solidFill>
                            <a:schemeClr val="bg1"/>
                          </a:solidFill>
                          <a:effectLst/>
                        </a:rPr>
                        <a:t>Viabilidade Econômica</a:t>
                      </a:r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Potencial para expansão de serviços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Custo de desenvolvimento e implementação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Análise de retorno sobre o investimento (ROI)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908456"/>
                  </a:ext>
                </a:extLst>
              </a:tr>
              <a:tr h="149423">
                <a:tc>
                  <a:txBody>
                    <a:bodyPr/>
                    <a:lstStyle/>
                    <a:p>
                      <a:pPr algn="ctr" fontAlgn="base"/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>
                          <a:solidFill>
                            <a:schemeClr val="bg1"/>
                          </a:solidFill>
                          <a:effectLst/>
                        </a:rPr>
                        <a:t>- Oportunidade de ganhar vantagem competitiva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pt-BR" sz="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600" dirty="0">
                          <a:solidFill>
                            <a:schemeClr val="bg1"/>
                          </a:solidFill>
                          <a:effectLst/>
                        </a:rPr>
                        <a:t>- Orçamento disponível para investimento</a:t>
                      </a:r>
                    </a:p>
                  </a:txBody>
                  <a:tcPr marL="40832" marR="40832" marT="20416" marB="20416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512668"/>
                  </a:ext>
                </a:extLst>
              </a:tr>
            </a:tbl>
          </a:graphicData>
        </a:graphic>
      </p:graphicFrame>
      <p:sp>
        <p:nvSpPr>
          <p:cNvPr id="8" name="Google Shape;379;p61">
            <a:extLst>
              <a:ext uri="{FF2B5EF4-FFF2-40B4-BE49-F238E27FC236}">
                <a16:creationId xmlns:a16="http://schemas.microsoft.com/office/drawing/2014/main" id="{0F4EF31A-C74F-78CE-4317-E6677129FA9C}"/>
              </a:ext>
            </a:extLst>
          </p:cNvPr>
          <p:cNvSpPr txBox="1">
            <a:spLocks/>
          </p:cNvSpPr>
          <p:nvPr/>
        </p:nvSpPr>
        <p:spPr>
          <a:xfrm>
            <a:off x="713225" y="2543238"/>
            <a:ext cx="2624308" cy="35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sz="1200" dirty="0"/>
              <a:t>Matriz de Impacto e Viabilidade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-81525" y="-38800"/>
            <a:ext cx="1793400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6;p62">
            <a:extLst>
              <a:ext uri="{FF2B5EF4-FFF2-40B4-BE49-F238E27FC236}">
                <a16:creationId xmlns:a16="http://schemas.microsoft.com/office/drawing/2014/main" id="{EC13C8FF-A9A8-017C-B8FF-90CFEC8EF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200000">
            <a:off x="-927490" y="2103665"/>
            <a:ext cx="4059300" cy="968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A SER RESOLVIDO</a:t>
            </a:r>
            <a:endParaRPr dirty="0"/>
          </a:p>
        </p:txBody>
      </p:sp>
      <p:sp>
        <p:nvSpPr>
          <p:cNvPr id="7" name="Google Shape;380;p61">
            <a:extLst>
              <a:ext uri="{FF2B5EF4-FFF2-40B4-BE49-F238E27FC236}">
                <a16:creationId xmlns:a16="http://schemas.microsoft.com/office/drawing/2014/main" id="{B518D0A6-848C-FD55-E4D0-0C623164608A}"/>
              </a:ext>
            </a:extLst>
          </p:cNvPr>
          <p:cNvSpPr txBox="1">
            <a:spLocks/>
          </p:cNvSpPr>
          <p:nvPr/>
        </p:nvSpPr>
        <p:spPr>
          <a:xfrm>
            <a:off x="1849580" y="245626"/>
            <a:ext cx="7086601" cy="232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just">
              <a:buSzPts val="1100"/>
              <a:buFont typeface="Arial"/>
              <a:buNone/>
            </a:pPr>
            <a:r>
              <a:rPr lang="pt-BR" sz="1100" dirty="0"/>
              <a:t>A TOTVS enfrenta um desafio crítico em sua comunicação com os clientes através das ligações de NPS.</a:t>
            </a:r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r>
              <a:rPr lang="pt-BR" sz="1100" dirty="0"/>
              <a:t>A baixa qualidade das transcrições de áudio dificulta a identificação precisa das preocupações e sugestões dos clientes. Sem uma tecnologia eficaz de transcrição e análise, a empresa enfrenta obstáculos para avaliar com precisão o sentimento do cliente, identificar problemas específicos e priorizar ações para melhorias. Isso resulta em uma resposta reativa em vez de proativa às necessidades do cliente, prejudicando a eficácia das operações e a satisfação do cliente.</a:t>
            </a:r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r>
              <a:rPr lang="pt-BR" sz="1100" dirty="0"/>
              <a:t>A resolução deste problema é essencial para aprimorar a compreensão das necessidades dos clientes e impulsionar a excelência no serviço, promovendo assim a vantagem competitiva da TOTVS.</a:t>
            </a:r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  <a:p>
            <a:pPr marL="0" indent="0" algn="just">
              <a:buSzPts val="1100"/>
              <a:buFont typeface="Arial"/>
              <a:buNone/>
            </a:pPr>
            <a:endParaRPr lang="pt-BR" sz="11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16B0D7-2533-3C29-0CF5-641AC57E402F}"/>
              </a:ext>
            </a:extLst>
          </p:cNvPr>
          <p:cNvSpPr/>
          <p:nvPr/>
        </p:nvSpPr>
        <p:spPr>
          <a:xfrm>
            <a:off x="1967343" y="2486890"/>
            <a:ext cx="5327077" cy="254231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446C07-42C1-E7B8-8A22-24FEBF4CDA42}"/>
              </a:ext>
            </a:extLst>
          </p:cNvPr>
          <p:cNvSpPr txBox="1"/>
          <p:nvPr/>
        </p:nvSpPr>
        <p:spPr>
          <a:xfrm>
            <a:off x="2010639" y="2877413"/>
            <a:ext cx="52404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pt-BR" sz="1050" dirty="0">
                <a:solidFill>
                  <a:schemeClr val="tx2"/>
                </a:solidFill>
              </a:rPr>
              <a:t>Além de transformar essas conversas em fontes ricas de insights acionáveis, queremos garantir que cada interação seja capturada com precisão, permitindo-nos compreender completamente as necessidades, preocupações e sugestões dos nossos clientes. Com isso podemos</a:t>
            </a:r>
            <a:r>
              <a:rPr lang="en-US" sz="1050" dirty="0">
                <a:solidFill>
                  <a:schemeClr val="tx2"/>
                </a:solidFill>
              </a:rPr>
              <a:t>:</a:t>
            </a:r>
            <a:endParaRPr lang="pt-BR" sz="1050" dirty="0">
              <a:solidFill>
                <a:schemeClr val="tx2"/>
              </a:solidFill>
            </a:endParaRPr>
          </a:p>
          <a:p>
            <a:pPr marL="228600" indent="-228600" algn="just">
              <a:buClr>
                <a:schemeClr val="bg1"/>
              </a:buClr>
              <a:buFont typeface="+mj-lt"/>
              <a:buAutoNum type="arabicPeriod"/>
            </a:pPr>
            <a:endParaRPr lang="pt-BR" sz="1050" dirty="0">
              <a:solidFill>
                <a:schemeClr val="tx2"/>
              </a:solidFill>
            </a:endParaRPr>
          </a:p>
          <a:p>
            <a:pPr marL="228600" indent="-228600" algn="ctr">
              <a:buClr>
                <a:schemeClr val="bg1"/>
              </a:buClr>
              <a:buFont typeface="+mj-lt"/>
              <a:buAutoNum type="arabicPeriod"/>
            </a:pPr>
            <a:r>
              <a:rPr lang="pt-BR" sz="1050" dirty="0">
                <a:solidFill>
                  <a:schemeClr val="tx2"/>
                </a:solidFill>
              </a:rPr>
              <a:t>Identificar problemas específicos levantados pelos clientes.</a:t>
            </a:r>
          </a:p>
          <a:p>
            <a:pPr marL="228600" indent="-228600" algn="ctr">
              <a:buClr>
                <a:schemeClr val="bg1"/>
              </a:buClr>
              <a:buFont typeface="+mj-lt"/>
              <a:buAutoNum type="arabicPeriod"/>
            </a:pPr>
            <a:r>
              <a:rPr lang="pt-BR" sz="1050" dirty="0">
                <a:solidFill>
                  <a:schemeClr val="tx2"/>
                </a:solidFill>
              </a:rPr>
              <a:t>Avaliar o sentimento geral dos clientes em relação aos nossos produtos e serviços.</a:t>
            </a:r>
          </a:p>
          <a:p>
            <a:pPr marL="228600" indent="-228600" algn="ctr">
              <a:buClr>
                <a:schemeClr val="bg1"/>
              </a:buClr>
              <a:buFont typeface="+mj-lt"/>
              <a:buAutoNum type="arabicPeriod"/>
            </a:pPr>
            <a:r>
              <a:rPr lang="pt-BR" sz="1050" dirty="0">
                <a:solidFill>
                  <a:schemeClr val="tx2"/>
                </a:solidFill>
              </a:rPr>
              <a:t>Classificar as ligações em categorias significativas para priorizar ações e melhorias.</a:t>
            </a:r>
          </a:p>
          <a:p>
            <a:pPr marL="228600" indent="-228600" algn="ctr">
              <a:buClr>
                <a:schemeClr val="bg1"/>
              </a:buClr>
              <a:buFont typeface="+mj-lt"/>
              <a:buAutoNum type="arabicPeriod"/>
            </a:pPr>
            <a:r>
              <a:rPr lang="pt-BR" sz="1050" dirty="0">
                <a:solidFill>
                  <a:schemeClr val="tx2"/>
                </a:solidFill>
              </a:rPr>
              <a:t>Tomar decisões informadas e proativas para melhorar continuamente a experiência do cliente e aumentar a satisfação geral.</a:t>
            </a:r>
          </a:p>
        </p:txBody>
      </p:sp>
      <p:sp>
        <p:nvSpPr>
          <p:cNvPr id="14" name="Google Shape;386;p62">
            <a:extLst>
              <a:ext uri="{FF2B5EF4-FFF2-40B4-BE49-F238E27FC236}">
                <a16:creationId xmlns:a16="http://schemas.microsoft.com/office/drawing/2014/main" id="{C02361C1-F090-382D-94E7-3C6C46A52A98}"/>
              </a:ext>
            </a:extLst>
          </p:cNvPr>
          <p:cNvSpPr txBox="1">
            <a:spLocks/>
          </p:cNvSpPr>
          <p:nvPr/>
        </p:nvSpPr>
        <p:spPr>
          <a:xfrm>
            <a:off x="3169266" y="2552410"/>
            <a:ext cx="2923230" cy="45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en-US" sz="1400" dirty="0"/>
              <a:t>AONDE QUEREMOS CHEGAR?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773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22"/>
          <p:cNvSpPr txBox="1">
            <a:spLocks noGrp="1"/>
          </p:cNvSpPr>
          <p:nvPr>
            <p:ph type="title"/>
          </p:nvPr>
        </p:nvSpPr>
        <p:spPr>
          <a:xfrm rot="-5400000">
            <a:off x="-1347563" y="2076536"/>
            <a:ext cx="40281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PROPOSTA DE SOLUÇÃO</a:t>
            </a:r>
            <a:endParaRPr dirty="0"/>
          </a:p>
        </p:txBody>
      </p:sp>
      <p:sp>
        <p:nvSpPr>
          <p:cNvPr id="1386" name="Google Shape;1386;p122"/>
          <p:cNvSpPr/>
          <p:nvPr/>
        </p:nvSpPr>
        <p:spPr>
          <a:xfrm>
            <a:off x="2545775" y="2882500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22"/>
          <p:cNvSpPr/>
          <p:nvPr/>
        </p:nvSpPr>
        <p:spPr>
          <a:xfrm>
            <a:off x="4771100" y="2882500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3658438" y="2882500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122"/>
          <p:cNvSpPr/>
          <p:nvPr/>
        </p:nvSpPr>
        <p:spPr>
          <a:xfrm>
            <a:off x="5883738" y="2882500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0" name="Google Shape;1390;p122"/>
          <p:cNvGrpSpPr/>
          <p:nvPr/>
        </p:nvGrpSpPr>
        <p:grpSpPr>
          <a:xfrm>
            <a:off x="2635259" y="2980130"/>
            <a:ext cx="309724" cy="293475"/>
            <a:chOff x="4768575" y="2253950"/>
            <a:chExt cx="46300" cy="43875"/>
          </a:xfrm>
        </p:grpSpPr>
        <p:sp>
          <p:nvSpPr>
            <p:cNvPr id="1391" name="Google Shape;1391;p122"/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22"/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122"/>
          <p:cNvGrpSpPr/>
          <p:nvPr/>
        </p:nvGrpSpPr>
        <p:grpSpPr>
          <a:xfrm>
            <a:off x="3747934" y="2980130"/>
            <a:ext cx="309724" cy="293475"/>
            <a:chOff x="4768575" y="2253950"/>
            <a:chExt cx="46300" cy="43875"/>
          </a:xfrm>
        </p:grpSpPr>
        <p:sp>
          <p:nvSpPr>
            <p:cNvPr id="1394" name="Google Shape;1394;p122"/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22"/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122"/>
          <p:cNvGrpSpPr/>
          <p:nvPr/>
        </p:nvGrpSpPr>
        <p:grpSpPr>
          <a:xfrm>
            <a:off x="4860596" y="2980130"/>
            <a:ext cx="309724" cy="293475"/>
            <a:chOff x="4768575" y="2253950"/>
            <a:chExt cx="46300" cy="43875"/>
          </a:xfrm>
        </p:grpSpPr>
        <p:sp>
          <p:nvSpPr>
            <p:cNvPr id="1397" name="Google Shape;1397;p122"/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22"/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122"/>
          <p:cNvGrpSpPr/>
          <p:nvPr/>
        </p:nvGrpSpPr>
        <p:grpSpPr>
          <a:xfrm>
            <a:off x="5973246" y="2980130"/>
            <a:ext cx="309724" cy="293475"/>
            <a:chOff x="4768575" y="2253950"/>
            <a:chExt cx="46300" cy="43875"/>
          </a:xfrm>
        </p:grpSpPr>
        <p:sp>
          <p:nvSpPr>
            <p:cNvPr id="1400" name="Google Shape;1400;p122"/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22"/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2" name="Google Shape;1402;p122"/>
          <p:cNvSpPr/>
          <p:nvPr/>
        </p:nvSpPr>
        <p:spPr>
          <a:xfrm rot="10800000">
            <a:off x="5587851" y="3126457"/>
            <a:ext cx="1116816" cy="558780"/>
          </a:xfrm>
          <a:custGeom>
            <a:avLst/>
            <a:gdLst/>
            <a:ahLst/>
            <a:cxnLst/>
            <a:rect l="l" t="t" r="r" b="b"/>
            <a:pathLst>
              <a:path w="44066" h="22050" fill="none" extrusionOk="0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122"/>
          <p:cNvSpPr/>
          <p:nvPr/>
        </p:nvSpPr>
        <p:spPr>
          <a:xfrm rot="10800000">
            <a:off x="4471057" y="2568478"/>
            <a:ext cx="1116816" cy="557944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22"/>
          <p:cNvSpPr/>
          <p:nvPr/>
        </p:nvSpPr>
        <p:spPr>
          <a:xfrm rot="10800000">
            <a:off x="3354288" y="3126457"/>
            <a:ext cx="1116791" cy="558780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22"/>
          <p:cNvSpPr/>
          <p:nvPr/>
        </p:nvSpPr>
        <p:spPr>
          <a:xfrm rot="10800000">
            <a:off x="2237494" y="2568478"/>
            <a:ext cx="1116816" cy="557944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22"/>
          <p:cNvSpPr/>
          <p:nvPr/>
        </p:nvSpPr>
        <p:spPr>
          <a:xfrm rot="10800000">
            <a:off x="5541342" y="3070598"/>
            <a:ext cx="93038" cy="9302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122"/>
          <p:cNvSpPr/>
          <p:nvPr/>
        </p:nvSpPr>
        <p:spPr>
          <a:xfrm rot="10800000">
            <a:off x="4424573" y="3070598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122"/>
          <p:cNvSpPr/>
          <p:nvPr/>
        </p:nvSpPr>
        <p:spPr>
          <a:xfrm rot="10800000">
            <a:off x="3307778" y="3070598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122"/>
          <p:cNvSpPr/>
          <p:nvPr/>
        </p:nvSpPr>
        <p:spPr>
          <a:xfrm rot="10800000">
            <a:off x="2190984" y="3070598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69" y="2870"/>
                  <a:pt x="3669" y="1836"/>
                </a:cubicBezTo>
                <a:cubicBezTo>
                  <a:pt x="3669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22"/>
          <p:cNvSpPr txBox="1"/>
          <p:nvPr/>
        </p:nvSpPr>
        <p:spPr>
          <a:xfrm>
            <a:off x="2010713" y="3512637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INFRA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1" name="Google Shape;1411;p122"/>
          <p:cNvSpPr txBox="1"/>
          <p:nvPr/>
        </p:nvSpPr>
        <p:spPr>
          <a:xfrm>
            <a:off x="1928424" y="3775725"/>
            <a:ext cx="173722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ETL das gravações e armazenamento em nuvem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2" name="Google Shape;1412;p122"/>
          <p:cNvSpPr txBox="1"/>
          <p:nvPr/>
        </p:nvSpPr>
        <p:spPr>
          <a:xfrm>
            <a:off x="3123388" y="1611566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ALGORITMOS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3" name="Google Shape;1413;p122"/>
          <p:cNvSpPr txBox="1"/>
          <p:nvPr/>
        </p:nvSpPr>
        <p:spPr>
          <a:xfrm>
            <a:off x="2703895" y="1946541"/>
            <a:ext cx="2417576" cy="8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NLP para análise de sentimentos e clusterização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122"/>
          <p:cNvSpPr txBox="1"/>
          <p:nvPr/>
        </p:nvSpPr>
        <p:spPr>
          <a:xfrm>
            <a:off x="4236050" y="3512637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ANÁLISES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5" name="Google Shape;1415;p122"/>
          <p:cNvSpPr txBox="1"/>
          <p:nvPr/>
        </p:nvSpPr>
        <p:spPr>
          <a:xfrm>
            <a:off x="4160871" y="3803078"/>
            <a:ext cx="1737187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Interface para Análise dos dados e extração de bases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6" name="Google Shape;1416;p122"/>
          <p:cNvSpPr txBox="1"/>
          <p:nvPr/>
        </p:nvSpPr>
        <p:spPr>
          <a:xfrm>
            <a:off x="5348700" y="1583123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RESOLUÇÃO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7" name="Google Shape;1417;p122"/>
          <p:cNvSpPr txBox="1"/>
          <p:nvPr/>
        </p:nvSpPr>
        <p:spPr>
          <a:xfrm>
            <a:off x="5348709" y="1933387"/>
            <a:ext cx="15588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Insights Significativos e Precisos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6E4831-C0AA-3C8B-96EB-B04C002D6DCF}"/>
              </a:ext>
            </a:extLst>
          </p:cNvPr>
          <p:cNvSpPr txBox="1"/>
          <p:nvPr/>
        </p:nvSpPr>
        <p:spPr>
          <a:xfrm>
            <a:off x="1463247" y="685732"/>
            <a:ext cx="7316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2"/>
                </a:solidFill>
              </a:rPr>
              <a:t>Luna é uma assistente virtual desenvolvida pela TOTVS para solucionar os desafios de comunicação enfrentados nas ligações de NPS. Ela é capaz de analisar sentimentos e definir categorias e sugestões com base em regras de negócios, gerando assim relatórios para extrair insights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D5C75F0-E96D-A998-77F6-484B6A48215F}"/>
              </a:ext>
            </a:extLst>
          </p:cNvPr>
          <p:cNvSpPr/>
          <p:nvPr/>
        </p:nvSpPr>
        <p:spPr>
          <a:xfrm>
            <a:off x="1533893" y="1413165"/>
            <a:ext cx="5874327" cy="360967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59;p76">
            <a:extLst>
              <a:ext uri="{FF2B5EF4-FFF2-40B4-BE49-F238E27FC236}">
                <a16:creationId xmlns:a16="http://schemas.microsoft.com/office/drawing/2014/main" id="{A808D27C-9F58-8E65-25AB-C4FB4AE05BAE}"/>
              </a:ext>
            </a:extLst>
          </p:cNvPr>
          <p:cNvSpPr/>
          <p:nvPr/>
        </p:nvSpPr>
        <p:spPr>
          <a:xfrm>
            <a:off x="2155200" y="1035433"/>
            <a:ext cx="6988800" cy="355891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4"/>
          <p:cNvSpPr/>
          <p:nvPr/>
        </p:nvSpPr>
        <p:spPr>
          <a:xfrm rot="-5400000">
            <a:off x="6185329" y="1070985"/>
            <a:ext cx="2244436" cy="249930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64"/>
          <p:cNvSpPr txBox="1">
            <a:spLocks noGrp="1"/>
          </p:cNvSpPr>
          <p:nvPr>
            <p:ph type="subTitle" idx="1"/>
          </p:nvPr>
        </p:nvSpPr>
        <p:spPr>
          <a:xfrm>
            <a:off x="2241297" y="3904601"/>
            <a:ext cx="6819574" cy="60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Modelo de Arquitetura utilizando o Microsoft Azure, indo desde a ingestão, tratamento, algoritmos de NLP e apresentação de Insights no Power BI</a:t>
            </a:r>
            <a:endParaRPr sz="1200" dirty="0"/>
          </a:p>
        </p:txBody>
      </p:sp>
      <p:sp>
        <p:nvSpPr>
          <p:cNvPr id="429" name="Google Shape;429;p64"/>
          <p:cNvSpPr/>
          <p:nvPr/>
        </p:nvSpPr>
        <p:spPr>
          <a:xfrm rot="-5400000">
            <a:off x="-1556400" y="1471125"/>
            <a:ext cx="5213700" cy="2209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4"/>
          <p:cNvSpPr txBox="1">
            <a:spLocks noGrp="1"/>
          </p:cNvSpPr>
          <p:nvPr>
            <p:ph type="title"/>
          </p:nvPr>
        </p:nvSpPr>
        <p:spPr>
          <a:xfrm rot="-5400000">
            <a:off x="-694648" y="18306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EXEMPLO DE ARQUITETURA</a:t>
            </a:r>
            <a:endParaRPr sz="3600" dirty="0"/>
          </a:p>
        </p:txBody>
      </p:sp>
      <p:pic>
        <p:nvPicPr>
          <p:cNvPr id="5122" name="Picture 2" descr="Large-scale custom natural language processing - Azure Architecture Center  | Microsoft Learn">
            <a:extLst>
              <a:ext uri="{FF2B5EF4-FFF2-40B4-BE49-F238E27FC236}">
                <a16:creationId xmlns:a16="http://schemas.microsoft.com/office/drawing/2014/main" id="{BFAF6B89-88D1-66CC-2F57-A7361BC9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97" y="1116462"/>
            <a:ext cx="6819575" cy="2693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 rot="-5400000">
            <a:off x="-1474121" y="2284975"/>
            <a:ext cx="400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 panose="020B0604020202020204" charset="-79"/>
                <a:cs typeface="Rubik" panose="020B0604020202020204" charset="-79"/>
              </a:rPr>
              <a:t>IMPACTOS DA SOLUÇÃO</a:t>
            </a:r>
            <a:endParaRPr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559" name="Google Shape;559;p76"/>
          <p:cNvSpPr/>
          <p:nvPr/>
        </p:nvSpPr>
        <p:spPr>
          <a:xfrm>
            <a:off x="1544782" y="999229"/>
            <a:ext cx="7446818" cy="355891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6"/>
          <p:cNvSpPr txBox="1">
            <a:spLocks noGrp="1"/>
          </p:cNvSpPr>
          <p:nvPr>
            <p:ph type="title" idx="2"/>
          </p:nvPr>
        </p:nvSpPr>
        <p:spPr>
          <a:xfrm>
            <a:off x="1802996" y="1207057"/>
            <a:ext cx="1411911" cy="32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STAKEHOLDERS</a:t>
            </a:r>
            <a:endParaRPr sz="1100" dirty="0"/>
          </a:p>
        </p:txBody>
      </p:sp>
      <p:sp>
        <p:nvSpPr>
          <p:cNvPr id="576" name="Google Shape;576;p76"/>
          <p:cNvSpPr txBox="1">
            <a:spLocks noGrp="1"/>
          </p:cNvSpPr>
          <p:nvPr>
            <p:ph type="subTitle" idx="1"/>
          </p:nvPr>
        </p:nvSpPr>
        <p:spPr>
          <a:xfrm>
            <a:off x="1802997" y="1557669"/>
            <a:ext cx="6939221" cy="1753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Clientes: A solução beneficiará os clientes ao melhorar a qualidade do atendimento, fornecendo respostas mais rápidas e precisas às suas preocupações, aumentando assim a satisfação e fidelização.</a:t>
            </a:r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endParaRPr lang="pt-BR" sz="1100" dirty="0"/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Equipe de Atendimento: A equipe terá acesso a insights valiosos de forma rápida e eficiente, facilitando a resolução de problemas e melhorando a eficácia do trabalho.</a:t>
            </a:r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endParaRPr lang="pt-BR" sz="1100" dirty="0"/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Alta Administração: A solução fornecerá dados estratégicos para a tomada de decisões informadas, possibilitando uma gestão mais eficaz e orientada por dados.</a:t>
            </a:r>
            <a:endParaRPr sz="1100" dirty="0"/>
          </a:p>
        </p:txBody>
      </p:sp>
      <p:sp>
        <p:nvSpPr>
          <p:cNvPr id="10" name="Google Shape;575;p76">
            <a:extLst>
              <a:ext uri="{FF2B5EF4-FFF2-40B4-BE49-F238E27FC236}">
                <a16:creationId xmlns:a16="http://schemas.microsoft.com/office/drawing/2014/main" id="{4BB1857D-D6C8-6D97-C6E6-1026E652FBAF}"/>
              </a:ext>
            </a:extLst>
          </p:cNvPr>
          <p:cNvSpPr txBox="1">
            <a:spLocks/>
          </p:cNvSpPr>
          <p:nvPr/>
        </p:nvSpPr>
        <p:spPr>
          <a:xfrm>
            <a:off x="1740651" y="3326708"/>
            <a:ext cx="1051694" cy="32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6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sz="1100" dirty="0"/>
              <a:t>SOCIAL</a:t>
            </a:r>
          </a:p>
        </p:txBody>
      </p:sp>
      <p:sp>
        <p:nvSpPr>
          <p:cNvPr id="11" name="Google Shape;576;p76">
            <a:extLst>
              <a:ext uri="{FF2B5EF4-FFF2-40B4-BE49-F238E27FC236}">
                <a16:creationId xmlns:a16="http://schemas.microsoft.com/office/drawing/2014/main" id="{43BC9B3A-2FD5-9878-29C1-D4B12D6CAF3A}"/>
              </a:ext>
            </a:extLst>
          </p:cNvPr>
          <p:cNvSpPr txBox="1">
            <a:spLocks/>
          </p:cNvSpPr>
          <p:nvPr/>
        </p:nvSpPr>
        <p:spPr>
          <a:xfrm>
            <a:off x="1802996" y="3683438"/>
            <a:ext cx="6939221" cy="80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Impacto Social: Melhorar a qualidade dos produtos e serviços da TOTVS terá um impacto positivo na satisfação dos clientes e na comunidade em geral, promovendo uma experiência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 rot="-5400000">
            <a:off x="-1474121" y="2284975"/>
            <a:ext cx="400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 panose="020B0604020202020204" charset="-79"/>
                <a:cs typeface="Rubik" panose="020B0604020202020204" charset="-79"/>
              </a:rPr>
              <a:t>IMPACTOS DA SOLUÇÃO</a:t>
            </a:r>
            <a:endParaRPr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559" name="Google Shape;559;p76"/>
          <p:cNvSpPr/>
          <p:nvPr/>
        </p:nvSpPr>
        <p:spPr>
          <a:xfrm>
            <a:off x="1544782" y="999229"/>
            <a:ext cx="7446818" cy="355891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6"/>
          <p:cNvSpPr txBox="1">
            <a:spLocks noGrp="1"/>
          </p:cNvSpPr>
          <p:nvPr>
            <p:ph type="title" idx="2"/>
          </p:nvPr>
        </p:nvSpPr>
        <p:spPr>
          <a:xfrm>
            <a:off x="1802996" y="1207057"/>
            <a:ext cx="1411911" cy="329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MÉTRICAS</a:t>
            </a:r>
            <a:endParaRPr sz="1100" dirty="0"/>
          </a:p>
        </p:txBody>
      </p:sp>
      <p:sp>
        <p:nvSpPr>
          <p:cNvPr id="576" name="Google Shape;576;p76"/>
          <p:cNvSpPr txBox="1">
            <a:spLocks noGrp="1"/>
          </p:cNvSpPr>
          <p:nvPr>
            <p:ph type="subTitle" idx="1"/>
          </p:nvPr>
        </p:nvSpPr>
        <p:spPr>
          <a:xfrm>
            <a:off x="1802997" y="1557669"/>
            <a:ext cx="6939221" cy="1240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Taxa de Satisfação do Cliente: Aumento na taxa de satisfação do cliente como indicador direto do impacto da solução na experiência do cliente.</a:t>
            </a:r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Tempo de Resolução de Problemas: Redução no tempo necessário para resolver problemas dos clientes como indicador da eficácia da solução na melhoria do atendimento.</a:t>
            </a:r>
          </a:p>
          <a:p>
            <a:pPr marL="342900" lvl="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Taxa de Retenção de Clientes: Aumento na taxa de retenção de clientes como indicador de como a solução contribui para a fidelização dos clientes.</a:t>
            </a:r>
            <a:endParaRPr sz="1100" dirty="0"/>
          </a:p>
        </p:txBody>
      </p:sp>
      <p:sp>
        <p:nvSpPr>
          <p:cNvPr id="10" name="Google Shape;575;p76">
            <a:extLst>
              <a:ext uri="{FF2B5EF4-FFF2-40B4-BE49-F238E27FC236}">
                <a16:creationId xmlns:a16="http://schemas.microsoft.com/office/drawing/2014/main" id="{4BB1857D-D6C8-6D97-C6E6-1026E652FBAF}"/>
              </a:ext>
            </a:extLst>
          </p:cNvPr>
          <p:cNvSpPr txBox="1">
            <a:spLocks/>
          </p:cNvSpPr>
          <p:nvPr/>
        </p:nvSpPr>
        <p:spPr>
          <a:xfrm>
            <a:off x="1900304" y="2778687"/>
            <a:ext cx="1217294" cy="32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6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ubik"/>
              <a:buNone/>
              <a:defRPr sz="1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sz="1100" dirty="0"/>
              <a:t>VIABILIDADE</a:t>
            </a:r>
          </a:p>
        </p:txBody>
      </p:sp>
      <p:sp>
        <p:nvSpPr>
          <p:cNvPr id="11" name="Google Shape;576;p76">
            <a:extLst>
              <a:ext uri="{FF2B5EF4-FFF2-40B4-BE49-F238E27FC236}">
                <a16:creationId xmlns:a16="http://schemas.microsoft.com/office/drawing/2014/main" id="{43BC9B3A-2FD5-9878-29C1-D4B12D6CAF3A}"/>
              </a:ext>
            </a:extLst>
          </p:cNvPr>
          <p:cNvSpPr txBox="1">
            <a:spLocks/>
          </p:cNvSpPr>
          <p:nvPr/>
        </p:nvSpPr>
        <p:spPr>
          <a:xfrm>
            <a:off x="1798580" y="3110712"/>
            <a:ext cx="6939221" cy="113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Viabilidade Técnica: A solução é viável tecnicamente, com a utilização de tecnologias de transcrição de áudio, análise de sentimentos e categorização de feedbacks já disponíveis.</a:t>
            </a:r>
          </a:p>
          <a:p>
            <a:pPr marL="34290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Viabilidade Econômica: O investimento na solução é justificado pelos benefícios proporcionados, incluindo melhorias na satisfação do cliente e eficiência operacional.</a:t>
            </a:r>
          </a:p>
          <a:p>
            <a:pPr marL="342900" indent="-342900" algn="just">
              <a:buClr>
                <a:schemeClr val="bg1"/>
              </a:buClr>
              <a:buSzPts val="1100"/>
              <a:buFont typeface="+mj-lt"/>
              <a:buAutoNum type="arabicPeriod"/>
            </a:pPr>
            <a:r>
              <a:rPr lang="pt-BR" sz="1100" dirty="0"/>
              <a:t>Escalabilidade: A solução pode ser facilmente escalada para atender a um maior volume de ligações de NPS e ser adaptada para diferentes contextos e necessidades.</a:t>
            </a:r>
          </a:p>
        </p:txBody>
      </p:sp>
    </p:spTree>
    <p:extLst>
      <p:ext uri="{BB962C8B-B14F-4D97-AF65-F5344CB8AC3E}">
        <p14:creationId xmlns:p14="http://schemas.microsoft.com/office/powerpoint/2010/main" val="2280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9;p76">
            <a:extLst>
              <a:ext uri="{FF2B5EF4-FFF2-40B4-BE49-F238E27FC236}">
                <a16:creationId xmlns:a16="http://schemas.microsoft.com/office/drawing/2014/main" id="{231BF576-DF99-46FF-125D-6652E730E0AE}"/>
              </a:ext>
            </a:extLst>
          </p:cNvPr>
          <p:cNvSpPr/>
          <p:nvPr/>
        </p:nvSpPr>
        <p:spPr>
          <a:xfrm>
            <a:off x="1295548" y="150893"/>
            <a:ext cx="7751470" cy="183030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4"/>
          <p:cNvSpPr/>
          <p:nvPr/>
        </p:nvSpPr>
        <p:spPr>
          <a:xfrm>
            <a:off x="7041" y="-99410"/>
            <a:ext cx="1138874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1434872" y="2091031"/>
            <a:ext cx="4022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</a:t>
            </a:r>
            <a:r>
              <a:rPr lang="pt-BR" dirty="0"/>
              <a:t>ÍCIOS ESPERADOS</a:t>
            </a:r>
            <a:endParaRPr dirty="0"/>
          </a:p>
        </p:txBody>
      </p:sp>
      <p:sp>
        <p:nvSpPr>
          <p:cNvPr id="543" name="Google Shape;543;p74"/>
          <p:cNvSpPr txBox="1">
            <a:spLocks noGrp="1"/>
          </p:cNvSpPr>
          <p:nvPr>
            <p:ph type="subTitle" idx="1"/>
          </p:nvPr>
        </p:nvSpPr>
        <p:spPr>
          <a:xfrm>
            <a:off x="1413164" y="216703"/>
            <a:ext cx="7574162" cy="167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r>
              <a:rPr lang="pt-BR" sz="900" dirty="0"/>
              <a:t>Melhoria da Satisfação do Cliente: A solução permitirá uma compreensão mais profunda das necessidades e preocupações dos clientes.</a:t>
            </a:r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endParaRPr lang="pt-BR" sz="900" dirty="0"/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r>
              <a:rPr lang="pt-BR" sz="900" dirty="0"/>
              <a:t>Eficiência Operacional Aprimorada: Com a automação da transcrição de áudio e análise de sentimentos, a solução reduzirá significativamente o tempo de atendimento.</a:t>
            </a:r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endParaRPr lang="pt-BR" sz="900" dirty="0"/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r>
              <a:rPr lang="pt-BR" sz="900" dirty="0"/>
              <a:t>Tomada de Decisões Mais Informada: Os insights gerados pela solução fornecerão à alta administração dados para as decisões estratégicas.</a:t>
            </a:r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endParaRPr lang="pt-BR" sz="900" dirty="0"/>
          </a:p>
          <a:p>
            <a:pPr marL="228600" lvl="0" indent="-228600">
              <a:buClr>
                <a:schemeClr val="bg1"/>
              </a:buClr>
              <a:buFont typeface="+mj-lt"/>
              <a:buAutoNum type="arabicPeriod"/>
            </a:pPr>
            <a:r>
              <a:rPr lang="pt-BR" sz="900" dirty="0"/>
              <a:t>Redução de Custos: A automação e eficiência proporcionadas pela solução reduzirão os custos operacionais associados ao processamento manual das ligações de NPS.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67FAAA-C7C4-C7A0-D200-7EB865F4C62E}"/>
              </a:ext>
            </a:extLst>
          </p:cNvPr>
          <p:cNvSpPr txBox="1"/>
          <p:nvPr/>
        </p:nvSpPr>
        <p:spPr>
          <a:xfrm>
            <a:off x="1482508" y="2582131"/>
            <a:ext cx="29025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000" dirty="0">
                <a:solidFill>
                  <a:schemeClr val="tx2"/>
                </a:solidFill>
              </a:rPr>
              <a:t>Taxa de Satisfação do Cliente: Aumento percentual na taxa de satisfação do cliente como métrica principal para avaliar o impacto da solução na experiência do cliente.</a:t>
            </a:r>
          </a:p>
          <a:p>
            <a:pPr algn="just"/>
            <a:endParaRPr lang="pt-BR" sz="1000" dirty="0">
              <a:solidFill>
                <a:schemeClr val="tx2"/>
              </a:solidFill>
            </a:endParaRPr>
          </a:p>
          <a:p>
            <a:pPr algn="just"/>
            <a:r>
              <a:rPr lang="pt-BR" sz="1000" dirty="0">
                <a:solidFill>
                  <a:schemeClr val="tx2"/>
                </a:solidFill>
              </a:rPr>
              <a:t>Redução do Tempo de Processamento: Redução percentual no tempo necessário para processar e extrair insights das ligações de NPS como métrica de eficiência operacional.</a:t>
            </a:r>
          </a:p>
          <a:p>
            <a:pPr algn="just"/>
            <a:endParaRPr lang="pt-BR" sz="1000" dirty="0">
              <a:solidFill>
                <a:schemeClr val="tx2"/>
              </a:solidFill>
            </a:endParaRPr>
          </a:p>
          <a:p>
            <a:pPr algn="just"/>
            <a:r>
              <a:rPr lang="pt-BR" sz="1000" dirty="0">
                <a:solidFill>
                  <a:schemeClr val="tx2"/>
                </a:solidFill>
              </a:rPr>
              <a:t>Economia de Custos: Valor economizado anualmente devido à redução de custos operacionais como métrica para avaliar o impacto financeiro da solução.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73CA13-D9D9-B610-4A26-CD86441410AB}"/>
              </a:ext>
            </a:extLst>
          </p:cNvPr>
          <p:cNvSpPr/>
          <p:nvPr/>
        </p:nvSpPr>
        <p:spPr>
          <a:xfrm>
            <a:off x="1295546" y="2105891"/>
            <a:ext cx="3276452" cy="2886716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542;p74">
            <a:extLst>
              <a:ext uri="{FF2B5EF4-FFF2-40B4-BE49-F238E27FC236}">
                <a16:creationId xmlns:a16="http://schemas.microsoft.com/office/drawing/2014/main" id="{292CE8D8-D9E6-D4D2-2DD3-EFB6C21A5C21}"/>
              </a:ext>
            </a:extLst>
          </p:cNvPr>
          <p:cNvSpPr txBox="1">
            <a:spLocks/>
          </p:cNvSpPr>
          <p:nvPr/>
        </p:nvSpPr>
        <p:spPr>
          <a:xfrm>
            <a:off x="1749757" y="2160782"/>
            <a:ext cx="2368030" cy="36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sz="1400" dirty="0"/>
              <a:t>MÉTRICAS DE SUCESSO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51FDD7-8EA1-4FA3-C4C8-1C7868ECEFD9}"/>
              </a:ext>
            </a:extLst>
          </p:cNvPr>
          <p:cNvSpPr/>
          <p:nvPr/>
        </p:nvSpPr>
        <p:spPr>
          <a:xfrm>
            <a:off x="4758960" y="2105891"/>
            <a:ext cx="4288057" cy="28867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5DF558-51F0-11CD-07C7-795DB895C290}"/>
              </a:ext>
            </a:extLst>
          </p:cNvPr>
          <p:cNvSpPr txBox="1"/>
          <p:nvPr/>
        </p:nvSpPr>
        <p:spPr>
          <a:xfrm>
            <a:off x="4876797" y="2571750"/>
            <a:ext cx="40523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rtl="0">
              <a:spcBef>
                <a:spcPts val="0"/>
              </a:spcBef>
              <a:spcAft>
                <a:spcPts val="0"/>
              </a:spcAft>
            </a:pPr>
            <a:r>
              <a:rPr lang="pt-BR" sz="1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Precisão da Transcrição: Existe o risco de que a transcrição automática de áudio para texto possa não ser totalmente precisa, especialmente em casos de áudio de baixa qualidade ou com sotaques regionais, o que poderia resultar em insights incorretos ou incompletos.</a:t>
            </a:r>
          </a:p>
          <a:p>
            <a:pPr marR="0" algn="just" rtl="0">
              <a:spcBef>
                <a:spcPts val="0"/>
              </a:spcBef>
              <a:spcAft>
                <a:spcPts val="0"/>
              </a:spcAft>
            </a:pPr>
            <a:endParaRPr lang="pt-BR" sz="1000" dirty="0">
              <a:effectLst/>
            </a:endParaRPr>
          </a:p>
          <a:p>
            <a:pPr marR="0" algn="just" rtl="0">
              <a:spcBef>
                <a:spcPts val="0"/>
              </a:spcBef>
              <a:spcAft>
                <a:spcPts val="0"/>
              </a:spcAft>
            </a:pPr>
            <a:r>
              <a:rPr lang="pt-BR" sz="1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 manipulação e armazenamento de dados sensíveis dos clientes, como as ligações de NPS, podem apresentar riscos de segurança e privacidade.</a:t>
            </a:r>
          </a:p>
          <a:p>
            <a:pPr marR="0" algn="just" rtl="0">
              <a:spcBef>
                <a:spcPts val="0"/>
              </a:spcBef>
              <a:spcAft>
                <a:spcPts val="0"/>
              </a:spcAft>
            </a:pPr>
            <a:endParaRPr lang="pt-BR" sz="1000" dirty="0">
              <a:effectLst/>
            </a:endParaRPr>
          </a:p>
          <a:p>
            <a:pPr marR="0" algn="just" rtl="0">
              <a:spcBef>
                <a:spcPts val="0"/>
              </a:spcBef>
              <a:spcAft>
                <a:spcPts val="0"/>
              </a:spcAft>
            </a:pPr>
            <a:r>
              <a:rPr lang="pt-BR" sz="1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 integração da LUNA com os sistemas existentes da TOTVS pode enfrentar desafios técnicos e exigir tempo adicional para garantir uma interoperabilidade adequada e a transferência eficiente de dados entre os sistemas.</a:t>
            </a:r>
            <a:endParaRPr lang="pt-BR" sz="1000" dirty="0">
              <a:effectLst/>
            </a:endParaRPr>
          </a:p>
        </p:txBody>
      </p:sp>
      <p:sp>
        <p:nvSpPr>
          <p:cNvPr id="12" name="Google Shape;542;p74">
            <a:extLst>
              <a:ext uri="{FF2B5EF4-FFF2-40B4-BE49-F238E27FC236}">
                <a16:creationId xmlns:a16="http://schemas.microsoft.com/office/drawing/2014/main" id="{A3B2204A-1664-BF94-73E9-D7DB272D3126}"/>
              </a:ext>
            </a:extLst>
          </p:cNvPr>
          <p:cNvSpPr txBox="1">
            <a:spLocks/>
          </p:cNvSpPr>
          <p:nvPr/>
        </p:nvSpPr>
        <p:spPr>
          <a:xfrm>
            <a:off x="5718972" y="2177238"/>
            <a:ext cx="2368030" cy="36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r>
              <a:rPr lang="pt-BR" sz="1400" dirty="0"/>
              <a:t>FATORES DE RISCO</a:t>
            </a:r>
          </a:p>
        </p:txBody>
      </p:sp>
    </p:spTree>
    <p:extLst>
      <p:ext uri="{BB962C8B-B14F-4D97-AF65-F5344CB8AC3E}">
        <p14:creationId xmlns:p14="http://schemas.microsoft.com/office/powerpoint/2010/main" val="34469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-67671" y="-54900"/>
            <a:ext cx="1793400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816326" y="2270484"/>
            <a:ext cx="4022700" cy="60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COMPARATIVO</a:t>
            </a:r>
            <a:endParaRPr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D688F65-BD66-9CFD-D0E4-D8B180BDF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161002"/>
              </p:ext>
            </p:extLst>
          </p:nvPr>
        </p:nvGraphicFramePr>
        <p:xfrm>
          <a:off x="2071254" y="278823"/>
          <a:ext cx="6726381" cy="4585854"/>
        </p:xfrm>
        <a:graphic>
          <a:graphicData uri="http://schemas.openxmlformats.org/drawingml/2006/table">
            <a:tbl>
              <a:tblPr>
                <a:tableStyleId>{2C228BE8-F485-48ED-97F1-908336AA62D7}</a:tableStyleId>
              </a:tblPr>
              <a:tblGrid>
                <a:gridCol w="2242127">
                  <a:extLst>
                    <a:ext uri="{9D8B030D-6E8A-4147-A177-3AD203B41FA5}">
                      <a16:colId xmlns:a16="http://schemas.microsoft.com/office/drawing/2014/main" val="1147626903"/>
                    </a:ext>
                  </a:extLst>
                </a:gridCol>
                <a:gridCol w="2242127">
                  <a:extLst>
                    <a:ext uri="{9D8B030D-6E8A-4147-A177-3AD203B41FA5}">
                      <a16:colId xmlns:a16="http://schemas.microsoft.com/office/drawing/2014/main" val="3379192187"/>
                    </a:ext>
                  </a:extLst>
                </a:gridCol>
                <a:gridCol w="2242127">
                  <a:extLst>
                    <a:ext uri="{9D8B030D-6E8A-4147-A177-3AD203B41FA5}">
                      <a16:colId xmlns:a16="http://schemas.microsoft.com/office/drawing/2014/main" val="243707637"/>
                    </a:ext>
                  </a:extLst>
                </a:gridCol>
              </a:tblGrid>
              <a:tr h="2753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>
                          <a:solidFill>
                            <a:schemeClr val="bg1"/>
                          </a:solidFill>
                          <a:effectLst/>
                        </a:rPr>
                        <a:t>Recurso</a:t>
                      </a:r>
                    </a:p>
                  </a:txBody>
                  <a:tcPr marL="36344" marR="36344" marT="18172" marB="18172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dirty="0">
                          <a:solidFill>
                            <a:schemeClr val="bg1"/>
                          </a:solidFill>
                          <a:effectLst/>
                        </a:rPr>
                        <a:t>Luna</a:t>
                      </a:r>
                    </a:p>
                  </a:txBody>
                  <a:tcPr marL="36344" marR="36344" marT="18172" marB="18172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>
                          <a:solidFill>
                            <a:schemeClr val="bg1"/>
                          </a:solidFill>
                          <a:effectLst/>
                        </a:rPr>
                        <a:t>Concorrência</a:t>
                      </a:r>
                    </a:p>
                  </a:txBody>
                  <a:tcPr marL="36344" marR="36344" marT="18172" marB="18172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393424"/>
                  </a:ext>
                </a:extLst>
              </a:tr>
              <a:tr h="819654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Transcrição de Áudio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Transcrição precisa mesmo em casos de áudio de baixa qualidade e sotaques regionais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Precisão variável, especialmente em áudios com ruídos ou sotaques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971207"/>
                  </a:ext>
                </a:extLst>
              </a:tr>
              <a:tr h="515936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Análise de Sentimentos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Análise personalizada para a TOTVS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Análise Genérica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0757"/>
                  </a:ext>
                </a:extLst>
              </a:tr>
              <a:tr h="971514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Categorização de Feedbacks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Categorização em macro motivos personalizáveis e adaptação às necessidades da empresa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Categorização padrão ou limitada, com opções fixas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45617"/>
                  </a:ext>
                </a:extLst>
              </a:tr>
              <a:tr h="515936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Integração de Sistemas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Solução desenvolvida já pensando na integração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Integração limitada ou necessidade de customização adicional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480766"/>
                  </a:ext>
                </a:extLst>
              </a:tr>
              <a:tr h="819654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Interface de Usuário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Apresentação de Relatórios de NPS direto na ferramenta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Personalização desenvolvida externamente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331014"/>
                  </a:ext>
                </a:extLst>
              </a:tr>
              <a:tr h="667796"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Suporte e Atendimento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>
                          <a:solidFill>
                            <a:schemeClr val="bg1"/>
                          </a:solidFill>
                          <a:effectLst/>
                        </a:rPr>
                        <a:t>Suporte técnico dedicado e recursos de treinamento disponíveis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pt-BR" sz="1050" dirty="0">
                          <a:solidFill>
                            <a:schemeClr val="bg1"/>
                          </a:solidFill>
                          <a:effectLst/>
                        </a:rPr>
                        <a:t>Suporte e Atendimento Genérico</a:t>
                      </a:r>
                    </a:p>
                  </a:txBody>
                  <a:tcPr marL="36344" marR="36344" marT="18172" marB="1817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29092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amorphosis Business Plan XL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FFFFFF"/>
      </a:lt2>
      <a:accent1>
        <a:srgbClr val="212121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</Words>
  <Application>Microsoft Office PowerPoint</Application>
  <PresentationFormat>Apresentação na tela (16:9)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Rubik</vt:lpstr>
      <vt:lpstr>Arial</vt:lpstr>
      <vt:lpstr>Montserrat Medium</vt:lpstr>
      <vt:lpstr>Montserrat</vt:lpstr>
      <vt:lpstr>Metamorphosis Business Plan XL by Slidesgo</vt:lpstr>
      <vt:lpstr>LUNA</vt:lpstr>
      <vt:lpstr>CONTEXTUALIZAÇÃO DO PROBLEMA</vt:lpstr>
      <vt:lpstr>PROBLEMA A SER RESOLVIDO</vt:lpstr>
      <vt:lpstr>PROPOSTA DE SOLUÇÃO</vt:lpstr>
      <vt:lpstr>EXEMPLO DE ARQUITETURA</vt:lpstr>
      <vt:lpstr>IMPACTOS DA SOLUÇÃO</vt:lpstr>
      <vt:lpstr>IMPACTOS DA SOLUÇÃO</vt:lpstr>
      <vt:lpstr>BENEFÍCIOS ESPERADOS</vt:lpstr>
      <vt:lpstr>COMPARATIVO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</dc:title>
  <dc:creator>Luis Santos</dc:creator>
  <cp:lastModifiedBy>Office ROQT</cp:lastModifiedBy>
  <cp:revision>1</cp:revision>
  <dcterms:modified xsi:type="dcterms:W3CDTF">2024-05-14T02:54:38Z</dcterms:modified>
</cp:coreProperties>
</file>