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9"/>
  </p:notesMasterIdLst>
  <p:sldIdLst>
    <p:sldId id="256" r:id="rId2"/>
    <p:sldId id="351" r:id="rId3"/>
    <p:sldId id="356" r:id="rId4"/>
    <p:sldId id="352" r:id="rId5"/>
    <p:sldId id="353" r:id="rId6"/>
    <p:sldId id="354" r:id="rId7"/>
    <p:sldId id="355" r:id="rId8"/>
  </p:sldIdLst>
  <p:sldSz cx="9144000" cy="5143500" type="screen16x9"/>
  <p:notesSz cx="6858000" cy="9144000"/>
  <p:embeddedFontLst>
    <p:embeddedFont>
      <p:font typeface="Aptos Narrow" panose="020B0004020202020204" pitchFamily="34" charset="0"/>
      <p:regular r:id="rId10"/>
    </p:embeddedFon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Montserrat Medium" panose="00000600000000000000" pitchFamily="2" charset="0"/>
      <p:regular r:id="rId15"/>
      <p:bold r:id="rId16"/>
      <p:italic r:id="rId17"/>
      <p:boldItalic r:id="rId18"/>
    </p:embeddedFont>
    <p:embeddedFont>
      <p:font typeface="Rubik" panose="020B0604020202020204" charset="-79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228BE8-F485-48ED-97F1-908336AA62D7}">
  <a:tblStyle styleId="{2C228BE8-F485-48ED-97F1-908336AA62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c8aa852056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c8aa852056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182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c8aa852056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c8aa852056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541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c8aa852056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c8aa852056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588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c8aa852056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c8aa852056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291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c8aa852056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c8aa852056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865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c8aa852056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c8aa852056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60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50" y="1454391"/>
            <a:ext cx="6094200" cy="16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44891"/>
            <a:ext cx="6094200" cy="3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51575" y="1394025"/>
            <a:ext cx="6869400" cy="23475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>
            <a:spLocks noGrp="1"/>
          </p:cNvSpPr>
          <p:nvPr>
            <p:ph type="title"/>
          </p:nvPr>
        </p:nvSpPr>
        <p:spPr>
          <a:xfrm rot="-5400000">
            <a:off x="-751183" y="2074500"/>
            <a:ext cx="40227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8" name="Google Shape;328;p47"/>
          <p:cNvSpPr txBox="1">
            <a:spLocks noGrp="1"/>
          </p:cNvSpPr>
          <p:nvPr>
            <p:ph type="subTitle" idx="1"/>
          </p:nvPr>
        </p:nvSpPr>
        <p:spPr>
          <a:xfrm>
            <a:off x="2029050" y="1079150"/>
            <a:ext cx="3179700" cy="30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2">
    <p:bg>
      <p:bgPr>
        <a:solidFill>
          <a:schemeClr val="dk1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57"/>
          <p:cNvPicPr preferRelativeResize="0"/>
          <p:nvPr/>
        </p:nvPicPr>
        <p:blipFill rotWithShape="1">
          <a:blip r:embed="rId2">
            <a:alphaModFix/>
          </a:blip>
          <a:srcRect l="1221" r="1065"/>
          <a:stretch/>
        </p:blipFill>
        <p:spPr>
          <a:xfrm flipH="1">
            <a:off x="2" y="-95250"/>
            <a:ext cx="9143998" cy="526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93" r:id="rId3"/>
    <p:sldLayoutId id="2147483700" r:id="rId4"/>
    <p:sldLayoutId id="2147483701" r:id="rId5"/>
    <p:sldLayoutId id="2147483702" r:id="rId6"/>
    <p:sldLayoutId id="214748370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0"/>
          <p:cNvSpPr txBox="1">
            <a:spLocks noGrp="1"/>
          </p:cNvSpPr>
          <p:nvPr>
            <p:ph type="ctrTitle"/>
          </p:nvPr>
        </p:nvSpPr>
        <p:spPr>
          <a:xfrm>
            <a:off x="519285" y="1981123"/>
            <a:ext cx="6094200" cy="907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LUNA</a:t>
            </a:r>
            <a:endParaRPr dirty="0"/>
          </a:p>
        </p:txBody>
      </p:sp>
      <p:sp>
        <p:nvSpPr>
          <p:cNvPr id="374" name="Google Shape;374;p60"/>
          <p:cNvSpPr txBox="1">
            <a:spLocks noGrp="1"/>
          </p:cNvSpPr>
          <p:nvPr>
            <p:ph type="subTitle" idx="1"/>
          </p:nvPr>
        </p:nvSpPr>
        <p:spPr>
          <a:xfrm>
            <a:off x="2073415" y="2781271"/>
            <a:ext cx="2985939" cy="581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Equipe: DataWzd</a:t>
            </a:r>
          </a:p>
          <a:p>
            <a:pPr marL="0" lvl="0" indent="0" algn="ctr"/>
            <a:r>
              <a:rPr lang="en-US" dirty="0"/>
              <a:t>Aluno: Luis Santos RM99309</a:t>
            </a:r>
          </a:p>
        </p:txBody>
      </p:sp>
      <p:pic>
        <p:nvPicPr>
          <p:cNvPr id="3" name="Imagem 2" descr="Desenho de uma mulher&#10;&#10;Descrição gerada automaticamente com confiança média">
            <a:extLst>
              <a:ext uri="{FF2B5EF4-FFF2-40B4-BE49-F238E27FC236}">
                <a16:creationId xmlns:a16="http://schemas.microsoft.com/office/drawing/2014/main" id="{264D286A-B2F1-2BD8-89FF-8B280D5C0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85" y="1891083"/>
            <a:ext cx="1472171" cy="1472171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205E18F-7198-CB73-09A3-F61D8396D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07" y="831271"/>
            <a:ext cx="3065770" cy="391737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F53DAE7-D1CE-BDE9-2861-01F216E4E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865" y="831270"/>
            <a:ext cx="5542238" cy="3917372"/>
          </a:xfrm>
          <a:prstGeom prst="rect">
            <a:avLst/>
          </a:prstGeom>
        </p:spPr>
      </p:pic>
      <p:sp>
        <p:nvSpPr>
          <p:cNvPr id="11" name="Google Shape;373;p60">
            <a:extLst>
              <a:ext uri="{FF2B5EF4-FFF2-40B4-BE49-F238E27FC236}">
                <a16:creationId xmlns:a16="http://schemas.microsoft.com/office/drawing/2014/main" id="{67DC2512-8085-EEDA-47C6-274F1E7F1457}"/>
              </a:ext>
            </a:extLst>
          </p:cNvPr>
          <p:cNvSpPr txBox="1">
            <a:spLocks/>
          </p:cNvSpPr>
          <p:nvPr/>
        </p:nvSpPr>
        <p:spPr>
          <a:xfrm>
            <a:off x="1524900" y="135081"/>
            <a:ext cx="6094200" cy="6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pt-BR" dirty="0"/>
              <a:t>Gerenciamento do Projeto</a:t>
            </a:r>
          </a:p>
        </p:txBody>
      </p:sp>
    </p:spTree>
    <p:extLst>
      <p:ext uri="{BB962C8B-B14F-4D97-AF65-F5344CB8AC3E}">
        <p14:creationId xmlns:p14="http://schemas.microsoft.com/office/powerpoint/2010/main" val="197730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73;p60">
            <a:extLst>
              <a:ext uri="{FF2B5EF4-FFF2-40B4-BE49-F238E27FC236}">
                <a16:creationId xmlns:a16="http://schemas.microsoft.com/office/drawing/2014/main" id="{67DC2512-8085-EEDA-47C6-274F1E7F1457}"/>
              </a:ext>
            </a:extLst>
          </p:cNvPr>
          <p:cNvSpPr txBox="1">
            <a:spLocks/>
          </p:cNvSpPr>
          <p:nvPr/>
        </p:nvSpPr>
        <p:spPr>
          <a:xfrm>
            <a:off x="1524900" y="135081"/>
            <a:ext cx="6094200" cy="63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pt-BR" dirty="0"/>
              <a:t>Gerenciamento do Projeto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0782B1-4606-5D1A-1608-7D6BC2B35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45" y="947469"/>
            <a:ext cx="8714509" cy="37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0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DD33498-966C-FC6F-4011-BF92B77AF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09" y="756330"/>
            <a:ext cx="7716982" cy="374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8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05397C30-82F9-1360-5509-41AB95C47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470168"/>
              </p:ext>
            </p:extLst>
          </p:nvPr>
        </p:nvGraphicFramePr>
        <p:xfrm>
          <a:off x="342900" y="907473"/>
          <a:ext cx="8482445" cy="4038600"/>
        </p:xfrm>
        <a:graphic>
          <a:graphicData uri="http://schemas.openxmlformats.org/drawingml/2006/table">
            <a:tbl>
              <a:tblPr>
                <a:tableStyleId>{2C228BE8-F485-48ED-97F1-908336AA62D7}</a:tableStyleId>
              </a:tblPr>
              <a:tblGrid>
                <a:gridCol w="1326245">
                  <a:extLst>
                    <a:ext uri="{9D8B030D-6E8A-4147-A177-3AD203B41FA5}">
                      <a16:colId xmlns:a16="http://schemas.microsoft.com/office/drawing/2014/main" val="3261788457"/>
                    </a:ext>
                  </a:extLst>
                </a:gridCol>
                <a:gridCol w="7156200">
                  <a:extLst>
                    <a:ext uri="{9D8B030D-6E8A-4147-A177-3AD203B41FA5}">
                      <a16:colId xmlns:a16="http://schemas.microsoft.com/office/drawing/2014/main" val="118563257"/>
                    </a:ext>
                  </a:extLst>
                </a:gridCol>
              </a:tblGrid>
              <a:tr h="13084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solidFill>
                            <a:schemeClr val="bg1"/>
                          </a:solidFill>
                          <a:effectLst/>
                        </a:rPr>
                        <a:t>Ferramenta</a:t>
                      </a:r>
                      <a:endParaRPr lang="pt-BR" sz="7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44" marR="4944" marT="4944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solidFill>
                            <a:schemeClr val="bg1"/>
                          </a:solidFill>
                          <a:effectLst/>
                        </a:rPr>
                        <a:t>Descrição</a:t>
                      </a:r>
                      <a:endParaRPr lang="pt-BR" sz="7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44" marR="4944" marT="4944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267075"/>
                  </a:ext>
                </a:extLst>
              </a:tr>
              <a:tr h="101995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solidFill>
                            <a:schemeClr val="bg1"/>
                          </a:solidFill>
                          <a:effectLst/>
                        </a:rPr>
                        <a:t>Asana</a:t>
                      </a:r>
                      <a:endParaRPr lang="pt-BR" sz="7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44" marR="4944" marT="4944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 </a:t>
                      </a:r>
                      <a:r>
                        <a:rPr lang="pt-BR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Asana</a:t>
                      </a:r>
                      <a:r>
                        <a:rPr lang="pt-BR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é uma ferramenta de gerenciamento de projetos e tarefas baseada na web que facilita a organização, o acompanhamento e a colaboração entre equipes. No projeto, o </a:t>
                      </a:r>
                      <a:r>
                        <a:rPr lang="pt-BR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Asana</a:t>
                      </a:r>
                      <a:r>
                        <a:rPr lang="pt-BR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pode ser usado para planejar todas as etapas, atribuir tarefas aos membros da equipe e definir prazos claros. Ele permite o monitoramento do progresso em tempo real, atualizando o status das tarefas e identificando possíveis bloqueios. Além disso, o </a:t>
                      </a:r>
                      <a:r>
                        <a:rPr lang="pt-BR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Asana</a:t>
                      </a:r>
                      <a:r>
                        <a:rPr lang="pt-BR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centraliza a comunicação, permitindo que a equipe colabore de forma eficiente, trocando informações diretamente nas tarefas. Os relatórios e visualizações gerados pelo </a:t>
                      </a:r>
                      <a:r>
                        <a:rPr lang="pt-BR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Asana</a:t>
                      </a:r>
                      <a:r>
                        <a:rPr lang="pt-BR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ajudam a garantir que o projeto permaneça dentro do cronograma e que todos estejam alinhados com os objetivos e prazos estabelecidos. Usando o </a:t>
                      </a:r>
                      <a:r>
                        <a:rPr lang="pt-BR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Asana</a:t>
                      </a:r>
                      <a:r>
                        <a:rPr lang="pt-BR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, o gerenciamento do projeto torna-se mais organizado e eficiente, facilitando a coordenação e a entrega dos resultados esperados.</a:t>
                      </a:r>
                      <a:endParaRPr lang="pt-BR" sz="7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44" marR="4944" marT="4944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643143"/>
                  </a:ext>
                </a:extLst>
              </a:tr>
              <a:tr h="50598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solidFill>
                            <a:schemeClr val="bg1"/>
                          </a:solidFill>
                          <a:effectLst/>
                        </a:rPr>
                        <a:t>Microsoft Fabric</a:t>
                      </a:r>
                      <a:endParaRPr lang="pt-BR" sz="7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44" marR="4944" marT="4944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solidFill>
                            <a:schemeClr val="bg1"/>
                          </a:solidFill>
                          <a:effectLst/>
                        </a:rPr>
                        <a:t>O Microsoft Fabric é uma plataforma integrada de dados e análise que oferece ferramentas para coletar, transformar, gerenciar e analisar dados em grande escala. Ele combina recursos de armazenamento, processamento e análise de dados em uma única solução, facilitando a criação e a implementação de pipelines de dados complexos. No projeto de ETL de áudios com análise de sentimentos e geração de insights no Power BI, usaremos o Microsoft Fabric para criar a infraestrutura necessária para o processamento e análise dos dados.</a:t>
                      </a:r>
                      <a:endParaRPr lang="pt-BR" sz="7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44" marR="4944" marT="4944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477347"/>
                  </a:ext>
                </a:extLst>
              </a:tr>
              <a:tr h="99097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solidFill>
                            <a:schemeClr val="bg1"/>
                          </a:solidFill>
                          <a:effectLst/>
                        </a:rPr>
                        <a:t>Azure Data Lake</a:t>
                      </a:r>
                      <a:endParaRPr lang="pt-BR" sz="7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44" marR="4944" marT="4944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solidFill>
                            <a:schemeClr val="bg1"/>
                          </a:solidFill>
                          <a:effectLst/>
                        </a:rPr>
                        <a:t>O Azure Data Lake é um serviço de armazenamento escalável da Microsoft, projetado para lidar com grandes volumes de dados estruturados e não estruturados. Ele oferece duas principais opções: o Azure Data Lake Storage Gen2 e o Azure Data Lake Analytics. O Azure Data Lake Storage Gen2 combina o sistema de arquivos Blob do Azure com recursos adicionais de Data Lake, como hierarquia de diretórios e segurança avançada, proporcionando escalabilidade e controle granular de acesso. O Azure Data Lake Analytics permite a execução de análises complexas sobre os dados armazenados, utilizando linguagens como U-SQL, Spark e Hive. Em nosso projeto de análise de sentimentos em áudios, o Azure Data Lake Storage Gen2 seria utilizado para armazenar os arquivos de áudio e os resultados da análise de sentimentos, oferecendo escalabilidade para lidar com grandes volumes de dados e segurança avançada para proteção e controle de acesso. Isso facilita o armazenamento eficiente e seguro dos dados necessários, integrando-se facilmente com outras ferramentas do Microsoft Fabric para processamento e análise.</a:t>
                      </a:r>
                      <a:endParaRPr lang="pt-BR" sz="7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44" marR="4944" marT="4944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712222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solidFill>
                            <a:schemeClr val="bg1"/>
                          </a:solidFill>
                          <a:effectLst/>
                        </a:rPr>
                        <a:t>Python</a:t>
                      </a:r>
                      <a:endParaRPr lang="pt-BR" sz="7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44" marR="4944" marT="4944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solidFill>
                            <a:schemeClr val="bg1"/>
                          </a:solidFill>
                          <a:effectLst/>
                        </a:rPr>
                        <a:t>Os scripts Python seriam usados para realizar a análise de sentimentos nos textos convertidos dos áudios. Isso inclui a aplicação de técnicas de processamento de linguagem natural (NLP), como a análise de sentimentos usando bibliotecas como NLTK, TextBlob ou SpaCy. Essas bibliotecas permitem avaliar o tom emocional do texto, identificando se ele é positivo, negativo ou neutro, por exemplo.</a:t>
                      </a:r>
                      <a:endParaRPr lang="pt-BR" sz="7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44" marR="4944" marT="4944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516132"/>
                  </a:ext>
                </a:extLst>
              </a:tr>
              <a:tr h="52736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solidFill>
                            <a:schemeClr val="bg1"/>
                          </a:solidFill>
                          <a:effectLst/>
                        </a:rPr>
                        <a:t>Azure Cognitive Services</a:t>
                      </a:r>
                      <a:endParaRPr lang="pt-BR" sz="7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44" marR="4944" marT="4944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 projeto, o Azure </a:t>
                      </a:r>
                      <a:r>
                        <a:rPr lang="pt-BR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Cognitive</a:t>
                      </a:r>
                      <a:r>
                        <a:rPr lang="pt-BR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Services será utilizado para transformar áudio em texto. Este serviço oferece reconhecimento de fala em tempo real e de áudios gravados, utilizando modelos avançados de inteligência artificial para garantir precisão na transcrição</a:t>
                      </a:r>
                      <a:endParaRPr lang="pt-BR" sz="7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44" marR="4944" marT="4944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843890"/>
                  </a:ext>
                </a:extLst>
              </a:tr>
              <a:tr h="3650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>
                          <a:solidFill>
                            <a:schemeClr val="bg1"/>
                          </a:solidFill>
                          <a:effectLst/>
                        </a:rPr>
                        <a:t>Power BI</a:t>
                      </a:r>
                      <a:endParaRPr lang="pt-BR" sz="7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44" marR="4944" marT="4944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 Power BI é a </a:t>
                      </a:r>
                      <a:r>
                        <a:rPr lang="pt-BR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ferramento</a:t>
                      </a:r>
                      <a:r>
                        <a:rPr lang="pt-BR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que utilizaremos para a visualização de dados, ela é simples, escalável e principalmente, faz parte do Microsoft </a:t>
                      </a:r>
                      <a:r>
                        <a:rPr lang="pt-BR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Fabric</a:t>
                      </a:r>
                      <a:endParaRPr lang="pt-BR" sz="7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44" marR="4944" marT="4944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755695"/>
                  </a:ext>
                </a:extLst>
              </a:tr>
            </a:tbl>
          </a:graphicData>
        </a:graphic>
      </p:graphicFrame>
      <p:sp>
        <p:nvSpPr>
          <p:cNvPr id="3" name="Google Shape;373;p60">
            <a:extLst>
              <a:ext uri="{FF2B5EF4-FFF2-40B4-BE49-F238E27FC236}">
                <a16:creationId xmlns:a16="http://schemas.microsoft.com/office/drawing/2014/main" id="{1136E71D-6DD2-EDC4-9D8C-D06B3CA4CC77}"/>
              </a:ext>
            </a:extLst>
          </p:cNvPr>
          <p:cNvSpPr txBox="1">
            <a:spLocks/>
          </p:cNvSpPr>
          <p:nvPr/>
        </p:nvSpPr>
        <p:spPr>
          <a:xfrm>
            <a:off x="1593012" y="197427"/>
            <a:ext cx="6094200" cy="47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pt-BR" dirty="0"/>
              <a:t>Tecnologias Utilizadas</a:t>
            </a:r>
          </a:p>
        </p:txBody>
      </p:sp>
    </p:spTree>
    <p:extLst>
      <p:ext uri="{BB962C8B-B14F-4D97-AF65-F5344CB8AC3E}">
        <p14:creationId xmlns:p14="http://schemas.microsoft.com/office/powerpoint/2010/main" val="21361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3;p60">
            <a:extLst>
              <a:ext uri="{FF2B5EF4-FFF2-40B4-BE49-F238E27FC236}">
                <a16:creationId xmlns:a16="http://schemas.microsoft.com/office/drawing/2014/main" id="{1136E71D-6DD2-EDC4-9D8C-D06B3CA4CC77}"/>
              </a:ext>
            </a:extLst>
          </p:cNvPr>
          <p:cNvSpPr txBox="1">
            <a:spLocks/>
          </p:cNvSpPr>
          <p:nvPr/>
        </p:nvSpPr>
        <p:spPr>
          <a:xfrm>
            <a:off x="1593012" y="197427"/>
            <a:ext cx="6094200" cy="47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pt-BR" dirty="0"/>
              <a:t>Protótipo 01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D14A1B-F4EF-FE15-2116-252AD6CC7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04" y="898149"/>
            <a:ext cx="5508192" cy="394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02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3;p60">
            <a:extLst>
              <a:ext uri="{FF2B5EF4-FFF2-40B4-BE49-F238E27FC236}">
                <a16:creationId xmlns:a16="http://schemas.microsoft.com/office/drawing/2014/main" id="{1136E71D-6DD2-EDC4-9D8C-D06B3CA4CC77}"/>
              </a:ext>
            </a:extLst>
          </p:cNvPr>
          <p:cNvSpPr txBox="1">
            <a:spLocks/>
          </p:cNvSpPr>
          <p:nvPr/>
        </p:nvSpPr>
        <p:spPr>
          <a:xfrm>
            <a:off x="1593012" y="197427"/>
            <a:ext cx="6094200" cy="47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pt-BR" dirty="0"/>
              <a:t>Protótipo 02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9BD9859-A6B2-7B3F-8996-8F703A2EC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54" y="848591"/>
            <a:ext cx="6373091" cy="398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48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tamorphosis Business Plan XL by Slidesgo">
  <a:themeElements>
    <a:clrScheme name="Simple Light">
      <a:dk1>
        <a:srgbClr val="000000"/>
      </a:dk1>
      <a:lt1>
        <a:srgbClr val="FFFFFF"/>
      </a:lt1>
      <a:dk2>
        <a:srgbClr val="212121"/>
      </a:dk2>
      <a:lt2>
        <a:srgbClr val="FFFFFF"/>
      </a:lt2>
      <a:accent1>
        <a:srgbClr val="212121"/>
      </a:accent1>
      <a:accent2>
        <a:srgbClr val="FFFFFF"/>
      </a:accent2>
      <a:accent3>
        <a:srgbClr val="000000"/>
      </a:accent3>
      <a:accent4>
        <a:srgbClr val="FFFFFF"/>
      </a:accent4>
      <a:accent5>
        <a:srgbClr val="00000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591</Words>
  <Application>Microsoft Office PowerPoint</Application>
  <PresentationFormat>Apresentação na tela (16:9)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Aptos Narrow</vt:lpstr>
      <vt:lpstr>Rubik</vt:lpstr>
      <vt:lpstr>Arial</vt:lpstr>
      <vt:lpstr>Montserrat</vt:lpstr>
      <vt:lpstr>Montserrat Medium</vt:lpstr>
      <vt:lpstr>Metamorphosis Business Plan XL by Slidesgo</vt:lpstr>
      <vt:lpstr>LUNA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</dc:title>
  <dc:creator>Luis Santos</dc:creator>
  <cp:lastModifiedBy>Office ROQT</cp:lastModifiedBy>
  <cp:revision>3</cp:revision>
  <dcterms:modified xsi:type="dcterms:W3CDTF">2024-06-18T20:45:01Z</dcterms:modified>
</cp:coreProperties>
</file>