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12"/>
  </p:notesMasterIdLst>
  <p:sldIdLst>
    <p:sldId id="256" r:id="rId2"/>
    <p:sldId id="352" r:id="rId3"/>
    <p:sldId id="353" r:id="rId4"/>
    <p:sldId id="354" r:id="rId5"/>
    <p:sldId id="359" r:id="rId6"/>
    <p:sldId id="356" r:id="rId7"/>
    <p:sldId id="355" r:id="rId8"/>
    <p:sldId id="357" r:id="rId9"/>
    <p:sldId id="358" r:id="rId10"/>
    <p:sldId id="360" r:id="rId11"/>
  </p:sldIdLst>
  <p:sldSz cx="9144000" cy="5143500" type="screen16x9"/>
  <p:notesSz cx="6858000" cy="9144000"/>
  <p:embeddedFontLst>
    <p:embeddedFont>
      <p:font typeface="Aptos Narrow" panose="020B0004020202020204" pitchFamily="3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
      <p:font typeface="Montserrat Medium" panose="00000600000000000000" pitchFamily="2" charset="0"/>
      <p:regular r:id="rId21"/>
      <p:bold r:id="rId22"/>
      <p:italic r:id="rId23"/>
      <p:boldItalic r:id="rId24"/>
    </p:embeddedFont>
    <p:embeddedFont>
      <p:font typeface="Rubik" panose="020B0604020202020204" charset="-79"/>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28BE8-F485-48ED-97F1-908336AA62D7}">
  <a:tblStyle styleId="{2C228BE8-F485-48ED-97F1-908336AA62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CAF9ED-07DC-4A11-8D7F-57B35C25682E}" styleName="Estilo Médio 1 - Ênfas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c8aa852056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c8aa852056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837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c8aa852056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c8aa852056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588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c8aa852056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c8aa852056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291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c8aa852056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c8aa852056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865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c8aa852056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c8aa852056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561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c8aa852056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c8aa852056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080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c8aa852056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c8aa852056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604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c8aa852056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c8aa852056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c8aa852056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c8aa852056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8353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3250" y="1454391"/>
            <a:ext cx="6094200" cy="1653600"/>
          </a:xfrm>
          <a:prstGeom prst="rect">
            <a:avLst/>
          </a:prstGeom>
          <a:noFill/>
        </p:spPr>
        <p:txBody>
          <a:bodyPr spcFirstLastPara="1" wrap="square" lIns="91425" tIns="91425" rIns="91425" bIns="91425" anchor="t" anchorCtr="0">
            <a:noAutofit/>
          </a:bodyPr>
          <a:lstStyle>
            <a:lvl1pPr lvl="0">
              <a:spcBef>
                <a:spcPts val="0"/>
              </a:spcBef>
              <a:spcAft>
                <a:spcPts val="0"/>
              </a:spcAft>
              <a:buSzPts val="5200"/>
              <a:buNone/>
              <a:defRPr sz="5200" b="1">
                <a:solidFill>
                  <a:schemeClr val="lt1"/>
                </a:solidFill>
                <a:latin typeface="Rubik"/>
                <a:ea typeface="Rubik"/>
                <a:cs typeface="Rubik"/>
                <a:sym typeface="Rubi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3144891"/>
            <a:ext cx="6094200" cy="3465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lt1"/>
                </a:solidFill>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13" name="Google Shape;13;p2"/>
          <p:cNvSpPr/>
          <p:nvPr/>
        </p:nvSpPr>
        <p:spPr>
          <a:xfrm>
            <a:off x="-51575" y="1394025"/>
            <a:ext cx="6869400" cy="2347500"/>
          </a:xfrm>
          <a:prstGeom prst="rect">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2">
  <p:cSld name="CUSTOM_12">
    <p:bg>
      <p:bgPr>
        <a:blipFill>
          <a:blip r:embed="rId2">
            <a:alphaModFix/>
          </a:blip>
          <a:stretch>
            <a:fillRect/>
          </a:stretch>
        </a:blipFill>
        <a:effectLst/>
      </p:bgPr>
    </p:bg>
    <p:spTree>
      <p:nvGrpSpPr>
        <p:cNvPr id="1" name="Shape 326"/>
        <p:cNvGrpSpPr/>
        <p:nvPr/>
      </p:nvGrpSpPr>
      <p:grpSpPr>
        <a:xfrm>
          <a:off x="0" y="0"/>
          <a:ext cx="0" cy="0"/>
          <a:chOff x="0" y="0"/>
          <a:chExt cx="0" cy="0"/>
        </a:xfrm>
      </p:grpSpPr>
      <p:sp>
        <p:nvSpPr>
          <p:cNvPr id="327" name="Google Shape;327;p47"/>
          <p:cNvSpPr txBox="1">
            <a:spLocks noGrp="1"/>
          </p:cNvSpPr>
          <p:nvPr>
            <p:ph type="title"/>
          </p:nvPr>
        </p:nvSpPr>
        <p:spPr>
          <a:xfrm rot="-5400000">
            <a:off x="-751183" y="2074500"/>
            <a:ext cx="4022700" cy="98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28" name="Google Shape;328;p47"/>
          <p:cNvSpPr txBox="1">
            <a:spLocks noGrp="1"/>
          </p:cNvSpPr>
          <p:nvPr>
            <p:ph type="subTitle" idx="1"/>
          </p:nvPr>
        </p:nvSpPr>
        <p:spPr>
          <a:xfrm>
            <a:off x="2029050" y="1079150"/>
            <a:ext cx="3179700" cy="301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16">
    <p:bg>
      <p:bgPr>
        <a:blipFill>
          <a:blip r:embed="rId2">
            <a:alphaModFix/>
          </a:blip>
          <a:stretch>
            <a:fillRect/>
          </a:stretch>
        </a:blipFill>
        <a:effectLst/>
      </p:bgPr>
    </p:bg>
    <p:spTree>
      <p:nvGrpSpPr>
        <p:cNvPr id="1" name="Shape 36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17">
    <p:bg>
      <p:bgPr>
        <a:blipFill>
          <a:blip r:embed="rId2">
            <a:alphaModFix/>
          </a:blip>
          <a:stretch>
            <a:fillRect/>
          </a:stretch>
        </a:blipFill>
        <a:effectLst/>
      </p:bgPr>
    </p:bg>
    <p:spTree>
      <p:nvGrpSpPr>
        <p:cNvPr id="1" name="Shape 36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18">
    <p:bg>
      <p:bgPr>
        <a:blipFill>
          <a:blip r:embed="rId2">
            <a:alphaModFix/>
          </a:blip>
          <a:stretch>
            <a:fillRect/>
          </a:stretch>
        </a:blipFill>
        <a:effectLst/>
      </p:bgPr>
    </p:bg>
    <p:spTree>
      <p:nvGrpSpPr>
        <p:cNvPr id="1" name="Shape 36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4">
  <p:cSld name="CUSTOM_22">
    <p:bg>
      <p:bgPr>
        <a:solidFill>
          <a:schemeClr val="dk1"/>
        </a:solidFill>
        <a:effectLst/>
      </p:bgPr>
    </p:bg>
    <p:spTree>
      <p:nvGrpSpPr>
        <p:cNvPr id="1" name="Shape 363"/>
        <p:cNvGrpSpPr/>
        <p:nvPr/>
      </p:nvGrpSpPr>
      <p:grpSpPr>
        <a:xfrm>
          <a:off x="0" y="0"/>
          <a:ext cx="0" cy="0"/>
          <a:chOff x="0" y="0"/>
          <a:chExt cx="0" cy="0"/>
        </a:xfrm>
      </p:grpSpPr>
      <p:pic>
        <p:nvPicPr>
          <p:cNvPr id="364" name="Google Shape;364;p57"/>
          <p:cNvPicPr preferRelativeResize="0"/>
          <p:nvPr/>
        </p:nvPicPr>
        <p:blipFill rotWithShape="1">
          <a:blip r:embed="rId2">
            <a:alphaModFix/>
          </a:blip>
          <a:srcRect l="1221" r="1065"/>
          <a:stretch/>
        </p:blipFill>
        <p:spPr>
          <a:xfrm flipH="1">
            <a:off x="2" y="-95250"/>
            <a:ext cx="9143998" cy="52658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ubik"/>
              <a:buNone/>
              <a:defRPr sz="2800" b="1">
                <a:solidFill>
                  <a:schemeClr val="dk1"/>
                </a:solidFill>
                <a:latin typeface="Rubik"/>
                <a:ea typeface="Rubik"/>
                <a:cs typeface="Rubik"/>
                <a:sym typeface="Rubik"/>
              </a:defRPr>
            </a:lvl1pPr>
            <a:lvl2pPr lvl="1">
              <a:spcBef>
                <a:spcPts val="0"/>
              </a:spcBef>
              <a:spcAft>
                <a:spcPts val="0"/>
              </a:spcAft>
              <a:buClr>
                <a:schemeClr val="dk1"/>
              </a:buClr>
              <a:buSzPts val="2800"/>
              <a:buFont typeface="Rubik"/>
              <a:buNone/>
              <a:defRPr sz="2800" b="1">
                <a:solidFill>
                  <a:schemeClr val="dk1"/>
                </a:solidFill>
                <a:latin typeface="Rubik"/>
                <a:ea typeface="Rubik"/>
                <a:cs typeface="Rubik"/>
                <a:sym typeface="Rubik"/>
              </a:defRPr>
            </a:lvl2pPr>
            <a:lvl3pPr lvl="2">
              <a:spcBef>
                <a:spcPts val="0"/>
              </a:spcBef>
              <a:spcAft>
                <a:spcPts val="0"/>
              </a:spcAft>
              <a:buClr>
                <a:schemeClr val="dk1"/>
              </a:buClr>
              <a:buSzPts val="2800"/>
              <a:buFont typeface="Rubik"/>
              <a:buNone/>
              <a:defRPr sz="2800" b="1">
                <a:solidFill>
                  <a:schemeClr val="dk1"/>
                </a:solidFill>
                <a:latin typeface="Rubik"/>
                <a:ea typeface="Rubik"/>
                <a:cs typeface="Rubik"/>
                <a:sym typeface="Rubik"/>
              </a:defRPr>
            </a:lvl3pPr>
            <a:lvl4pPr lvl="3">
              <a:spcBef>
                <a:spcPts val="0"/>
              </a:spcBef>
              <a:spcAft>
                <a:spcPts val="0"/>
              </a:spcAft>
              <a:buClr>
                <a:schemeClr val="dk1"/>
              </a:buClr>
              <a:buSzPts val="2800"/>
              <a:buFont typeface="Rubik"/>
              <a:buNone/>
              <a:defRPr sz="2800" b="1">
                <a:solidFill>
                  <a:schemeClr val="dk1"/>
                </a:solidFill>
                <a:latin typeface="Rubik"/>
                <a:ea typeface="Rubik"/>
                <a:cs typeface="Rubik"/>
                <a:sym typeface="Rubik"/>
              </a:defRPr>
            </a:lvl4pPr>
            <a:lvl5pPr lvl="4">
              <a:spcBef>
                <a:spcPts val="0"/>
              </a:spcBef>
              <a:spcAft>
                <a:spcPts val="0"/>
              </a:spcAft>
              <a:buClr>
                <a:schemeClr val="dk1"/>
              </a:buClr>
              <a:buSzPts val="2800"/>
              <a:buFont typeface="Rubik"/>
              <a:buNone/>
              <a:defRPr sz="2800" b="1">
                <a:solidFill>
                  <a:schemeClr val="dk1"/>
                </a:solidFill>
                <a:latin typeface="Rubik"/>
                <a:ea typeface="Rubik"/>
                <a:cs typeface="Rubik"/>
                <a:sym typeface="Rubik"/>
              </a:defRPr>
            </a:lvl5pPr>
            <a:lvl6pPr lvl="5">
              <a:spcBef>
                <a:spcPts val="0"/>
              </a:spcBef>
              <a:spcAft>
                <a:spcPts val="0"/>
              </a:spcAft>
              <a:buClr>
                <a:schemeClr val="dk1"/>
              </a:buClr>
              <a:buSzPts val="2800"/>
              <a:buFont typeface="Rubik"/>
              <a:buNone/>
              <a:defRPr sz="2800" b="1">
                <a:solidFill>
                  <a:schemeClr val="dk1"/>
                </a:solidFill>
                <a:latin typeface="Rubik"/>
                <a:ea typeface="Rubik"/>
                <a:cs typeface="Rubik"/>
                <a:sym typeface="Rubik"/>
              </a:defRPr>
            </a:lvl6pPr>
            <a:lvl7pPr lvl="6">
              <a:spcBef>
                <a:spcPts val="0"/>
              </a:spcBef>
              <a:spcAft>
                <a:spcPts val="0"/>
              </a:spcAft>
              <a:buClr>
                <a:schemeClr val="dk1"/>
              </a:buClr>
              <a:buSzPts val="2800"/>
              <a:buFont typeface="Rubik"/>
              <a:buNone/>
              <a:defRPr sz="2800" b="1">
                <a:solidFill>
                  <a:schemeClr val="dk1"/>
                </a:solidFill>
                <a:latin typeface="Rubik"/>
                <a:ea typeface="Rubik"/>
                <a:cs typeface="Rubik"/>
                <a:sym typeface="Rubik"/>
              </a:defRPr>
            </a:lvl7pPr>
            <a:lvl8pPr lvl="7">
              <a:spcBef>
                <a:spcPts val="0"/>
              </a:spcBef>
              <a:spcAft>
                <a:spcPts val="0"/>
              </a:spcAft>
              <a:buClr>
                <a:schemeClr val="dk1"/>
              </a:buClr>
              <a:buSzPts val="2800"/>
              <a:buFont typeface="Rubik"/>
              <a:buNone/>
              <a:defRPr sz="2800" b="1">
                <a:solidFill>
                  <a:schemeClr val="dk1"/>
                </a:solidFill>
                <a:latin typeface="Rubik"/>
                <a:ea typeface="Rubik"/>
                <a:cs typeface="Rubik"/>
                <a:sym typeface="Rubik"/>
              </a:defRPr>
            </a:lvl8pPr>
            <a:lvl9pPr lvl="8">
              <a:spcBef>
                <a:spcPts val="0"/>
              </a:spcBef>
              <a:spcAft>
                <a:spcPts val="0"/>
              </a:spcAft>
              <a:buClr>
                <a:schemeClr val="dk1"/>
              </a:buClr>
              <a:buSzPts val="2800"/>
              <a:buFont typeface="Rubik"/>
              <a:buNone/>
              <a:defRPr sz="2800" b="1">
                <a:solidFill>
                  <a:schemeClr val="dk1"/>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93" r:id="rId3"/>
    <p:sldLayoutId id="2147483700" r:id="rId4"/>
    <p:sldLayoutId id="2147483701" r:id="rId5"/>
    <p:sldLayoutId id="2147483702" r:id="rId6"/>
    <p:sldLayoutId id="214748370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2"/>
        <p:cNvGrpSpPr/>
        <p:nvPr/>
      </p:nvGrpSpPr>
      <p:grpSpPr>
        <a:xfrm>
          <a:off x="0" y="0"/>
          <a:ext cx="0" cy="0"/>
          <a:chOff x="0" y="0"/>
          <a:chExt cx="0" cy="0"/>
        </a:xfrm>
      </p:grpSpPr>
      <p:sp>
        <p:nvSpPr>
          <p:cNvPr id="373" name="Google Shape;373;p60"/>
          <p:cNvSpPr txBox="1">
            <a:spLocks noGrp="1"/>
          </p:cNvSpPr>
          <p:nvPr>
            <p:ph type="ctrTitle"/>
          </p:nvPr>
        </p:nvSpPr>
        <p:spPr>
          <a:xfrm>
            <a:off x="519285" y="1981123"/>
            <a:ext cx="6094200" cy="9078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LUNA</a:t>
            </a:r>
            <a:endParaRPr dirty="0"/>
          </a:p>
        </p:txBody>
      </p:sp>
      <p:sp>
        <p:nvSpPr>
          <p:cNvPr id="374" name="Google Shape;374;p60"/>
          <p:cNvSpPr txBox="1">
            <a:spLocks noGrp="1"/>
          </p:cNvSpPr>
          <p:nvPr>
            <p:ph type="subTitle" idx="1"/>
          </p:nvPr>
        </p:nvSpPr>
        <p:spPr>
          <a:xfrm>
            <a:off x="2073415" y="2781271"/>
            <a:ext cx="2985939" cy="5819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Equipe: DataWzd</a:t>
            </a:r>
          </a:p>
          <a:p>
            <a:pPr marL="0" lvl="0" indent="0" algn="ctr"/>
            <a:r>
              <a:rPr lang="en-US" dirty="0"/>
              <a:t>Aluno: Luis Santos RM99309</a:t>
            </a:r>
          </a:p>
        </p:txBody>
      </p:sp>
      <p:pic>
        <p:nvPicPr>
          <p:cNvPr id="3" name="Imagem 2" descr="Desenho de uma mulher&#10;&#10;Descrição gerada automaticamente com confiança média">
            <a:extLst>
              <a:ext uri="{FF2B5EF4-FFF2-40B4-BE49-F238E27FC236}">
                <a16:creationId xmlns:a16="http://schemas.microsoft.com/office/drawing/2014/main" id="{264D286A-B2F1-2BD8-89FF-8B280D5C0840}"/>
              </a:ext>
            </a:extLst>
          </p:cNvPr>
          <p:cNvPicPr>
            <a:picLocks noChangeAspect="1"/>
          </p:cNvPicPr>
          <p:nvPr/>
        </p:nvPicPr>
        <p:blipFill>
          <a:blip r:embed="rId4"/>
          <a:stretch>
            <a:fillRect/>
          </a:stretch>
        </p:blipFill>
        <p:spPr>
          <a:xfrm>
            <a:off x="519285" y="1891083"/>
            <a:ext cx="1472171" cy="1472171"/>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3"/>
                                        </p:tgtEl>
                                        <p:attrNameLst>
                                          <p:attrName>style.visibility</p:attrName>
                                        </p:attrNameLst>
                                      </p:cBhvr>
                                      <p:to>
                                        <p:strVal val="visible"/>
                                      </p:to>
                                    </p:set>
                                    <p:anim calcmode="lin" valueType="num">
                                      <p:cBhvr additive="base">
                                        <p:cTn id="7" dur="1000"/>
                                        <p:tgtEl>
                                          <p:spTgt spid="373"/>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74"/>
                                        </p:tgtEl>
                                        <p:attrNameLst>
                                          <p:attrName>style.visibility</p:attrName>
                                        </p:attrNameLst>
                                      </p:cBhvr>
                                      <p:to>
                                        <p:strVal val="visible"/>
                                      </p:to>
                                    </p:set>
                                    <p:animEffect transition="in" filter="fade">
                                      <p:cBhvr>
                                        <p:cTn id="10" dur="10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3" name="Google Shape;373;p60">
            <a:extLst>
              <a:ext uri="{FF2B5EF4-FFF2-40B4-BE49-F238E27FC236}">
                <a16:creationId xmlns:a16="http://schemas.microsoft.com/office/drawing/2014/main" id="{1136E71D-6DD2-EDC4-9D8C-D06B3CA4CC77}"/>
              </a:ext>
            </a:extLst>
          </p:cNvPr>
          <p:cNvSpPr txBox="1">
            <a:spLocks/>
          </p:cNvSpPr>
          <p:nvPr/>
        </p:nvSpPr>
        <p:spPr>
          <a:xfrm>
            <a:off x="1593012" y="155865"/>
            <a:ext cx="6094200" cy="5922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2pPr>
            <a:lvl3pPr marR="0" lvl="2"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3pPr>
            <a:lvl4pPr marR="0" lvl="3"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4pPr>
            <a:lvl5pPr marR="0" lvl="4"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5pPr>
            <a:lvl6pPr marR="0" lvl="5"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6pPr>
            <a:lvl7pPr marR="0" lvl="6"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7pPr>
            <a:lvl8pPr marR="0" lvl="7"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8pPr>
            <a:lvl9pPr marR="0" lvl="8"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9pPr>
          </a:lstStyle>
          <a:p>
            <a:r>
              <a:rPr lang="pt-BR" dirty="0"/>
              <a:t>Dashboard em Power BI</a:t>
            </a:r>
          </a:p>
        </p:txBody>
      </p:sp>
      <p:sp>
        <p:nvSpPr>
          <p:cNvPr id="2" name="Retângulo 1">
            <a:extLst>
              <a:ext uri="{FF2B5EF4-FFF2-40B4-BE49-F238E27FC236}">
                <a16:creationId xmlns:a16="http://schemas.microsoft.com/office/drawing/2014/main" id="{FF689B72-9225-86E2-D5CB-D13BF67DDBFC}"/>
              </a:ext>
            </a:extLst>
          </p:cNvPr>
          <p:cNvSpPr/>
          <p:nvPr/>
        </p:nvSpPr>
        <p:spPr>
          <a:xfrm>
            <a:off x="211166" y="789709"/>
            <a:ext cx="8721668" cy="4225636"/>
          </a:xfrm>
          <a:prstGeom prst="rect">
            <a:avLst/>
          </a:prstGeom>
          <a:solidFill>
            <a:schemeClr val="tx1"/>
          </a:solidFill>
          <a:ln w="9525">
            <a:solidFill>
              <a:schemeClr val="bg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FDAFDBB2-FB47-6E76-E0F1-03B0E7BE09FA}"/>
              </a:ext>
            </a:extLst>
          </p:cNvPr>
          <p:cNvPicPr>
            <a:picLocks noChangeAspect="1"/>
          </p:cNvPicPr>
          <p:nvPr/>
        </p:nvPicPr>
        <p:blipFill>
          <a:blip r:embed="rId3"/>
          <a:stretch>
            <a:fillRect/>
          </a:stretch>
        </p:blipFill>
        <p:spPr>
          <a:xfrm>
            <a:off x="332508" y="1473369"/>
            <a:ext cx="5216237" cy="2858316"/>
          </a:xfrm>
          <a:prstGeom prst="rect">
            <a:avLst/>
          </a:prstGeom>
        </p:spPr>
      </p:pic>
      <p:sp>
        <p:nvSpPr>
          <p:cNvPr id="7" name="Rectangle 5">
            <a:extLst>
              <a:ext uri="{FF2B5EF4-FFF2-40B4-BE49-F238E27FC236}">
                <a16:creationId xmlns:a16="http://schemas.microsoft.com/office/drawing/2014/main" id="{0A3F2796-8E45-AA10-1A23-3FA956DFE3D8}"/>
              </a:ext>
            </a:extLst>
          </p:cNvPr>
          <p:cNvSpPr>
            <a:spLocks noChangeArrowheads="1"/>
          </p:cNvSpPr>
          <p:nvPr/>
        </p:nvSpPr>
        <p:spPr bwMode="auto">
          <a:xfrm>
            <a:off x="5670087" y="1473369"/>
            <a:ext cx="314140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900" i="0" u="none" strike="noStrike" cap="none" normalizeH="0" baseline="0" dirty="0">
                <a:ln>
                  <a:noFill/>
                </a:ln>
                <a:solidFill>
                  <a:schemeClr val="bg1"/>
                </a:solidFill>
                <a:effectLst/>
                <a:latin typeface="Arial" panose="020B0604020202020204" pitchFamily="34" charset="0"/>
              </a:rPr>
              <a:t>O dashboard apresentado oferece uma visualização clara e estruturada dos dados de Net Promoter Score (NPS) ao longo do tempo e por diferentes mercados (MEX, UK, US). Abaixo estão alguns pontos destacados sobre o dashboard e suas boas práticas: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altLang="pt-BR" sz="900" i="0" u="none" strike="noStrike" cap="none" normalizeH="0" baseline="0" dirty="0">
              <a:ln>
                <a:noFill/>
              </a:ln>
              <a:solidFill>
                <a:schemeClr val="bg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900" i="0" u="none" strike="noStrike" cap="none" normalizeH="0" baseline="0" dirty="0">
                <a:ln>
                  <a:noFill/>
                </a:ln>
                <a:solidFill>
                  <a:schemeClr val="bg1"/>
                </a:solidFill>
                <a:effectLst/>
                <a:latin typeface="Arial" panose="020B0604020202020204" pitchFamily="34" charset="0"/>
              </a:rPr>
              <a:t>Métricas Chave Apresentadas: O dashboard exibe métricas como média e mediana do NPS, quantidade de atendimentos e o mercado com melhor NPS. Isso fornece uma visão rápida e abrangente do desempenho e satisfação do cliente.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altLang="pt-BR" sz="900" i="0" u="none" strike="noStrike" cap="none" normalizeH="0" baseline="0" dirty="0">
              <a:ln>
                <a:noFill/>
              </a:ln>
              <a:solidFill>
                <a:schemeClr val="bg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900" i="0" u="none" strike="noStrike" cap="none" normalizeH="0" baseline="0" dirty="0">
                <a:ln>
                  <a:noFill/>
                </a:ln>
                <a:solidFill>
                  <a:schemeClr val="bg1"/>
                </a:solidFill>
                <a:effectLst/>
                <a:latin typeface="Arial" panose="020B0604020202020204" pitchFamily="34" charset="0"/>
              </a:rPr>
              <a:t>Variação Temporal e por Mercado: Há gráficos que mostram a variação do NPS ao longo dos meses para diferentes mercados, permitindo uma comparação direta entre eles e a observação de tendências ao longo do tempo.</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altLang="pt-BR" sz="900" i="0" u="none" strike="noStrike" cap="none" normalizeH="0" baseline="0" dirty="0">
              <a:ln>
                <a:noFill/>
              </a:ln>
              <a:solidFill>
                <a:schemeClr val="bg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900" i="0" u="none" strike="noStrike" cap="none" normalizeH="0" baseline="0" dirty="0">
                <a:ln>
                  <a:noFill/>
                </a:ln>
                <a:solidFill>
                  <a:schemeClr val="bg1"/>
                </a:solidFill>
                <a:effectLst/>
                <a:latin typeface="Arial" panose="020B0604020202020204" pitchFamily="34" charset="0"/>
              </a:rPr>
              <a:t>Filtros de Data e Mercado: Os filtros no topo do dashboard permitem ao usuário ajustar o período de tempo e os mercados específicos que deseja analisar. Esses filtros são essenciais para focar em dados relevantes, melhorando a usabilidade e a personalização da análise.</a:t>
            </a:r>
          </a:p>
        </p:txBody>
      </p:sp>
    </p:spTree>
    <p:extLst>
      <p:ext uri="{BB962C8B-B14F-4D97-AF65-F5344CB8AC3E}">
        <p14:creationId xmlns:p14="http://schemas.microsoft.com/office/powerpoint/2010/main" val="273243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pic>
        <p:nvPicPr>
          <p:cNvPr id="3" name="Imagem 2">
            <a:extLst>
              <a:ext uri="{FF2B5EF4-FFF2-40B4-BE49-F238E27FC236}">
                <a16:creationId xmlns:a16="http://schemas.microsoft.com/office/drawing/2014/main" id="{1DD33498-966C-FC6F-4011-BF92B77AF780}"/>
              </a:ext>
            </a:extLst>
          </p:cNvPr>
          <p:cNvPicPr>
            <a:picLocks noChangeAspect="1"/>
          </p:cNvPicPr>
          <p:nvPr/>
        </p:nvPicPr>
        <p:blipFill>
          <a:blip r:embed="rId3"/>
          <a:stretch>
            <a:fillRect/>
          </a:stretch>
        </p:blipFill>
        <p:spPr>
          <a:xfrm>
            <a:off x="713509" y="756330"/>
            <a:ext cx="7716982" cy="3742367"/>
          </a:xfrm>
          <a:prstGeom prst="rect">
            <a:avLst/>
          </a:prstGeom>
        </p:spPr>
      </p:pic>
    </p:spTree>
    <p:extLst>
      <p:ext uri="{BB962C8B-B14F-4D97-AF65-F5344CB8AC3E}">
        <p14:creationId xmlns:p14="http://schemas.microsoft.com/office/powerpoint/2010/main" val="2144480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aphicFrame>
        <p:nvGraphicFramePr>
          <p:cNvPr id="2" name="Tabela 1">
            <a:extLst>
              <a:ext uri="{FF2B5EF4-FFF2-40B4-BE49-F238E27FC236}">
                <a16:creationId xmlns:a16="http://schemas.microsoft.com/office/drawing/2014/main" id="{05397C30-82F9-1360-5509-41AB95C47BD2}"/>
              </a:ext>
            </a:extLst>
          </p:cNvPr>
          <p:cNvGraphicFramePr>
            <a:graphicFrameLocks noGrp="1"/>
          </p:cNvGraphicFramePr>
          <p:nvPr>
            <p:extLst>
              <p:ext uri="{D42A27DB-BD31-4B8C-83A1-F6EECF244321}">
                <p14:modId xmlns:p14="http://schemas.microsoft.com/office/powerpoint/2010/main" val="2217470168"/>
              </p:ext>
            </p:extLst>
          </p:nvPr>
        </p:nvGraphicFramePr>
        <p:xfrm>
          <a:off x="342900" y="907473"/>
          <a:ext cx="8482445" cy="4038600"/>
        </p:xfrm>
        <a:graphic>
          <a:graphicData uri="http://schemas.openxmlformats.org/drawingml/2006/table">
            <a:tbl>
              <a:tblPr>
                <a:tableStyleId>{2C228BE8-F485-48ED-97F1-908336AA62D7}</a:tableStyleId>
              </a:tblPr>
              <a:tblGrid>
                <a:gridCol w="1326245">
                  <a:extLst>
                    <a:ext uri="{9D8B030D-6E8A-4147-A177-3AD203B41FA5}">
                      <a16:colId xmlns:a16="http://schemas.microsoft.com/office/drawing/2014/main" val="3261788457"/>
                    </a:ext>
                  </a:extLst>
                </a:gridCol>
                <a:gridCol w="7156200">
                  <a:extLst>
                    <a:ext uri="{9D8B030D-6E8A-4147-A177-3AD203B41FA5}">
                      <a16:colId xmlns:a16="http://schemas.microsoft.com/office/drawing/2014/main" val="118563257"/>
                    </a:ext>
                  </a:extLst>
                </a:gridCol>
              </a:tblGrid>
              <a:tr h="130842">
                <a:tc>
                  <a:txBody>
                    <a:bodyPr/>
                    <a:lstStyle/>
                    <a:p>
                      <a:pPr algn="ctr" fontAlgn="ctr"/>
                      <a:r>
                        <a:rPr lang="pt-BR" sz="700" u="none" strike="noStrike">
                          <a:solidFill>
                            <a:schemeClr val="bg1"/>
                          </a:solidFill>
                          <a:effectLst/>
                        </a:rPr>
                        <a:t>Ferramenta</a:t>
                      </a:r>
                      <a:endParaRPr lang="pt-BR" sz="700" b="0" i="0" u="none" strike="noStrike">
                        <a:solidFill>
                          <a:schemeClr val="bg1"/>
                        </a:solidFill>
                        <a:effectLst/>
                        <a:latin typeface="Aptos Narrow" panose="020B0004020202020204" pitchFamily="34" charset="0"/>
                      </a:endParaRPr>
                    </a:p>
                  </a:txBody>
                  <a:tcPr marL="4944" marR="4944" marT="4944" marB="0" anchor="ctr">
                    <a:solidFill>
                      <a:schemeClr val="tx1"/>
                    </a:solidFill>
                  </a:tcPr>
                </a:tc>
                <a:tc>
                  <a:txBody>
                    <a:bodyPr/>
                    <a:lstStyle/>
                    <a:p>
                      <a:pPr algn="ctr" fontAlgn="ctr"/>
                      <a:r>
                        <a:rPr lang="pt-BR" sz="700" u="none" strike="noStrike">
                          <a:solidFill>
                            <a:schemeClr val="bg1"/>
                          </a:solidFill>
                          <a:effectLst/>
                        </a:rPr>
                        <a:t>Descrição</a:t>
                      </a:r>
                      <a:endParaRPr lang="pt-BR" sz="700" b="0" i="0" u="none" strike="noStrike">
                        <a:solidFill>
                          <a:schemeClr val="bg1"/>
                        </a:solidFill>
                        <a:effectLst/>
                        <a:latin typeface="Aptos Narrow" panose="020B0004020202020204" pitchFamily="34" charset="0"/>
                      </a:endParaRPr>
                    </a:p>
                  </a:txBody>
                  <a:tcPr marL="4944" marR="4944" marT="4944" marB="0" anchor="ctr">
                    <a:solidFill>
                      <a:schemeClr val="tx1"/>
                    </a:solidFill>
                  </a:tcPr>
                </a:tc>
                <a:extLst>
                  <a:ext uri="{0D108BD9-81ED-4DB2-BD59-A6C34878D82A}">
                    <a16:rowId xmlns:a16="http://schemas.microsoft.com/office/drawing/2014/main" val="1038267075"/>
                  </a:ext>
                </a:extLst>
              </a:tr>
              <a:tr h="1019954">
                <a:tc>
                  <a:txBody>
                    <a:bodyPr/>
                    <a:lstStyle/>
                    <a:p>
                      <a:pPr algn="ctr" fontAlgn="ctr"/>
                      <a:r>
                        <a:rPr lang="pt-BR" sz="700" u="none" strike="noStrike">
                          <a:solidFill>
                            <a:schemeClr val="bg1"/>
                          </a:solidFill>
                          <a:effectLst/>
                        </a:rPr>
                        <a:t>Asana</a:t>
                      </a:r>
                      <a:endParaRPr lang="pt-BR" sz="700" b="0" i="0" u="none" strike="noStrike">
                        <a:solidFill>
                          <a:schemeClr val="bg1"/>
                        </a:solidFill>
                        <a:effectLst/>
                        <a:latin typeface="Aptos Narrow" panose="020B0004020202020204" pitchFamily="34" charset="0"/>
                      </a:endParaRPr>
                    </a:p>
                  </a:txBody>
                  <a:tcPr marL="4944" marR="4944" marT="4944" marB="0" anchor="ctr">
                    <a:solidFill>
                      <a:schemeClr val="tx1"/>
                    </a:solidFill>
                  </a:tcPr>
                </a:tc>
                <a:tc>
                  <a:txBody>
                    <a:bodyPr/>
                    <a:lstStyle/>
                    <a:p>
                      <a:pPr algn="l" fontAlgn="ctr"/>
                      <a:r>
                        <a:rPr lang="pt-BR" sz="700" u="none" strike="noStrike" dirty="0">
                          <a:solidFill>
                            <a:schemeClr val="bg1"/>
                          </a:solidFill>
                          <a:effectLst/>
                        </a:rPr>
                        <a:t>O </a:t>
                      </a:r>
                      <a:r>
                        <a:rPr lang="pt-BR" sz="700" u="none" strike="noStrike" dirty="0" err="1">
                          <a:solidFill>
                            <a:schemeClr val="bg1"/>
                          </a:solidFill>
                          <a:effectLst/>
                        </a:rPr>
                        <a:t>Asana</a:t>
                      </a:r>
                      <a:r>
                        <a:rPr lang="pt-BR" sz="700" u="none" strike="noStrike" dirty="0">
                          <a:solidFill>
                            <a:schemeClr val="bg1"/>
                          </a:solidFill>
                          <a:effectLst/>
                        </a:rPr>
                        <a:t> é uma ferramenta de gerenciamento de projetos e tarefas baseada na web que facilita a organização, o acompanhamento e a colaboração entre equipes. No projeto, o </a:t>
                      </a:r>
                      <a:r>
                        <a:rPr lang="pt-BR" sz="700" u="none" strike="noStrike" dirty="0" err="1">
                          <a:solidFill>
                            <a:schemeClr val="bg1"/>
                          </a:solidFill>
                          <a:effectLst/>
                        </a:rPr>
                        <a:t>Asana</a:t>
                      </a:r>
                      <a:r>
                        <a:rPr lang="pt-BR" sz="700" u="none" strike="noStrike" dirty="0">
                          <a:solidFill>
                            <a:schemeClr val="bg1"/>
                          </a:solidFill>
                          <a:effectLst/>
                        </a:rPr>
                        <a:t> pode ser usado para planejar todas as etapas, atribuir tarefas aos membros da equipe e definir prazos claros. Ele permite o monitoramento do progresso em tempo real, atualizando o status das tarefas e identificando possíveis bloqueios. Além disso, o </a:t>
                      </a:r>
                      <a:r>
                        <a:rPr lang="pt-BR" sz="700" u="none" strike="noStrike" dirty="0" err="1">
                          <a:solidFill>
                            <a:schemeClr val="bg1"/>
                          </a:solidFill>
                          <a:effectLst/>
                        </a:rPr>
                        <a:t>Asana</a:t>
                      </a:r>
                      <a:r>
                        <a:rPr lang="pt-BR" sz="700" u="none" strike="noStrike" dirty="0">
                          <a:solidFill>
                            <a:schemeClr val="bg1"/>
                          </a:solidFill>
                          <a:effectLst/>
                        </a:rPr>
                        <a:t> centraliza a comunicação, permitindo que a equipe colabore de forma eficiente, trocando informações diretamente nas tarefas. Os relatórios e visualizações gerados pelo </a:t>
                      </a:r>
                      <a:r>
                        <a:rPr lang="pt-BR" sz="700" u="none" strike="noStrike" dirty="0" err="1">
                          <a:solidFill>
                            <a:schemeClr val="bg1"/>
                          </a:solidFill>
                          <a:effectLst/>
                        </a:rPr>
                        <a:t>Asana</a:t>
                      </a:r>
                      <a:r>
                        <a:rPr lang="pt-BR" sz="700" u="none" strike="noStrike" dirty="0">
                          <a:solidFill>
                            <a:schemeClr val="bg1"/>
                          </a:solidFill>
                          <a:effectLst/>
                        </a:rPr>
                        <a:t> ajudam a garantir que o projeto permaneça dentro do cronograma e que todos estejam alinhados com os objetivos e prazos estabelecidos. Usando o </a:t>
                      </a:r>
                      <a:r>
                        <a:rPr lang="pt-BR" sz="700" u="none" strike="noStrike" dirty="0" err="1">
                          <a:solidFill>
                            <a:schemeClr val="bg1"/>
                          </a:solidFill>
                          <a:effectLst/>
                        </a:rPr>
                        <a:t>Asana</a:t>
                      </a:r>
                      <a:r>
                        <a:rPr lang="pt-BR" sz="700" u="none" strike="noStrike" dirty="0">
                          <a:solidFill>
                            <a:schemeClr val="bg1"/>
                          </a:solidFill>
                          <a:effectLst/>
                        </a:rPr>
                        <a:t>, o gerenciamento do projeto torna-se mais organizado e eficiente, facilitando a coordenação e a entrega dos resultados esperados.</a:t>
                      </a:r>
                      <a:endParaRPr lang="pt-BR" sz="700" b="0" i="0" u="none" strike="noStrike" dirty="0">
                        <a:solidFill>
                          <a:schemeClr val="bg1"/>
                        </a:solidFill>
                        <a:effectLst/>
                        <a:latin typeface="Aptos Narrow" panose="020B0004020202020204" pitchFamily="34" charset="0"/>
                      </a:endParaRPr>
                    </a:p>
                  </a:txBody>
                  <a:tcPr marL="4944" marR="4944" marT="4944" marB="0" anchor="ctr">
                    <a:solidFill>
                      <a:schemeClr val="tx1"/>
                    </a:solidFill>
                  </a:tcPr>
                </a:tc>
                <a:extLst>
                  <a:ext uri="{0D108BD9-81ED-4DB2-BD59-A6C34878D82A}">
                    <a16:rowId xmlns:a16="http://schemas.microsoft.com/office/drawing/2014/main" val="2724643143"/>
                  </a:ext>
                </a:extLst>
              </a:tr>
              <a:tr h="505982">
                <a:tc>
                  <a:txBody>
                    <a:bodyPr/>
                    <a:lstStyle/>
                    <a:p>
                      <a:pPr algn="ctr" fontAlgn="ctr"/>
                      <a:r>
                        <a:rPr lang="pt-BR" sz="700" u="none" strike="noStrike">
                          <a:solidFill>
                            <a:schemeClr val="bg1"/>
                          </a:solidFill>
                          <a:effectLst/>
                        </a:rPr>
                        <a:t>Microsoft Fabric</a:t>
                      </a:r>
                      <a:endParaRPr lang="pt-BR" sz="700" b="0" i="0" u="none" strike="noStrike">
                        <a:solidFill>
                          <a:schemeClr val="bg1"/>
                        </a:solidFill>
                        <a:effectLst/>
                        <a:latin typeface="Aptos Narrow" panose="020B0004020202020204" pitchFamily="34" charset="0"/>
                      </a:endParaRPr>
                    </a:p>
                  </a:txBody>
                  <a:tcPr marL="4944" marR="4944" marT="4944" marB="0" anchor="ctr">
                    <a:solidFill>
                      <a:schemeClr val="tx1"/>
                    </a:solidFill>
                  </a:tcPr>
                </a:tc>
                <a:tc>
                  <a:txBody>
                    <a:bodyPr/>
                    <a:lstStyle/>
                    <a:p>
                      <a:pPr algn="ctr" fontAlgn="ctr"/>
                      <a:r>
                        <a:rPr lang="pt-BR" sz="700" u="none" strike="noStrike">
                          <a:solidFill>
                            <a:schemeClr val="bg1"/>
                          </a:solidFill>
                          <a:effectLst/>
                        </a:rPr>
                        <a:t>O Microsoft Fabric é uma plataforma integrada de dados e análise que oferece ferramentas para coletar, transformar, gerenciar e analisar dados em grande escala. Ele combina recursos de armazenamento, processamento e análise de dados em uma única solução, facilitando a criação e a implementação de pipelines de dados complexos. No projeto de ETL de áudios com análise de sentimentos e geração de insights no Power BI, usaremos o Microsoft Fabric para criar a infraestrutura necessária para o processamento e análise dos dados.</a:t>
                      </a:r>
                      <a:endParaRPr lang="pt-BR" sz="700" b="0" i="0" u="none" strike="noStrike">
                        <a:solidFill>
                          <a:schemeClr val="bg1"/>
                        </a:solidFill>
                        <a:effectLst/>
                        <a:latin typeface="Aptos Narrow" panose="020B0004020202020204" pitchFamily="34" charset="0"/>
                      </a:endParaRPr>
                    </a:p>
                  </a:txBody>
                  <a:tcPr marL="4944" marR="4944" marT="4944" marB="0" anchor="ctr">
                    <a:solidFill>
                      <a:schemeClr val="tx1"/>
                    </a:solidFill>
                  </a:tcPr>
                </a:tc>
                <a:extLst>
                  <a:ext uri="{0D108BD9-81ED-4DB2-BD59-A6C34878D82A}">
                    <a16:rowId xmlns:a16="http://schemas.microsoft.com/office/drawing/2014/main" val="2657477347"/>
                  </a:ext>
                </a:extLst>
              </a:tr>
              <a:tr h="990978">
                <a:tc>
                  <a:txBody>
                    <a:bodyPr/>
                    <a:lstStyle/>
                    <a:p>
                      <a:pPr algn="ctr" fontAlgn="ctr"/>
                      <a:r>
                        <a:rPr lang="pt-BR" sz="700" u="none" strike="noStrike">
                          <a:solidFill>
                            <a:schemeClr val="bg1"/>
                          </a:solidFill>
                          <a:effectLst/>
                        </a:rPr>
                        <a:t>Azure Data Lake</a:t>
                      </a:r>
                      <a:endParaRPr lang="pt-BR" sz="700" b="0" i="0" u="none" strike="noStrike">
                        <a:solidFill>
                          <a:schemeClr val="bg1"/>
                        </a:solidFill>
                        <a:effectLst/>
                        <a:latin typeface="Aptos Narrow" panose="020B0004020202020204" pitchFamily="34" charset="0"/>
                      </a:endParaRPr>
                    </a:p>
                  </a:txBody>
                  <a:tcPr marL="4944" marR="4944" marT="4944" marB="0" anchor="ctr">
                    <a:solidFill>
                      <a:schemeClr val="tx1"/>
                    </a:solidFill>
                  </a:tcPr>
                </a:tc>
                <a:tc>
                  <a:txBody>
                    <a:bodyPr/>
                    <a:lstStyle/>
                    <a:p>
                      <a:pPr algn="ctr" fontAlgn="ctr"/>
                      <a:r>
                        <a:rPr lang="pt-BR" sz="700" u="none" strike="noStrike">
                          <a:solidFill>
                            <a:schemeClr val="bg1"/>
                          </a:solidFill>
                          <a:effectLst/>
                        </a:rPr>
                        <a:t>O Azure Data Lake é um serviço de armazenamento escalável da Microsoft, projetado para lidar com grandes volumes de dados estruturados e não estruturados. Ele oferece duas principais opções: o Azure Data Lake Storage Gen2 e o Azure Data Lake Analytics. O Azure Data Lake Storage Gen2 combina o sistema de arquivos Blob do Azure com recursos adicionais de Data Lake, como hierarquia de diretórios e segurança avançada, proporcionando escalabilidade e controle granular de acesso. O Azure Data Lake Analytics permite a execução de análises complexas sobre os dados armazenados, utilizando linguagens como U-SQL, Spark e Hive. Em nosso projeto de análise de sentimentos em áudios, o Azure Data Lake Storage Gen2 seria utilizado para armazenar os arquivos de áudio e os resultados da análise de sentimentos, oferecendo escalabilidade para lidar com grandes volumes de dados e segurança avançada para proteção e controle de acesso. Isso facilita o armazenamento eficiente e seguro dos dados necessários, integrando-se facilmente com outras ferramentas do Microsoft Fabric para processamento e análise.</a:t>
                      </a:r>
                      <a:endParaRPr lang="pt-BR" sz="700" b="0" i="0" u="none" strike="noStrike">
                        <a:solidFill>
                          <a:schemeClr val="bg1"/>
                        </a:solidFill>
                        <a:effectLst/>
                        <a:latin typeface="Aptos Narrow" panose="020B0004020202020204" pitchFamily="34" charset="0"/>
                      </a:endParaRPr>
                    </a:p>
                  </a:txBody>
                  <a:tcPr marL="4944" marR="4944" marT="4944" marB="0" anchor="ctr">
                    <a:solidFill>
                      <a:schemeClr val="tx1"/>
                    </a:solidFill>
                  </a:tcPr>
                </a:tc>
                <a:extLst>
                  <a:ext uri="{0D108BD9-81ED-4DB2-BD59-A6C34878D82A}">
                    <a16:rowId xmlns:a16="http://schemas.microsoft.com/office/drawing/2014/main" val="534712222"/>
                  </a:ext>
                </a:extLst>
              </a:tr>
              <a:tr h="498385">
                <a:tc>
                  <a:txBody>
                    <a:bodyPr/>
                    <a:lstStyle/>
                    <a:p>
                      <a:pPr algn="ctr" fontAlgn="ctr"/>
                      <a:r>
                        <a:rPr lang="pt-BR" sz="700" u="none" strike="noStrike">
                          <a:solidFill>
                            <a:schemeClr val="bg1"/>
                          </a:solidFill>
                          <a:effectLst/>
                        </a:rPr>
                        <a:t>Python</a:t>
                      </a:r>
                      <a:endParaRPr lang="pt-BR" sz="700" b="0" i="0" u="none" strike="noStrike">
                        <a:solidFill>
                          <a:schemeClr val="bg1"/>
                        </a:solidFill>
                        <a:effectLst/>
                        <a:latin typeface="Aptos Narrow" panose="020B0004020202020204" pitchFamily="34" charset="0"/>
                      </a:endParaRPr>
                    </a:p>
                  </a:txBody>
                  <a:tcPr marL="4944" marR="4944" marT="4944" marB="0" anchor="ctr">
                    <a:solidFill>
                      <a:schemeClr val="tx1"/>
                    </a:solidFill>
                  </a:tcPr>
                </a:tc>
                <a:tc>
                  <a:txBody>
                    <a:bodyPr/>
                    <a:lstStyle/>
                    <a:p>
                      <a:pPr algn="ctr" fontAlgn="ctr"/>
                      <a:r>
                        <a:rPr lang="pt-BR" sz="700" u="none" strike="noStrike">
                          <a:solidFill>
                            <a:schemeClr val="bg1"/>
                          </a:solidFill>
                          <a:effectLst/>
                        </a:rPr>
                        <a:t>Os scripts Python seriam usados para realizar a análise de sentimentos nos textos convertidos dos áudios. Isso inclui a aplicação de técnicas de processamento de linguagem natural (NLP), como a análise de sentimentos usando bibliotecas como NLTK, TextBlob ou SpaCy. Essas bibliotecas permitem avaliar o tom emocional do texto, identificando se ele é positivo, negativo ou neutro, por exemplo.</a:t>
                      </a:r>
                      <a:endParaRPr lang="pt-BR" sz="700" b="0" i="0" u="none" strike="noStrike">
                        <a:solidFill>
                          <a:schemeClr val="bg1"/>
                        </a:solidFill>
                        <a:effectLst/>
                        <a:latin typeface="Aptos Narrow" panose="020B0004020202020204" pitchFamily="34" charset="0"/>
                      </a:endParaRPr>
                    </a:p>
                  </a:txBody>
                  <a:tcPr marL="4944" marR="4944" marT="4944" marB="0" anchor="ctr">
                    <a:solidFill>
                      <a:schemeClr val="tx1"/>
                    </a:solidFill>
                  </a:tcPr>
                </a:tc>
                <a:extLst>
                  <a:ext uri="{0D108BD9-81ED-4DB2-BD59-A6C34878D82A}">
                    <a16:rowId xmlns:a16="http://schemas.microsoft.com/office/drawing/2014/main" val="1839516132"/>
                  </a:ext>
                </a:extLst>
              </a:tr>
              <a:tr h="527362">
                <a:tc>
                  <a:txBody>
                    <a:bodyPr/>
                    <a:lstStyle/>
                    <a:p>
                      <a:pPr algn="ctr" fontAlgn="ctr"/>
                      <a:r>
                        <a:rPr lang="pt-BR" sz="700" u="none" strike="noStrike">
                          <a:solidFill>
                            <a:schemeClr val="bg1"/>
                          </a:solidFill>
                          <a:effectLst/>
                        </a:rPr>
                        <a:t>Azure Cognitive Services</a:t>
                      </a:r>
                      <a:endParaRPr lang="pt-BR" sz="700" b="0" i="0" u="none" strike="noStrike">
                        <a:solidFill>
                          <a:schemeClr val="bg1"/>
                        </a:solidFill>
                        <a:effectLst/>
                        <a:latin typeface="Aptos Narrow" panose="020B0004020202020204" pitchFamily="34" charset="0"/>
                      </a:endParaRPr>
                    </a:p>
                  </a:txBody>
                  <a:tcPr marL="4944" marR="4944" marT="4944" marB="0" anchor="ctr">
                    <a:solidFill>
                      <a:schemeClr val="tx1"/>
                    </a:solidFill>
                  </a:tcPr>
                </a:tc>
                <a:tc>
                  <a:txBody>
                    <a:bodyPr/>
                    <a:lstStyle/>
                    <a:p>
                      <a:pPr algn="ctr" fontAlgn="ctr"/>
                      <a:r>
                        <a:rPr lang="pt-BR" sz="700" u="none" strike="noStrike" dirty="0">
                          <a:solidFill>
                            <a:schemeClr val="bg1"/>
                          </a:solidFill>
                          <a:effectLst/>
                        </a:rPr>
                        <a:t>No projeto, o Azure </a:t>
                      </a:r>
                      <a:r>
                        <a:rPr lang="pt-BR" sz="700" u="none" strike="noStrike" dirty="0" err="1">
                          <a:solidFill>
                            <a:schemeClr val="bg1"/>
                          </a:solidFill>
                          <a:effectLst/>
                        </a:rPr>
                        <a:t>Cognitive</a:t>
                      </a:r>
                      <a:r>
                        <a:rPr lang="pt-BR" sz="700" u="none" strike="noStrike" dirty="0">
                          <a:solidFill>
                            <a:schemeClr val="bg1"/>
                          </a:solidFill>
                          <a:effectLst/>
                        </a:rPr>
                        <a:t> Services será utilizado para transformar áudio em texto. Este serviço oferece reconhecimento de fala em tempo real e de áudios gravados, utilizando modelos avançados de inteligência artificial para garantir precisão na transcrição</a:t>
                      </a:r>
                      <a:endParaRPr lang="pt-BR" sz="700" b="0" i="0" u="none" strike="noStrike" dirty="0">
                        <a:solidFill>
                          <a:schemeClr val="bg1"/>
                        </a:solidFill>
                        <a:effectLst/>
                        <a:latin typeface="Aptos Narrow" panose="020B0004020202020204" pitchFamily="34" charset="0"/>
                      </a:endParaRPr>
                    </a:p>
                  </a:txBody>
                  <a:tcPr marL="4944" marR="4944" marT="4944" marB="0" anchor="ctr">
                    <a:solidFill>
                      <a:schemeClr val="tx1"/>
                    </a:solidFill>
                  </a:tcPr>
                </a:tc>
                <a:extLst>
                  <a:ext uri="{0D108BD9-81ED-4DB2-BD59-A6C34878D82A}">
                    <a16:rowId xmlns:a16="http://schemas.microsoft.com/office/drawing/2014/main" val="3700843890"/>
                  </a:ext>
                </a:extLst>
              </a:tr>
              <a:tr h="365097">
                <a:tc>
                  <a:txBody>
                    <a:bodyPr/>
                    <a:lstStyle/>
                    <a:p>
                      <a:pPr algn="ctr" fontAlgn="ctr"/>
                      <a:r>
                        <a:rPr lang="pt-BR" sz="700" u="none" strike="noStrike">
                          <a:solidFill>
                            <a:schemeClr val="bg1"/>
                          </a:solidFill>
                          <a:effectLst/>
                        </a:rPr>
                        <a:t>Power BI</a:t>
                      </a:r>
                      <a:endParaRPr lang="pt-BR" sz="700" b="0" i="0" u="none" strike="noStrike">
                        <a:solidFill>
                          <a:schemeClr val="bg1"/>
                        </a:solidFill>
                        <a:effectLst/>
                        <a:latin typeface="Aptos Narrow" panose="020B0004020202020204" pitchFamily="34" charset="0"/>
                      </a:endParaRPr>
                    </a:p>
                  </a:txBody>
                  <a:tcPr marL="4944" marR="4944" marT="4944" marB="0" anchor="ctr">
                    <a:solidFill>
                      <a:schemeClr val="tx1"/>
                    </a:solidFill>
                  </a:tcPr>
                </a:tc>
                <a:tc>
                  <a:txBody>
                    <a:bodyPr/>
                    <a:lstStyle/>
                    <a:p>
                      <a:pPr algn="ctr" fontAlgn="ctr"/>
                      <a:r>
                        <a:rPr lang="pt-BR" sz="700" u="none" strike="noStrike" dirty="0">
                          <a:solidFill>
                            <a:schemeClr val="bg1"/>
                          </a:solidFill>
                          <a:effectLst/>
                        </a:rPr>
                        <a:t>O Power BI é a </a:t>
                      </a:r>
                      <a:r>
                        <a:rPr lang="pt-BR" sz="700" u="none" strike="noStrike" dirty="0" err="1">
                          <a:solidFill>
                            <a:schemeClr val="bg1"/>
                          </a:solidFill>
                          <a:effectLst/>
                        </a:rPr>
                        <a:t>ferramento</a:t>
                      </a:r>
                      <a:r>
                        <a:rPr lang="pt-BR" sz="700" u="none" strike="noStrike" dirty="0">
                          <a:solidFill>
                            <a:schemeClr val="bg1"/>
                          </a:solidFill>
                          <a:effectLst/>
                        </a:rPr>
                        <a:t> que utilizaremos para a visualização de dados, ela é simples, escalável e principalmente, faz parte do Microsoft </a:t>
                      </a:r>
                      <a:r>
                        <a:rPr lang="pt-BR" sz="700" u="none" strike="noStrike" dirty="0" err="1">
                          <a:solidFill>
                            <a:schemeClr val="bg1"/>
                          </a:solidFill>
                          <a:effectLst/>
                        </a:rPr>
                        <a:t>Fabric</a:t>
                      </a:r>
                      <a:endParaRPr lang="pt-BR" sz="700" b="0" i="0" u="none" strike="noStrike" dirty="0">
                        <a:solidFill>
                          <a:schemeClr val="bg1"/>
                        </a:solidFill>
                        <a:effectLst/>
                        <a:latin typeface="Aptos Narrow" panose="020B0004020202020204" pitchFamily="34" charset="0"/>
                      </a:endParaRPr>
                    </a:p>
                  </a:txBody>
                  <a:tcPr marL="4944" marR="4944" marT="4944" marB="0" anchor="ctr">
                    <a:solidFill>
                      <a:schemeClr val="tx1"/>
                    </a:solidFill>
                  </a:tcPr>
                </a:tc>
                <a:extLst>
                  <a:ext uri="{0D108BD9-81ED-4DB2-BD59-A6C34878D82A}">
                    <a16:rowId xmlns:a16="http://schemas.microsoft.com/office/drawing/2014/main" val="4185755695"/>
                  </a:ext>
                </a:extLst>
              </a:tr>
            </a:tbl>
          </a:graphicData>
        </a:graphic>
      </p:graphicFrame>
      <p:sp>
        <p:nvSpPr>
          <p:cNvPr id="3" name="Google Shape;373;p60">
            <a:extLst>
              <a:ext uri="{FF2B5EF4-FFF2-40B4-BE49-F238E27FC236}">
                <a16:creationId xmlns:a16="http://schemas.microsoft.com/office/drawing/2014/main" id="{1136E71D-6DD2-EDC4-9D8C-D06B3CA4CC77}"/>
              </a:ext>
            </a:extLst>
          </p:cNvPr>
          <p:cNvSpPr txBox="1">
            <a:spLocks/>
          </p:cNvSpPr>
          <p:nvPr/>
        </p:nvSpPr>
        <p:spPr>
          <a:xfrm>
            <a:off x="1593012" y="197427"/>
            <a:ext cx="6094200" cy="4745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2pPr>
            <a:lvl3pPr marR="0" lvl="2"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3pPr>
            <a:lvl4pPr marR="0" lvl="3"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4pPr>
            <a:lvl5pPr marR="0" lvl="4"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5pPr>
            <a:lvl6pPr marR="0" lvl="5"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6pPr>
            <a:lvl7pPr marR="0" lvl="6"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7pPr>
            <a:lvl8pPr marR="0" lvl="7"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8pPr>
            <a:lvl9pPr marR="0" lvl="8"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9pPr>
          </a:lstStyle>
          <a:p>
            <a:r>
              <a:rPr lang="pt-BR" dirty="0"/>
              <a:t>Tecnologias Utilizadas</a:t>
            </a:r>
          </a:p>
        </p:txBody>
      </p:sp>
    </p:spTree>
    <p:extLst>
      <p:ext uri="{BB962C8B-B14F-4D97-AF65-F5344CB8AC3E}">
        <p14:creationId xmlns:p14="http://schemas.microsoft.com/office/powerpoint/2010/main" val="213611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7" name="Retângulo 6">
            <a:extLst>
              <a:ext uri="{FF2B5EF4-FFF2-40B4-BE49-F238E27FC236}">
                <a16:creationId xmlns:a16="http://schemas.microsoft.com/office/drawing/2014/main" id="{5DD37E10-2864-834B-91B6-1A1A400AFCA7}"/>
              </a:ext>
            </a:extLst>
          </p:cNvPr>
          <p:cNvSpPr/>
          <p:nvPr/>
        </p:nvSpPr>
        <p:spPr>
          <a:xfrm>
            <a:off x="182880" y="1309255"/>
            <a:ext cx="8721668" cy="3636818"/>
          </a:xfrm>
          <a:prstGeom prst="rect">
            <a:avLst/>
          </a:prstGeom>
          <a:solidFill>
            <a:schemeClr val="tx1"/>
          </a:solidFill>
          <a:ln w="9525">
            <a:solidFill>
              <a:schemeClr val="bg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Google Shape;373;p60">
            <a:extLst>
              <a:ext uri="{FF2B5EF4-FFF2-40B4-BE49-F238E27FC236}">
                <a16:creationId xmlns:a16="http://schemas.microsoft.com/office/drawing/2014/main" id="{1136E71D-6DD2-EDC4-9D8C-D06B3CA4CC77}"/>
              </a:ext>
            </a:extLst>
          </p:cNvPr>
          <p:cNvSpPr txBox="1">
            <a:spLocks/>
          </p:cNvSpPr>
          <p:nvPr/>
        </p:nvSpPr>
        <p:spPr>
          <a:xfrm>
            <a:off x="1593012" y="197427"/>
            <a:ext cx="6094200" cy="111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2pPr>
            <a:lvl3pPr marR="0" lvl="2"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3pPr>
            <a:lvl4pPr marR="0" lvl="3"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4pPr>
            <a:lvl5pPr marR="0" lvl="4"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5pPr>
            <a:lvl6pPr marR="0" lvl="5"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6pPr>
            <a:lvl7pPr marR="0" lvl="6"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7pPr>
            <a:lvl8pPr marR="0" lvl="7"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8pPr>
            <a:lvl9pPr marR="0" lvl="8"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9pPr>
          </a:lstStyle>
          <a:p>
            <a:r>
              <a:rPr lang="pt-BR" dirty="0"/>
              <a:t>Ingestão de Dados e ETL para Dados Estruturados</a:t>
            </a:r>
          </a:p>
        </p:txBody>
      </p:sp>
      <p:pic>
        <p:nvPicPr>
          <p:cNvPr id="4" name="Imagem 3">
            <a:extLst>
              <a:ext uri="{FF2B5EF4-FFF2-40B4-BE49-F238E27FC236}">
                <a16:creationId xmlns:a16="http://schemas.microsoft.com/office/drawing/2014/main" id="{DD0C9534-17FA-B428-89D0-3DCA9A343AC9}"/>
              </a:ext>
            </a:extLst>
          </p:cNvPr>
          <p:cNvPicPr>
            <a:picLocks noChangeAspect="1"/>
          </p:cNvPicPr>
          <p:nvPr/>
        </p:nvPicPr>
        <p:blipFill>
          <a:blip r:embed="rId3"/>
          <a:srcRect t="11951"/>
          <a:stretch/>
        </p:blipFill>
        <p:spPr>
          <a:xfrm>
            <a:off x="239452" y="1394459"/>
            <a:ext cx="3326708" cy="34734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Google Shape;373;p60">
            <a:extLst>
              <a:ext uri="{FF2B5EF4-FFF2-40B4-BE49-F238E27FC236}">
                <a16:creationId xmlns:a16="http://schemas.microsoft.com/office/drawing/2014/main" id="{3DA7B0A5-FA3E-FA0D-E161-A58CBB141329}"/>
              </a:ext>
            </a:extLst>
          </p:cNvPr>
          <p:cNvSpPr txBox="1">
            <a:spLocks/>
          </p:cNvSpPr>
          <p:nvPr/>
        </p:nvSpPr>
        <p:spPr>
          <a:xfrm>
            <a:off x="3878580" y="1394459"/>
            <a:ext cx="4724400" cy="571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2pPr>
            <a:lvl3pPr marR="0" lvl="2"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3pPr>
            <a:lvl4pPr marR="0" lvl="3"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4pPr>
            <a:lvl5pPr marR="0" lvl="4"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5pPr>
            <a:lvl6pPr marR="0" lvl="5"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6pPr>
            <a:lvl7pPr marR="0" lvl="6"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7pPr>
            <a:lvl8pPr marR="0" lvl="7"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8pPr>
            <a:lvl9pPr marR="0" lvl="8"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9pPr>
          </a:lstStyle>
          <a:p>
            <a:r>
              <a:rPr lang="pt-BR" sz="1200" dirty="0"/>
              <a:t>Processamento e Análise de Arquivos de Áudio para Extração de Metadados</a:t>
            </a:r>
          </a:p>
        </p:txBody>
      </p:sp>
      <p:sp>
        <p:nvSpPr>
          <p:cNvPr id="12" name="Rectangle 5">
            <a:extLst>
              <a:ext uri="{FF2B5EF4-FFF2-40B4-BE49-F238E27FC236}">
                <a16:creationId xmlns:a16="http://schemas.microsoft.com/office/drawing/2014/main" id="{C6493A37-2F58-A498-1E69-9BD0ECF65208}"/>
              </a:ext>
            </a:extLst>
          </p:cNvPr>
          <p:cNvSpPr>
            <a:spLocks noChangeArrowheads="1"/>
          </p:cNvSpPr>
          <p:nvPr/>
        </p:nvSpPr>
        <p:spPr bwMode="auto">
          <a:xfrm>
            <a:off x="4156479" y="2047110"/>
            <a:ext cx="4446501"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900" i="0" u="none" strike="noStrike" cap="none" normalizeH="0" baseline="0" dirty="0">
                <a:ln>
                  <a:noFill/>
                </a:ln>
                <a:solidFill>
                  <a:schemeClr val="bg1"/>
                </a:solidFill>
                <a:effectLst/>
                <a:latin typeface="Arial" panose="020B0604020202020204" pitchFamily="34" charset="0"/>
              </a:rPr>
              <a:t>Carregamento e Reconhecimento de Áudio: Utilização do modelo de linguagem natural </a:t>
            </a:r>
            <a:r>
              <a:rPr kumimoji="0" lang="pt-BR" altLang="pt-BR" sz="900" i="0" u="none" strike="noStrike" cap="none" normalizeH="0" baseline="0" dirty="0" err="1">
                <a:ln>
                  <a:noFill/>
                </a:ln>
                <a:solidFill>
                  <a:schemeClr val="bg1"/>
                </a:solidFill>
                <a:effectLst/>
                <a:latin typeface="Arial" panose="020B0604020202020204" pitchFamily="34" charset="0"/>
              </a:rPr>
              <a:t>spaCy</a:t>
            </a:r>
            <a:r>
              <a:rPr kumimoji="0" lang="pt-BR" altLang="pt-BR" sz="900" i="0" u="none" strike="noStrike" cap="none" normalizeH="0" baseline="0" dirty="0">
                <a:ln>
                  <a:noFill/>
                </a:ln>
                <a:solidFill>
                  <a:schemeClr val="bg1"/>
                </a:solidFill>
                <a:effectLst/>
                <a:latin typeface="Arial" panose="020B0604020202020204" pitchFamily="34" charset="0"/>
              </a:rPr>
              <a:t> e da biblioteca </a:t>
            </a:r>
            <a:r>
              <a:rPr kumimoji="0" lang="pt-BR" altLang="pt-BR" sz="900" i="0" u="none" strike="noStrike" cap="none" normalizeH="0" baseline="0" dirty="0" err="1">
                <a:ln>
                  <a:noFill/>
                </a:ln>
                <a:solidFill>
                  <a:schemeClr val="bg1"/>
                </a:solidFill>
                <a:effectLst/>
                <a:latin typeface="Arial" panose="020B0604020202020204" pitchFamily="34" charset="0"/>
              </a:rPr>
              <a:t>speech_recognition</a:t>
            </a:r>
            <a:r>
              <a:rPr kumimoji="0" lang="pt-BR" altLang="pt-BR" sz="900" i="0" u="none" strike="noStrike" cap="none" normalizeH="0" baseline="0" dirty="0">
                <a:ln>
                  <a:noFill/>
                </a:ln>
                <a:solidFill>
                  <a:schemeClr val="bg1"/>
                </a:solidFill>
                <a:effectLst/>
                <a:latin typeface="Arial" panose="020B0604020202020204" pitchFamily="34" charset="0"/>
              </a:rPr>
              <a:t> para converter arquivos de áudio em texto, utilizando APIs de reconhecimento de fala.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altLang="pt-BR" sz="900" i="0" u="none" strike="noStrike" cap="none" normalizeH="0" baseline="0" dirty="0">
              <a:ln>
                <a:noFill/>
              </a:ln>
              <a:solidFill>
                <a:schemeClr val="bg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900" i="0" u="none" strike="noStrike" cap="none" normalizeH="0" baseline="0" dirty="0">
                <a:ln>
                  <a:noFill/>
                </a:ln>
                <a:solidFill>
                  <a:schemeClr val="bg1"/>
                </a:solidFill>
                <a:effectLst/>
                <a:latin typeface="Arial" panose="020B0604020202020204" pitchFamily="34" charset="0"/>
              </a:rPr>
              <a:t>Extração de Metadados: Análise do texto </a:t>
            </a:r>
            <a:r>
              <a:rPr kumimoji="0" lang="pt-BR" altLang="pt-BR" sz="900" i="0" u="none" strike="noStrike" cap="none" normalizeH="0" baseline="0" dirty="0" err="1">
                <a:ln>
                  <a:noFill/>
                </a:ln>
                <a:solidFill>
                  <a:schemeClr val="bg1"/>
                </a:solidFill>
                <a:effectLst/>
                <a:latin typeface="Arial" panose="020B0604020202020204" pitchFamily="34" charset="0"/>
              </a:rPr>
              <a:t>transcritível</a:t>
            </a:r>
            <a:r>
              <a:rPr kumimoji="0" lang="pt-BR" altLang="pt-BR" sz="900" i="0" u="none" strike="noStrike" cap="none" normalizeH="0" baseline="0" dirty="0">
                <a:ln>
                  <a:noFill/>
                </a:ln>
                <a:solidFill>
                  <a:schemeClr val="bg1"/>
                </a:solidFill>
                <a:effectLst/>
                <a:latin typeface="Arial" panose="020B0604020202020204" pitchFamily="34" charset="0"/>
              </a:rPr>
              <a:t> para extrair metadados importantes como localidade, data, nome do cliente e Net Promoter Score (NPS), usando o modelo </a:t>
            </a:r>
            <a:r>
              <a:rPr kumimoji="0" lang="pt-BR" altLang="pt-BR" sz="900" i="0" u="none" strike="noStrike" cap="none" normalizeH="0" baseline="0" dirty="0" err="1">
                <a:ln>
                  <a:noFill/>
                </a:ln>
                <a:solidFill>
                  <a:schemeClr val="bg1"/>
                </a:solidFill>
                <a:effectLst/>
                <a:latin typeface="Arial" panose="020B0604020202020204" pitchFamily="34" charset="0"/>
              </a:rPr>
              <a:t>spaCy</a:t>
            </a:r>
            <a:r>
              <a:rPr kumimoji="0" lang="pt-BR" altLang="pt-BR" sz="900" i="0" u="none" strike="noStrike" cap="none" normalizeH="0" baseline="0" dirty="0">
                <a:ln>
                  <a:noFill/>
                </a:ln>
                <a:solidFill>
                  <a:schemeClr val="bg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altLang="pt-BR" sz="900" i="0" u="none" strike="noStrike" cap="none" normalizeH="0" baseline="0" dirty="0">
              <a:ln>
                <a:noFill/>
              </a:ln>
              <a:solidFill>
                <a:schemeClr val="bg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900" i="0" u="none" strike="noStrike" cap="none" normalizeH="0" baseline="0" dirty="0">
                <a:ln>
                  <a:noFill/>
                </a:ln>
                <a:solidFill>
                  <a:schemeClr val="bg1"/>
                </a:solidFill>
                <a:effectLst/>
                <a:latin typeface="Arial" panose="020B0604020202020204" pitchFamily="34" charset="0"/>
              </a:rPr>
              <a:t>Processamento e Análise de Dados: Conversão e padronização das datas extraídas com o Python (pandas), resultando em um </a:t>
            </a:r>
            <a:r>
              <a:rPr kumimoji="0" lang="pt-BR" altLang="pt-BR" sz="900" i="0" u="none" strike="noStrike" cap="none" normalizeH="0" baseline="0" dirty="0" err="1">
                <a:ln>
                  <a:noFill/>
                </a:ln>
                <a:solidFill>
                  <a:schemeClr val="bg1"/>
                </a:solidFill>
                <a:effectLst/>
                <a:latin typeface="Arial" panose="020B0604020202020204" pitchFamily="34" charset="0"/>
              </a:rPr>
              <a:t>dataset</a:t>
            </a:r>
            <a:r>
              <a:rPr kumimoji="0" lang="pt-BR" altLang="pt-BR" sz="900" i="0" u="none" strike="noStrike" cap="none" normalizeH="0" baseline="0" dirty="0">
                <a:ln>
                  <a:noFill/>
                </a:ln>
                <a:solidFill>
                  <a:schemeClr val="bg1"/>
                </a:solidFill>
                <a:effectLst/>
                <a:latin typeface="Arial" panose="020B0604020202020204" pitchFamily="34" charset="0"/>
              </a:rPr>
              <a:t> estruturado com informações detalhadas para relatórios e insights.</a:t>
            </a:r>
          </a:p>
        </p:txBody>
      </p:sp>
      <p:sp>
        <p:nvSpPr>
          <p:cNvPr id="14" name="Rectangle 5">
            <a:extLst>
              <a:ext uri="{FF2B5EF4-FFF2-40B4-BE49-F238E27FC236}">
                <a16:creationId xmlns:a16="http://schemas.microsoft.com/office/drawing/2014/main" id="{00D1A7E1-6E5B-0553-C7C1-CCA653EAA7FA}"/>
              </a:ext>
            </a:extLst>
          </p:cNvPr>
          <p:cNvSpPr>
            <a:spLocks noChangeArrowheads="1"/>
          </p:cNvSpPr>
          <p:nvPr/>
        </p:nvSpPr>
        <p:spPr bwMode="auto">
          <a:xfrm>
            <a:off x="3566160" y="4659349"/>
            <a:ext cx="586905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pt-BR" altLang="pt-BR" sz="900" dirty="0">
                <a:solidFill>
                  <a:schemeClr val="bg1"/>
                </a:solidFill>
                <a:latin typeface="Arial" panose="020B0604020202020204" pitchFamily="34" charset="0"/>
              </a:rPr>
              <a:t>Código Disponível na pasta de entrega</a:t>
            </a:r>
            <a:r>
              <a:rPr lang="en-US" altLang="pt-BR" sz="900" dirty="0">
                <a:solidFill>
                  <a:schemeClr val="bg1"/>
                </a:solidFill>
                <a:latin typeface="Arial" panose="020B0604020202020204" pitchFamily="34" charset="0"/>
              </a:rPr>
              <a:t>: </a:t>
            </a:r>
            <a:r>
              <a:rPr lang="en-US" altLang="pt-BR" sz="900" dirty="0" err="1">
                <a:solidFill>
                  <a:schemeClr val="bg1"/>
                </a:solidFill>
                <a:latin typeface="Arial" panose="020B0604020202020204" pitchFamily="34" charset="0"/>
              </a:rPr>
              <a:t>LeituraAudios</a:t>
            </a:r>
            <a:endParaRPr kumimoji="0" lang="pt-BR" altLang="pt-BR" sz="90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66002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7" name="Retângulo 6">
            <a:extLst>
              <a:ext uri="{FF2B5EF4-FFF2-40B4-BE49-F238E27FC236}">
                <a16:creationId xmlns:a16="http://schemas.microsoft.com/office/drawing/2014/main" id="{5DD37E10-2864-834B-91B6-1A1A400AFCA7}"/>
              </a:ext>
            </a:extLst>
          </p:cNvPr>
          <p:cNvSpPr/>
          <p:nvPr/>
        </p:nvSpPr>
        <p:spPr>
          <a:xfrm>
            <a:off x="182880" y="803564"/>
            <a:ext cx="8721668" cy="4142509"/>
          </a:xfrm>
          <a:prstGeom prst="rect">
            <a:avLst/>
          </a:prstGeom>
          <a:solidFill>
            <a:schemeClr val="tx1"/>
          </a:solidFill>
          <a:ln w="9525">
            <a:solidFill>
              <a:schemeClr val="bg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Google Shape;373;p60">
            <a:extLst>
              <a:ext uri="{FF2B5EF4-FFF2-40B4-BE49-F238E27FC236}">
                <a16:creationId xmlns:a16="http://schemas.microsoft.com/office/drawing/2014/main" id="{1136E71D-6DD2-EDC4-9D8C-D06B3CA4CC77}"/>
              </a:ext>
            </a:extLst>
          </p:cNvPr>
          <p:cNvSpPr txBox="1">
            <a:spLocks/>
          </p:cNvSpPr>
          <p:nvPr/>
        </p:nvSpPr>
        <p:spPr>
          <a:xfrm>
            <a:off x="1593012" y="197427"/>
            <a:ext cx="6094200" cy="6061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2pPr>
            <a:lvl3pPr marR="0" lvl="2"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3pPr>
            <a:lvl4pPr marR="0" lvl="3"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4pPr>
            <a:lvl5pPr marR="0" lvl="4"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5pPr>
            <a:lvl6pPr marR="0" lvl="5"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6pPr>
            <a:lvl7pPr marR="0" lvl="6"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7pPr>
            <a:lvl8pPr marR="0" lvl="7"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8pPr>
            <a:lvl9pPr marR="0" lvl="8"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9pPr>
          </a:lstStyle>
          <a:p>
            <a:r>
              <a:rPr lang="pt-BR" dirty="0" err="1"/>
              <a:t>Dataset</a:t>
            </a:r>
            <a:r>
              <a:rPr lang="pt-BR" dirty="0"/>
              <a:t> Estruturado</a:t>
            </a:r>
          </a:p>
        </p:txBody>
      </p:sp>
      <p:pic>
        <p:nvPicPr>
          <p:cNvPr id="5" name="Imagem 4">
            <a:extLst>
              <a:ext uri="{FF2B5EF4-FFF2-40B4-BE49-F238E27FC236}">
                <a16:creationId xmlns:a16="http://schemas.microsoft.com/office/drawing/2014/main" id="{944B2405-AE85-287A-EB75-2B37E5049F27}"/>
              </a:ext>
            </a:extLst>
          </p:cNvPr>
          <p:cNvPicPr>
            <a:picLocks noChangeAspect="1"/>
          </p:cNvPicPr>
          <p:nvPr/>
        </p:nvPicPr>
        <p:blipFill>
          <a:blip r:embed="rId3"/>
          <a:stretch>
            <a:fillRect/>
          </a:stretch>
        </p:blipFill>
        <p:spPr>
          <a:xfrm>
            <a:off x="711031" y="923840"/>
            <a:ext cx="7721937" cy="3901956"/>
          </a:xfrm>
          <a:prstGeom prst="rect">
            <a:avLst/>
          </a:prstGeom>
        </p:spPr>
      </p:pic>
    </p:spTree>
    <p:extLst>
      <p:ext uri="{BB962C8B-B14F-4D97-AF65-F5344CB8AC3E}">
        <p14:creationId xmlns:p14="http://schemas.microsoft.com/office/powerpoint/2010/main" val="162681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7" name="Retângulo 6">
            <a:extLst>
              <a:ext uri="{FF2B5EF4-FFF2-40B4-BE49-F238E27FC236}">
                <a16:creationId xmlns:a16="http://schemas.microsoft.com/office/drawing/2014/main" id="{5DD37E10-2864-834B-91B6-1A1A400AFCA7}"/>
              </a:ext>
            </a:extLst>
          </p:cNvPr>
          <p:cNvSpPr/>
          <p:nvPr/>
        </p:nvSpPr>
        <p:spPr>
          <a:xfrm>
            <a:off x="182880" y="1309255"/>
            <a:ext cx="8721668" cy="3636818"/>
          </a:xfrm>
          <a:prstGeom prst="rect">
            <a:avLst/>
          </a:prstGeom>
          <a:solidFill>
            <a:schemeClr val="tx1"/>
          </a:solidFill>
          <a:ln w="9525">
            <a:solidFill>
              <a:schemeClr val="bg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Google Shape;373;p60">
            <a:extLst>
              <a:ext uri="{FF2B5EF4-FFF2-40B4-BE49-F238E27FC236}">
                <a16:creationId xmlns:a16="http://schemas.microsoft.com/office/drawing/2014/main" id="{1136E71D-6DD2-EDC4-9D8C-D06B3CA4CC77}"/>
              </a:ext>
            </a:extLst>
          </p:cNvPr>
          <p:cNvSpPr txBox="1">
            <a:spLocks/>
          </p:cNvSpPr>
          <p:nvPr/>
        </p:nvSpPr>
        <p:spPr>
          <a:xfrm>
            <a:off x="1593011" y="197427"/>
            <a:ext cx="7183843" cy="111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2pPr>
            <a:lvl3pPr marR="0" lvl="2"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3pPr>
            <a:lvl4pPr marR="0" lvl="3"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4pPr>
            <a:lvl5pPr marR="0" lvl="4"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5pPr>
            <a:lvl6pPr marR="0" lvl="5"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6pPr>
            <a:lvl7pPr marR="0" lvl="6"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7pPr>
            <a:lvl8pPr marR="0" lvl="7"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8pPr>
            <a:lvl9pPr marR="0" lvl="8"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9pPr>
          </a:lstStyle>
          <a:p>
            <a:r>
              <a:rPr lang="pt-BR" dirty="0" err="1"/>
              <a:t>Workspace</a:t>
            </a:r>
            <a:r>
              <a:rPr lang="pt-BR" dirty="0"/>
              <a:t> no Microsoft </a:t>
            </a:r>
            <a:r>
              <a:rPr lang="pt-BR" dirty="0" err="1"/>
              <a:t>Fabric</a:t>
            </a:r>
            <a:r>
              <a:rPr lang="pt-BR" dirty="0"/>
              <a:t> –</a:t>
            </a:r>
          </a:p>
          <a:p>
            <a:r>
              <a:rPr lang="pt-BR" dirty="0"/>
              <a:t>Ingestão, Tratamento e Visualização</a:t>
            </a:r>
          </a:p>
        </p:txBody>
      </p:sp>
      <p:pic>
        <p:nvPicPr>
          <p:cNvPr id="2050" name="Picture 2" descr="Espaços de trabalho no Microsoft Fabric e no Power BI - Microsoft Fabric |  Microsoft Learn">
            <a:extLst>
              <a:ext uri="{FF2B5EF4-FFF2-40B4-BE49-F238E27FC236}">
                <a16:creationId xmlns:a16="http://schemas.microsoft.com/office/drawing/2014/main" id="{77228C06-8D67-1C69-91F7-79113FCC0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686" y="1614793"/>
            <a:ext cx="5593841" cy="30581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a:extLst>
              <a:ext uri="{FF2B5EF4-FFF2-40B4-BE49-F238E27FC236}">
                <a16:creationId xmlns:a16="http://schemas.microsoft.com/office/drawing/2014/main" id="{6F73D69B-9A7F-6EB8-E4C8-53AA505CC37B}"/>
              </a:ext>
            </a:extLst>
          </p:cNvPr>
          <p:cNvSpPr>
            <a:spLocks noChangeArrowheads="1"/>
          </p:cNvSpPr>
          <p:nvPr/>
        </p:nvSpPr>
        <p:spPr bwMode="auto">
          <a:xfrm>
            <a:off x="6009144" y="1643462"/>
            <a:ext cx="2836787"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900" i="0" u="none" strike="noStrike" cap="none" normalizeH="0" baseline="0" dirty="0">
                <a:ln>
                  <a:noFill/>
                </a:ln>
                <a:solidFill>
                  <a:schemeClr val="bg1"/>
                </a:solidFill>
                <a:effectLst/>
                <a:latin typeface="Arial" panose="020B0604020202020204" pitchFamily="34" charset="0"/>
              </a:rPr>
              <a:t>O Microsoft </a:t>
            </a:r>
            <a:r>
              <a:rPr kumimoji="0" lang="pt-BR" altLang="pt-BR" sz="900" i="0" u="none" strike="noStrike" cap="none" normalizeH="0" baseline="0" dirty="0" err="1">
                <a:ln>
                  <a:noFill/>
                </a:ln>
                <a:solidFill>
                  <a:schemeClr val="bg1"/>
                </a:solidFill>
                <a:effectLst/>
                <a:latin typeface="Arial" panose="020B0604020202020204" pitchFamily="34" charset="0"/>
              </a:rPr>
              <a:t>Fabric</a:t>
            </a:r>
            <a:r>
              <a:rPr kumimoji="0" lang="pt-BR" altLang="pt-BR" sz="900" i="0" u="none" strike="noStrike" cap="none" normalizeH="0" baseline="0" dirty="0">
                <a:ln>
                  <a:noFill/>
                </a:ln>
                <a:solidFill>
                  <a:schemeClr val="bg1"/>
                </a:solidFill>
                <a:effectLst/>
                <a:latin typeface="Arial" panose="020B0604020202020204" pitchFamily="34" charset="0"/>
              </a:rPr>
              <a:t> oferece uma solução integrada para a coleta e análise de dados de áudio. Através desta plataforma, é possível automatizar a coleta de gravações de áudio, que são então processadas usando scripts Python para extração e tratamento de metadados. Este processo envolve a conversão do áudio em texto, seguida pela análise e extração de informações críticas como datas, localidades e indicadores chave de performance.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altLang="pt-BR" sz="900" i="0" u="none" strike="noStrike" cap="none" normalizeH="0" baseline="0" dirty="0">
              <a:ln>
                <a:noFill/>
              </a:ln>
              <a:solidFill>
                <a:schemeClr val="bg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900" i="0" u="none" strike="noStrike" cap="none" normalizeH="0" baseline="0" dirty="0">
                <a:ln>
                  <a:noFill/>
                </a:ln>
                <a:solidFill>
                  <a:schemeClr val="bg1"/>
                </a:solidFill>
                <a:effectLst/>
                <a:latin typeface="Arial" panose="020B0604020202020204" pitchFamily="34" charset="0"/>
              </a:rPr>
              <a:t>Após o tratamento dos dados em Python, as informações estruturadas são publicadas no Power BI, uma ferramenta de visualização de dados da Microsoft. No Power BI, os dados podem ser transformados em dashboards interativos e relatórios detalhados, permitindo uma visualização clara e eficiente das métricas e insights extraídos dos áudios. Esta integração facilita a tomada de decisões baseada em dados concretos e atualizados, otimizando processos e estratégias empresariais.</a:t>
            </a:r>
          </a:p>
        </p:txBody>
      </p:sp>
    </p:spTree>
    <p:extLst>
      <p:ext uri="{BB962C8B-B14F-4D97-AF65-F5344CB8AC3E}">
        <p14:creationId xmlns:p14="http://schemas.microsoft.com/office/powerpoint/2010/main" val="383994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3" name="Google Shape;373;p60">
            <a:extLst>
              <a:ext uri="{FF2B5EF4-FFF2-40B4-BE49-F238E27FC236}">
                <a16:creationId xmlns:a16="http://schemas.microsoft.com/office/drawing/2014/main" id="{1136E71D-6DD2-EDC4-9D8C-D06B3CA4CC77}"/>
              </a:ext>
            </a:extLst>
          </p:cNvPr>
          <p:cNvSpPr txBox="1">
            <a:spLocks/>
          </p:cNvSpPr>
          <p:nvPr/>
        </p:nvSpPr>
        <p:spPr>
          <a:xfrm>
            <a:off x="1593012" y="155865"/>
            <a:ext cx="6094200" cy="5922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2pPr>
            <a:lvl3pPr marR="0" lvl="2"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3pPr>
            <a:lvl4pPr marR="0" lvl="3"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4pPr>
            <a:lvl5pPr marR="0" lvl="4"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5pPr>
            <a:lvl6pPr marR="0" lvl="5"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6pPr>
            <a:lvl7pPr marR="0" lvl="6"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7pPr>
            <a:lvl8pPr marR="0" lvl="7"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8pPr>
            <a:lvl9pPr marR="0" lvl="8"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9pPr>
          </a:lstStyle>
          <a:p>
            <a:r>
              <a:rPr lang="pt-BR" dirty="0"/>
              <a:t>Exploração dos Dados </a:t>
            </a:r>
          </a:p>
        </p:txBody>
      </p:sp>
      <p:sp>
        <p:nvSpPr>
          <p:cNvPr id="2" name="Retângulo 1">
            <a:extLst>
              <a:ext uri="{FF2B5EF4-FFF2-40B4-BE49-F238E27FC236}">
                <a16:creationId xmlns:a16="http://schemas.microsoft.com/office/drawing/2014/main" id="{FF689B72-9225-86E2-D5CB-D13BF67DDBFC}"/>
              </a:ext>
            </a:extLst>
          </p:cNvPr>
          <p:cNvSpPr/>
          <p:nvPr/>
        </p:nvSpPr>
        <p:spPr>
          <a:xfrm>
            <a:off x="211166" y="789709"/>
            <a:ext cx="8721668" cy="4225636"/>
          </a:xfrm>
          <a:prstGeom prst="rect">
            <a:avLst/>
          </a:prstGeom>
          <a:solidFill>
            <a:schemeClr val="tx1"/>
          </a:solidFill>
          <a:ln w="9525">
            <a:solidFill>
              <a:schemeClr val="bg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a:extLst>
              <a:ext uri="{FF2B5EF4-FFF2-40B4-BE49-F238E27FC236}">
                <a16:creationId xmlns:a16="http://schemas.microsoft.com/office/drawing/2014/main" id="{793D7956-F055-0950-EE4D-5FFF94FC1CFB}"/>
              </a:ext>
            </a:extLst>
          </p:cNvPr>
          <p:cNvPicPr>
            <a:picLocks noChangeAspect="1"/>
          </p:cNvPicPr>
          <p:nvPr/>
        </p:nvPicPr>
        <p:blipFill>
          <a:blip r:embed="rId3"/>
          <a:stretch>
            <a:fillRect/>
          </a:stretch>
        </p:blipFill>
        <p:spPr>
          <a:xfrm>
            <a:off x="287687" y="1594709"/>
            <a:ext cx="3245982" cy="2615636"/>
          </a:xfrm>
          <a:prstGeom prst="rect">
            <a:avLst/>
          </a:prstGeom>
        </p:spPr>
      </p:pic>
      <p:pic>
        <p:nvPicPr>
          <p:cNvPr id="7" name="Imagem 6">
            <a:extLst>
              <a:ext uri="{FF2B5EF4-FFF2-40B4-BE49-F238E27FC236}">
                <a16:creationId xmlns:a16="http://schemas.microsoft.com/office/drawing/2014/main" id="{6C015D3F-0F00-D0A9-0672-26E09376256C}"/>
              </a:ext>
            </a:extLst>
          </p:cNvPr>
          <p:cNvPicPr>
            <a:picLocks noChangeAspect="1"/>
          </p:cNvPicPr>
          <p:nvPr/>
        </p:nvPicPr>
        <p:blipFill>
          <a:blip r:embed="rId4"/>
          <a:stretch>
            <a:fillRect/>
          </a:stretch>
        </p:blipFill>
        <p:spPr>
          <a:xfrm>
            <a:off x="3610190" y="1403842"/>
            <a:ext cx="2802488" cy="2806503"/>
          </a:xfrm>
          <a:prstGeom prst="rect">
            <a:avLst/>
          </a:prstGeom>
        </p:spPr>
      </p:pic>
      <p:sp>
        <p:nvSpPr>
          <p:cNvPr id="8" name="Rectangle 5">
            <a:extLst>
              <a:ext uri="{FF2B5EF4-FFF2-40B4-BE49-F238E27FC236}">
                <a16:creationId xmlns:a16="http://schemas.microsoft.com/office/drawing/2014/main" id="{9F387177-E4A3-FD44-57C1-831617F16160}"/>
              </a:ext>
            </a:extLst>
          </p:cNvPr>
          <p:cNvSpPr>
            <a:spLocks noChangeArrowheads="1"/>
          </p:cNvSpPr>
          <p:nvPr/>
        </p:nvSpPr>
        <p:spPr bwMode="auto">
          <a:xfrm>
            <a:off x="6489199" y="986618"/>
            <a:ext cx="2367114"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900" i="0" u="none" strike="noStrike" cap="none" normalizeH="0" baseline="0" dirty="0">
                <a:ln>
                  <a:noFill/>
                </a:ln>
                <a:solidFill>
                  <a:schemeClr val="bg1"/>
                </a:solidFill>
                <a:effectLst/>
                <a:latin typeface="Arial" panose="020B0604020202020204" pitchFamily="34" charset="0"/>
              </a:rPr>
              <a:t>Antes de visualizar dados no Power BI, uma Exploração de Dados Inicial (EDA) simples é essencial para entender as bases de dados.</a:t>
            </a:r>
          </a:p>
          <a:p>
            <a:pPr marL="0" marR="0" lvl="0" indent="0" algn="just" defTabSz="914400" rtl="0" eaLnBrk="0" fontAlgn="base" latinLnBrk="0" hangingPunct="0">
              <a:lnSpc>
                <a:spcPct val="100000"/>
              </a:lnSpc>
              <a:spcBef>
                <a:spcPct val="0"/>
              </a:spcBef>
              <a:spcAft>
                <a:spcPct val="0"/>
              </a:spcAft>
              <a:buClrTx/>
              <a:buSzTx/>
              <a:buFontTx/>
              <a:buNone/>
              <a:tabLst/>
            </a:pPr>
            <a:endParaRPr lang="pt-BR" altLang="pt-BR" sz="900" dirty="0">
              <a:solidFill>
                <a:schemeClr val="bg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900" i="0" u="none" strike="noStrike" cap="none" normalizeH="0" baseline="0" dirty="0">
                <a:ln>
                  <a:noFill/>
                </a:ln>
                <a:solidFill>
                  <a:schemeClr val="bg1"/>
                </a:solidFill>
                <a:effectLst/>
                <a:latin typeface="Arial" panose="020B0604020202020204" pitchFamily="34" charset="0"/>
              </a:rPr>
              <a:t>Este processo inclui:</a:t>
            </a:r>
          </a:p>
          <a:p>
            <a:pPr marL="0" marR="0" lvl="0" indent="0" algn="just" defTabSz="914400" rtl="0" eaLnBrk="0" fontAlgn="base" latinLnBrk="0" hangingPunct="0">
              <a:lnSpc>
                <a:spcPct val="100000"/>
              </a:lnSpc>
              <a:spcBef>
                <a:spcPct val="0"/>
              </a:spcBef>
              <a:spcAft>
                <a:spcPct val="0"/>
              </a:spcAft>
              <a:buClrTx/>
              <a:buSzTx/>
              <a:buFontTx/>
              <a:buNone/>
              <a:tabLst/>
            </a:pPr>
            <a:endParaRPr lang="pt-BR" altLang="pt-BR" sz="900" dirty="0">
              <a:solidFill>
                <a:schemeClr val="bg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900" i="0" u="none" strike="noStrike" cap="none" normalizeH="0" baseline="0" dirty="0">
                <a:ln>
                  <a:noFill/>
                </a:ln>
                <a:solidFill>
                  <a:schemeClr val="bg1"/>
                </a:solidFill>
                <a:effectLst/>
                <a:latin typeface="Arial" panose="020B0604020202020204" pitchFamily="34" charset="0"/>
              </a:rPr>
              <a:t>Verificação da Qualidade: Avaliação de valores ausentes, duplicados e erros de formatação.</a:t>
            </a:r>
          </a:p>
          <a:p>
            <a:pPr marL="0" marR="0" lvl="0" indent="0" algn="just" defTabSz="914400" rtl="0" eaLnBrk="0" fontAlgn="base" latinLnBrk="0" hangingPunct="0">
              <a:lnSpc>
                <a:spcPct val="100000"/>
              </a:lnSpc>
              <a:spcBef>
                <a:spcPct val="0"/>
              </a:spcBef>
              <a:spcAft>
                <a:spcPct val="0"/>
              </a:spcAft>
              <a:buClrTx/>
              <a:buSzTx/>
              <a:buFontTx/>
              <a:buNone/>
              <a:tabLst/>
            </a:pPr>
            <a:endParaRPr lang="pt-BR" altLang="pt-BR" sz="900" dirty="0">
              <a:solidFill>
                <a:schemeClr val="bg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900" i="0" u="none" strike="noStrike" cap="none" normalizeH="0" baseline="0" dirty="0">
                <a:ln>
                  <a:noFill/>
                </a:ln>
                <a:solidFill>
                  <a:schemeClr val="bg1"/>
                </a:solidFill>
                <a:effectLst/>
                <a:latin typeface="Arial" panose="020B0604020202020204" pitchFamily="34" charset="0"/>
              </a:rPr>
              <a:t>Análise Descritiva: Uso de estatísticas descritivas para entender as características gerais dos dados.</a:t>
            </a:r>
          </a:p>
          <a:p>
            <a:pPr marL="0" marR="0" lvl="0" indent="0" algn="just" defTabSz="914400" rtl="0" eaLnBrk="0" fontAlgn="base" latinLnBrk="0" hangingPunct="0">
              <a:lnSpc>
                <a:spcPct val="100000"/>
              </a:lnSpc>
              <a:spcBef>
                <a:spcPct val="0"/>
              </a:spcBef>
              <a:spcAft>
                <a:spcPct val="0"/>
              </a:spcAft>
              <a:buClrTx/>
              <a:buSzTx/>
              <a:buFontTx/>
              <a:buNone/>
              <a:tabLst/>
            </a:pPr>
            <a:endParaRPr lang="pt-BR" altLang="pt-BR" sz="900" dirty="0">
              <a:solidFill>
                <a:schemeClr val="bg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900" i="0" u="none" strike="noStrike" cap="none" normalizeH="0" baseline="0" dirty="0">
                <a:ln>
                  <a:noFill/>
                </a:ln>
                <a:solidFill>
                  <a:schemeClr val="bg1"/>
                </a:solidFill>
                <a:effectLst/>
                <a:latin typeface="Arial" panose="020B0604020202020204" pitchFamily="34" charset="0"/>
              </a:rPr>
              <a:t>Visualização de Dados: Criação de gráficos básicos para visualizar distribuições e identificar outliers.</a:t>
            </a:r>
          </a:p>
          <a:p>
            <a:pPr marL="0" marR="0" lvl="0" indent="0" algn="just" defTabSz="914400" rtl="0" eaLnBrk="0" fontAlgn="base" latinLnBrk="0" hangingPunct="0">
              <a:lnSpc>
                <a:spcPct val="100000"/>
              </a:lnSpc>
              <a:spcBef>
                <a:spcPct val="0"/>
              </a:spcBef>
              <a:spcAft>
                <a:spcPct val="0"/>
              </a:spcAft>
              <a:buClrTx/>
              <a:buSzTx/>
              <a:buFontTx/>
              <a:buNone/>
              <a:tabLst/>
            </a:pPr>
            <a:endParaRPr lang="pt-BR" altLang="pt-BR" sz="900" dirty="0">
              <a:solidFill>
                <a:schemeClr val="bg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900" i="0" u="none" strike="noStrike" cap="none" normalizeH="0" baseline="0" dirty="0">
                <a:ln>
                  <a:noFill/>
                </a:ln>
                <a:solidFill>
                  <a:schemeClr val="bg1"/>
                </a:solidFill>
                <a:effectLst/>
                <a:latin typeface="Arial" panose="020B0604020202020204" pitchFamily="34" charset="0"/>
              </a:rPr>
              <a:t>Correlação entre Variáveis: Análise das relações entre variáveis para detectar correlações importantes.</a:t>
            </a:r>
          </a:p>
          <a:p>
            <a:pPr marL="0" marR="0" lvl="0" indent="0" algn="just" defTabSz="914400" rtl="0" eaLnBrk="0" fontAlgn="base" latinLnBrk="0" hangingPunct="0">
              <a:lnSpc>
                <a:spcPct val="100000"/>
              </a:lnSpc>
              <a:spcBef>
                <a:spcPct val="0"/>
              </a:spcBef>
              <a:spcAft>
                <a:spcPct val="0"/>
              </a:spcAft>
              <a:buClrTx/>
              <a:buSzTx/>
              <a:buFontTx/>
              <a:buNone/>
              <a:tabLst/>
            </a:pPr>
            <a:endParaRPr lang="pt-BR" altLang="pt-BR" sz="900" dirty="0">
              <a:solidFill>
                <a:schemeClr val="bg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900" i="0" u="none" strike="noStrike" cap="none" normalizeH="0" baseline="0" dirty="0">
                <a:ln>
                  <a:noFill/>
                </a:ln>
                <a:solidFill>
                  <a:schemeClr val="bg1"/>
                </a:solidFill>
                <a:effectLst/>
                <a:latin typeface="Arial" panose="020B0604020202020204" pitchFamily="34" charset="0"/>
              </a:rPr>
              <a:t>Essa abordagem assegura que os dados estejam prontos para análises mais detalhadas e decisões baseadas em evidências.</a:t>
            </a:r>
          </a:p>
        </p:txBody>
      </p:sp>
      <p:sp>
        <p:nvSpPr>
          <p:cNvPr id="9" name="Rectangle 5">
            <a:extLst>
              <a:ext uri="{FF2B5EF4-FFF2-40B4-BE49-F238E27FC236}">
                <a16:creationId xmlns:a16="http://schemas.microsoft.com/office/drawing/2014/main" id="{C84F2DDA-A5A0-3981-9417-9744237D1B68}"/>
              </a:ext>
            </a:extLst>
          </p:cNvPr>
          <p:cNvSpPr>
            <a:spLocks noChangeArrowheads="1"/>
          </p:cNvSpPr>
          <p:nvPr/>
        </p:nvSpPr>
        <p:spPr bwMode="auto">
          <a:xfrm>
            <a:off x="211166" y="4266597"/>
            <a:ext cx="586905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pt-BR" altLang="pt-BR" sz="900" dirty="0">
                <a:solidFill>
                  <a:schemeClr val="bg1"/>
                </a:solidFill>
                <a:latin typeface="Arial" panose="020B0604020202020204" pitchFamily="34" charset="0"/>
              </a:rPr>
              <a:t>Código Disponível na pasta de entrega</a:t>
            </a:r>
            <a:r>
              <a:rPr lang="en-US" altLang="pt-BR" sz="900" dirty="0">
                <a:solidFill>
                  <a:schemeClr val="bg1"/>
                </a:solidFill>
                <a:latin typeface="Arial" panose="020B0604020202020204" pitchFamily="34" charset="0"/>
              </a:rPr>
              <a:t>: EDA_NPS</a:t>
            </a:r>
            <a:endParaRPr kumimoji="0" lang="pt-BR" altLang="pt-BR" sz="90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19448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3" name="Google Shape;373;p60">
            <a:extLst>
              <a:ext uri="{FF2B5EF4-FFF2-40B4-BE49-F238E27FC236}">
                <a16:creationId xmlns:a16="http://schemas.microsoft.com/office/drawing/2014/main" id="{1136E71D-6DD2-EDC4-9D8C-D06B3CA4CC77}"/>
              </a:ext>
            </a:extLst>
          </p:cNvPr>
          <p:cNvSpPr txBox="1">
            <a:spLocks/>
          </p:cNvSpPr>
          <p:nvPr/>
        </p:nvSpPr>
        <p:spPr>
          <a:xfrm>
            <a:off x="1593012" y="155865"/>
            <a:ext cx="6094200" cy="5922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2pPr>
            <a:lvl3pPr marR="0" lvl="2"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3pPr>
            <a:lvl4pPr marR="0" lvl="3"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4pPr>
            <a:lvl5pPr marR="0" lvl="4"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5pPr>
            <a:lvl6pPr marR="0" lvl="5"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6pPr>
            <a:lvl7pPr marR="0" lvl="6"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7pPr>
            <a:lvl8pPr marR="0" lvl="7"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8pPr>
            <a:lvl9pPr marR="0" lvl="8"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9pPr>
          </a:lstStyle>
          <a:p>
            <a:r>
              <a:rPr lang="pt-BR" dirty="0"/>
              <a:t>Visualizações na EDA</a:t>
            </a:r>
          </a:p>
        </p:txBody>
      </p:sp>
      <p:sp>
        <p:nvSpPr>
          <p:cNvPr id="2" name="Retângulo 1">
            <a:extLst>
              <a:ext uri="{FF2B5EF4-FFF2-40B4-BE49-F238E27FC236}">
                <a16:creationId xmlns:a16="http://schemas.microsoft.com/office/drawing/2014/main" id="{FF689B72-9225-86E2-D5CB-D13BF67DDBFC}"/>
              </a:ext>
            </a:extLst>
          </p:cNvPr>
          <p:cNvSpPr/>
          <p:nvPr/>
        </p:nvSpPr>
        <p:spPr>
          <a:xfrm>
            <a:off x="211166" y="789709"/>
            <a:ext cx="8721668" cy="4225636"/>
          </a:xfrm>
          <a:prstGeom prst="rect">
            <a:avLst/>
          </a:prstGeom>
          <a:solidFill>
            <a:schemeClr val="tx1"/>
          </a:solidFill>
          <a:ln w="9525">
            <a:solidFill>
              <a:schemeClr val="bg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EA45FE13-8ABA-CF37-3EF8-778EF9B37F0C}"/>
              </a:ext>
            </a:extLst>
          </p:cNvPr>
          <p:cNvPicPr>
            <a:picLocks noChangeAspect="1"/>
          </p:cNvPicPr>
          <p:nvPr/>
        </p:nvPicPr>
        <p:blipFill>
          <a:blip r:embed="rId3"/>
          <a:stretch>
            <a:fillRect/>
          </a:stretch>
        </p:blipFill>
        <p:spPr>
          <a:xfrm>
            <a:off x="312098" y="862125"/>
            <a:ext cx="2784393" cy="1806496"/>
          </a:xfrm>
          <a:prstGeom prst="rect">
            <a:avLst/>
          </a:prstGeom>
        </p:spPr>
      </p:pic>
      <p:pic>
        <p:nvPicPr>
          <p:cNvPr id="10" name="Imagem 9">
            <a:extLst>
              <a:ext uri="{FF2B5EF4-FFF2-40B4-BE49-F238E27FC236}">
                <a16:creationId xmlns:a16="http://schemas.microsoft.com/office/drawing/2014/main" id="{AF0C3E8C-269E-097C-35E2-12E178A9C875}"/>
              </a:ext>
            </a:extLst>
          </p:cNvPr>
          <p:cNvPicPr>
            <a:picLocks noChangeAspect="1"/>
          </p:cNvPicPr>
          <p:nvPr/>
        </p:nvPicPr>
        <p:blipFill>
          <a:blip r:embed="rId4"/>
          <a:stretch>
            <a:fillRect/>
          </a:stretch>
        </p:blipFill>
        <p:spPr>
          <a:xfrm>
            <a:off x="312098" y="2741037"/>
            <a:ext cx="4259902" cy="2095872"/>
          </a:xfrm>
          <a:prstGeom prst="rect">
            <a:avLst/>
          </a:prstGeom>
        </p:spPr>
      </p:pic>
      <p:pic>
        <p:nvPicPr>
          <p:cNvPr id="12" name="Imagem 11">
            <a:extLst>
              <a:ext uri="{FF2B5EF4-FFF2-40B4-BE49-F238E27FC236}">
                <a16:creationId xmlns:a16="http://schemas.microsoft.com/office/drawing/2014/main" id="{4ED8DC85-E7C4-5A8E-D888-8ACDE0636BFF}"/>
              </a:ext>
            </a:extLst>
          </p:cNvPr>
          <p:cNvPicPr>
            <a:picLocks noChangeAspect="1"/>
          </p:cNvPicPr>
          <p:nvPr/>
        </p:nvPicPr>
        <p:blipFill>
          <a:blip r:embed="rId5"/>
          <a:stretch>
            <a:fillRect/>
          </a:stretch>
        </p:blipFill>
        <p:spPr>
          <a:xfrm>
            <a:off x="5620995" y="862125"/>
            <a:ext cx="3210907" cy="4087070"/>
          </a:xfrm>
          <a:prstGeom prst="rect">
            <a:avLst/>
          </a:prstGeom>
        </p:spPr>
      </p:pic>
      <p:pic>
        <p:nvPicPr>
          <p:cNvPr id="14" name="Imagem 13">
            <a:extLst>
              <a:ext uri="{FF2B5EF4-FFF2-40B4-BE49-F238E27FC236}">
                <a16:creationId xmlns:a16="http://schemas.microsoft.com/office/drawing/2014/main" id="{328449DD-B7B4-A073-D1A4-C298E8CD4C38}"/>
              </a:ext>
            </a:extLst>
          </p:cNvPr>
          <p:cNvPicPr>
            <a:picLocks noChangeAspect="1"/>
          </p:cNvPicPr>
          <p:nvPr/>
        </p:nvPicPr>
        <p:blipFill>
          <a:blip r:embed="rId6"/>
          <a:stretch>
            <a:fillRect/>
          </a:stretch>
        </p:blipFill>
        <p:spPr>
          <a:xfrm>
            <a:off x="3167289" y="1046018"/>
            <a:ext cx="2352774" cy="1622603"/>
          </a:xfrm>
          <a:prstGeom prst="rect">
            <a:avLst/>
          </a:prstGeom>
        </p:spPr>
      </p:pic>
    </p:spTree>
    <p:extLst>
      <p:ext uri="{BB962C8B-B14F-4D97-AF65-F5344CB8AC3E}">
        <p14:creationId xmlns:p14="http://schemas.microsoft.com/office/powerpoint/2010/main" val="182242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3" name="Google Shape;373;p60">
            <a:extLst>
              <a:ext uri="{FF2B5EF4-FFF2-40B4-BE49-F238E27FC236}">
                <a16:creationId xmlns:a16="http://schemas.microsoft.com/office/drawing/2014/main" id="{1136E71D-6DD2-EDC4-9D8C-D06B3CA4CC77}"/>
              </a:ext>
            </a:extLst>
          </p:cNvPr>
          <p:cNvSpPr txBox="1">
            <a:spLocks/>
          </p:cNvSpPr>
          <p:nvPr/>
        </p:nvSpPr>
        <p:spPr>
          <a:xfrm>
            <a:off x="1593012" y="155865"/>
            <a:ext cx="6094200" cy="5922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2pPr>
            <a:lvl3pPr marR="0" lvl="2"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3pPr>
            <a:lvl4pPr marR="0" lvl="3"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4pPr>
            <a:lvl5pPr marR="0" lvl="4"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5pPr>
            <a:lvl6pPr marR="0" lvl="5"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6pPr>
            <a:lvl7pPr marR="0" lvl="6"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7pPr>
            <a:lvl8pPr marR="0" lvl="7"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8pPr>
            <a:lvl9pPr marR="0" lvl="8" algn="l" rtl="0">
              <a:lnSpc>
                <a:spcPct val="100000"/>
              </a:lnSpc>
              <a:spcBef>
                <a:spcPts val="0"/>
              </a:spcBef>
              <a:spcAft>
                <a:spcPts val="0"/>
              </a:spcAft>
              <a:buClr>
                <a:schemeClr val="lt1"/>
              </a:buClr>
              <a:buSzPts val="2800"/>
              <a:buFont typeface="Rubik"/>
              <a:buNone/>
              <a:defRPr sz="2800" b="1" i="0" u="none" strike="noStrike" cap="none">
                <a:solidFill>
                  <a:schemeClr val="lt1"/>
                </a:solidFill>
                <a:latin typeface="Rubik"/>
                <a:ea typeface="Rubik"/>
                <a:cs typeface="Rubik"/>
                <a:sym typeface="Rubik"/>
              </a:defRPr>
            </a:lvl9pPr>
          </a:lstStyle>
          <a:p>
            <a:r>
              <a:rPr lang="pt-BR" dirty="0"/>
              <a:t>Visualizações na EDA</a:t>
            </a:r>
          </a:p>
        </p:txBody>
      </p:sp>
      <p:sp>
        <p:nvSpPr>
          <p:cNvPr id="2" name="Retângulo 1">
            <a:extLst>
              <a:ext uri="{FF2B5EF4-FFF2-40B4-BE49-F238E27FC236}">
                <a16:creationId xmlns:a16="http://schemas.microsoft.com/office/drawing/2014/main" id="{FF689B72-9225-86E2-D5CB-D13BF67DDBFC}"/>
              </a:ext>
            </a:extLst>
          </p:cNvPr>
          <p:cNvSpPr/>
          <p:nvPr/>
        </p:nvSpPr>
        <p:spPr>
          <a:xfrm>
            <a:off x="211166" y="789709"/>
            <a:ext cx="8721668" cy="4225636"/>
          </a:xfrm>
          <a:prstGeom prst="rect">
            <a:avLst/>
          </a:prstGeom>
          <a:solidFill>
            <a:schemeClr val="tx1"/>
          </a:solidFill>
          <a:ln w="9525">
            <a:solidFill>
              <a:schemeClr val="bg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a:extLst>
              <a:ext uri="{FF2B5EF4-FFF2-40B4-BE49-F238E27FC236}">
                <a16:creationId xmlns:a16="http://schemas.microsoft.com/office/drawing/2014/main" id="{43E40C9C-9431-603C-B6C5-BB342A62A2B2}"/>
              </a:ext>
            </a:extLst>
          </p:cNvPr>
          <p:cNvPicPr>
            <a:picLocks noChangeAspect="1"/>
          </p:cNvPicPr>
          <p:nvPr/>
        </p:nvPicPr>
        <p:blipFill>
          <a:blip r:embed="rId3"/>
          <a:stretch>
            <a:fillRect/>
          </a:stretch>
        </p:blipFill>
        <p:spPr>
          <a:xfrm>
            <a:off x="282256" y="1483839"/>
            <a:ext cx="4137344" cy="2837375"/>
          </a:xfrm>
          <a:prstGeom prst="rect">
            <a:avLst/>
          </a:prstGeom>
        </p:spPr>
      </p:pic>
      <p:pic>
        <p:nvPicPr>
          <p:cNvPr id="8" name="Imagem 7">
            <a:extLst>
              <a:ext uri="{FF2B5EF4-FFF2-40B4-BE49-F238E27FC236}">
                <a16:creationId xmlns:a16="http://schemas.microsoft.com/office/drawing/2014/main" id="{7A1C222F-F6E5-BA90-1681-6AD5B3756024}"/>
              </a:ext>
            </a:extLst>
          </p:cNvPr>
          <p:cNvPicPr>
            <a:picLocks noChangeAspect="1"/>
          </p:cNvPicPr>
          <p:nvPr/>
        </p:nvPicPr>
        <p:blipFill>
          <a:blip r:embed="rId4"/>
          <a:stretch>
            <a:fillRect/>
          </a:stretch>
        </p:blipFill>
        <p:spPr>
          <a:xfrm>
            <a:off x="4572000" y="1973760"/>
            <a:ext cx="4137344" cy="2347454"/>
          </a:xfrm>
          <a:prstGeom prst="rect">
            <a:avLst/>
          </a:prstGeom>
        </p:spPr>
      </p:pic>
    </p:spTree>
    <p:extLst>
      <p:ext uri="{BB962C8B-B14F-4D97-AF65-F5344CB8AC3E}">
        <p14:creationId xmlns:p14="http://schemas.microsoft.com/office/powerpoint/2010/main" val="371678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tamorphosis Business Plan XL by Slidesgo">
  <a:themeElements>
    <a:clrScheme name="Simple Light">
      <a:dk1>
        <a:srgbClr val="000000"/>
      </a:dk1>
      <a:lt1>
        <a:srgbClr val="FFFFFF"/>
      </a:lt1>
      <a:dk2>
        <a:srgbClr val="212121"/>
      </a:dk2>
      <a:lt2>
        <a:srgbClr val="FFFFFF"/>
      </a:lt2>
      <a:accent1>
        <a:srgbClr val="212121"/>
      </a:accent1>
      <a:accent2>
        <a:srgbClr val="FFFFFF"/>
      </a:accent2>
      <a:accent3>
        <a:srgbClr val="000000"/>
      </a:accent3>
      <a:accent4>
        <a:srgbClr val="FFFFFF"/>
      </a:accent4>
      <a:accent5>
        <a:srgbClr val="00000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1166</Words>
  <Application>Microsoft Office PowerPoint</Application>
  <PresentationFormat>Apresentação na tela (16:9)</PresentationFormat>
  <Paragraphs>57</Paragraphs>
  <Slides>10</Slides>
  <Notes>10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vt:i4>
      </vt:variant>
    </vt:vector>
  </HeadingPairs>
  <TitlesOfParts>
    <vt:vector size="16" baseType="lpstr">
      <vt:lpstr>Aptos Narrow</vt:lpstr>
      <vt:lpstr>Arial</vt:lpstr>
      <vt:lpstr>Montserrat Medium</vt:lpstr>
      <vt:lpstr>Montserrat</vt:lpstr>
      <vt:lpstr>Rubik</vt:lpstr>
      <vt:lpstr>Metamorphosis Business Plan XL by Slidesgo</vt:lpstr>
      <vt:lpstr>LUNA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LUNA</dc:title>
  <dc:creator>Luis Santos</dc:creator>
  <cp:lastModifiedBy>Office ROQT</cp:lastModifiedBy>
  <cp:revision>4</cp:revision>
  <dcterms:modified xsi:type="dcterms:W3CDTF">2024-09-07T21:59:05Z</dcterms:modified>
</cp:coreProperties>
</file>