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5" r:id="rId1"/>
  </p:sldMasterIdLst>
  <p:notesMasterIdLst>
    <p:notesMasterId r:id="rId18"/>
  </p:notesMasterIdLst>
  <p:sldIdLst>
    <p:sldId id="256" r:id="rId2"/>
    <p:sldId id="257" r:id="rId3"/>
    <p:sldId id="365" r:id="rId4"/>
    <p:sldId id="366" r:id="rId5"/>
    <p:sldId id="367" r:id="rId6"/>
    <p:sldId id="368" r:id="rId7"/>
    <p:sldId id="369" r:id="rId8"/>
    <p:sldId id="370" r:id="rId9"/>
    <p:sldId id="371" r:id="rId10"/>
    <p:sldId id="272" r:id="rId11"/>
    <p:sldId id="353" r:id="rId12"/>
    <p:sldId id="351" r:id="rId13"/>
    <p:sldId id="372" r:id="rId14"/>
    <p:sldId id="373" r:id="rId15"/>
    <p:sldId id="374" r:id="rId16"/>
    <p:sldId id="375" r:id="rId1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9"/>
      <p:bold r:id="rId20"/>
      <p:italic r:id="rId21"/>
      <p:boldItalic r:id="rId22"/>
    </p:embeddedFont>
    <p:embeddedFont>
      <p:font typeface="Montserrat Medium" panose="00000600000000000000" pitchFamily="2" charset="0"/>
      <p:regular r:id="rId23"/>
      <p:bold r:id="rId24"/>
      <p:italic r:id="rId25"/>
      <p:boldItalic r:id="rId26"/>
    </p:embeddedFont>
    <p:embeddedFont>
      <p:font typeface="Rubik" panose="020B0604020202020204" charset="-79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28BE8-F485-48ED-97F1-908336AA62D7}">
  <a:tblStyle styleId="{2C228BE8-F485-48ED-97F1-908336AA62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c8aa852056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c8aa852056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681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4182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9768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566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944476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c8aa852056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c8aa852056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463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5699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1039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416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0135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8506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777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c8aa852056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c8aa852056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1319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50" y="1454391"/>
            <a:ext cx="6094200" cy="16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144891"/>
            <a:ext cx="6094200" cy="346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51575" y="1394025"/>
            <a:ext cx="6869400" cy="23475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7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18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57"/>
          <p:cNvPicPr preferRelativeResize="0"/>
          <p:nvPr/>
        </p:nvPicPr>
        <p:blipFill rotWithShape="1">
          <a:blip r:embed="rId2">
            <a:alphaModFix/>
          </a:blip>
          <a:srcRect l="1221" r="1065"/>
          <a:stretch/>
        </p:blipFill>
        <p:spPr>
          <a:xfrm flipH="1">
            <a:off x="2" y="-95250"/>
            <a:ext cx="9143998" cy="526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1"/>
        </a:soli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" name="Google Shape;24;p4"/>
          <p:cNvSpPr/>
          <p:nvPr/>
        </p:nvSpPr>
        <p:spPr>
          <a:xfrm>
            <a:off x="544275" y="383075"/>
            <a:ext cx="8055300" cy="4377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669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7"/>
          <p:cNvSpPr txBox="1">
            <a:spLocks noGrp="1"/>
          </p:cNvSpPr>
          <p:nvPr>
            <p:ph type="title"/>
          </p:nvPr>
        </p:nvSpPr>
        <p:spPr>
          <a:xfrm rot="-5400000">
            <a:off x="-751183" y="2074500"/>
            <a:ext cx="4022700" cy="9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8" name="Google Shape;328;p47"/>
          <p:cNvSpPr txBox="1">
            <a:spLocks noGrp="1"/>
          </p:cNvSpPr>
          <p:nvPr>
            <p:ph type="subTitle" idx="1"/>
          </p:nvPr>
        </p:nvSpPr>
        <p:spPr>
          <a:xfrm>
            <a:off x="2029050" y="1079150"/>
            <a:ext cx="3179700" cy="301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6280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Title and three columns 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 rot="-5400000">
            <a:off x="-936900" y="2284975"/>
            <a:ext cx="400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title" idx="2"/>
          </p:nvPr>
        </p:nvSpPr>
        <p:spPr>
          <a:xfrm>
            <a:off x="1950375" y="2194478"/>
            <a:ext cx="15588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1"/>
          </p:nvPr>
        </p:nvSpPr>
        <p:spPr>
          <a:xfrm>
            <a:off x="1950375" y="2543725"/>
            <a:ext cx="15588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title" idx="3"/>
          </p:nvPr>
        </p:nvSpPr>
        <p:spPr>
          <a:xfrm>
            <a:off x="4257200" y="2194478"/>
            <a:ext cx="15588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4"/>
          </p:nvPr>
        </p:nvSpPr>
        <p:spPr>
          <a:xfrm>
            <a:off x="4257200" y="2543725"/>
            <a:ext cx="15588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title" idx="5"/>
          </p:nvPr>
        </p:nvSpPr>
        <p:spPr>
          <a:xfrm>
            <a:off x="6587313" y="2194478"/>
            <a:ext cx="1558800" cy="30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None/>
              <a:defRPr sz="1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6"/>
          </p:nvPr>
        </p:nvSpPr>
        <p:spPr>
          <a:xfrm>
            <a:off x="6587313" y="2543725"/>
            <a:ext cx="1558800" cy="107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1"/>
          <p:cNvSpPr/>
          <p:nvPr/>
        </p:nvSpPr>
        <p:spPr>
          <a:xfrm>
            <a:off x="-73350" y="-54300"/>
            <a:ext cx="1419600" cy="52842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688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700" r:id="rId3"/>
    <p:sldLayoutId id="2147483701" r:id="rId4"/>
    <p:sldLayoutId id="2147483702" r:id="rId5"/>
    <p:sldLayoutId id="2147483703" r:id="rId6"/>
    <p:sldLayoutId id="2147483706" r:id="rId7"/>
    <p:sldLayoutId id="2147483707" r:id="rId8"/>
    <p:sldLayoutId id="214748370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>
            <a:spLocks noGrp="1"/>
          </p:cNvSpPr>
          <p:nvPr>
            <p:ph type="ctrTitle"/>
          </p:nvPr>
        </p:nvSpPr>
        <p:spPr>
          <a:xfrm>
            <a:off x="519285" y="1981123"/>
            <a:ext cx="6094200" cy="9078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LUNA</a:t>
            </a:r>
            <a:endParaRPr dirty="0"/>
          </a:p>
        </p:txBody>
      </p:sp>
      <p:sp>
        <p:nvSpPr>
          <p:cNvPr id="374" name="Google Shape;374;p60"/>
          <p:cNvSpPr txBox="1">
            <a:spLocks noGrp="1"/>
          </p:cNvSpPr>
          <p:nvPr>
            <p:ph type="subTitle" idx="1"/>
          </p:nvPr>
        </p:nvSpPr>
        <p:spPr>
          <a:xfrm>
            <a:off x="2073415" y="2781271"/>
            <a:ext cx="2985939" cy="58198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Equipe: DataWzd</a:t>
            </a:r>
          </a:p>
          <a:p>
            <a:pPr marL="0" lvl="0" indent="0" algn="ctr"/>
            <a:r>
              <a:rPr lang="en-US" dirty="0"/>
              <a:t>Aluno: Luis Santos RM99309</a:t>
            </a:r>
          </a:p>
        </p:txBody>
      </p:sp>
      <p:pic>
        <p:nvPicPr>
          <p:cNvPr id="3" name="Imagem 2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264D286A-B2F1-2BD8-89FF-8B280D5C08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285" y="1891083"/>
            <a:ext cx="1472171" cy="1472171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6"/>
          <p:cNvSpPr txBox="1">
            <a:spLocks noGrp="1"/>
          </p:cNvSpPr>
          <p:nvPr>
            <p:ph type="title"/>
          </p:nvPr>
        </p:nvSpPr>
        <p:spPr>
          <a:xfrm rot="-5400000">
            <a:off x="-1474121" y="2284975"/>
            <a:ext cx="4005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 panose="020B0604020202020204" charset="-79"/>
                <a:cs typeface="Rubik" panose="020B0604020202020204" charset="-79"/>
              </a:rPr>
              <a:t>Benefícios</a:t>
            </a:r>
            <a:endParaRPr dirty="0">
              <a:latin typeface="Rubik" panose="020B0604020202020204" charset="-79"/>
              <a:cs typeface="Rubik" panose="020B0604020202020204" charset="-79"/>
            </a:endParaRPr>
          </a:p>
        </p:txBody>
      </p:sp>
      <p:sp>
        <p:nvSpPr>
          <p:cNvPr id="559" name="Google Shape;559;p76"/>
          <p:cNvSpPr/>
          <p:nvPr/>
        </p:nvSpPr>
        <p:spPr>
          <a:xfrm>
            <a:off x="1544782" y="999229"/>
            <a:ext cx="7446818" cy="3558917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379;p61">
            <a:extLst>
              <a:ext uri="{FF2B5EF4-FFF2-40B4-BE49-F238E27FC236}">
                <a16:creationId xmlns:a16="http://schemas.microsoft.com/office/drawing/2014/main" id="{A6FF82A1-78AD-36B1-523B-D546DE797288}"/>
              </a:ext>
            </a:extLst>
          </p:cNvPr>
          <p:cNvSpPr txBox="1">
            <a:spLocks/>
          </p:cNvSpPr>
          <p:nvPr/>
        </p:nvSpPr>
        <p:spPr>
          <a:xfrm>
            <a:off x="2791548" y="1629224"/>
            <a:ext cx="4966998" cy="2515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Acreditamos que análise de dados não pode ser </a:t>
            </a:r>
            <a:r>
              <a:rPr lang="pt-BR" dirty="0">
                <a:solidFill>
                  <a:srgbClr val="C00000"/>
                </a:solidFill>
              </a:rPr>
              <a:t>generalista</a:t>
            </a:r>
            <a:r>
              <a:rPr lang="pt-BR" dirty="0"/>
              <a:t> e padronizada para todas as 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/>
          <p:nvPr/>
        </p:nvSpPr>
        <p:spPr>
          <a:xfrm>
            <a:off x="7041" y="-99410"/>
            <a:ext cx="1138874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74"/>
          <p:cNvSpPr txBox="1">
            <a:spLocks noGrp="1"/>
          </p:cNvSpPr>
          <p:nvPr>
            <p:ph type="title"/>
          </p:nvPr>
        </p:nvSpPr>
        <p:spPr>
          <a:xfrm rot="-5400000">
            <a:off x="-1434872" y="2227029"/>
            <a:ext cx="4022700" cy="600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Público Alvo</a:t>
            </a:r>
            <a:endParaRPr dirty="0"/>
          </a:p>
        </p:txBody>
      </p:sp>
      <p:sp>
        <p:nvSpPr>
          <p:cNvPr id="4" name="Google Shape;559;p76">
            <a:extLst>
              <a:ext uri="{FF2B5EF4-FFF2-40B4-BE49-F238E27FC236}">
                <a16:creationId xmlns:a16="http://schemas.microsoft.com/office/drawing/2014/main" id="{51E9A0A5-4E80-446F-9D43-055D1AD821A1}"/>
              </a:ext>
            </a:extLst>
          </p:cNvPr>
          <p:cNvSpPr/>
          <p:nvPr/>
        </p:nvSpPr>
        <p:spPr>
          <a:xfrm>
            <a:off x="1475508" y="792291"/>
            <a:ext cx="7446818" cy="3558917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9FED5105-28A9-0C3F-7CE4-138E6021596A}"/>
              </a:ext>
            </a:extLst>
          </p:cNvPr>
          <p:cNvSpPr txBox="1">
            <a:spLocks/>
          </p:cNvSpPr>
          <p:nvPr/>
        </p:nvSpPr>
        <p:spPr>
          <a:xfrm>
            <a:off x="1627836" y="1751162"/>
            <a:ext cx="7142161" cy="155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>
                <a:solidFill>
                  <a:schemeClr val="tx2"/>
                </a:solidFill>
              </a:rPr>
              <a:t>Médias e Grandes Empresas que não sabem pra onde estão indo com seu setor de Atendimento</a:t>
            </a:r>
          </a:p>
        </p:txBody>
      </p:sp>
    </p:spTree>
    <p:extLst>
      <p:ext uri="{BB962C8B-B14F-4D97-AF65-F5344CB8AC3E}">
        <p14:creationId xmlns:p14="http://schemas.microsoft.com/office/powerpoint/2010/main" val="34469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/>
          <p:nvPr/>
        </p:nvSpPr>
        <p:spPr>
          <a:xfrm>
            <a:off x="-81525" y="-38800"/>
            <a:ext cx="1793400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Imagem 9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7BF388FB-D945-9FD9-F232-0BC94883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215068" y="3708525"/>
            <a:ext cx="1200213" cy="1200213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1" name="Google Shape;373;p60">
            <a:extLst>
              <a:ext uri="{FF2B5EF4-FFF2-40B4-BE49-F238E27FC236}">
                <a16:creationId xmlns:a16="http://schemas.microsoft.com/office/drawing/2014/main" id="{8D22A646-4DDE-BD6F-ACEF-19812D38B4A6}"/>
              </a:ext>
            </a:extLst>
          </p:cNvPr>
          <p:cNvSpPr txBox="1">
            <a:spLocks/>
          </p:cNvSpPr>
          <p:nvPr/>
        </p:nvSpPr>
        <p:spPr>
          <a:xfrm rot="16200000">
            <a:off x="-504726" y="1476171"/>
            <a:ext cx="2639800" cy="106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sz="6600" dirty="0"/>
              <a:t>LUNA</a:t>
            </a:r>
          </a:p>
        </p:txBody>
      </p:sp>
      <p:sp>
        <p:nvSpPr>
          <p:cNvPr id="47" name="Google Shape;1386;p122">
            <a:extLst>
              <a:ext uri="{FF2B5EF4-FFF2-40B4-BE49-F238E27FC236}">
                <a16:creationId xmlns:a16="http://schemas.microsoft.com/office/drawing/2014/main" id="{AD991720-F45A-7261-6B10-76377AD7376C}"/>
              </a:ext>
            </a:extLst>
          </p:cNvPr>
          <p:cNvSpPr/>
          <p:nvPr/>
        </p:nvSpPr>
        <p:spPr>
          <a:xfrm>
            <a:off x="3342412" y="1966112"/>
            <a:ext cx="4887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87;p122">
            <a:extLst>
              <a:ext uri="{FF2B5EF4-FFF2-40B4-BE49-F238E27FC236}">
                <a16:creationId xmlns:a16="http://schemas.microsoft.com/office/drawing/2014/main" id="{88E6A76C-840F-12A2-26F2-005BE7E59D12}"/>
              </a:ext>
            </a:extLst>
          </p:cNvPr>
          <p:cNvSpPr/>
          <p:nvPr/>
        </p:nvSpPr>
        <p:spPr>
          <a:xfrm>
            <a:off x="5567737" y="1966112"/>
            <a:ext cx="4887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388;p122">
            <a:extLst>
              <a:ext uri="{FF2B5EF4-FFF2-40B4-BE49-F238E27FC236}">
                <a16:creationId xmlns:a16="http://schemas.microsoft.com/office/drawing/2014/main" id="{75EDB513-3FF0-CD47-82C7-1C100A44BC00}"/>
              </a:ext>
            </a:extLst>
          </p:cNvPr>
          <p:cNvSpPr/>
          <p:nvPr/>
        </p:nvSpPr>
        <p:spPr>
          <a:xfrm>
            <a:off x="4455075" y="1966112"/>
            <a:ext cx="4887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389;p122">
            <a:extLst>
              <a:ext uri="{FF2B5EF4-FFF2-40B4-BE49-F238E27FC236}">
                <a16:creationId xmlns:a16="http://schemas.microsoft.com/office/drawing/2014/main" id="{EB48C4A0-29DF-D245-FF87-D01278E15E64}"/>
              </a:ext>
            </a:extLst>
          </p:cNvPr>
          <p:cNvSpPr/>
          <p:nvPr/>
        </p:nvSpPr>
        <p:spPr>
          <a:xfrm>
            <a:off x="6680375" y="1966112"/>
            <a:ext cx="488700" cy="488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" name="Google Shape;1390;p122">
            <a:extLst>
              <a:ext uri="{FF2B5EF4-FFF2-40B4-BE49-F238E27FC236}">
                <a16:creationId xmlns:a16="http://schemas.microsoft.com/office/drawing/2014/main" id="{324F46B6-6015-C94D-CA80-29233017CAD4}"/>
              </a:ext>
            </a:extLst>
          </p:cNvPr>
          <p:cNvGrpSpPr/>
          <p:nvPr/>
        </p:nvGrpSpPr>
        <p:grpSpPr>
          <a:xfrm>
            <a:off x="3431896" y="2063742"/>
            <a:ext cx="309724" cy="293475"/>
            <a:chOff x="4768575" y="2253950"/>
            <a:chExt cx="46300" cy="43875"/>
          </a:xfrm>
        </p:grpSpPr>
        <p:sp>
          <p:nvSpPr>
            <p:cNvPr id="52" name="Google Shape;1391;p122">
              <a:extLst>
                <a:ext uri="{FF2B5EF4-FFF2-40B4-BE49-F238E27FC236}">
                  <a16:creationId xmlns:a16="http://schemas.microsoft.com/office/drawing/2014/main" id="{65DF4BF7-D622-C2A8-936F-CCAD71839727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92;p122">
              <a:extLst>
                <a:ext uri="{FF2B5EF4-FFF2-40B4-BE49-F238E27FC236}">
                  <a16:creationId xmlns:a16="http://schemas.microsoft.com/office/drawing/2014/main" id="{1DE6796C-4F22-CB39-6C5C-F7655CFB0A83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1393;p122">
            <a:extLst>
              <a:ext uri="{FF2B5EF4-FFF2-40B4-BE49-F238E27FC236}">
                <a16:creationId xmlns:a16="http://schemas.microsoft.com/office/drawing/2014/main" id="{1BEF64C3-1367-F824-1904-25B25572BDBF}"/>
              </a:ext>
            </a:extLst>
          </p:cNvPr>
          <p:cNvGrpSpPr/>
          <p:nvPr/>
        </p:nvGrpSpPr>
        <p:grpSpPr>
          <a:xfrm>
            <a:off x="4544571" y="2063742"/>
            <a:ext cx="309724" cy="293475"/>
            <a:chOff x="4768575" y="2253950"/>
            <a:chExt cx="46300" cy="43875"/>
          </a:xfrm>
        </p:grpSpPr>
        <p:sp>
          <p:nvSpPr>
            <p:cNvPr id="55" name="Google Shape;1394;p122">
              <a:extLst>
                <a:ext uri="{FF2B5EF4-FFF2-40B4-BE49-F238E27FC236}">
                  <a16:creationId xmlns:a16="http://schemas.microsoft.com/office/drawing/2014/main" id="{1A010E0E-4873-10C0-D683-9A4A8E15575F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395;p122">
              <a:extLst>
                <a:ext uri="{FF2B5EF4-FFF2-40B4-BE49-F238E27FC236}">
                  <a16:creationId xmlns:a16="http://schemas.microsoft.com/office/drawing/2014/main" id="{F9D2F058-146F-007D-D84B-1C0AC9D65A45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1396;p122">
            <a:extLst>
              <a:ext uri="{FF2B5EF4-FFF2-40B4-BE49-F238E27FC236}">
                <a16:creationId xmlns:a16="http://schemas.microsoft.com/office/drawing/2014/main" id="{6928EA0D-C730-748D-3AEC-0B5CF0C1F0C4}"/>
              </a:ext>
            </a:extLst>
          </p:cNvPr>
          <p:cNvGrpSpPr/>
          <p:nvPr/>
        </p:nvGrpSpPr>
        <p:grpSpPr>
          <a:xfrm>
            <a:off x="5657233" y="2063742"/>
            <a:ext cx="309724" cy="293475"/>
            <a:chOff x="4768575" y="2253950"/>
            <a:chExt cx="46300" cy="43875"/>
          </a:xfrm>
        </p:grpSpPr>
        <p:sp>
          <p:nvSpPr>
            <p:cNvPr id="58" name="Google Shape;1397;p122">
              <a:extLst>
                <a:ext uri="{FF2B5EF4-FFF2-40B4-BE49-F238E27FC236}">
                  <a16:creationId xmlns:a16="http://schemas.microsoft.com/office/drawing/2014/main" id="{07899BF7-A2D9-B85D-883A-4CFC35207125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98;p122">
              <a:extLst>
                <a:ext uri="{FF2B5EF4-FFF2-40B4-BE49-F238E27FC236}">
                  <a16:creationId xmlns:a16="http://schemas.microsoft.com/office/drawing/2014/main" id="{D3B46693-0157-BB7B-144E-6ADFEC34070B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1399;p122">
            <a:extLst>
              <a:ext uri="{FF2B5EF4-FFF2-40B4-BE49-F238E27FC236}">
                <a16:creationId xmlns:a16="http://schemas.microsoft.com/office/drawing/2014/main" id="{B229F4D5-752D-E48E-EC84-15D694D59135}"/>
              </a:ext>
            </a:extLst>
          </p:cNvPr>
          <p:cNvGrpSpPr/>
          <p:nvPr/>
        </p:nvGrpSpPr>
        <p:grpSpPr>
          <a:xfrm>
            <a:off x="6769883" y="2063742"/>
            <a:ext cx="309724" cy="293475"/>
            <a:chOff x="4768575" y="2253950"/>
            <a:chExt cx="46300" cy="43875"/>
          </a:xfrm>
        </p:grpSpPr>
        <p:sp>
          <p:nvSpPr>
            <p:cNvPr id="61" name="Google Shape;1400;p122">
              <a:extLst>
                <a:ext uri="{FF2B5EF4-FFF2-40B4-BE49-F238E27FC236}">
                  <a16:creationId xmlns:a16="http://schemas.microsoft.com/office/drawing/2014/main" id="{946926D4-17FF-94F6-54C7-650A19BD05AB}"/>
                </a:ext>
              </a:extLst>
            </p:cNvPr>
            <p:cNvSpPr/>
            <p:nvPr/>
          </p:nvSpPr>
          <p:spPr>
            <a:xfrm>
              <a:off x="4785700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2" y="1"/>
                  </a:moveTo>
                  <a:cubicBezTo>
                    <a:pt x="150" y="1"/>
                    <a:pt x="49" y="149"/>
                    <a:pt x="164" y="247"/>
                  </a:cubicBezTo>
                  <a:lnTo>
                    <a:pt x="770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4" y="1754"/>
                  </a:cubicBezTo>
                  <a:cubicBezTo>
                    <a:pt x="236" y="1754"/>
                    <a:pt x="271" y="1742"/>
                    <a:pt x="301" y="1711"/>
                  </a:cubicBezTo>
                  <a:lnTo>
                    <a:pt x="1166" y="853"/>
                  </a:lnTo>
                  <a:lnTo>
                    <a:pt x="366" y="52"/>
                  </a:lnTo>
                  <a:cubicBezTo>
                    <a:pt x="334" y="16"/>
                    <a:pt x="297" y="1"/>
                    <a:pt x="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401;p122">
              <a:extLst>
                <a:ext uri="{FF2B5EF4-FFF2-40B4-BE49-F238E27FC236}">
                  <a16:creationId xmlns:a16="http://schemas.microsoft.com/office/drawing/2014/main" id="{328B2F3C-2450-0018-5B3D-C8FCBD3AEA02}"/>
                </a:ext>
              </a:extLst>
            </p:cNvPr>
            <p:cNvSpPr/>
            <p:nvPr/>
          </p:nvSpPr>
          <p:spPr>
            <a:xfrm>
              <a:off x="4768575" y="2253950"/>
              <a:ext cx="29175" cy="43875"/>
            </a:xfrm>
            <a:custGeom>
              <a:avLst/>
              <a:gdLst/>
              <a:ahLst/>
              <a:cxnLst/>
              <a:rect l="l" t="t" r="r" b="b"/>
              <a:pathLst>
                <a:path w="1167" h="1755" extrusionOk="0">
                  <a:moveTo>
                    <a:pt x="261" y="1"/>
                  </a:moveTo>
                  <a:cubicBezTo>
                    <a:pt x="150" y="1"/>
                    <a:pt x="50" y="149"/>
                    <a:pt x="171" y="247"/>
                  </a:cubicBezTo>
                  <a:lnTo>
                    <a:pt x="769" y="853"/>
                  </a:lnTo>
                  <a:lnTo>
                    <a:pt x="106" y="1517"/>
                  </a:lnTo>
                  <a:cubicBezTo>
                    <a:pt x="1" y="1616"/>
                    <a:pt x="95" y="1754"/>
                    <a:pt x="203" y="1754"/>
                  </a:cubicBezTo>
                  <a:cubicBezTo>
                    <a:pt x="236" y="1754"/>
                    <a:pt x="270" y="1742"/>
                    <a:pt x="301" y="1711"/>
                  </a:cubicBezTo>
                  <a:lnTo>
                    <a:pt x="1166" y="853"/>
                  </a:lnTo>
                  <a:lnTo>
                    <a:pt x="365" y="52"/>
                  </a:lnTo>
                  <a:cubicBezTo>
                    <a:pt x="334" y="16"/>
                    <a:pt x="297" y="1"/>
                    <a:pt x="2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" name="Google Shape;1402;p122">
            <a:extLst>
              <a:ext uri="{FF2B5EF4-FFF2-40B4-BE49-F238E27FC236}">
                <a16:creationId xmlns:a16="http://schemas.microsoft.com/office/drawing/2014/main" id="{E5E1F515-3EBB-7FA2-B8E9-6EEF99E285FE}"/>
              </a:ext>
            </a:extLst>
          </p:cNvPr>
          <p:cNvSpPr/>
          <p:nvPr/>
        </p:nvSpPr>
        <p:spPr>
          <a:xfrm rot="10800000">
            <a:off x="6384488" y="2210069"/>
            <a:ext cx="1116816" cy="558780"/>
          </a:xfrm>
          <a:custGeom>
            <a:avLst/>
            <a:gdLst/>
            <a:ahLst/>
            <a:cxnLst/>
            <a:rect l="l" t="t" r="r" b="b"/>
            <a:pathLst>
              <a:path w="44066" h="22050" fill="none" extrusionOk="0">
                <a:moveTo>
                  <a:pt x="1" y="22050"/>
                </a:moveTo>
                <a:cubicBezTo>
                  <a:pt x="1" y="9874"/>
                  <a:pt x="9874" y="1"/>
                  <a:pt x="22050" y="1"/>
                </a:cubicBezTo>
                <a:cubicBezTo>
                  <a:pt x="34192" y="1"/>
                  <a:pt x="44065" y="9874"/>
                  <a:pt x="44065" y="22050"/>
                </a:cubicBezTo>
              </a:path>
            </a:pathLst>
          </a:custGeom>
          <a:noFill/>
          <a:ln w="2085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1403;p122">
            <a:extLst>
              <a:ext uri="{FF2B5EF4-FFF2-40B4-BE49-F238E27FC236}">
                <a16:creationId xmlns:a16="http://schemas.microsoft.com/office/drawing/2014/main" id="{40D49544-DEEA-63B1-8432-899BFFC9537C}"/>
              </a:ext>
            </a:extLst>
          </p:cNvPr>
          <p:cNvSpPr/>
          <p:nvPr/>
        </p:nvSpPr>
        <p:spPr>
          <a:xfrm rot="10800000">
            <a:off x="5267694" y="1652090"/>
            <a:ext cx="1116816" cy="557944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5" y="1"/>
                </a:moveTo>
                <a:cubicBezTo>
                  <a:pt x="44065" y="12176"/>
                  <a:pt x="34191" y="22016"/>
                  <a:pt x="22049" y="22016"/>
                </a:cubicBezTo>
                <a:cubicBezTo>
                  <a:pt x="9874" y="22016"/>
                  <a:pt x="0" y="12176"/>
                  <a:pt x="0" y="1"/>
                </a:cubicBezTo>
              </a:path>
            </a:pathLst>
          </a:custGeom>
          <a:noFill/>
          <a:ln w="2085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1404;p122">
            <a:extLst>
              <a:ext uri="{FF2B5EF4-FFF2-40B4-BE49-F238E27FC236}">
                <a16:creationId xmlns:a16="http://schemas.microsoft.com/office/drawing/2014/main" id="{1CB68A59-87A9-9EA4-894E-68436EB7D667}"/>
              </a:ext>
            </a:extLst>
          </p:cNvPr>
          <p:cNvSpPr/>
          <p:nvPr/>
        </p:nvSpPr>
        <p:spPr>
          <a:xfrm rot="10800000">
            <a:off x="4150925" y="2210069"/>
            <a:ext cx="1116791" cy="558780"/>
          </a:xfrm>
          <a:custGeom>
            <a:avLst/>
            <a:gdLst/>
            <a:ahLst/>
            <a:cxnLst/>
            <a:rect l="l" t="t" r="r" b="b"/>
            <a:pathLst>
              <a:path w="44065" h="22050" fill="none" extrusionOk="0">
                <a:moveTo>
                  <a:pt x="0" y="22050"/>
                </a:moveTo>
                <a:cubicBezTo>
                  <a:pt x="0" y="9874"/>
                  <a:pt x="9874" y="1"/>
                  <a:pt x="22049" y="1"/>
                </a:cubicBezTo>
                <a:cubicBezTo>
                  <a:pt x="34191" y="1"/>
                  <a:pt x="44065" y="9874"/>
                  <a:pt x="44065" y="22050"/>
                </a:cubicBezTo>
              </a:path>
            </a:pathLst>
          </a:custGeom>
          <a:noFill/>
          <a:ln w="2085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1405;p122">
            <a:extLst>
              <a:ext uri="{FF2B5EF4-FFF2-40B4-BE49-F238E27FC236}">
                <a16:creationId xmlns:a16="http://schemas.microsoft.com/office/drawing/2014/main" id="{BC3E8319-5C4D-04B1-8824-9C2687A1B110}"/>
              </a:ext>
            </a:extLst>
          </p:cNvPr>
          <p:cNvSpPr/>
          <p:nvPr/>
        </p:nvSpPr>
        <p:spPr>
          <a:xfrm rot="10800000">
            <a:off x="3034131" y="1652090"/>
            <a:ext cx="1116816" cy="557944"/>
          </a:xfrm>
          <a:custGeom>
            <a:avLst/>
            <a:gdLst/>
            <a:ahLst/>
            <a:cxnLst/>
            <a:rect l="l" t="t" r="r" b="b"/>
            <a:pathLst>
              <a:path w="44066" h="22017" fill="none" extrusionOk="0">
                <a:moveTo>
                  <a:pt x="44066" y="1"/>
                </a:moveTo>
                <a:cubicBezTo>
                  <a:pt x="44066" y="12176"/>
                  <a:pt x="34192" y="22016"/>
                  <a:pt x="22017" y="22016"/>
                </a:cubicBezTo>
                <a:cubicBezTo>
                  <a:pt x="9875" y="22016"/>
                  <a:pt x="1" y="12176"/>
                  <a:pt x="1" y="1"/>
                </a:cubicBezTo>
              </a:path>
            </a:pathLst>
          </a:custGeom>
          <a:noFill/>
          <a:ln w="20850" cap="rnd" cmpd="sng">
            <a:solidFill>
              <a:schemeClr val="lt1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1406;p122">
            <a:extLst>
              <a:ext uri="{FF2B5EF4-FFF2-40B4-BE49-F238E27FC236}">
                <a16:creationId xmlns:a16="http://schemas.microsoft.com/office/drawing/2014/main" id="{4D96B977-982B-B39E-6AE1-3793D1EBCBBD}"/>
              </a:ext>
            </a:extLst>
          </p:cNvPr>
          <p:cNvSpPr/>
          <p:nvPr/>
        </p:nvSpPr>
        <p:spPr>
          <a:xfrm rot="10800000">
            <a:off x="6337979" y="2154210"/>
            <a:ext cx="93038" cy="93029"/>
          </a:xfrm>
          <a:custGeom>
            <a:avLst/>
            <a:gdLst/>
            <a:ahLst/>
            <a:cxnLst/>
            <a:rect l="l" t="t" r="r" b="b"/>
            <a:pathLst>
              <a:path w="3671" h="3671" extrusionOk="0">
                <a:moveTo>
                  <a:pt x="1835" y="1"/>
                </a:moveTo>
                <a:cubicBezTo>
                  <a:pt x="835" y="1"/>
                  <a:pt x="1" y="835"/>
                  <a:pt x="1" y="1836"/>
                </a:cubicBezTo>
                <a:cubicBezTo>
                  <a:pt x="1" y="2870"/>
                  <a:pt x="835" y="3670"/>
                  <a:pt x="1835" y="3670"/>
                </a:cubicBezTo>
                <a:cubicBezTo>
                  <a:pt x="2869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1407;p122">
            <a:extLst>
              <a:ext uri="{FF2B5EF4-FFF2-40B4-BE49-F238E27FC236}">
                <a16:creationId xmlns:a16="http://schemas.microsoft.com/office/drawing/2014/main" id="{97D64B0A-A878-0B61-7D25-CD9A3F8FDD38}"/>
              </a:ext>
            </a:extLst>
          </p:cNvPr>
          <p:cNvSpPr/>
          <p:nvPr/>
        </p:nvSpPr>
        <p:spPr>
          <a:xfrm rot="10800000">
            <a:off x="5221210" y="2154210"/>
            <a:ext cx="93013" cy="9302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1" y="835"/>
                  <a:pt x="1" y="1836"/>
                </a:cubicBezTo>
                <a:cubicBezTo>
                  <a:pt x="1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69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1408;p122">
            <a:extLst>
              <a:ext uri="{FF2B5EF4-FFF2-40B4-BE49-F238E27FC236}">
                <a16:creationId xmlns:a16="http://schemas.microsoft.com/office/drawing/2014/main" id="{DB5A92B8-8F4C-5FC3-8257-E22D93203C1B}"/>
              </a:ext>
            </a:extLst>
          </p:cNvPr>
          <p:cNvSpPr/>
          <p:nvPr/>
        </p:nvSpPr>
        <p:spPr>
          <a:xfrm rot="10800000">
            <a:off x="4104415" y="2154210"/>
            <a:ext cx="93013" cy="9302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70" y="2870"/>
                  <a:pt x="3670" y="1836"/>
                </a:cubicBezTo>
                <a:cubicBezTo>
                  <a:pt x="3670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1409;p122">
            <a:extLst>
              <a:ext uri="{FF2B5EF4-FFF2-40B4-BE49-F238E27FC236}">
                <a16:creationId xmlns:a16="http://schemas.microsoft.com/office/drawing/2014/main" id="{7E9D97FD-162D-569A-2B6B-F5F7E8883E5A}"/>
              </a:ext>
            </a:extLst>
          </p:cNvPr>
          <p:cNvSpPr/>
          <p:nvPr/>
        </p:nvSpPr>
        <p:spPr>
          <a:xfrm rot="10800000">
            <a:off x="2987621" y="2154210"/>
            <a:ext cx="93013" cy="93029"/>
          </a:xfrm>
          <a:custGeom>
            <a:avLst/>
            <a:gdLst/>
            <a:ahLst/>
            <a:cxnLst/>
            <a:rect l="l" t="t" r="r" b="b"/>
            <a:pathLst>
              <a:path w="3670" h="3671" extrusionOk="0">
                <a:moveTo>
                  <a:pt x="1835" y="1"/>
                </a:moveTo>
                <a:cubicBezTo>
                  <a:pt x="834" y="1"/>
                  <a:pt x="0" y="835"/>
                  <a:pt x="0" y="1836"/>
                </a:cubicBezTo>
                <a:cubicBezTo>
                  <a:pt x="0" y="2870"/>
                  <a:pt x="834" y="3670"/>
                  <a:pt x="1835" y="3670"/>
                </a:cubicBezTo>
                <a:cubicBezTo>
                  <a:pt x="2836" y="3670"/>
                  <a:pt x="3669" y="2870"/>
                  <a:pt x="3669" y="1836"/>
                </a:cubicBezTo>
                <a:cubicBezTo>
                  <a:pt x="3669" y="835"/>
                  <a:pt x="2836" y="1"/>
                  <a:pt x="183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1410;p122">
            <a:extLst>
              <a:ext uri="{FF2B5EF4-FFF2-40B4-BE49-F238E27FC236}">
                <a16:creationId xmlns:a16="http://schemas.microsoft.com/office/drawing/2014/main" id="{F072E5F9-F442-892F-92E0-1A2859121E05}"/>
              </a:ext>
            </a:extLst>
          </p:cNvPr>
          <p:cNvSpPr txBox="1"/>
          <p:nvPr/>
        </p:nvSpPr>
        <p:spPr>
          <a:xfrm>
            <a:off x="2807350" y="2596249"/>
            <a:ext cx="1558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INFRA</a:t>
            </a:r>
            <a:endParaRPr sz="16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0" name="Google Shape;1411;p122">
            <a:extLst>
              <a:ext uri="{FF2B5EF4-FFF2-40B4-BE49-F238E27FC236}">
                <a16:creationId xmlns:a16="http://schemas.microsoft.com/office/drawing/2014/main" id="{7BE34FE5-F420-28E0-C685-154F8DA9C0A0}"/>
              </a:ext>
            </a:extLst>
          </p:cNvPr>
          <p:cNvSpPr txBox="1"/>
          <p:nvPr/>
        </p:nvSpPr>
        <p:spPr>
          <a:xfrm>
            <a:off x="2725061" y="2859337"/>
            <a:ext cx="1737221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ETL das gravações e armazenamento em nuvem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1" name="Google Shape;1412;p122">
            <a:extLst>
              <a:ext uri="{FF2B5EF4-FFF2-40B4-BE49-F238E27FC236}">
                <a16:creationId xmlns:a16="http://schemas.microsoft.com/office/drawing/2014/main" id="{472481B9-7459-96AF-0030-C4964A698E12}"/>
              </a:ext>
            </a:extLst>
          </p:cNvPr>
          <p:cNvSpPr txBox="1"/>
          <p:nvPr/>
        </p:nvSpPr>
        <p:spPr>
          <a:xfrm>
            <a:off x="3920025" y="695178"/>
            <a:ext cx="1558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ALGORITMOS</a:t>
            </a:r>
            <a:endParaRPr sz="16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2" name="Google Shape;1413;p122">
            <a:extLst>
              <a:ext uri="{FF2B5EF4-FFF2-40B4-BE49-F238E27FC236}">
                <a16:creationId xmlns:a16="http://schemas.microsoft.com/office/drawing/2014/main" id="{37D9EEC5-2400-20A1-5C4A-A428B499F837}"/>
              </a:ext>
            </a:extLst>
          </p:cNvPr>
          <p:cNvSpPr txBox="1"/>
          <p:nvPr/>
        </p:nvSpPr>
        <p:spPr>
          <a:xfrm>
            <a:off x="3500532" y="1030153"/>
            <a:ext cx="2417576" cy="81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pt-BR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NLP para análise de sentimentos e clusterização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3" name="Google Shape;1414;p122">
            <a:extLst>
              <a:ext uri="{FF2B5EF4-FFF2-40B4-BE49-F238E27FC236}">
                <a16:creationId xmlns:a16="http://schemas.microsoft.com/office/drawing/2014/main" id="{3257945A-1DB0-4B90-2202-2D9DAF2ADE67}"/>
              </a:ext>
            </a:extLst>
          </p:cNvPr>
          <p:cNvSpPr txBox="1"/>
          <p:nvPr/>
        </p:nvSpPr>
        <p:spPr>
          <a:xfrm>
            <a:off x="5032687" y="2596249"/>
            <a:ext cx="1558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ANÁLISES</a:t>
            </a:r>
            <a:endParaRPr sz="16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4" name="Google Shape;1415;p122">
            <a:extLst>
              <a:ext uri="{FF2B5EF4-FFF2-40B4-BE49-F238E27FC236}">
                <a16:creationId xmlns:a16="http://schemas.microsoft.com/office/drawing/2014/main" id="{611AAD7E-3BE7-7EC4-73AE-8B5A84574199}"/>
              </a:ext>
            </a:extLst>
          </p:cNvPr>
          <p:cNvSpPr txBox="1"/>
          <p:nvPr/>
        </p:nvSpPr>
        <p:spPr>
          <a:xfrm>
            <a:off x="4957508" y="2886690"/>
            <a:ext cx="1737187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Interface para Análise dos dados e extração de bases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1416;p122">
            <a:extLst>
              <a:ext uri="{FF2B5EF4-FFF2-40B4-BE49-F238E27FC236}">
                <a16:creationId xmlns:a16="http://schemas.microsoft.com/office/drawing/2014/main" id="{1AAC077B-7B43-2A39-4668-200A5DCB96B9}"/>
              </a:ext>
            </a:extLst>
          </p:cNvPr>
          <p:cNvSpPr txBox="1"/>
          <p:nvPr/>
        </p:nvSpPr>
        <p:spPr>
          <a:xfrm>
            <a:off x="6145337" y="666735"/>
            <a:ext cx="1558800" cy="3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RESOLUÇÃO</a:t>
            </a:r>
            <a:endParaRPr sz="1600" b="1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26" name="Google Shape;1417;p122">
            <a:extLst>
              <a:ext uri="{FF2B5EF4-FFF2-40B4-BE49-F238E27FC236}">
                <a16:creationId xmlns:a16="http://schemas.microsoft.com/office/drawing/2014/main" id="{BA57FD7D-A2AD-502A-9F79-E6DE8795E35D}"/>
              </a:ext>
            </a:extLst>
          </p:cNvPr>
          <p:cNvSpPr txBox="1"/>
          <p:nvPr/>
        </p:nvSpPr>
        <p:spPr>
          <a:xfrm>
            <a:off x="6145346" y="1016999"/>
            <a:ext cx="15588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Insights Significativos e Precisos</a:t>
            </a:r>
            <a:endParaRPr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Retângulo 526">
            <a:extLst>
              <a:ext uri="{FF2B5EF4-FFF2-40B4-BE49-F238E27FC236}">
                <a16:creationId xmlns:a16="http://schemas.microsoft.com/office/drawing/2014/main" id="{479D12D3-088E-9492-880A-1FEA15D9869C}"/>
              </a:ext>
            </a:extLst>
          </p:cNvPr>
          <p:cNvSpPr/>
          <p:nvPr/>
        </p:nvSpPr>
        <p:spPr>
          <a:xfrm>
            <a:off x="2330530" y="496777"/>
            <a:ext cx="5874327" cy="360967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7309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1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/>
          <p:nvPr/>
        </p:nvSpPr>
        <p:spPr>
          <a:xfrm>
            <a:off x="7041" y="-99410"/>
            <a:ext cx="1138874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74"/>
          <p:cNvSpPr txBox="1">
            <a:spLocks noGrp="1"/>
          </p:cNvSpPr>
          <p:nvPr>
            <p:ph type="title"/>
          </p:nvPr>
        </p:nvSpPr>
        <p:spPr>
          <a:xfrm rot="-5400000">
            <a:off x="-1434872" y="2227029"/>
            <a:ext cx="4022700" cy="600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7FE3CAA-81FB-9561-7425-148E55226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141" y="465218"/>
            <a:ext cx="7555677" cy="442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0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/>
          <p:nvPr/>
        </p:nvSpPr>
        <p:spPr>
          <a:xfrm>
            <a:off x="7041" y="-99410"/>
            <a:ext cx="1138874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74"/>
          <p:cNvSpPr txBox="1">
            <a:spLocks noGrp="1"/>
          </p:cNvSpPr>
          <p:nvPr>
            <p:ph type="title"/>
          </p:nvPr>
        </p:nvSpPr>
        <p:spPr>
          <a:xfrm rot="-5400000">
            <a:off x="-1434872" y="2227029"/>
            <a:ext cx="4022700" cy="600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Modelo de Negócios</a:t>
            </a:r>
            <a:endParaRPr dirty="0"/>
          </a:p>
        </p:txBody>
      </p:sp>
      <p:sp>
        <p:nvSpPr>
          <p:cNvPr id="4" name="Google Shape;559;p76">
            <a:extLst>
              <a:ext uri="{FF2B5EF4-FFF2-40B4-BE49-F238E27FC236}">
                <a16:creationId xmlns:a16="http://schemas.microsoft.com/office/drawing/2014/main" id="{51E9A0A5-4E80-446F-9D43-055D1AD821A1}"/>
              </a:ext>
            </a:extLst>
          </p:cNvPr>
          <p:cNvSpPr/>
          <p:nvPr/>
        </p:nvSpPr>
        <p:spPr>
          <a:xfrm>
            <a:off x="1475508" y="792292"/>
            <a:ext cx="7446818" cy="1552156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9FED5105-28A9-0C3F-7CE4-138E6021596A}"/>
              </a:ext>
            </a:extLst>
          </p:cNvPr>
          <p:cNvSpPr txBox="1">
            <a:spLocks/>
          </p:cNvSpPr>
          <p:nvPr/>
        </p:nvSpPr>
        <p:spPr>
          <a:xfrm>
            <a:off x="1627836" y="1019593"/>
            <a:ext cx="7142161" cy="1552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>
                <a:solidFill>
                  <a:schemeClr val="tx2"/>
                </a:solidFill>
              </a:rPr>
              <a:t>DESENVOLVIMENTO + SUPORTE + ANÁLISES MENSAIS</a:t>
            </a:r>
          </a:p>
        </p:txBody>
      </p:sp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8039926E-7091-5BF0-2B58-56A2C5750F39}"/>
              </a:ext>
            </a:extLst>
          </p:cNvPr>
          <p:cNvSpPr/>
          <p:nvPr/>
        </p:nvSpPr>
        <p:spPr>
          <a:xfrm>
            <a:off x="4980707" y="2527240"/>
            <a:ext cx="436418" cy="602673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Google Shape;379;p61">
            <a:extLst>
              <a:ext uri="{FF2B5EF4-FFF2-40B4-BE49-F238E27FC236}">
                <a16:creationId xmlns:a16="http://schemas.microsoft.com/office/drawing/2014/main" id="{A0B8AF51-38D0-F61D-7010-1FCFC72AD6BC}"/>
              </a:ext>
            </a:extLst>
          </p:cNvPr>
          <p:cNvSpPr txBox="1">
            <a:spLocks/>
          </p:cNvSpPr>
          <p:nvPr/>
        </p:nvSpPr>
        <p:spPr>
          <a:xfrm>
            <a:off x="1627835" y="3257102"/>
            <a:ext cx="7142161" cy="104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>
                <a:solidFill>
                  <a:schemeClr val="tx2"/>
                </a:solidFill>
              </a:rPr>
              <a:t>Recorrência, Fidelização da Base e Entregas Constantes</a:t>
            </a:r>
          </a:p>
        </p:txBody>
      </p:sp>
    </p:spTree>
    <p:extLst>
      <p:ext uri="{BB962C8B-B14F-4D97-AF65-F5344CB8AC3E}">
        <p14:creationId xmlns:p14="http://schemas.microsoft.com/office/powerpoint/2010/main" val="58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4"/>
          <p:cNvSpPr/>
          <p:nvPr/>
        </p:nvSpPr>
        <p:spPr>
          <a:xfrm>
            <a:off x="7041" y="-99410"/>
            <a:ext cx="1138874" cy="5253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2" name="Google Shape;542;p74"/>
          <p:cNvSpPr txBox="1">
            <a:spLocks noGrp="1"/>
          </p:cNvSpPr>
          <p:nvPr>
            <p:ph type="title"/>
          </p:nvPr>
        </p:nvSpPr>
        <p:spPr>
          <a:xfrm rot="-5400000">
            <a:off x="-1451092" y="2063113"/>
            <a:ext cx="4022700" cy="9282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Estratégias de Crescimento</a:t>
            </a:r>
            <a:endParaRPr dirty="0"/>
          </a:p>
        </p:txBody>
      </p:sp>
      <p:sp>
        <p:nvSpPr>
          <p:cNvPr id="2" name="Google Shape;559;p76">
            <a:extLst>
              <a:ext uri="{FF2B5EF4-FFF2-40B4-BE49-F238E27FC236}">
                <a16:creationId xmlns:a16="http://schemas.microsoft.com/office/drawing/2014/main" id="{48489FF5-E672-9143-3F5C-3ED59602404A}"/>
              </a:ext>
            </a:extLst>
          </p:cNvPr>
          <p:cNvSpPr/>
          <p:nvPr/>
        </p:nvSpPr>
        <p:spPr>
          <a:xfrm>
            <a:off x="1475507" y="792291"/>
            <a:ext cx="7467601" cy="4001382"/>
          </a:xfrm>
          <a:prstGeom prst="rect">
            <a:avLst/>
          </a:prstGeom>
          <a:solidFill>
            <a:schemeClr val="dk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F5A4AF-164C-0E78-DB0B-D48276684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504" y="1068532"/>
            <a:ext cx="580159" cy="5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DACE719-13E3-21BB-940A-916734B59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592" y="2285591"/>
            <a:ext cx="580159" cy="580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Portal Totvs - Instituto GayLussac">
            <a:extLst>
              <a:ext uri="{FF2B5EF4-FFF2-40B4-BE49-F238E27FC236}">
                <a16:creationId xmlns:a16="http://schemas.microsoft.com/office/drawing/2014/main" id="{5B8C7C65-C0B2-FA65-1F6A-D57EB12CB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451" y="3598719"/>
            <a:ext cx="1168423" cy="657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379;p61">
            <a:extLst>
              <a:ext uri="{FF2B5EF4-FFF2-40B4-BE49-F238E27FC236}">
                <a16:creationId xmlns:a16="http://schemas.microsoft.com/office/drawing/2014/main" id="{8BD07271-FBE0-F914-2B94-D71E11810EFE}"/>
              </a:ext>
            </a:extLst>
          </p:cNvPr>
          <p:cNvSpPr txBox="1">
            <a:spLocks/>
          </p:cNvSpPr>
          <p:nvPr/>
        </p:nvSpPr>
        <p:spPr>
          <a:xfrm>
            <a:off x="2306709" y="1047311"/>
            <a:ext cx="5138415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>
                <a:solidFill>
                  <a:schemeClr val="tx2"/>
                </a:solidFill>
              </a:rPr>
              <a:t>Prospecção de Lideranças</a:t>
            </a:r>
          </a:p>
        </p:txBody>
      </p:sp>
      <p:sp>
        <p:nvSpPr>
          <p:cNvPr id="7" name="Google Shape;379;p61">
            <a:extLst>
              <a:ext uri="{FF2B5EF4-FFF2-40B4-BE49-F238E27FC236}">
                <a16:creationId xmlns:a16="http://schemas.microsoft.com/office/drawing/2014/main" id="{E64A806A-DD5E-8BA7-3FCF-B6043191B77D}"/>
              </a:ext>
            </a:extLst>
          </p:cNvPr>
          <p:cNvSpPr txBox="1">
            <a:spLocks/>
          </p:cNvSpPr>
          <p:nvPr/>
        </p:nvSpPr>
        <p:spPr>
          <a:xfrm>
            <a:off x="2377751" y="2281670"/>
            <a:ext cx="6238893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>
                <a:solidFill>
                  <a:schemeClr val="tx2"/>
                </a:solidFill>
              </a:rPr>
              <a:t>Implementação com Consultorias</a:t>
            </a:r>
          </a:p>
        </p:txBody>
      </p:sp>
      <p:sp>
        <p:nvSpPr>
          <p:cNvPr id="8" name="Google Shape;379;p61">
            <a:extLst>
              <a:ext uri="{FF2B5EF4-FFF2-40B4-BE49-F238E27FC236}">
                <a16:creationId xmlns:a16="http://schemas.microsoft.com/office/drawing/2014/main" id="{74FDC018-6405-8AAA-8AF4-5F6E766FE374}"/>
              </a:ext>
            </a:extLst>
          </p:cNvPr>
          <p:cNvSpPr txBox="1">
            <a:spLocks/>
          </p:cNvSpPr>
          <p:nvPr/>
        </p:nvSpPr>
        <p:spPr>
          <a:xfrm>
            <a:off x="2949874" y="3637258"/>
            <a:ext cx="4077584" cy="580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>
                <a:solidFill>
                  <a:schemeClr val="tx2"/>
                </a:solidFill>
              </a:rPr>
              <a:t>Integração com ERPs</a:t>
            </a:r>
          </a:p>
        </p:txBody>
      </p:sp>
    </p:spTree>
    <p:extLst>
      <p:ext uri="{BB962C8B-B14F-4D97-AF65-F5344CB8AC3E}">
        <p14:creationId xmlns:p14="http://schemas.microsoft.com/office/powerpoint/2010/main" val="1916241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79;p61">
            <a:extLst>
              <a:ext uri="{FF2B5EF4-FFF2-40B4-BE49-F238E27FC236}">
                <a16:creationId xmlns:a16="http://schemas.microsoft.com/office/drawing/2014/main" id="{523557BD-51DC-A75A-8D0D-B97E23BB5599}"/>
              </a:ext>
            </a:extLst>
          </p:cNvPr>
          <p:cNvSpPr txBox="1">
            <a:spLocks/>
          </p:cNvSpPr>
          <p:nvPr/>
        </p:nvSpPr>
        <p:spPr>
          <a:xfrm>
            <a:off x="1063265" y="3850171"/>
            <a:ext cx="7017470" cy="1029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Decifrando emoções, impulsionando ações, fidelizando conexões.</a:t>
            </a:r>
          </a:p>
        </p:txBody>
      </p:sp>
      <p:sp>
        <p:nvSpPr>
          <p:cNvPr id="12" name="Google Shape;373;p60">
            <a:extLst>
              <a:ext uri="{FF2B5EF4-FFF2-40B4-BE49-F238E27FC236}">
                <a16:creationId xmlns:a16="http://schemas.microsoft.com/office/drawing/2014/main" id="{BBDFFE6F-2615-2BAD-B9FE-A644BAF763AD}"/>
              </a:ext>
            </a:extLst>
          </p:cNvPr>
          <p:cNvSpPr txBox="1">
            <a:spLocks/>
          </p:cNvSpPr>
          <p:nvPr/>
        </p:nvSpPr>
        <p:spPr>
          <a:xfrm>
            <a:off x="4286358" y="1704878"/>
            <a:ext cx="2639800" cy="106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sz="6600" dirty="0"/>
              <a:t>LUNA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49BD3E4-D8C0-8F81-E901-1162237284B8}"/>
              </a:ext>
            </a:extLst>
          </p:cNvPr>
          <p:cNvSpPr/>
          <p:nvPr/>
        </p:nvSpPr>
        <p:spPr>
          <a:xfrm>
            <a:off x="2010561" y="1189866"/>
            <a:ext cx="5671407" cy="20989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FD941535-86D4-39A9-18B5-D4508F6CD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1403" y="871042"/>
            <a:ext cx="2736612" cy="2736612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668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30AAE136-2B20-A90C-063C-7173542EED30}"/>
              </a:ext>
            </a:extLst>
          </p:cNvPr>
          <p:cNvSpPr txBox="1">
            <a:spLocks/>
          </p:cNvSpPr>
          <p:nvPr/>
        </p:nvSpPr>
        <p:spPr>
          <a:xfrm>
            <a:off x="1281403" y="1415734"/>
            <a:ext cx="6581194" cy="231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De acordo com a PwC, 32% dos clientes deixam de fazer negócios com uma marca que gostam após apenas uma única experiência ruim.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DC527B3-E3FF-E5EA-9FE6-1A3B5FB6A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867" y="532749"/>
            <a:ext cx="7754266" cy="2342069"/>
          </a:xfrm>
          <a:prstGeom prst="rect">
            <a:avLst/>
          </a:prstGeom>
        </p:spPr>
      </p:pic>
      <p:sp>
        <p:nvSpPr>
          <p:cNvPr id="4" name="Google Shape;379;p61">
            <a:extLst>
              <a:ext uri="{FF2B5EF4-FFF2-40B4-BE49-F238E27FC236}">
                <a16:creationId xmlns:a16="http://schemas.microsoft.com/office/drawing/2014/main" id="{3608724E-C049-E26D-CF23-E5A20E94800B}"/>
              </a:ext>
            </a:extLst>
          </p:cNvPr>
          <p:cNvSpPr txBox="1">
            <a:spLocks/>
          </p:cNvSpPr>
          <p:nvPr/>
        </p:nvSpPr>
        <p:spPr>
          <a:xfrm>
            <a:off x="1281403" y="3365518"/>
            <a:ext cx="6581194" cy="6245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>
                <a:solidFill>
                  <a:srgbClr val="C00000"/>
                </a:solidFill>
              </a:rPr>
              <a:t>R$ 143.904,90</a:t>
            </a:r>
          </a:p>
        </p:txBody>
      </p:sp>
    </p:spTree>
    <p:extLst>
      <p:ext uri="{BB962C8B-B14F-4D97-AF65-F5344CB8AC3E}">
        <p14:creationId xmlns:p14="http://schemas.microsoft.com/office/powerpoint/2010/main" val="2086363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30AAE136-2B20-A90C-063C-7173542EED30}"/>
              </a:ext>
            </a:extLst>
          </p:cNvPr>
          <p:cNvSpPr txBox="1">
            <a:spLocks/>
          </p:cNvSpPr>
          <p:nvPr/>
        </p:nvSpPr>
        <p:spPr>
          <a:xfrm>
            <a:off x="1281403" y="1415734"/>
            <a:ext cx="6581194" cy="2312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PROBLEMA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Como ter precisão em entender o sentimento do meu cliente para não perdermos </a:t>
            </a:r>
            <a:r>
              <a:rPr lang="pt-BR" dirty="0">
                <a:solidFill>
                  <a:srgbClr val="FFFF00"/>
                </a:solidFill>
              </a:rPr>
              <a:t>negócios</a:t>
            </a:r>
            <a:r>
              <a:rPr lang="pt-BR" dirty="0"/>
              <a:t> e </a:t>
            </a:r>
            <a:r>
              <a:rPr lang="pt-BR" dirty="0">
                <a:solidFill>
                  <a:srgbClr val="FFFF00"/>
                </a:solidFill>
              </a:rPr>
              <a:t>reputação</a:t>
            </a:r>
            <a:r>
              <a:rPr lang="en-US" dirty="0"/>
              <a:t>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9118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30AAE136-2B20-A90C-063C-7173542EED30}"/>
              </a:ext>
            </a:extLst>
          </p:cNvPr>
          <p:cNvSpPr txBox="1">
            <a:spLocks/>
          </p:cNvSpPr>
          <p:nvPr/>
        </p:nvSpPr>
        <p:spPr>
          <a:xfrm>
            <a:off x="1281403" y="962444"/>
            <a:ext cx="6581194" cy="321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Solução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Analisar de forma </a:t>
            </a:r>
            <a:r>
              <a:rPr lang="pt-BR" dirty="0">
                <a:solidFill>
                  <a:srgbClr val="FFFF00"/>
                </a:solidFill>
              </a:rPr>
              <a:t>sistemática</a:t>
            </a:r>
            <a:r>
              <a:rPr lang="pt-BR" dirty="0"/>
              <a:t> minha base de atendimentos para assim direcionar o melhor atendimento </a:t>
            </a:r>
            <a:r>
              <a:rPr lang="pt-BR" dirty="0">
                <a:solidFill>
                  <a:srgbClr val="FFFF00"/>
                </a:solidFill>
              </a:rPr>
              <a:t>humano</a:t>
            </a:r>
            <a:r>
              <a:rPr lang="pt-BR" dirty="0"/>
              <a:t> e resolver os problemas</a:t>
            </a:r>
          </a:p>
        </p:txBody>
      </p:sp>
    </p:spTree>
    <p:extLst>
      <p:ext uri="{BB962C8B-B14F-4D97-AF65-F5344CB8AC3E}">
        <p14:creationId xmlns:p14="http://schemas.microsoft.com/office/powerpoint/2010/main" val="1105293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30AAE136-2B20-A90C-063C-7173542EED30}"/>
              </a:ext>
            </a:extLst>
          </p:cNvPr>
          <p:cNvSpPr txBox="1">
            <a:spLocks/>
          </p:cNvSpPr>
          <p:nvPr/>
        </p:nvSpPr>
        <p:spPr>
          <a:xfrm>
            <a:off x="1281403" y="962444"/>
            <a:ext cx="6581194" cy="321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Proposta de Valor</a:t>
            </a:r>
          </a:p>
          <a:p>
            <a:pPr algn="ctr"/>
            <a:endParaRPr lang="pt-BR" dirty="0"/>
          </a:p>
          <a:p>
            <a:pPr algn="ctr"/>
            <a:r>
              <a:rPr lang="pt-BR" dirty="0"/>
              <a:t>Sistema </a:t>
            </a:r>
            <a:r>
              <a:rPr lang="pt-BR" dirty="0">
                <a:solidFill>
                  <a:srgbClr val="FFFF00"/>
                </a:solidFill>
              </a:rPr>
              <a:t>Personalizado</a:t>
            </a:r>
            <a:r>
              <a:rPr lang="pt-BR" dirty="0"/>
              <a:t> a base de dados para a análise de sentimentos, e o </a:t>
            </a:r>
            <a:r>
              <a:rPr lang="pt-BR" dirty="0">
                <a:solidFill>
                  <a:srgbClr val="FFFF00"/>
                </a:solidFill>
              </a:rPr>
              <a:t>Controle Gerencial</a:t>
            </a:r>
            <a:r>
              <a:rPr lang="pt-BR" dirty="0"/>
              <a:t> dessa base, para tomada de decisão </a:t>
            </a:r>
            <a:r>
              <a:rPr lang="pt-BR" dirty="0">
                <a:solidFill>
                  <a:srgbClr val="FFFF00"/>
                </a:solidFill>
              </a:rPr>
              <a:t>Rápida</a:t>
            </a:r>
            <a:r>
              <a:rPr lang="pt-BR" dirty="0"/>
              <a:t> e </a:t>
            </a:r>
            <a:r>
              <a:rPr lang="pt-BR" dirty="0">
                <a:solidFill>
                  <a:srgbClr val="FFFF00"/>
                </a:solidFill>
              </a:rPr>
              <a:t>Precisa</a:t>
            </a:r>
          </a:p>
        </p:txBody>
      </p:sp>
    </p:spTree>
    <p:extLst>
      <p:ext uri="{BB962C8B-B14F-4D97-AF65-F5344CB8AC3E}">
        <p14:creationId xmlns:p14="http://schemas.microsoft.com/office/powerpoint/2010/main" val="713570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30AAE136-2B20-A90C-063C-7173542EED30}"/>
              </a:ext>
            </a:extLst>
          </p:cNvPr>
          <p:cNvSpPr txBox="1">
            <a:spLocks/>
          </p:cNvSpPr>
          <p:nvPr/>
        </p:nvSpPr>
        <p:spPr>
          <a:xfrm>
            <a:off x="1377877" y="490858"/>
            <a:ext cx="6581194" cy="56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Como</a:t>
            </a:r>
            <a:r>
              <a:rPr lang="en-US" dirty="0"/>
              <a:t>?</a:t>
            </a:r>
            <a:endParaRPr lang="pt-BR" dirty="0"/>
          </a:p>
          <a:p>
            <a:pPr algn="ctr"/>
            <a:endParaRPr lang="pt-BR" dirty="0"/>
          </a:p>
        </p:txBody>
      </p:sp>
      <p:sp>
        <p:nvSpPr>
          <p:cNvPr id="3" name="Google Shape;373;p60">
            <a:extLst>
              <a:ext uri="{FF2B5EF4-FFF2-40B4-BE49-F238E27FC236}">
                <a16:creationId xmlns:a16="http://schemas.microsoft.com/office/drawing/2014/main" id="{BBF54306-1CDF-A4D5-AED9-7174451446A3}"/>
              </a:ext>
            </a:extLst>
          </p:cNvPr>
          <p:cNvSpPr txBox="1">
            <a:spLocks/>
          </p:cNvSpPr>
          <p:nvPr/>
        </p:nvSpPr>
        <p:spPr>
          <a:xfrm>
            <a:off x="4067004" y="2162078"/>
            <a:ext cx="2639800" cy="1068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sz="6600" dirty="0"/>
              <a:t>LUNA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E2AA899-7606-2DD7-31EE-DADF8D35D176}"/>
              </a:ext>
            </a:extLst>
          </p:cNvPr>
          <p:cNvSpPr/>
          <p:nvPr/>
        </p:nvSpPr>
        <p:spPr>
          <a:xfrm>
            <a:off x="1832770" y="1647066"/>
            <a:ext cx="5671407" cy="2098964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 descr="Desenho de uma mulher&#10;&#10;Descrição gerada automaticamente com confiança média">
            <a:extLst>
              <a:ext uri="{FF2B5EF4-FFF2-40B4-BE49-F238E27FC236}">
                <a16:creationId xmlns:a16="http://schemas.microsoft.com/office/drawing/2014/main" id="{0974CFFF-6C01-E288-603A-B5666DFFB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686" y="1328242"/>
            <a:ext cx="2736612" cy="2736612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72023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30AAE136-2B20-A90C-063C-7173542EED30}"/>
              </a:ext>
            </a:extLst>
          </p:cNvPr>
          <p:cNvSpPr txBox="1">
            <a:spLocks/>
          </p:cNvSpPr>
          <p:nvPr/>
        </p:nvSpPr>
        <p:spPr>
          <a:xfrm>
            <a:off x="1281403" y="962444"/>
            <a:ext cx="6581194" cy="3218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Por que Luna?</a:t>
            </a:r>
          </a:p>
          <a:p>
            <a:pPr marL="457200" indent="-457200" algn="ctr">
              <a:buFontTx/>
              <a:buChar char="-"/>
            </a:pPr>
            <a:endParaRPr lang="pt-BR" dirty="0"/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</a:rPr>
              <a:t>Personalização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</a:rPr>
              <a:t>Tratamento da Base</a:t>
            </a: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dirty="0">
              <a:solidFill>
                <a:schemeClr val="tx2"/>
              </a:solidFill>
            </a:endParaRPr>
          </a:p>
          <a:p>
            <a:pPr marL="457200" indent="-45720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tx2"/>
                </a:solidFill>
              </a:rPr>
              <a:t>Análise em Linguagem Natural</a:t>
            </a:r>
          </a:p>
        </p:txBody>
      </p:sp>
    </p:spTree>
    <p:extLst>
      <p:ext uri="{BB962C8B-B14F-4D97-AF65-F5344CB8AC3E}">
        <p14:creationId xmlns:p14="http://schemas.microsoft.com/office/powerpoint/2010/main" val="1030999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379;p61">
            <a:extLst>
              <a:ext uri="{FF2B5EF4-FFF2-40B4-BE49-F238E27FC236}">
                <a16:creationId xmlns:a16="http://schemas.microsoft.com/office/drawing/2014/main" id="{30AAE136-2B20-A90C-063C-7173542EED30}"/>
              </a:ext>
            </a:extLst>
          </p:cNvPr>
          <p:cNvSpPr txBox="1">
            <a:spLocks/>
          </p:cNvSpPr>
          <p:nvPr/>
        </p:nvSpPr>
        <p:spPr>
          <a:xfrm>
            <a:off x="1281403" y="657645"/>
            <a:ext cx="6581194" cy="103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 sz="2800" b="1" i="0" u="none" strike="noStrike" cap="none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algn="ctr"/>
            <a:r>
              <a:rPr lang="pt-BR" dirty="0"/>
              <a:t>Escassez de Análises Individualizadas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1798569-A7ED-D49F-8473-C463DB780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41" y="1757623"/>
            <a:ext cx="5046518" cy="264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932394"/>
      </p:ext>
    </p:extLst>
  </p:cSld>
  <p:clrMapOvr>
    <a:masterClrMapping/>
  </p:clrMapOvr>
</p:sld>
</file>

<file path=ppt/theme/theme1.xml><?xml version="1.0" encoding="utf-8"?>
<a:theme xmlns:a="http://schemas.openxmlformats.org/drawingml/2006/main" name="Metamorphosis Business Plan XL by Slidesgo">
  <a:themeElements>
    <a:clrScheme name="Simple Light">
      <a:dk1>
        <a:srgbClr val="000000"/>
      </a:dk1>
      <a:lt1>
        <a:srgbClr val="FFFFFF"/>
      </a:lt1>
      <a:dk2>
        <a:srgbClr val="212121"/>
      </a:dk2>
      <a:lt2>
        <a:srgbClr val="FFFFFF"/>
      </a:lt2>
      <a:accent1>
        <a:srgbClr val="212121"/>
      </a:accent1>
      <a:accent2>
        <a:srgbClr val="FFFFFF"/>
      </a:accent2>
      <a:accent3>
        <a:srgbClr val="000000"/>
      </a:accent3>
      <a:accent4>
        <a:srgbClr val="FFFFFF"/>
      </a:accent4>
      <a:accent5>
        <a:srgbClr val="000000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231</Words>
  <Application>Microsoft Office PowerPoint</Application>
  <PresentationFormat>Apresentação na tela (16:9)</PresentationFormat>
  <Paragraphs>47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1" baseType="lpstr">
      <vt:lpstr>Arial</vt:lpstr>
      <vt:lpstr>Montserrat Medium</vt:lpstr>
      <vt:lpstr>Montserrat</vt:lpstr>
      <vt:lpstr>Rubik</vt:lpstr>
      <vt:lpstr>Metamorphosis Business Plan XL by Slidesgo</vt:lpstr>
      <vt:lpstr>LUNA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Benefícios</vt:lpstr>
      <vt:lpstr>Público Alvo</vt:lpstr>
      <vt:lpstr>Apresentação do PowerPoint</vt:lpstr>
      <vt:lpstr>Resultado</vt:lpstr>
      <vt:lpstr>Modelo de Negócios</vt:lpstr>
      <vt:lpstr>Estratégias de Crescimento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LUNA</dc:title>
  <dc:creator>Luis Santos</dc:creator>
  <cp:lastModifiedBy>Office ROQT</cp:lastModifiedBy>
  <cp:revision>7</cp:revision>
  <dcterms:modified xsi:type="dcterms:W3CDTF">2024-09-26T01:37:58Z</dcterms:modified>
</cp:coreProperties>
</file>