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61" r:id="rId4"/>
    <p:sldId id="304" r:id="rId5"/>
    <p:sldId id="305" r:id="rId6"/>
    <p:sldId id="307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4" r:id="rId16"/>
    <p:sldId id="316" r:id="rId17"/>
  </p:sldIdLst>
  <p:sldSz cx="9144000" cy="5143500" type="screen16x9"/>
  <p:notesSz cx="6858000" cy="9144000"/>
  <p:embeddedFontLst>
    <p:embeddedFont>
      <p:font typeface="Abril Fatface" panose="020B0604020202020204" charset="0"/>
      <p:regular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284276-7F47-4CD0-B739-9424A8EED950}">
  <a:tblStyle styleId="{56284276-7F47-4CD0-B739-9424A8EED9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4654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0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6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7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3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60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25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9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7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14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6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6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8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52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CUSTOM_9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00675" y="-66675"/>
            <a:ext cx="3810000" cy="1219200"/>
          </a:xfrm>
          <a:custGeom>
            <a:avLst/>
            <a:gdLst/>
            <a:ahLst/>
            <a:cxnLst/>
            <a:rect l="l" t="t" r="r" b="b"/>
            <a:pathLst>
              <a:path w="152400" h="48768" extrusionOk="0">
                <a:moveTo>
                  <a:pt x="0" y="25146"/>
                </a:moveTo>
                <a:lnTo>
                  <a:pt x="152400" y="48768"/>
                </a:lnTo>
                <a:lnTo>
                  <a:pt x="152400" y="0"/>
                </a:lnTo>
                <a:lnTo>
                  <a:pt x="2438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5250" y="3971925"/>
            <a:ext cx="2324100" cy="1219200"/>
          </a:xfrm>
          <a:custGeom>
            <a:avLst/>
            <a:gdLst/>
            <a:ahLst/>
            <a:cxnLst/>
            <a:rect l="l" t="t" r="r" b="b"/>
            <a:pathLst>
              <a:path w="92964" h="48768" extrusionOk="0">
                <a:moveTo>
                  <a:pt x="2667" y="0"/>
                </a:moveTo>
                <a:lnTo>
                  <a:pt x="92964" y="35052"/>
                </a:lnTo>
                <a:lnTo>
                  <a:pt x="21336" y="48768"/>
                </a:lnTo>
                <a:lnTo>
                  <a:pt x="0" y="48768"/>
                </a:lnTo>
                <a:lnTo>
                  <a:pt x="0" y="6477"/>
                </a:lnTo>
                <a:close/>
              </a:path>
            </a:pathLst>
          </a:custGeom>
          <a:solidFill>
            <a:srgbClr val="CC3F3A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495300" y="3705225"/>
            <a:ext cx="7324725" cy="1571625"/>
          </a:xfrm>
          <a:custGeom>
            <a:avLst/>
            <a:gdLst/>
            <a:ahLst/>
            <a:cxnLst/>
            <a:rect l="l" t="t" r="r" b="b"/>
            <a:pathLst>
              <a:path w="292989" h="62865" extrusionOk="0">
                <a:moveTo>
                  <a:pt x="0" y="58674"/>
                </a:moveTo>
                <a:lnTo>
                  <a:pt x="292989" y="0"/>
                </a:lnTo>
                <a:lnTo>
                  <a:pt x="98298" y="628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977825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782625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8575" y="-47626"/>
            <a:ext cx="7126957" cy="2543118"/>
          </a:xfrm>
          <a:custGeom>
            <a:avLst/>
            <a:gdLst/>
            <a:ahLst/>
            <a:cxnLst/>
            <a:rect l="l" t="t" r="r" b="b"/>
            <a:pathLst>
              <a:path w="292989" h="104013" extrusionOk="0">
                <a:moveTo>
                  <a:pt x="0" y="762"/>
                </a:moveTo>
                <a:lnTo>
                  <a:pt x="0" y="104013"/>
                </a:lnTo>
                <a:lnTo>
                  <a:pt x="292989" y="0"/>
                </a:lnTo>
                <a:close/>
              </a:path>
            </a:pathLst>
          </a:custGeom>
          <a:solidFill>
            <a:srgbClr val="CC3F3A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2743200" y="3257550"/>
            <a:ext cx="6448120" cy="1933575"/>
          </a:xfrm>
          <a:custGeom>
            <a:avLst/>
            <a:gdLst/>
            <a:ahLst/>
            <a:cxnLst/>
            <a:rect l="l" t="t" r="r" b="b"/>
            <a:pathLst>
              <a:path w="255270" h="77343" extrusionOk="0">
                <a:moveTo>
                  <a:pt x="0" y="76200"/>
                </a:moveTo>
                <a:lnTo>
                  <a:pt x="255270" y="0"/>
                </a:lnTo>
                <a:lnTo>
                  <a:pt x="255270" y="77343"/>
                </a:lnTo>
                <a:close/>
              </a:path>
            </a:pathLst>
          </a:custGeom>
          <a:solidFill>
            <a:srgbClr val="CC3F3A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247325" y="4679400"/>
            <a:ext cx="68967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9100" y="4285400"/>
            <a:ext cx="2865900" cy="858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48800" y="994750"/>
            <a:ext cx="66942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48800" y="2667225"/>
            <a:ext cx="30471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 and subtitle">
  <p:cSld name="ONE_COLUMN_TEXT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488075" y="0"/>
            <a:ext cx="1656000" cy="518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3175375" y="0"/>
            <a:ext cx="5968500" cy="5143500"/>
          </a:xfrm>
          <a:prstGeom prst="parallelogram">
            <a:avLst>
              <a:gd name="adj" fmla="val 25000"/>
            </a:avLst>
          </a:prstGeom>
          <a:solidFill>
            <a:srgbClr val="CC3F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323000" y="2031342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083650" y="3246800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4373149" y="3341800"/>
            <a:ext cx="34752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ext and title">
  <p:cSld name="CUSTOM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36100" y="711175"/>
            <a:ext cx="8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-9100" y="-9100"/>
            <a:ext cx="2865900" cy="4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247325" y="-18200"/>
            <a:ext cx="6896700" cy="282000"/>
          </a:xfrm>
          <a:prstGeom prst="rect">
            <a:avLst/>
          </a:prstGeom>
          <a:solidFill>
            <a:srgbClr val="CC3F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sz="16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691057" y="2223221"/>
            <a:ext cx="8005611" cy="133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400" dirty="0" err="1" smtClean="0"/>
              <a:t>Montreal´s</a:t>
            </a:r>
            <a:r>
              <a:rPr lang="es-ES" sz="2400" dirty="0" smtClean="0"/>
              <a:t> </a:t>
            </a:r>
            <a:r>
              <a:rPr lang="es-ES" sz="2400" dirty="0" err="1" smtClean="0"/>
              <a:t>bike</a:t>
            </a:r>
            <a:r>
              <a:rPr lang="es-ES" sz="2400" dirty="0" smtClean="0"/>
              <a:t> </a:t>
            </a:r>
            <a:r>
              <a:rPr lang="es-ES" sz="2400" dirty="0" err="1" smtClean="0"/>
              <a:t>sharing</a:t>
            </a:r>
            <a:r>
              <a:rPr lang="es-ES" sz="2400" dirty="0" smtClean="0"/>
              <a:t> </a:t>
            </a:r>
            <a:r>
              <a:rPr lang="es-ES" sz="2400" dirty="0" err="1" smtClean="0"/>
              <a:t>system</a:t>
            </a:r>
            <a:r>
              <a:rPr lang="es-ES" sz="2400" dirty="0" smtClean="0"/>
              <a:t> </a:t>
            </a:r>
            <a:r>
              <a:rPr lang="es-ES" sz="2400" dirty="0" err="1" smtClean="0"/>
              <a:t>analysis</a:t>
            </a:r>
            <a:endParaRPr sz="2400" dirty="0"/>
          </a:p>
        </p:txBody>
      </p:sp>
      <p:pic>
        <p:nvPicPr>
          <p:cNvPr id="1026" name="Picture 2" descr="YGroup Companies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42" y="4043513"/>
            <a:ext cx="995555" cy="99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Bixi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470" y="1576476"/>
            <a:ext cx="3895404" cy="11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err="1" smtClean="0"/>
              <a:t>Stations</a:t>
            </a:r>
            <a:endParaRPr lang="es-ES" dirty="0"/>
          </a:p>
        </p:txBody>
      </p:sp>
      <p:pic>
        <p:nvPicPr>
          <p:cNvPr id="273" name="Picture 6" descr="https://i.gyazo.com/0730d0c9c8973c6e05bdfc6eb050ec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4" y="1983037"/>
            <a:ext cx="4008439" cy="27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As we have seen before, the number of new stations between 2014 and 2015 remained almost constant.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It was in 2016 where, probably because of the raise of the rides, </a:t>
            </a:r>
            <a:r>
              <a:rPr lang="en-US" sz="1200" dirty="0" err="1" smtClean="0"/>
              <a:t>bixi</a:t>
            </a:r>
            <a:r>
              <a:rPr lang="en-US" sz="1200" dirty="0" smtClean="0"/>
              <a:t> built </a:t>
            </a:r>
            <a:r>
              <a:rPr lang="en-US" dirty="0" smtClean="0">
                <a:solidFill>
                  <a:srgbClr val="FF0000"/>
                </a:solidFill>
                <a:latin typeface="Abril Fatface" panose="020B0604020202020204" charset="0"/>
              </a:rPr>
              <a:t>81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new stations </a:t>
            </a:r>
            <a:r>
              <a:rPr lang="en-US" sz="1200" dirty="0" smtClean="0"/>
              <a:t>over the city.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We can see the specific use of each station.</a:t>
            </a:r>
            <a:endParaRPr lang="en-US" sz="1200" dirty="0"/>
          </a:p>
        </p:txBody>
      </p:sp>
      <p:pic>
        <p:nvPicPr>
          <p:cNvPr id="8194" name="Picture 2" descr="https://i.gyazo.com/f4e210cdfa89b997e06463bc7a2095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52" y="1876067"/>
            <a:ext cx="2904339" cy="27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err="1" smtClean="0"/>
              <a:t>Stations</a:t>
            </a:r>
            <a:endParaRPr lang="es-ES" dirty="0"/>
          </a:p>
        </p:txBody>
      </p:sp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Here we can see the most and least used new stations built in 2016.</a:t>
            </a:r>
            <a:endParaRPr lang="en-US" sz="1200" dirty="0"/>
          </a:p>
        </p:txBody>
      </p:sp>
      <p:pic>
        <p:nvPicPr>
          <p:cNvPr id="9218" name="Picture 2" descr="https://i.gyazo.com/e8c989a6ffdfc0c3a919c4e6cb1c0d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5" y="2148289"/>
            <a:ext cx="4050608" cy="26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.gyazo.com/c79ea83aec22b45e48dc867dc5df211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18" y="2148289"/>
            <a:ext cx="3982481" cy="26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30;p30"/>
          <p:cNvSpPr txBox="1">
            <a:spLocks/>
          </p:cNvSpPr>
          <p:nvPr/>
        </p:nvSpPr>
        <p:spPr>
          <a:xfrm>
            <a:off x="338075" y="1690856"/>
            <a:ext cx="4522200" cy="600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Top 10 most used new stations</a:t>
            </a:r>
            <a:endParaRPr lang="en-US" sz="1200" dirty="0"/>
          </a:p>
        </p:txBody>
      </p:sp>
      <p:sp>
        <p:nvSpPr>
          <p:cNvPr id="10" name="Google Shape;230;p30"/>
          <p:cNvSpPr txBox="1">
            <a:spLocks/>
          </p:cNvSpPr>
          <p:nvPr/>
        </p:nvSpPr>
        <p:spPr>
          <a:xfrm>
            <a:off x="4542352" y="1741628"/>
            <a:ext cx="4522200" cy="600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Top 10 least used new stations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50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smtClean="0"/>
              <a:t>New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pic>
        <p:nvPicPr>
          <p:cNvPr id="10242" name="Picture 2" descr="https://i.gyazo.com/685fd4993b979f23662fe1bf41d4b80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51" y="690511"/>
            <a:ext cx="4835066" cy="425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30;p30"/>
          <p:cNvSpPr txBox="1">
            <a:spLocks/>
          </p:cNvSpPr>
          <p:nvPr/>
        </p:nvSpPr>
        <p:spPr>
          <a:xfrm>
            <a:off x="424374" y="1195362"/>
            <a:ext cx="3056956" cy="3486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This graph shows the different bike paths </a:t>
            </a:r>
            <a:r>
              <a:rPr lang="en-US" sz="1200" dirty="0" err="1" smtClean="0"/>
              <a:t>availables</a:t>
            </a:r>
            <a:r>
              <a:rPr lang="en-US" sz="1200" dirty="0" smtClean="0"/>
              <a:t> in Montreal in 2019.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The new stations built from 2016 to 2017 were located all over the center of the city, well integrated between all already available stations.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There was no remarkable expansion out of the already built stations.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027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940" y="448228"/>
            <a:ext cx="8099100" cy="572700"/>
          </a:xfrm>
        </p:spPr>
        <p:txBody>
          <a:bodyPr/>
          <a:lstStyle/>
          <a:p>
            <a:r>
              <a:rPr lang="es-ES" dirty="0" smtClean="0"/>
              <a:t>New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usage</a:t>
            </a:r>
            <a:endParaRPr lang="es-ES" dirty="0"/>
          </a:p>
        </p:txBody>
      </p:sp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sp>
        <p:nvSpPr>
          <p:cNvPr id="11" name="Google Shape;230;p30"/>
          <p:cNvSpPr txBox="1">
            <a:spLocks/>
          </p:cNvSpPr>
          <p:nvPr/>
        </p:nvSpPr>
        <p:spPr>
          <a:xfrm>
            <a:off x="276298" y="1152127"/>
            <a:ext cx="3056956" cy="3486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Here we can see that the top most used stations are all near each other, concentrated in the center of the city.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Almost all least used stations are located far away from the most used ones, at the periphery of the bike system range.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pic>
        <p:nvPicPr>
          <p:cNvPr id="11266" name="Picture 2" descr="https://i.gyazo.com/892f0f5ece7c308382706962abf9a4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38" y="287165"/>
            <a:ext cx="5597462" cy="48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7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940" y="448228"/>
            <a:ext cx="8099100" cy="572700"/>
          </a:xfrm>
        </p:spPr>
        <p:txBody>
          <a:bodyPr/>
          <a:lstStyle/>
          <a:p>
            <a:r>
              <a:rPr lang="es-ES" dirty="0" err="1" smtClean="0"/>
              <a:t>Bike</a:t>
            </a:r>
            <a:r>
              <a:rPr lang="es-ES" dirty="0" smtClean="0"/>
              <a:t> </a:t>
            </a:r>
            <a:r>
              <a:rPr lang="es-ES" dirty="0" err="1" smtClean="0"/>
              <a:t>availability</a:t>
            </a:r>
            <a:endParaRPr lang="es-ES" dirty="0"/>
          </a:p>
        </p:txBody>
      </p:sp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pic>
        <p:nvPicPr>
          <p:cNvPr id="12290" name="Picture 2" descr="https://i.gyazo.com/62dcca7a7238429de9916734f6ae05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0" y="1171892"/>
            <a:ext cx="4352715" cy="37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.gyazo.com/4dd9478def6e84331756bcf06ed35f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66" y="1119532"/>
            <a:ext cx="4341734" cy="37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0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4291099" y="1535700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 err="1" smtClean="0"/>
              <a:t>Path</a:t>
            </a:r>
            <a:r>
              <a:rPr lang="es-ES" dirty="0" err="1"/>
              <a:t>s</a:t>
            </a:r>
            <a:endParaRPr dirty="0"/>
          </a:p>
        </p:txBody>
      </p:sp>
      <p:sp>
        <p:nvSpPr>
          <p:cNvPr id="237" name="Google Shape;237;p31"/>
          <p:cNvSpPr/>
          <p:nvPr/>
        </p:nvSpPr>
        <p:spPr>
          <a:xfrm>
            <a:off x="5051749" y="1663005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29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940" y="448228"/>
            <a:ext cx="8099100" cy="572700"/>
          </a:xfrm>
        </p:spPr>
        <p:txBody>
          <a:bodyPr/>
          <a:lstStyle/>
          <a:p>
            <a:r>
              <a:rPr lang="es-ES" dirty="0" err="1" smtClean="0"/>
              <a:t>Ride</a:t>
            </a:r>
            <a:r>
              <a:rPr lang="es-ES" dirty="0" smtClean="0"/>
              <a:t> </a:t>
            </a:r>
            <a:r>
              <a:rPr lang="es-ES" dirty="0" err="1" smtClean="0"/>
              <a:t>paths</a:t>
            </a:r>
            <a:endParaRPr lang="es-ES" dirty="0"/>
          </a:p>
        </p:txBody>
      </p:sp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pic>
        <p:nvPicPr>
          <p:cNvPr id="13314" name="Picture 2" descr="https://i.gyazo.com/a8b49bcbb3bae0f5d387df480a8b22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422" y="1369779"/>
            <a:ext cx="3143636" cy="328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i.gyazo.com/78c428b1114471f48b8f0554c4c2d3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97" y="1369779"/>
            <a:ext cx="29432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30;p30"/>
          <p:cNvSpPr txBox="1">
            <a:spLocks/>
          </p:cNvSpPr>
          <p:nvPr/>
        </p:nvSpPr>
        <p:spPr>
          <a:xfrm>
            <a:off x="249940" y="1513425"/>
            <a:ext cx="2137272" cy="300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We can see the most common start-end points rides in the system. This analysis give us information about the path itself and the usage of each station.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As a curious point, many of the common rides has the same station as the start and end point.</a:t>
            </a:r>
          </a:p>
        </p:txBody>
      </p:sp>
      <p:sp>
        <p:nvSpPr>
          <p:cNvPr id="10" name="Google Shape;230;p30"/>
          <p:cNvSpPr txBox="1">
            <a:spLocks/>
          </p:cNvSpPr>
          <p:nvPr/>
        </p:nvSpPr>
        <p:spPr>
          <a:xfrm>
            <a:off x="2667422" y="1010090"/>
            <a:ext cx="2550181" cy="50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FF0000"/>
                </a:solidFill>
                <a:latin typeface="Abril Fatface" panose="020B0604020202020204" charset="0"/>
              </a:rPr>
              <a:t>Most common paths</a:t>
            </a:r>
          </a:p>
        </p:txBody>
      </p:sp>
      <p:sp>
        <p:nvSpPr>
          <p:cNvPr id="11" name="Google Shape;230;p30"/>
          <p:cNvSpPr txBox="1">
            <a:spLocks/>
          </p:cNvSpPr>
          <p:nvPr/>
        </p:nvSpPr>
        <p:spPr>
          <a:xfrm>
            <a:off x="5806166" y="1020805"/>
            <a:ext cx="3025195" cy="50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FF0000"/>
                </a:solidFill>
                <a:latin typeface="Abril Fatface" panose="020B0604020202020204" charset="0"/>
              </a:rPr>
              <a:t>Paths with same start and end station</a:t>
            </a:r>
          </a:p>
        </p:txBody>
      </p:sp>
    </p:spTree>
    <p:extLst>
      <p:ext uri="{BB962C8B-B14F-4D97-AF65-F5344CB8AC3E}">
        <p14:creationId xmlns:p14="http://schemas.microsoft.com/office/powerpoint/2010/main" val="11794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258398" y="1341441"/>
            <a:ext cx="3047100" cy="3296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Montreal has been ranked #1 cycling city in North America and #18 worldwide according to COYA in 2019</a:t>
            </a:r>
            <a:r>
              <a:rPr lang="en-US" dirty="0" smtClean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They study different factors to determine if a city is good for cycling overall.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156" y="442009"/>
            <a:ext cx="4740006" cy="21761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56" y="2706303"/>
            <a:ext cx="4450060" cy="1755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4291099" y="1535700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 smtClean="0"/>
              <a:t>Quick View</a:t>
            </a:r>
            <a:endParaRPr dirty="0"/>
          </a:p>
        </p:txBody>
      </p:sp>
      <p:sp>
        <p:nvSpPr>
          <p:cNvPr id="237" name="Google Shape;237;p31"/>
          <p:cNvSpPr/>
          <p:nvPr/>
        </p:nvSpPr>
        <p:spPr>
          <a:xfrm>
            <a:off x="5051749" y="1663005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err="1" smtClean="0"/>
              <a:t>Rides</a:t>
            </a:r>
            <a:r>
              <a:rPr lang="es-ES" dirty="0" smtClean="0"/>
              <a:t> and </a:t>
            </a:r>
            <a:r>
              <a:rPr lang="es-ES" dirty="0" err="1" smtClean="0"/>
              <a:t>stations</a:t>
            </a:r>
            <a:endParaRPr lang="es-ES" dirty="0"/>
          </a:p>
        </p:txBody>
      </p:sp>
      <p:pic>
        <p:nvPicPr>
          <p:cNvPr id="272" name="Picture 2" descr="https://i.gyazo.com/94373f91cf52262fc090ff4d76a5e4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" y="2389283"/>
            <a:ext cx="4334504" cy="275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6" descr="https://i.gyazo.com/0730d0c9c8973c6e05bdfc6eb050ec1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18" y="2368426"/>
            <a:ext cx="4008439" cy="27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Google Shape;230;p30"/>
          <p:cNvSpPr txBox="1">
            <a:spLocks/>
          </p:cNvSpPr>
          <p:nvPr/>
        </p:nvSpPr>
        <p:spPr>
          <a:xfrm>
            <a:off x="338075" y="1020928"/>
            <a:ext cx="8493286" cy="1248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The number of rides has grown in 2014 and 2015, but in 2016 has remained almost constant.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 smtClean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In 2014 and 2015, almost no stations were built, but in 2016 they created 81 new ones.</a:t>
            </a:r>
          </a:p>
          <a:p>
            <a:pPr>
              <a:buClr>
                <a:schemeClr val="dk1"/>
              </a:buClr>
              <a:buSzPts val="1100"/>
            </a:pPr>
            <a:endParaRPr lang="en-US" sz="1200" dirty="0" smtClean="0"/>
          </a:p>
          <a:p>
            <a:pPr>
              <a:buClr>
                <a:schemeClr val="dk1"/>
              </a:buClr>
              <a:buSzPts val="1100"/>
            </a:pPr>
            <a:r>
              <a:rPr lang="en-US" sz="1200" dirty="0" smtClean="0"/>
              <a:t>We can see with this simple analysis that more rides does not imply the necessity of more </a:t>
            </a:r>
            <a:r>
              <a:rPr lang="en-US" sz="1200" dirty="0" err="1" smtClean="0"/>
              <a:t>biki</a:t>
            </a:r>
            <a:r>
              <a:rPr lang="en-US" sz="1200" dirty="0" smtClean="0"/>
              <a:t> stations, because with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7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4291099" y="1535700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dirty="0"/>
          </a:p>
        </p:txBody>
      </p:sp>
      <p:sp>
        <p:nvSpPr>
          <p:cNvPr id="237" name="Google Shape;237;p31"/>
          <p:cNvSpPr/>
          <p:nvPr/>
        </p:nvSpPr>
        <p:spPr>
          <a:xfrm>
            <a:off x="5051749" y="1663005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6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smtClean="0"/>
              <a:t>Total </a:t>
            </a:r>
            <a:r>
              <a:rPr lang="es-ES" dirty="0" err="1" smtClean="0"/>
              <a:t>rides</a:t>
            </a:r>
            <a:r>
              <a:rPr lang="es-ES" dirty="0" smtClean="0"/>
              <a:t> - </a:t>
            </a:r>
            <a:r>
              <a:rPr lang="es-ES" dirty="0" err="1" smtClean="0"/>
              <a:t>Membership</a:t>
            </a:r>
            <a:endParaRPr lang="es-ES" dirty="0"/>
          </a:p>
        </p:txBody>
      </p:sp>
      <p:pic>
        <p:nvPicPr>
          <p:cNvPr id="6146" name="Picture 2" descr="https://i.gyazo.com/a4f4ce55ce3d1e6084d8aff11b9f2a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" y="1374047"/>
            <a:ext cx="45434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.gyazo.com/ea2197630f83f507f1e645fdc310d13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00" y="1354997"/>
            <a:ext cx="4667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4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i.gyazo.com/0ff47fd4175533b1c9bc363282ba1c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89" y="1342662"/>
            <a:ext cx="2334238" cy="18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smtClean="0"/>
              <a:t>Total </a:t>
            </a:r>
            <a:r>
              <a:rPr lang="es-ES" dirty="0" err="1" smtClean="0"/>
              <a:t>rides</a:t>
            </a:r>
            <a:r>
              <a:rPr lang="es-ES" dirty="0" smtClean="0"/>
              <a:t> - </a:t>
            </a:r>
            <a:r>
              <a:rPr lang="es-ES" dirty="0" err="1" smtClean="0"/>
              <a:t>Membership</a:t>
            </a:r>
            <a:endParaRPr lang="es-ES" dirty="0"/>
          </a:p>
        </p:txBody>
      </p:sp>
      <p:pic>
        <p:nvPicPr>
          <p:cNvPr id="3080" name="Picture 8" descr="https://i.gyazo.com/3c171629452d793275b8258630d47ff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404" y="1381817"/>
            <a:ext cx="1841288" cy="174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i.gyazo.com/7e93f54d38f13483c4b6b2afa78bf11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28" y="1342662"/>
            <a:ext cx="1961776" cy="18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943794" y="3131423"/>
            <a:ext cx="772214" cy="4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s-ES" sz="2000" dirty="0" smtClean="0"/>
              <a:t>2014</a:t>
            </a:r>
            <a:endParaRPr lang="es-ES" sz="20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048446" y="3207648"/>
            <a:ext cx="772214" cy="4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s-ES" sz="2000" dirty="0" smtClean="0"/>
              <a:t>2015</a:t>
            </a:r>
            <a:endParaRPr lang="es-ES" sz="20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58941" y="3202058"/>
            <a:ext cx="772214" cy="4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s-ES" sz="2000" dirty="0" smtClean="0"/>
              <a:t>2016</a:t>
            </a:r>
            <a:endParaRPr lang="es-ES" sz="2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328277" y="3236764"/>
            <a:ext cx="772214" cy="4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CC3F3A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s-ES" sz="2000" dirty="0" smtClean="0"/>
              <a:t>2017</a:t>
            </a:r>
            <a:endParaRPr lang="es-ES" sz="2000" dirty="0"/>
          </a:p>
        </p:txBody>
      </p:sp>
      <p:sp>
        <p:nvSpPr>
          <p:cNvPr id="17" name="Google Shape;208;p27"/>
          <p:cNvSpPr txBox="1">
            <a:spLocks/>
          </p:cNvSpPr>
          <p:nvPr/>
        </p:nvSpPr>
        <p:spPr>
          <a:xfrm>
            <a:off x="338075" y="3832468"/>
            <a:ext cx="8747797" cy="3296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There is a constant growth of non-member use of the </a:t>
            </a:r>
            <a:r>
              <a:rPr lang="en-US" dirty="0" err="1" smtClean="0"/>
              <a:t>bixi</a:t>
            </a:r>
            <a:r>
              <a:rPr lang="en-US" dirty="0" smtClean="0"/>
              <a:t> system. From 11,6% in 2014 to a 20.1% in 2017.</a:t>
            </a:r>
          </a:p>
          <a:p>
            <a:endParaRPr lang="en-US" dirty="0"/>
          </a:p>
          <a:p>
            <a:r>
              <a:rPr lang="en-US" dirty="0" smtClean="0"/>
              <a:t>From 2014 to 2017 there has been a total of </a:t>
            </a:r>
            <a:r>
              <a:rPr lang="en-US" dirty="0" smtClean="0">
                <a:solidFill>
                  <a:srgbClr val="FF0000"/>
                </a:solidFill>
                <a:latin typeface="Abril Fatface" panose="020B0604020202020204" charset="0"/>
              </a:rPr>
              <a:t>12.096.519</a:t>
            </a:r>
            <a:r>
              <a:rPr lang="en-US" dirty="0" smtClean="0"/>
              <a:t> member rides and </a:t>
            </a:r>
            <a:r>
              <a:rPr lang="en-US" dirty="0" smtClean="0">
                <a:solidFill>
                  <a:srgbClr val="FF0000"/>
                </a:solidFill>
                <a:latin typeface="Abril Fatface" panose="020B0604020202020204" charset="0"/>
              </a:rPr>
              <a:t>2.502.442</a:t>
            </a:r>
            <a:r>
              <a:rPr lang="en-US" dirty="0" smtClean="0"/>
              <a:t> non-member rides</a:t>
            </a:r>
          </a:p>
        </p:txBody>
      </p:sp>
      <p:pic>
        <p:nvPicPr>
          <p:cNvPr id="19" name="Picture 4" descr="https://i.gyazo.com/842d2cba566edbc5564b54ec1b27f16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5" y="1326603"/>
            <a:ext cx="1983652" cy="18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https://i.gyazo.com/97e9aeae1a9990dee2259c3cb4ffa86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47" y="729763"/>
            <a:ext cx="399663" cy="6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08;p27"/>
          <p:cNvSpPr txBox="1">
            <a:spLocks/>
          </p:cNvSpPr>
          <p:nvPr/>
        </p:nvSpPr>
        <p:spPr>
          <a:xfrm>
            <a:off x="6699680" y="685973"/>
            <a:ext cx="2801621" cy="334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smtClean="0"/>
              <a:t>Member</a:t>
            </a:r>
          </a:p>
        </p:txBody>
      </p:sp>
      <p:sp>
        <p:nvSpPr>
          <p:cNvPr id="23" name="Google Shape;208;p27"/>
          <p:cNvSpPr txBox="1">
            <a:spLocks/>
          </p:cNvSpPr>
          <p:nvPr/>
        </p:nvSpPr>
        <p:spPr>
          <a:xfrm>
            <a:off x="6676269" y="1039452"/>
            <a:ext cx="2801621" cy="334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smtClean="0"/>
              <a:t>Non-Member</a:t>
            </a:r>
          </a:p>
        </p:txBody>
      </p:sp>
    </p:spTree>
    <p:extLst>
      <p:ext uri="{BB962C8B-B14F-4D97-AF65-F5344CB8AC3E}">
        <p14:creationId xmlns:p14="http://schemas.microsoft.com/office/powerpoint/2010/main" val="18375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3086191" y="959380"/>
            <a:ext cx="33778" cy="2876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75" y="448228"/>
            <a:ext cx="8099100" cy="572700"/>
          </a:xfrm>
        </p:spPr>
        <p:txBody>
          <a:bodyPr/>
          <a:lstStyle/>
          <a:p>
            <a:r>
              <a:rPr lang="es-ES" dirty="0" smtClean="0"/>
              <a:t>Time </a:t>
            </a:r>
            <a:r>
              <a:rPr lang="es-ES" dirty="0" err="1" smtClean="0"/>
              <a:t>spent</a:t>
            </a:r>
            <a:r>
              <a:rPr lang="es-ES" dirty="0" smtClean="0"/>
              <a:t> - </a:t>
            </a:r>
            <a:r>
              <a:rPr lang="es-ES" dirty="0" err="1" smtClean="0"/>
              <a:t>Membership</a:t>
            </a:r>
            <a:endParaRPr lang="es-ES" dirty="0"/>
          </a:p>
        </p:txBody>
      </p:sp>
      <p:pic>
        <p:nvPicPr>
          <p:cNvPr id="7174" name="Picture 6" descr="https://i.gyazo.com/4adbe683be9606766db68ad1eea68d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493" y="1211460"/>
            <a:ext cx="5461684" cy="31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30;p30"/>
          <p:cNvSpPr txBox="1">
            <a:spLocks/>
          </p:cNvSpPr>
          <p:nvPr/>
        </p:nvSpPr>
        <p:spPr>
          <a:xfrm>
            <a:off x="0" y="1751287"/>
            <a:ext cx="3403493" cy="295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>
              <a:buClr>
                <a:srgbClr val="CC3F3A"/>
              </a:buClr>
            </a:pPr>
            <a:r>
              <a:rPr lang="en-US" dirty="0" smtClean="0"/>
              <a:t>Non-member rides are twice longer than member rides.</a:t>
            </a:r>
          </a:p>
          <a:p>
            <a:pPr>
              <a:buClr>
                <a:srgbClr val="CC3F3A"/>
              </a:buClr>
            </a:pPr>
            <a:r>
              <a:rPr lang="en-US" dirty="0" smtClean="0"/>
              <a:t>The time of the ride does not really change over the years</a:t>
            </a:r>
          </a:p>
          <a:p>
            <a:pPr>
              <a:buClr>
                <a:srgbClr val="CC3F3A"/>
              </a:buClr>
            </a:pPr>
            <a:r>
              <a:rPr lang="en-US" dirty="0" smtClean="0"/>
              <a:t>A campaign focused on longer rides could generate membership conversion.</a:t>
            </a:r>
          </a:p>
          <a:p>
            <a:pPr>
              <a:buClr>
                <a:srgbClr val="CC3F3A"/>
              </a:buClr>
            </a:pPr>
            <a:endParaRPr lang="en-US" dirty="0" smtClean="0"/>
          </a:p>
          <a:p>
            <a:pPr>
              <a:buClr>
                <a:srgbClr val="CC3F3A"/>
              </a:buClr>
            </a:pP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66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4291099" y="1535700"/>
            <a:ext cx="36393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 err="1" smtClean="0"/>
              <a:t>Stations</a:t>
            </a:r>
            <a:endParaRPr dirty="0"/>
          </a:p>
        </p:txBody>
      </p:sp>
      <p:sp>
        <p:nvSpPr>
          <p:cNvPr id="237" name="Google Shape;237;p31"/>
          <p:cNvSpPr/>
          <p:nvPr/>
        </p:nvSpPr>
        <p:spPr>
          <a:xfrm>
            <a:off x="5051749" y="1663005"/>
            <a:ext cx="2118000" cy="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54129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lid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455</Words>
  <Application>Microsoft Office PowerPoint</Application>
  <PresentationFormat>Presentación en pantalla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Abril Fatface</vt:lpstr>
      <vt:lpstr>Nunito</vt:lpstr>
      <vt:lpstr>Arial</vt:lpstr>
      <vt:lpstr>Business slide</vt:lpstr>
      <vt:lpstr>Montreal´s bike sharing system analysis</vt:lpstr>
      <vt:lpstr>Presentación de PowerPoint</vt:lpstr>
      <vt:lpstr>Quick View</vt:lpstr>
      <vt:lpstr>Rides and stations</vt:lpstr>
      <vt:lpstr>User analysis</vt:lpstr>
      <vt:lpstr>Total rides - Membership</vt:lpstr>
      <vt:lpstr>Total rides - Membership</vt:lpstr>
      <vt:lpstr>Time spent - Membership</vt:lpstr>
      <vt:lpstr>Stations</vt:lpstr>
      <vt:lpstr>Stations</vt:lpstr>
      <vt:lpstr>Stations</vt:lpstr>
      <vt:lpstr>New Stations location</vt:lpstr>
      <vt:lpstr>New Stations usage</vt:lpstr>
      <vt:lpstr>Bike availability</vt:lpstr>
      <vt:lpstr>Paths</vt:lpstr>
      <vt:lpstr>Ride paths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Luis Miguel Ortega Endrino</dc:creator>
  <cp:lastModifiedBy>Luis Miguel Ortega Endrino</cp:lastModifiedBy>
  <cp:revision>14</cp:revision>
  <dcterms:modified xsi:type="dcterms:W3CDTF">2020-09-13T10:48:05Z</dcterms:modified>
</cp:coreProperties>
</file>