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314" r:id="rId4"/>
    <p:sldId id="315" r:id="rId5"/>
    <p:sldId id="316" r:id="rId6"/>
    <p:sldId id="317" r:id="rId7"/>
    <p:sldId id="318"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7" r:id="rId51"/>
    <p:sldId id="308" r:id="rId52"/>
    <p:sldId id="309" r:id="rId53"/>
    <p:sldId id="310" r:id="rId54"/>
    <p:sldId id="311" r:id="rId55"/>
    <p:sldId id="312" r:id="rId56"/>
    <p:sldId id="313" r:id="rId57"/>
    <p:sldId id="300" r:id="rId58"/>
    <p:sldId id="301" r:id="rId5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A3D70-72C8-07EA-0055-949B46FDD9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933C09A-538D-3B50-263A-DE7FE67C6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D8369F3-EFAF-1120-56BC-EFA0C934117F}"/>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4AE91A00-0D21-A57C-8612-D50EA98A2D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52B616-292A-72B3-CF94-99370F770C7B}"/>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197800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65463-F30D-0E3D-8D19-D8E90549A06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8B38471-346F-4D4A-BFB9-7D1C0F1D10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7DE492-A5F8-B932-F833-CC365D235589}"/>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5CFC8748-EBE9-5C50-E817-B46A2B4529A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CEE92C-9DE9-75AE-46D8-35087470763D}"/>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362520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0BB14B-A23A-1FF9-9622-D747B624434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3E907D-6AEE-D9E9-341D-8E9EC8023F0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E34114A-FCF2-F7D0-A531-83885BCBE102}"/>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C2D07A86-F75E-E2BF-50B7-08D87BE0A8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762EC39-7BAF-03E0-06C4-CDE89B6FF023}"/>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270933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C354A-6D33-3466-E46B-970BCFF03B8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87186A-819F-1F78-378F-46E9AD959E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6B4573C-51B1-C6A8-726E-7CF2EB98FF6E}"/>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797D4F15-5A57-04BB-AF70-E8D438F0A4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47301D-4EC2-EE59-1400-BA0FC3D84142}"/>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270601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32E05-B14C-BA02-36BF-5DD9495452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292CAD3-6D27-B37E-B70E-9BA701683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1562DE-503C-6967-9A3A-EB05EA30AA80}"/>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B4BC75EC-933B-FD75-BEB7-B72C8882959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425B57-D7CC-7213-997A-110FCDE19A2C}"/>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372102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89C7-11B2-13E2-C1F9-79E76D1806C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008D8DF-FC73-441B-3469-5FA746FE438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3AAF04-E2AD-DFED-CEF3-AB5276FA14D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140542C-61BE-03C8-7326-B93B43F8ABFB}"/>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6" name="Marcador de pie de página 5">
            <a:extLst>
              <a:ext uri="{FF2B5EF4-FFF2-40B4-BE49-F238E27FC236}">
                <a16:creationId xmlns:a16="http://schemas.microsoft.com/office/drawing/2014/main" id="{D4B3A6B0-F08A-D51F-0481-1094D97171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8CEA513-6EAD-12DE-0587-7041C71DF18B}"/>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405081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33DEE-00DD-177B-6AD5-7F2C33A25DD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AF0825F-135A-282B-988C-306DB8579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B65679C-3AF5-5DE3-3CCA-E7A74F4AC88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3E02D2-FA35-2230-9838-AA913BD5B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4CDDB49-739B-4698-A3C4-7CB888622AB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38193C9-1C24-DABE-C58F-CDEDED897381}"/>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8" name="Marcador de pie de página 7">
            <a:extLst>
              <a:ext uri="{FF2B5EF4-FFF2-40B4-BE49-F238E27FC236}">
                <a16:creationId xmlns:a16="http://schemas.microsoft.com/office/drawing/2014/main" id="{2113E084-8963-6279-2F00-1F10E7F28A2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0E0A015-CB34-62D6-59D8-FFB2105B880D}"/>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367996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FEA4F-A493-674B-A4BC-DE988F9B77C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E581DA5-E915-C519-3D08-E90D2B046B49}"/>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4" name="Marcador de pie de página 3">
            <a:extLst>
              <a:ext uri="{FF2B5EF4-FFF2-40B4-BE49-F238E27FC236}">
                <a16:creationId xmlns:a16="http://schemas.microsoft.com/office/drawing/2014/main" id="{3CC483EA-1D1F-59EC-5884-75E0AD71F18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F6F9593-08C6-1BAF-9983-E3A21C00FBBA}"/>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237536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7E8F21-3939-0F8A-1A65-ED1F644DA9DF}"/>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3" name="Marcador de pie de página 2">
            <a:extLst>
              <a:ext uri="{FF2B5EF4-FFF2-40B4-BE49-F238E27FC236}">
                <a16:creationId xmlns:a16="http://schemas.microsoft.com/office/drawing/2014/main" id="{6D3D099C-6856-40DE-6E16-0F1B3C34B86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E8138EF-2B4E-450B-032B-C41FB0E904F2}"/>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23958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F6698-8D1A-6C9C-949F-616750182A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5F5383-F6C0-5E80-19C5-990844B7C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E19E59-6ECF-5C60-0002-849B75836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6D52A-B07C-3215-DE3E-4A4816418D2F}"/>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6" name="Marcador de pie de página 5">
            <a:extLst>
              <a:ext uri="{FF2B5EF4-FFF2-40B4-BE49-F238E27FC236}">
                <a16:creationId xmlns:a16="http://schemas.microsoft.com/office/drawing/2014/main" id="{0C198433-613F-AC25-CC2C-F597E95418F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292186F-B581-B59D-BC03-898388E68F9D}"/>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274834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8E3A4-7CAD-7C0D-7508-A73D78A641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35AF119-F6F2-A175-7F57-C38E92862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C186F38-7C43-AAC3-4FC2-741ECEFE6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A26FB1-ED58-773F-0AD3-CC5E77103603}"/>
              </a:ext>
            </a:extLst>
          </p:cNvPr>
          <p:cNvSpPr>
            <a:spLocks noGrp="1"/>
          </p:cNvSpPr>
          <p:nvPr>
            <p:ph type="dt" sz="half" idx="10"/>
          </p:nvPr>
        </p:nvSpPr>
        <p:spPr/>
        <p:txBody>
          <a:bodyPr/>
          <a:lstStyle/>
          <a:p>
            <a:fld id="{81A8475D-34A4-4A75-B75C-48688B52792E}" type="datetimeFigureOut">
              <a:rPr lang="es-ES" smtClean="0"/>
              <a:t>23/09/2022</a:t>
            </a:fld>
            <a:endParaRPr lang="es-ES"/>
          </a:p>
        </p:txBody>
      </p:sp>
      <p:sp>
        <p:nvSpPr>
          <p:cNvPr id="6" name="Marcador de pie de página 5">
            <a:extLst>
              <a:ext uri="{FF2B5EF4-FFF2-40B4-BE49-F238E27FC236}">
                <a16:creationId xmlns:a16="http://schemas.microsoft.com/office/drawing/2014/main" id="{152A0FED-252B-2646-365A-72915281B5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ACAE85-1DB6-59D4-DBFC-8C9757EA6BDA}"/>
              </a:ext>
            </a:extLst>
          </p:cNvPr>
          <p:cNvSpPr>
            <a:spLocks noGrp="1"/>
          </p:cNvSpPr>
          <p:nvPr>
            <p:ph type="sldNum" sz="quarter" idx="12"/>
          </p:nvPr>
        </p:nvSpPr>
        <p:spPr/>
        <p:txBody>
          <a:bodyPr/>
          <a:lstStyle/>
          <a:p>
            <a:fld id="{5EF50C98-7F51-4F6C-844C-8E6F99C95051}" type="slidenum">
              <a:rPr lang="es-ES" smtClean="0"/>
              <a:t>‹Nº›</a:t>
            </a:fld>
            <a:endParaRPr lang="es-ES"/>
          </a:p>
        </p:txBody>
      </p:sp>
    </p:spTree>
    <p:extLst>
      <p:ext uri="{BB962C8B-B14F-4D97-AF65-F5344CB8AC3E}">
        <p14:creationId xmlns:p14="http://schemas.microsoft.com/office/powerpoint/2010/main" val="75257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C443A0-8AB6-C29E-78EA-BBCC0AC16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9D1B36-CB54-59E8-AF66-E73FE2525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868518C-0F0E-874D-8CA4-E46CF4E71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8475D-34A4-4A75-B75C-48688B52792E}" type="datetimeFigureOut">
              <a:rPr lang="es-ES" smtClean="0"/>
              <a:t>23/09/2022</a:t>
            </a:fld>
            <a:endParaRPr lang="es-ES"/>
          </a:p>
        </p:txBody>
      </p:sp>
      <p:sp>
        <p:nvSpPr>
          <p:cNvPr id="5" name="Marcador de pie de página 4">
            <a:extLst>
              <a:ext uri="{FF2B5EF4-FFF2-40B4-BE49-F238E27FC236}">
                <a16:creationId xmlns:a16="http://schemas.microsoft.com/office/drawing/2014/main" id="{6168435E-B775-3B33-B712-99095AD4D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B1B9CCA-783D-A74F-58F5-998954C02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50C98-7F51-4F6C-844C-8E6F99C95051}" type="slidenum">
              <a:rPr lang="es-ES" smtClean="0"/>
              <a:t>‹Nº›</a:t>
            </a:fld>
            <a:endParaRPr lang="es-ES"/>
          </a:p>
        </p:txBody>
      </p:sp>
    </p:spTree>
    <p:extLst>
      <p:ext uri="{BB962C8B-B14F-4D97-AF65-F5344CB8AC3E}">
        <p14:creationId xmlns:p14="http://schemas.microsoft.com/office/powerpoint/2010/main" val="13881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icrosoft.com/es-es/evalcenter/evaluate-windows-server-2019?filetype=IS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vmware.com/es/products/workstation-pro/workstation-pro-evalu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BEC58-FEBF-C6A3-502C-51BA4868A891}"/>
              </a:ext>
            </a:extLst>
          </p:cNvPr>
          <p:cNvSpPr>
            <a:spLocks noGrp="1"/>
          </p:cNvSpPr>
          <p:nvPr>
            <p:ph type="ctrTitle"/>
          </p:nvPr>
        </p:nvSpPr>
        <p:spPr/>
        <p:txBody>
          <a:bodyPr/>
          <a:lstStyle/>
          <a:p>
            <a:r>
              <a:rPr lang="es-ES" b="1" dirty="0"/>
              <a:t>TEMA 1</a:t>
            </a:r>
          </a:p>
        </p:txBody>
      </p:sp>
      <p:sp>
        <p:nvSpPr>
          <p:cNvPr id="3" name="Subtítulo 2">
            <a:extLst>
              <a:ext uri="{FF2B5EF4-FFF2-40B4-BE49-F238E27FC236}">
                <a16:creationId xmlns:a16="http://schemas.microsoft.com/office/drawing/2014/main" id="{B4E15D1A-7821-66E7-3CCA-9A086A21F223}"/>
              </a:ext>
            </a:extLst>
          </p:cNvPr>
          <p:cNvSpPr>
            <a:spLocks noGrp="1"/>
          </p:cNvSpPr>
          <p:nvPr>
            <p:ph type="subTitle" idx="1"/>
          </p:nvPr>
        </p:nvSpPr>
        <p:spPr/>
        <p:txBody>
          <a:bodyPr>
            <a:normAutofit/>
          </a:bodyPr>
          <a:lstStyle/>
          <a:p>
            <a:r>
              <a:rPr lang="es-ES" sz="4800" dirty="0"/>
              <a:t>Virtualización e ISS</a:t>
            </a:r>
          </a:p>
        </p:txBody>
      </p:sp>
    </p:spTree>
    <p:extLst>
      <p:ext uri="{BB962C8B-B14F-4D97-AF65-F5344CB8AC3E}">
        <p14:creationId xmlns:p14="http://schemas.microsoft.com/office/powerpoint/2010/main" val="762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015F8-5238-BA1A-CC0A-8272742E1842}"/>
              </a:ext>
            </a:extLst>
          </p:cNvPr>
          <p:cNvSpPr>
            <a:spLocks noGrp="1"/>
          </p:cNvSpPr>
          <p:nvPr>
            <p:ph type="title"/>
          </p:nvPr>
        </p:nvSpPr>
        <p:spPr/>
        <p:txBody>
          <a:bodyPr/>
          <a:lstStyle/>
          <a:p>
            <a:r>
              <a:rPr lang="es-ES" dirty="0"/>
              <a:t>Instalación de VirtualBox / VMware</a:t>
            </a:r>
          </a:p>
        </p:txBody>
      </p:sp>
      <p:sp>
        <p:nvSpPr>
          <p:cNvPr id="3" name="Marcador de contenido 2">
            <a:extLst>
              <a:ext uri="{FF2B5EF4-FFF2-40B4-BE49-F238E27FC236}">
                <a16:creationId xmlns:a16="http://schemas.microsoft.com/office/drawing/2014/main" id="{AC94A3D7-F07D-5E1E-0252-C036F80BF6BC}"/>
              </a:ext>
            </a:extLst>
          </p:cNvPr>
          <p:cNvSpPr>
            <a:spLocks noGrp="1"/>
          </p:cNvSpPr>
          <p:nvPr>
            <p:ph idx="1"/>
          </p:nvPr>
        </p:nvSpPr>
        <p:spPr/>
        <p:txBody>
          <a:bodyPr/>
          <a:lstStyle/>
          <a:p>
            <a:r>
              <a:rPr lang="es-ES" dirty="0"/>
              <a:t>En principio instalaremos todo por defecto.</a:t>
            </a:r>
          </a:p>
          <a:p>
            <a:endParaRPr lang="es-ES" dirty="0"/>
          </a:p>
          <a:p>
            <a:endParaRPr lang="es-ES" dirty="0"/>
          </a:p>
          <a:p>
            <a:r>
              <a:rPr lang="es-ES" sz="4400" dirty="0"/>
              <a:t>Acordaos de guardarlo en una carpeta creada por vosotros por si hubiese que tocar algo de configuración manual.</a:t>
            </a:r>
          </a:p>
        </p:txBody>
      </p:sp>
    </p:spTree>
    <p:extLst>
      <p:ext uri="{BB962C8B-B14F-4D97-AF65-F5344CB8AC3E}">
        <p14:creationId xmlns:p14="http://schemas.microsoft.com/office/powerpoint/2010/main" val="206926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7F666-A2AF-33E6-B38F-5C8306E86DA1}"/>
              </a:ext>
            </a:extLst>
          </p:cNvPr>
          <p:cNvSpPr>
            <a:spLocks noGrp="1"/>
          </p:cNvSpPr>
          <p:nvPr>
            <p:ph type="title"/>
          </p:nvPr>
        </p:nvSpPr>
        <p:spPr>
          <a:xfrm>
            <a:off x="838200" y="365126"/>
            <a:ext cx="10515600" cy="676866"/>
          </a:xfrm>
        </p:spPr>
        <p:txBody>
          <a:bodyPr>
            <a:normAutofit fontScale="90000"/>
          </a:bodyPr>
          <a:lstStyle/>
          <a:p>
            <a:r>
              <a:rPr lang="es-ES" dirty="0"/>
              <a:t>Configuración</a:t>
            </a:r>
          </a:p>
        </p:txBody>
      </p:sp>
      <p:sp>
        <p:nvSpPr>
          <p:cNvPr id="3" name="Marcador de contenido 2">
            <a:extLst>
              <a:ext uri="{FF2B5EF4-FFF2-40B4-BE49-F238E27FC236}">
                <a16:creationId xmlns:a16="http://schemas.microsoft.com/office/drawing/2014/main" id="{BCC7A034-2EFC-294E-3B7F-83FF554EDE03}"/>
              </a:ext>
            </a:extLst>
          </p:cNvPr>
          <p:cNvSpPr>
            <a:spLocks noGrp="1"/>
          </p:cNvSpPr>
          <p:nvPr>
            <p:ph idx="1"/>
          </p:nvPr>
        </p:nvSpPr>
        <p:spPr>
          <a:xfrm>
            <a:off x="838200" y="1041992"/>
            <a:ext cx="10515600" cy="5134971"/>
          </a:xfrm>
        </p:spPr>
        <p:txBody>
          <a:bodyPr/>
          <a:lstStyle/>
          <a:p>
            <a:r>
              <a:rPr lang="es-ES" dirty="0"/>
              <a:t>Una vez instalado descargamos primero el Windows server.</a:t>
            </a:r>
          </a:p>
          <a:p>
            <a:r>
              <a:rPr lang="es-ES" dirty="0">
                <a:hlinkClick r:id="rId2"/>
              </a:rPr>
              <a:t>https://www.microsoft.com/es-es/evalcenter/evaluate-windows-server-2019?filetype=ISO</a:t>
            </a:r>
            <a:endParaRPr lang="es-ES" dirty="0"/>
          </a:p>
          <a:p>
            <a:r>
              <a:rPr lang="es-ES" dirty="0"/>
              <a:t>La versión gratuita de 180 días ( en principio con esto nos bastara)</a:t>
            </a:r>
          </a:p>
          <a:p>
            <a:r>
              <a:rPr lang="es-ES" dirty="0"/>
              <a:t>Y la instalamos.</a:t>
            </a:r>
          </a:p>
          <a:p>
            <a:endParaRPr lang="es-ES" dirty="0"/>
          </a:p>
          <a:p>
            <a:endParaRPr lang="es-ES" dirty="0"/>
          </a:p>
        </p:txBody>
      </p:sp>
      <p:pic>
        <p:nvPicPr>
          <p:cNvPr id="5" name="Imagen 4">
            <a:extLst>
              <a:ext uri="{FF2B5EF4-FFF2-40B4-BE49-F238E27FC236}">
                <a16:creationId xmlns:a16="http://schemas.microsoft.com/office/drawing/2014/main" id="{E07E1738-E5A8-4D61-7895-9963D277CBC1}"/>
              </a:ext>
            </a:extLst>
          </p:cNvPr>
          <p:cNvPicPr>
            <a:picLocks noChangeAspect="1"/>
          </p:cNvPicPr>
          <p:nvPr/>
        </p:nvPicPr>
        <p:blipFill>
          <a:blip r:embed="rId3"/>
          <a:stretch>
            <a:fillRect/>
          </a:stretch>
        </p:blipFill>
        <p:spPr>
          <a:xfrm>
            <a:off x="4230173" y="2952255"/>
            <a:ext cx="4871297" cy="3799420"/>
          </a:xfrm>
          <a:prstGeom prst="rect">
            <a:avLst/>
          </a:prstGeom>
        </p:spPr>
      </p:pic>
    </p:spTree>
    <p:extLst>
      <p:ext uri="{BB962C8B-B14F-4D97-AF65-F5344CB8AC3E}">
        <p14:creationId xmlns:p14="http://schemas.microsoft.com/office/powerpoint/2010/main" val="271389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63ED1-2C84-94BE-B74B-42454E57BA86}"/>
              </a:ext>
            </a:extLst>
          </p:cNvPr>
          <p:cNvSpPr>
            <a:spLocks noGrp="1"/>
          </p:cNvSpPr>
          <p:nvPr>
            <p:ph type="title"/>
          </p:nvPr>
        </p:nvSpPr>
        <p:spPr>
          <a:xfrm>
            <a:off x="838200" y="365125"/>
            <a:ext cx="10515600" cy="698131"/>
          </a:xfrm>
        </p:spPr>
        <p:txBody>
          <a:bodyPr/>
          <a:lstStyle/>
          <a:p>
            <a:r>
              <a:rPr lang="es-ES" dirty="0"/>
              <a:t>Nueva</a:t>
            </a:r>
          </a:p>
        </p:txBody>
      </p:sp>
      <p:pic>
        <p:nvPicPr>
          <p:cNvPr id="5" name="Marcador de contenido 4">
            <a:extLst>
              <a:ext uri="{FF2B5EF4-FFF2-40B4-BE49-F238E27FC236}">
                <a16:creationId xmlns:a16="http://schemas.microsoft.com/office/drawing/2014/main" id="{9BD2C60F-750E-4CF0-3C5D-B9F05D9140A0}"/>
              </a:ext>
            </a:extLst>
          </p:cNvPr>
          <p:cNvPicPr>
            <a:picLocks noGrp="1" noChangeAspect="1"/>
          </p:cNvPicPr>
          <p:nvPr>
            <p:ph idx="1"/>
          </p:nvPr>
        </p:nvPicPr>
        <p:blipFill>
          <a:blip r:embed="rId2"/>
          <a:stretch>
            <a:fillRect/>
          </a:stretch>
        </p:blipFill>
        <p:spPr>
          <a:xfrm>
            <a:off x="1531088" y="1375612"/>
            <a:ext cx="8718698" cy="4801351"/>
          </a:xfrm>
        </p:spPr>
      </p:pic>
    </p:spTree>
    <p:extLst>
      <p:ext uri="{BB962C8B-B14F-4D97-AF65-F5344CB8AC3E}">
        <p14:creationId xmlns:p14="http://schemas.microsoft.com/office/powerpoint/2010/main" val="49282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078F0-CD31-CF42-500E-D99BBE330B74}"/>
              </a:ext>
            </a:extLst>
          </p:cNvPr>
          <p:cNvSpPr>
            <a:spLocks noGrp="1"/>
          </p:cNvSpPr>
          <p:nvPr>
            <p:ph type="title"/>
          </p:nvPr>
        </p:nvSpPr>
        <p:spPr/>
        <p:txBody>
          <a:bodyPr/>
          <a:lstStyle/>
          <a:p>
            <a:r>
              <a:rPr lang="es-ES" dirty="0"/>
              <a:t>Completar datos</a:t>
            </a:r>
          </a:p>
        </p:txBody>
      </p:sp>
      <p:pic>
        <p:nvPicPr>
          <p:cNvPr id="5" name="Marcador de contenido 4">
            <a:extLst>
              <a:ext uri="{FF2B5EF4-FFF2-40B4-BE49-F238E27FC236}">
                <a16:creationId xmlns:a16="http://schemas.microsoft.com/office/drawing/2014/main" id="{F4CBCA7F-C213-D5B5-5333-505C7EBFFB11}"/>
              </a:ext>
            </a:extLst>
          </p:cNvPr>
          <p:cNvPicPr>
            <a:picLocks noGrp="1" noChangeAspect="1"/>
          </p:cNvPicPr>
          <p:nvPr>
            <p:ph idx="1"/>
          </p:nvPr>
        </p:nvPicPr>
        <p:blipFill>
          <a:blip r:embed="rId2"/>
          <a:stretch>
            <a:fillRect/>
          </a:stretch>
        </p:blipFill>
        <p:spPr>
          <a:xfrm>
            <a:off x="3967162" y="2177256"/>
            <a:ext cx="4257675" cy="3648075"/>
          </a:xfrm>
        </p:spPr>
      </p:pic>
    </p:spTree>
    <p:extLst>
      <p:ext uri="{BB962C8B-B14F-4D97-AF65-F5344CB8AC3E}">
        <p14:creationId xmlns:p14="http://schemas.microsoft.com/office/powerpoint/2010/main" val="274215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D6BA-58DB-B41E-6544-33A7B6841A12}"/>
              </a:ext>
            </a:extLst>
          </p:cNvPr>
          <p:cNvSpPr>
            <a:spLocks noGrp="1"/>
          </p:cNvSpPr>
          <p:nvPr>
            <p:ph type="title"/>
          </p:nvPr>
        </p:nvSpPr>
        <p:spPr/>
        <p:txBody>
          <a:bodyPr/>
          <a:lstStyle/>
          <a:p>
            <a:r>
              <a:rPr lang="es-ES" dirty="0"/>
              <a:t>Reserva de </a:t>
            </a:r>
            <a:r>
              <a:rPr lang="es-ES" dirty="0" err="1"/>
              <a:t>ram</a:t>
            </a:r>
            <a:endParaRPr lang="es-ES" dirty="0"/>
          </a:p>
        </p:txBody>
      </p:sp>
      <p:pic>
        <p:nvPicPr>
          <p:cNvPr id="5" name="Marcador de contenido 4">
            <a:extLst>
              <a:ext uri="{FF2B5EF4-FFF2-40B4-BE49-F238E27FC236}">
                <a16:creationId xmlns:a16="http://schemas.microsoft.com/office/drawing/2014/main" id="{639065D3-E61B-8D53-F55A-5E715AF53C03}"/>
              </a:ext>
            </a:extLst>
          </p:cNvPr>
          <p:cNvPicPr>
            <a:picLocks noGrp="1" noChangeAspect="1"/>
          </p:cNvPicPr>
          <p:nvPr>
            <p:ph idx="1"/>
          </p:nvPr>
        </p:nvPicPr>
        <p:blipFill>
          <a:blip r:embed="rId2"/>
          <a:stretch>
            <a:fillRect/>
          </a:stretch>
        </p:blipFill>
        <p:spPr>
          <a:xfrm>
            <a:off x="3524250" y="2234406"/>
            <a:ext cx="5143500" cy="3533775"/>
          </a:xfrm>
        </p:spPr>
      </p:pic>
    </p:spTree>
    <p:extLst>
      <p:ext uri="{BB962C8B-B14F-4D97-AF65-F5344CB8AC3E}">
        <p14:creationId xmlns:p14="http://schemas.microsoft.com/office/powerpoint/2010/main" val="380793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B8DF1-6C0F-5CB7-EAA3-CDD199629B93}"/>
              </a:ext>
            </a:extLst>
          </p:cNvPr>
          <p:cNvSpPr>
            <a:spLocks noGrp="1"/>
          </p:cNvSpPr>
          <p:nvPr>
            <p:ph type="title"/>
          </p:nvPr>
        </p:nvSpPr>
        <p:spPr/>
        <p:txBody>
          <a:bodyPr/>
          <a:lstStyle/>
          <a:p>
            <a:r>
              <a:rPr lang="es-ES" dirty="0"/>
              <a:t>Creación del disco duro</a:t>
            </a:r>
          </a:p>
        </p:txBody>
      </p:sp>
      <p:pic>
        <p:nvPicPr>
          <p:cNvPr id="5" name="Marcador de contenido 4">
            <a:extLst>
              <a:ext uri="{FF2B5EF4-FFF2-40B4-BE49-F238E27FC236}">
                <a16:creationId xmlns:a16="http://schemas.microsoft.com/office/drawing/2014/main" id="{592D9D9A-5D8A-E4F7-884D-2ED1EE84B7F0}"/>
              </a:ext>
            </a:extLst>
          </p:cNvPr>
          <p:cNvPicPr>
            <a:picLocks noGrp="1" noChangeAspect="1"/>
          </p:cNvPicPr>
          <p:nvPr>
            <p:ph idx="1"/>
          </p:nvPr>
        </p:nvPicPr>
        <p:blipFill>
          <a:blip r:embed="rId2"/>
          <a:stretch>
            <a:fillRect/>
          </a:stretch>
        </p:blipFill>
        <p:spPr>
          <a:xfrm>
            <a:off x="3533775" y="2201069"/>
            <a:ext cx="5124450" cy="3600450"/>
          </a:xfrm>
        </p:spPr>
      </p:pic>
    </p:spTree>
    <p:extLst>
      <p:ext uri="{BB962C8B-B14F-4D97-AF65-F5344CB8AC3E}">
        <p14:creationId xmlns:p14="http://schemas.microsoft.com/office/powerpoint/2010/main" val="387301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A0FC4-811B-73C4-B74A-FC66338C032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ED58540-5C93-9228-656F-5D45D0CF36CF}"/>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B0AFC87E-5A52-BEC8-3250-9A6A2841D7D6}"/>
              </a:ext>
            </a:extLst>
          </p:cNvPr>
          <p:cNvPicPr>
            <a:picLocks noChangeAspect="1"/>
          </p:cNvPicPr>
          <p:nvPr/>
        </p:nvPicPr>
        <p:blipFill>
          <a:blip r:embed="rId2"/>
          <a:stretch>
            <a:fillRect/>
          </a:stretch>
        </p:blipFill>
        <p:spPr>
          <a:xfrm>
            <a:off x="3833812" y="1347787"/>
            <a:ext cx="4524375" cy="4162425"/>
          </a:xfrm>
          <a:prstGeom prst="rect">
            <a:avLst/>
          </a:prstGeom>
        </p:spPr>
      </p:pic>
    </p:spTree>
    <p:extLst>
      <p:ext uri="{BB962C8B-B14F-4D97-AF65-F5344CB8AC3E}">
        <p14:creationId xmlns:p14="http://schemas.microsoft.com/office/powerpoint/2010/main" val="108242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0BF35-277F-61C0-2033-2EA57A52235B}"/>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257DC897-4542-E812-C0EC-534E1DA90D41}"/>
              </a:ext>
            </a:extLst>
          </p:cNvPr>
          <p:cNvPicPr>
            <a:picLocks noGrp="1" noChangeAspect="1"/>
          </p:cNvPicPr>
          <p:nvPr>
            <p:ph idx="1"/>
          </p:nvPr>
        </p:nvPicPr>
        <p:blipFill>
          <a:blip r:embed="rId2"/>
          <a:stretch>
            <a:fillRect/>
          </a:stretch>
        </p:blipFill>
        <p:spPr>
          <a:xfrm>
            <a:off x="3758277" y="1242920"/>
            <a:ext cx="4505325" cy="4219575"/>
          </a:xfrm>
        </p:spPr>
      </p:pic>
    </p:spTree>
    <p:extLst>
      <p:ext uri="{BB962C8B-B14F-4D97-AF65-F5344CB8AC3E}">
        <p14:creationId xmlns:p14="http://schemas.microsoft.com/office/powerpoint/2010/main" val="260359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47A20-591B-8860-1216-350929CE523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AE6EA09-A761-CCEA-AF30-9E616C90F18E}"/>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1BB24B6C-A980-A395-B123-626A6CBDDD00}"/>
              </a:ext>
            </a:extLst>
          </p:cNvPr>
          <p:cNvPicPr>
            <a:picLocks noChangeAspect="1"/>
          </p:cNvPicPr>
          <p:nvPr/>
        </p:nvPicPr>
        <p:blipFill>
          <a:blip r:embed="rId2"/>
          <a:stretch>
            <a:fillRect/>
          </a:stretch>
        </p:blipFill>
        <p:spPr>
          <a:xfrm>
            <a:off x="3843337" y="1333500"/>
            <a:ext cx="4505325" cy="4191000"/>
          </a:xfrm>
          <a:prstGeom prst="rect">
            <a:avLst/>
          </a:prstGeom>
        </p:spPr>
      </p:pic>
    </p:spTree>
    <p:extLst>
      <p:ext uri="{BB962C8B-B14F-4D97-AF65-F5344CB8AC3E}">
        <p14:creationId xmlns:p14="http://schemas.microsoft.com/office/powerpoint/2010/main" val="356940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38850-82C1-620B-B10B-66240CAFFF3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290DA37-DA5D-54B4-147B-5359DEF24EB3}"/>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75E4E604-98B3-A78C-A1EB-2088E141BB6D}"/>
              </a:ext>
            </a:extLst>
          </p:cNvPr>
          <p:cNvPicPr>
            <a:picLocks noChangeAspect="1"/>
          </p:cNvPicPr>
          <p:nvPr/>
        </p:nvPicPr>
        <p:blipFill>
          <a:blip r:embed="rId2"/>
          <a:stretch>
            <a:fillRect/>
          </a:stretch>
        </p:blipFill>
        <p:spPr>
          <a:xfrm>
            <a:off x="1850151" y="233916"/>
            <a:ext cx="8070936" cy="6390167"/>
          </a:xfrm>
          <a:prstGeom prst="rect">
            <a:avLst/>
          </a:prstGeom>
        </p:spPr>
      </p:pic>
    </p:spTree>
    <p:extLst>
      <p:ext uri="{BB962C8B-B14F-4D97-AF65-F5344CB8AC3E}">
        <p14:creationId xmlns:p14="http://schemas.microsoft.com/office/powerpoint/2010/main" val="321434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B28FC-BC0E-E04A-1B3A-3D2D13993478}"/>
              </a:ext>
            </a:extLst>
          </p:cNvPr>
          <p:cNvSpPr>
            <a:spLocks noGrp="1"/>
          </p:cNvSpPr>
          <p:nvPr>
            <p:ph type="title"/>
          </p:nvPr>
        </p:nvSpPr>
        <p:spPr/>
        <p:txBody>
          <a:bodyPr/>
          <a:lstStyle/>
          <a:p>
            <a:r>
              <a:rPr lang="es-ES" b="1" dirty="0"/>
              <a:t>¿Que es DNS?</a:t>
            </a:r>
          </a:p>
        </p:txBody>
      </p:sp>
      <p:pic>
        <p:nvPicPr>
          <p:cNvPr id="1026" name="Picture 2" descr="Qué es y cómo funciona el servidor DNS? - Bit2Me Academy">
            <a:extLst>
              <a:ext uri="{FF2B5EF4-FFF2-40B4-BE49-F238E27FC236}">
                <a16:creationId xmlns:a16="http://schemas.microsoft.com/office/drawing/2014/main" id="{203D56A4-80CB-159F-7810-906EFFC44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55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B4AC8-6B5F-F65A-EF04-0F2F8E9E8FF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916FC42-D2B9-13E2-3B63-1DAC177D32C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A26079AE-290A-0AC4-7304-87C5C67B2D75}"/>
              </a:ext>
            </a:extLst>
          </p:cNvPr>
          <p:cNvPicPr>
            <a:picLocks noChangeAspect="1"/>
          </p:cNvPicPr>
          <p:nvPr/>
        </p:nvPicPr>
        <p:blipFill>
          <a:blip r:embed="rId2"/>
          <a:stretch>
            <a:fillRect/>
          </a:stretch>
        </p:blipFill>
        <p:spPr>
          <a:xfrm>
            <a:off x="1830632" y="70687"/>
            <a:ext cx="8068279" cy="6422188"/>
          </a:xfrm>
          <a:prstGeom prst="rect">
            <a:avLst/>
          </a:prstGeom>
        </p:spPr>
      </p:pic>
    </p:spTree>
    <p:extLst>
      <p:ext uri="{BB962C8B-B14F-4D97-AF65-F5344CB8AC3E}">
        <p14:creationId xmlns:p14="http://schemas.microsoft.com/office/powerpoint/2010/main" val="358557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C55EC-54C7-1E36-A642-47B93E82A74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456C4A6-62BC-BB16-4C43-9A5693062A31}"/>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23C97411-06A2-13FF-BCDD-F52B865AB265}"/>
              </a:ext>
            </a:extLst>
          </p:cNvPr>
          <p:cNvPicPr>
            <a:picLocks noChangeAspect="1"/>
          </p:cNvPicPr>
          <p:nvPr/>
        </p:nvPicPr>
        <p:blipFill>
          <a:blip r:embed="rId2"/>
          <a:stretch>
            <a:fillRect/>
          </a:stretch>
        </p:blipFill>
        <p:spPr>
          <a:xfrm>
            <a:off x="1747231" y="0"/>
            <a:ext cx="8697538" cy="6858000"/>
          </a:xfrm>
          <a:prstGeom prst="rect">
            <a:avLst/>
          </a:prstGeom>
        </p:spPr>
      </p:pic>
    </p:spTree>
    <p:extLst>
      <p:ext uri="{BB962C8B-B14F-4D97-AF65-F5344CB8AC3E}">
        <p14:creationId xmlns:p14="http://schemas.microsoft.com/office/powerpoint/2010/main" val="175107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B659-6171-733D-CE54-C72F9DA36E27}"/>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63B225F7-0702-6430-5007-B4AEE5D7F846}"/>
              </a:ext>
            </a:extLst>
          </p:cNvPr>
          <p:cNvPicPr>
            <a:picLocks noGrp="1" noChangeAspect="1"/>
          </p:cNvPicPr>
          <p:nvPr>
            <p:ph idx="1"/>
          </p:nvPr>
        </p:nvPicPr>
        <p:blipFill>
          <a:blip r:embed="rId2"/>
          <a:stretch>
            <a:fillRect/>
          </a:stretch>
        </p:blipFill>
        <p:spPr>
          <a:xfrm>
            <a:off x="3617600" y="1177039"/>
            <a:ext cx="4956799" cy="4351338"/>
          </a:xfrm>
        </p:spPr>
      </p:pic>
    </p:spTree>
    <p:extLst>
      <p:ext uri="{BB962C8B-B14F-4D97-AF65-F5344CB8AC3E}">
        <p14:creationId xmlns:p14="http://schemas.microsoft.com/office/powerpoint/2010/main" val="1872202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E7A66-25F7-380F-2463-C62C215BD429}"/>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65057ECE-FBBB-BF18-3443-355231E89B92}"/>
              </a:ext>
            </a:extLst>
          </p:cNvPr>
          <p:cNvPicPr>
            <a:picLocks noGrp="1" noChangeAspect="1"/>
          </p:cNvPicPr>
          <p:nvPr>
            <p:ph idx="1"/>
          </p:nvPr>
        </p:nvPicPr>
        <p:blipFill>
          <a:blip r:embed="rId2"/>
          <a:stretch>
            <a:fillRect/>
          </a:stretch>
        </p:blipFill>
        <p:spPr>
          <a:xfrm>
            <a:off x="3236641" y="1027906"/>
            <a:ext cx="5718718" cy="4351338"/>
          </a:xfrm>
        </p:spPr>
      </p:pic>
    </p:spTree>
    <p:extLst>
      <p:ext uri="{BB962C8B-B14F-4D97-AF65-F5344CB8AC3E}">
        <p14:creationId xmlns:p14="http://schemas.microsoft.com/office/powerpoint/2010/main" val="338588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751A5-18C6-36F5-AC69-B6706EAFF39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6151B22-B4A9-F73A-D7A9-F64CAC45F2D4}"/>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FFD7CC99-3B36-DB1B-9B8D-236777A6D956}"/>
              </a:ext>
            </a:extLst>
          </p:cNvPr>
          <p:cNvPicPr>
            <a:picLocks noChangeAspect="1"/>
          </p:cNvPicPr>
          <p:nvPr/>
        </p:nvPicPr>
        <p:blipFill>
          <a:blip r:embed="rId2"/>
          <a:stretch>
            <a:fillRect/>
          </a:stretch>
        </p:blipFill>
        <p:spPr>
          <a:xfrm>
            <a:off x="2755162" y="393848"/>
            <a:ext cx="6429405" cy="5621522"/>
          </a:xfrm>
          <a:prstGeom prst="rect">
            <a:avLst/>
          </a:prstGeom>
        </p:spPr>
      </p:pic>
    </p:spTree>
    <p:extLst>
      <p:ext uri="{BB962C8B-B14F-4D97-AF65-F5344CB8AC3E}">
        <p14:creationId xmlns:p14="http://schemas.microsoft.com/office/powerpoint/2010/main" val="326828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B752B-FDB6-A6CF-3FBE-0EC34B123279}"/>
              </a:ext>
            </a:extLst>
          </p:cNvPr>
          <p:cNvSpPr>
            <a:spLocks noGrp="1"/>
          </p:cNvSpPr>
          <p:nvPr>
            <p:ph type="title"/>
          </p:nvPr>
        </p:nvSpPr>
        <p:spPr/>
        <p:txBody>
          <a:bodyPr/>
          <a:lstStyle/>
          <a:p>
            <a:r>
              <a:rPr lang="es-ES" dirty="0"/>
              <a:t>Esto tardara un rato</a:t>
            </a:r>
          </a:p>
        </p:txBody>
      </p:sp>
      <p:sp>
        <p:nvSpPr>
          <p:cNvPr id="3" name="Marcador de contenido 2">
            <a:extLst>
              <a:ext uri="{FF2B5EF4-FFF2-40B4-BE49-F238E27FC236}">
                <a16:creationId xmlns:a16="http://schemas.microsoft.com/office/drawing/2014/main" id="{3E649799-BFE4-B3DF-6F58-0A3804A11FA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3F503A28-BA35-A877-11EB-3CA8E5C2F177}"/>
              </a:ext>
            </a:extLst>
          </p:cNvPr>
          <p:cNvPicPr>
            <a:picLocks noChangeAspect="1"/>
          </p:cNvPicPr>
          <p:nvPr/>
        </p:nvPicPr>
        <p:blipFill>
          <a:blip r:embed="rId2"/>
          <a:stretch>
            <a:fillRect/>
          </a:stretch>
        </p:blipFill>
        <p:spPr>
          <a:xfrm>
            <a:off x="2103584" y="1241077"/>
            <a:ext cx="7306229" cy="5520434"/>
          </a:xfrm>
          <a:prstGeom prst="rect">
            <a:avLst/>
          </a:prstGeom>
        </p:spPr>
      </p:pic>
    </p:spTree>
    <p:extLst>
      <p:ext uri="{BB962C8B-B14F-4D97-AF65-F5344CB8AC3E}">
        <p14:creationId xmlns:p14="http://schemas.microsoft.com/office/powerpoint/2010/main" val="325462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FAED6-2358-5FE8-21CB-DF820B55A95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826EB37-2E43-C4CB-3A4B-20BD29C1041D}"/>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80A57D71-F10C-E4AC-A90A-FE5A7F1F76C9}"/>
              </a:ext>
            </a:extLst>
          </p:cNvPr>
          <p:cNvPicPr>
            <a:picLocks noChangeAspect="1"/>
          </p:cNvPicPr>
          <p:nvPr/>
        </p:nvPicPr>
        <p:blipFill>
          <a:blip r:embed="rId2"/>
          <a:stretch>
            <a:fillRect/>
          </a:stretch>
        </p:blipFill>
        <p:spPr>
          <a:xfrm>
            <a:off x="1676400" y="176212"/>
            <a:ext cx="8839200" cy="6505575"/>
          </a:xfrm>
          <a:prstGeom prst="rect">
            <a:avLst/>
          </a:prstGeom>
        </p:spPr>
      </p:pic>
    </p:spTree>
    <p:extLst>
      <p:ext uri="{BB962C8B-B14F-4D97-AF65-F5344CB8AC3E}">
        <p14:creationId xmlns:p14="http://schemas.microsoft.com/office/powerpoint/2010/main" val="2712267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6AFCE-D629-09DF-5B31-B7937E9AA09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489BE44-0187-5E9D-0918-0FBFFABA969A}"/>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B08D978E-1FEC-BCD8-53A7-FB8BBE4057EE}"/>
              </a:ext>
            </a:extLst>
          </p:cNvPr>
          <p:cNvPicPr>
            <a:picLocks noChangeAspect="1"/>
          </p:cNvPicPr>
          <p:nvPr/>
        </p:nvPicPr>
        <p:blipFill>
          <a:blip r:embed="rId2"/>
          <a:stretch>
            <a:fillRect/>
          </a:stretch>
        </p:blipFill>
        <p:spPr>
          <a:xfrm>
            <a:off x="1516654" y="0"/>
            <a:ext cx="9158692" cy="6858000"/>
          </a:xfrm>
          <a:prstGeom prst="rect">
            <a:avLst/>
          </a:prstGeom>
        </p:spPr>
      </p:pic>
    </p:spTree>
    <p:extLst>
      <p:ext uri="{BB962C8B-B14F-4D97-AF65-F5344CB8AC3E}">
        <p14:creationId xmlns:p14="http://schemas.microsoft.com/office/powerpoint/2010/main" val="3121341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FB60F-60D9-E6D4-4276-330660872862}"/>
              </a:ext>
            </a:extLst>
          </p:cNvPr>
          <p:cNvSpPr>
            <a:spLocks noGrp="1"/>
          </p:cNvSpPr>
          <p:nvPr>
            <p:ph type="title"/>
          </p:nvPr>
        </p:nvSpPr>
        <p:spPr>
          <a:xfrm>
            <a:off x="838200" y="156260"/>
            <a:ext cx="10515600" cy="1325563"/>
          </a:xfrm>
        </p:spPr>
        <p:txBody>
          <a:bodyPr/>
          <a:lstStyle/>
          <a:p>
            <a:r>
              <a:rPr lang="es-ES" dirty="0"/>
              <a:t>Ahora instalamos el </a:t>
            </a:r>
            <a:r>
              <a:rPr lang="es-ES" dirty="0" err="1"/>
              <a:t>windows</a:t>
            </a:r>
            <a:r>
              <a:rPr lang="es-ES" dirty="0"/>
              <a:t> 10</a:t>
            </a:r>
          </a:p>
        </p:txBody>
      </p:sp>
      <p:sp>
        <p:nvSpPr>
          <p:cNvPr id="3" name="Marcador de contenido 2">
            <a:extLst>
              <a:ext uri="{FF2B5EF4-FFF2-40B4-BE49-F238E27FC236}">
                <a16:creationId xmlns:a16="http://schemas.microsoft.com/office/drawing/2014/main" id="{468A8D53-1564-C500-14DD-CE5E18B01342}"/>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F5B43192-291B-76A0-478F-53D0145AA930}"/>
              </a:ext>
            </a:extLst>
          </p:cNvPr>
          <p:cNvPicPr>
            <a:picLocks noChangeAspect="1"/>
          </p:cNvPicPr>
          <p:nvPr/>
        </p:nvPicPr>
        <p:blipFill>
          <a:blip r:embed="rId2"/>
          <a:stretch>
            <a:fillRect/>
          </a:stretch>
        </p:blipFill>
        <p:spPr>
          <a:xfrm>
            <a:off x="1788817" y="1063256"/>
            <a:ext cx="7578467" cy="5794744"/>
          </a:xfrm>
          <a:prstGeom prst="rect">
            <a:avLst/>
          </a:prstGeom>
        </p:spPr>
      </p:pic>
    </p:spTree>
    <p:extLst>
      <p:ext uri="{BB962C8B-B14F-4D97-AF65-F5344CB8AC3E}">
        <p14:creationId xmlns:p14="http://schemas.microsoft.com/office/powerpoint/2010/main" val="239949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0433A-3A4A-53CF-CC89-3D917511F1A8}"/>
              </a:ext>
            </a:extLst>
          </p:cNvPr>
          <p:cNvSpPr>
            <a:spLocks noGrp="1"/>
          </p:cNvSpPr>
          <p:nvPr>
            <p:ph type="title"/>
          </p:nvPr>
        </p:nvSpPr>
        <p:spPr/>
        <p:txBody>
          <a:bodyPr/>
          <a:lstStyle/>
          <a:p>
            <a:r>
              <a:rPr lang="es-ES" dirty="0"/>
              <a:t>Asignamos tamaño de memoria</a:t>
            </a:r>
          </a:p>
        </p:txBody>
      </p:sp>
      <p:sp>
        <p:nvSpPr>
          <p:cNvPr id="3" name="Marcador de contenido 2">
            <a:extLst>
              <a:ext uri="{FF2B5EF4-FFF2-40B4-BE49-F238E27FC236}">
                <a16:creationId xmlns:a16="http://schemas.microsoft.com/office/drawing/2014/main" id="{A30987A8-9A63-C139-0B45-8BF867C44AE4}"/>
              </a:ext>
            </a:extLst>
          </p:cNvPr>
          <p:cNvSpPr>
            <a:spLocks noGrp="1"/>
          </p:cNvSpPr>
          <p:nvPr>
            <p:ph idx="1"/>
          </p:nvPr>
        </p:nvSpPr>
        <p:spPr/>
        <p:txBody>
          <a:bodyPr/>
          <a:lstStyle/>
          <a:p>
            <a:endParaRPr lang="es-ES" dirty="0"/>
          </a:p>
        </p:txBody>
      </p:sp>
      <p:pic>
        <p:nvPicPr>
          <p:cNvPr id="7" name="Imagen 6">
            <a:extLst>
              <a:ext uri="{FF2B5EF4-FFF2-40B4-BE49-F238E27FC236}">
                <a16:creationId xmlns:a16="http://schemas.microsoft.com/office/drawing/2014/main" id="{02959E06-BAFE-7623-6B63-77E1F7747FC2}"/>
              </a:ext>
            </a:extLst>
          </p:cNvPr>
          <p:cNvPicPr>
            <a:picLocks noChangeAspect="1"/>
          </p:cNvPicPr>
          <p:nvPr/>
        </p:nvPicPr>
        <p:blipFill>
          <a:blip r:embed="rId2"/>
          <a:stretch>
            <a:fillRect/>
          </a:stretch>
        </p:blipFill>
        <p:spPr>
          <a:xfrm>
            <a:off x="2218992" y="2275163"/>
            <a:ext cx="4181475" cy="3686175"/>
          </a:xfrm>
          <a:prstGeom prst="rect">
            <a:avLst/>
          </a:prstGeom>
        </p:spPr>
      </p:pic>
    </p:spTree>
    <p:extLst>
      <p:ext uri="{BB962C8B-B14F-4D97-AF65-F5344CB8AC3E}">
        <p14:creationId xmlns:p14="http://schemas.microsoft.com/office/powerpoint/2010/main" val="113017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2C986-6AC0-6B0E-8C63-F14B62AA708C}"/>
              </a:ext>
            </a:extLst>
          </p:cNvPr>
          <p:cNvSpPr>
            <a:spLocks noGrp="1"/>
          </p:cNvSpPr>
          <p:nvPr>
            <p:ph type="title"/>
          </p:nvPr>
        </p:nvSpPr>
        <p:spPr/>
        <p:txBody>
          <a:bodyPr/>
          <a:lstStyle/>
          <a:p>
            <a:r>
              <a:rPr lang="es-ES" dirty="0"/>
              <a:t>¿Que es DNS?</a:t>
            </a:r>
          </a:p>
        </p:txBody>
      </p:sp>
      <p:sp>
        <p:nvSpPr>
          <p:cNvPr id="3" name="Marcador de contenido 2">
            <a:extLst>
              <a:ext uri="{FF2B5EF4-FFF2-40B4-BE49-F238E27FC236}">
                <a16:creationId xmlns:a16="http://schemas.microsoft.com/office/drawing/2014/main" id="{2003C4B0-D98E-F9A7-40EA-4B135B14BBE4}"/>
              </a:ext>
            </a:extLst>
          </p:cNvPr>
          <p:cNvSpPr>
            <a:spLocks noGrp="1"/>
          </p:cNvSpPr>
          <p:nvPr>
            <p:ph idx="1"/>
          </p:nvPr>
        </p:nvSpPr>
        <p:spPr>
          <a:xfrm>
            <a:off x="838200" y="1509823"/>
            <a:ext cx="10515600" cy="4667140"/>
          </a:xfrm>
        </p:spPr>
        <p:txBody>
          <a:bodyPr>
            <a:normAutofit fontScale="92500"/>
          </a:bodyPr>
          <a:lstStyle/>
          <a:p>
            <a:r>
              <a:rPr lang="es-ES" b="0" i="0" dirty="0">
                <a:solidFill>
                  <a:srgbClr val="333333"/>
                </a:solidFill>
                <a:effectLst/>
                <a:latin typeface="AmazonEmber"/>
              </a:rPr>
              <a:t>El DNS, o sistema de nombres de dominio, traduce los nombres de dominios aptos para lectura humana (por ejemplo, www.amazon.com) a direcciones IP aptas para lectura por parte de máquinas (por ejemplo, 192.0.2.44).</a:t>
            </a:r>
          </a:p>
          <a:p>
            <a:endParaRPr lang="es-ES" dirty="0">
              <a:solidFill>
                <a:srgbClr val="333333"/>
              </a:solidFill>
              <a:latin typeface="AmazonEmber"/>
            </a:endParaRPr>
          </a:p>
          <a:p>
            <a:r>
              <a:rPr lang="es-ES" b="0" i="0" dirty="0">
                <a:solidFill>
                  <a:srgbClr val="333333"/>
                </a:solidFill>
                <a:effectLst/>
                <a:latin typeface="AmazonEmber"/>
              </a:rPr>
              <a:t>Todas los equipos con Internet, desde su teléfono inteligente o portátil a los servidores con contenido de sitios web de venta minorista masiva, se buscan y comunican entre sí mediante el uso de números. Estos números se conocen como </a:t>
            </a:r>
            <a:r>
              <a:rPr lang="es-ES" b="0" i="0" dirty="0">
                <a:solidFill>
                  <a:srgbClr val="333333"/>
                </a:solidFill>
                <a:effectLst/>
                <a:latin typeface="AmazonEmberBold"/>
              </a:rPr>
              <a:t>direcciones IP</a:t>
            </a:r>
            <a:r>
              <a:rPr lang="es-ES" b="0" i="0" dirty="0">
                <a:solidFill>
                  <a:srgbClr val="333333"/>
                </a:solidFill>
                <a:effectLst/>
                <a:latin typeface="AmazonEmber"/>
              </a:rPr>
              <a:t>. Cuando abre un navegador web y visita un sitio, no necesita recordar e ingresar un número largo. En su lugar, puede ingresar un </a:t>
            </a:r>
            <a:r>
              <a:rPr lang="es-ES" b="0" i="0" dirty="0">
                <a:solidFill>
                  <a:srgbClr val="333333"/>
                </a:solidFill>
                <a:effectLst/>
                <a:latin typeface="AmazonEmberBold"/>
              </a:rPr>
              <a:t>nombre de dominio</a:t>
            </a:r>
            <a:r>
              <a:rPr lang="es-ES" b="0" i="0" dirty="0">
                <a:solidFill>
                  <a:srgbClr val="333333"/>
                </a:solidFill>
                <a:effectLst/>
                <a:latin typeface="AmazonEmber"/>
              </a:rPr>
              <a:t>, como ejemplo.com, y de este modo también puede llegar al lugar correcto.</a:t>
            </a:r>
            <a:endParaRPr lang="es-ES" dirty="0"/>
          </a:p>
        </p:txBody>
      </p:sp>
    </p:spTree>
    <p:extLst>
      <p:ext uri="{BB962C8B-B14F-4D97-AF65-F5344CB8AC3E}">
        <p14:creationId xmlns:p14="http://schemas.microsoft.com/office/powerpoint/2010/main" val="2599198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3234F-AEBB-8CF0-7E5A-212529EAC2C6}"/>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3C10ACF0-E005-5CF8-8609-BC7D2BA6D804}"/>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E6B99538-8427-1362-EEF0-13A0111DEB05}"/>
              </a:ext>
            </a:extLst>
          </p:cNvPr>
          <p:cNvPicPr>
            <a:picLocks noChangeAspect="1"/>
          </p:cNvPicPr>
          <p:nvPr/>
        </p:nvPicPr>
        <p:blipFill>
          <a:blip r:embed="rId2"/>
          <a:stretch>
            <a:fillRect/>
          </a:stretch>
        </p:blipFill>
        <p:spPr>
          <a:xfrm>
            <a:off x="3881437" y="1414462"/>
            <a:ext cx="4429125" cy="4029075"/>
          </a:xfrm>
          <a:prstGeom prst="rect">
            <a:avLst/>
          </a:prstGeom>
        </p:spPr>
      </p:pic>
    </p:spTree>
    <p:extLst>
      <p:ext uri="{BB962C8B-B14F-4D97-AF65-F5344CB8AC3E}">
        <p14:creationId xmlns:p14="http://schemas.microsoft.com/office/powerpoint/2010/main" val="149810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84784-7CC3-4856-54F0-4A6D73C8C5B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8A5AE4C-C513-E886-A0D1-2C18F45DE83F}"/>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5082AC30-13B7-8ECC-5E70-CF02AC3CDE19}"/>
              </a:ext>
            </a:extLst>
          </p:cNvPr>
          <p:cNvPicPr>
            <a:picLocks noChangeAspect="1"/>
          </p:cNvPicPr>
          <p:nvPr/>
        </p:nvPicPr>
        <p:blipFill>
          <a:blip r:embed="rId2"/>
          <a:stretch>
            <a:fillRect/>
          </a:stretch>
        </p:blipFill>
        <p:spPr>
          <a:xfrm>
            <a:off x="3639103" y="2005013"/>
            <a:ext cx="4467225" cy="4171950"/>
          </a:xfrm>
          <a:prstGeom prst="rect">
            <a:avLst/>
          </a:prstGeom>
        </p:spPr>
      </p:pic>
    </p:spTree>
    <p:extLst>
      <p:ext uri="{BB962C8B-B14F-4D97-AF65-F5344CB8AC3E}">
        <p14:creationId xmlns:p14="http://schemas.microsoft.com/office/powerpoint/2010/main" val="1875196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A0680-5576-0E7B-5FAD-14B739B4D50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BBFBF1D-4375-549F-AF90-F2D89DE866E2}"/>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DFE0C12F-FA9B-0557-422F-187590216276}"/>
              </a:ext>
            </a:extLst>
          </p:cNvPr>
          <p:cNvPicPr>
            <a:picLocks noChangeAspect="1"/>
          </p:cNvPicPr>
          <p:nvPr/>
        </p:nvPicPr>
        <p:blipFill>
          <a:blip r:embed="rId2"/>
          <a:stretch>
            <a:fillRect/>
          </a:stretch>
        </p:blipFill>
        <p:spPr>
          <a:xfrm>
            <a:off x="2538412" y="295275"/>
            <a:ext cx="7115175" cy="6267450"/>
          </a:xfrm>
          <a:prstGeom prst="rect">
            <a:avLst/>
          </a:prstGeom>
        </p:spPr>
      </p:pic>
    </p:spTree>
    <p:extLst>
      <p:ext uri="{BB962C8B-B14F-4D97-AF65-F5344CB8AC3E}">
        <p14:creationId xmlns:p14="http://schemas.microsoft.com/office/powerpoint/2010/main" val="74612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31BCE-F117-8068-4E22-AA61D78CB32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3650CFA-9C88-431E-587D-648F2E03DB1F}"/>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588358CD-58CF-A559-A087-E2339A9CFCA0}"/>
              </a:ext>
            </a:extLst>
          </p:cNvPr>
          <p:cNvPicPr>
            <a:picLocks noChangeAspect="1"/>
          </p:cNvPicPr>
          <p:nvPr/>
        </p:nvPicPr>
        <p:blipFill>
          <a:blip r:embed="rId2"/>
          <a:stretch>
            <a:fillRect/>
          </a:stretch>
        </p:blipFill>
        <p:spPr>
          <a:xfrm>
            <a:off x="2362200" y="638175"/>
            <a:ext cx="7467600" cy="5581650"/>
          </a:xfrm>
          <a:prstGeom prst="rect">
            <a:avLst/>
          </a:prstGeom>
        </p:spPr>
      </p:pic>
    </p:spTree>
    <p:extLst>
      <p:ext uri="{BB962C8B-B14F-4D97-AF65-F5344CB8AC3E}">
        <p14:creationId xmlns:p14="http://schemas.microsoft.com/office/powerpoint/2010/main" val="63137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7FA47-A019-F96F-980E-ED9DDEA6395A}"/>
              </a:ext>
            </a:extLst>
          </p:cNvPr>
          <p:cNvSpPr>
            <a:spLocks noGrp="1"/>
          </p:cNvSpPr>
          <p:nvPr>
            <p:ph type="title"/>
          </p:nvPr>
        </p:nvSpPr>
        <p:spPr>
          <a:xfrm>
            <a:off x="838200" y="311962"/>
            <a:ext cx="10515600" cy="1325563"/>
          </a:xfrm>
        </p:spPr>
        <p:txBody>
          <a:bodyPr>
            <a:normAutofit fontScale="90000"/>
          </a:bodyPr>
          <a:lstStyle/>
          <a:p>
            <a:r>
              <a:rPr lang="es-ES" dirty="0"/>
              <a:t>Una vez instalado el Windows 10, configuraremos las redes para que se puedan conectar ambas maquinas virtuales.</a:t>
            </a:r>
          </a:p>
        </p:txBody>
      </p:sp>
      <p:pic>
        <p:nvPicPr>
          <p:cNvPr id="5" name="Marcador de contenido 4">
            <a:extLst>
              <a:ext uri="{FF2B5EF4-FFF2-40B4-BE49-F238E27FC236}">
                <a16:creationId xmlns:a16="http://schemas.microsoft.com/office/drawing/2014/main" id="{E352467D-8B57-7093-C9F5-0A0D7A8D642F}"/>
              </a:ext>
            </a:extLst>
          </p:cNvPr>
          <p:cNvPicPr>
            <a:picLocks noGrp="1" noChangeAspect="1"/>
          </p:cNvPicPr>
          <p:nvPr>
            <p:ph idx="1"/>
          </p:nvPr>
        </p:nvPicPr>
        <p:blipFill>
          <a:blip r:embed="rId2"/>
          <a:stretch>
            <a:fillRect/>
          </a:stretch>
        </p:blipFill>
        <p:spPr>
          <a:xfrm>
            <a:off x="292912" y="1910685"/>
            <a:ext cx="6438752" cy="4351338"/>
          </a:xfrm>
        </p:spPr>
      </p:pic>
      <p:pic>
        <p:nvPicPr>
          <p:cNvPr id="7" name="Imagen 6">
            <a:extLst>
              <a:ext uri="{FF2B5EF4-FFF2-40B4-BE49-F238E27FC236}">
                <a16:creationId xmlns:a16="http://schemas.microsoft.com/office/drawing/2014/main" id="{81039F47-5AF5-963B-FA32-0D636B29C9E7}"/>
              </a:ext>
            </a:extLst>
          </p:cNvPr>
          <p:cNvPicPr>
            <a:picLocks noChangeAspect="1"/>
          </p:cNvPicPr>
          <p:nvPr/>
        </p:nvPicPr>
        <p:blipFill>
          <a:blip r:embed="rId3"/>
          <a:stretch>
            <a:fillRect/>
          </a:stretch>
        </p:blipFill>
        <p:spPr>
          <a:xfrm>
            <a:off x="6743265" y="2488019"/>
            <a:ext cx="5333216" cy="3774004"/>
          </a:xfrm>
          <a:prstGeom prst="rect">
            <a:avLst/>
          </a:prstGeom>
        </p:spPr>
      </p:pic>
    </p:spTree>
    <p:extLst>
      <p:ext uri="{BB962C8B-B14F-4D97-AF65-F5344CB8AC3E}">
        <p14:creationId xmlns:p14="http://schemas.microsoft.com/office/powerpoint/2010/main" val="18312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EE70E7-3D69-AA01-8D13-481EB6872355}"/>
              </a:ext>
            </a:extLst>
          </p:cNvPr>
          <p:cNvSpPr>
            <a:spLocks noGrp="1"/>
          </p:cNvSpPr>
          <p:nvPr>
            <p:ph idx="1"/>
          </p:nvPr>
        </p:nvSpPr>
        <p:spPr>
          <a:xfrm>
            <a:off x="838200" y="223284"/>
            <a:ext cx="10515600" cy="5953679"/>
          </a:xfrm>
        </p:spPr>
        <p:txBody>
          <a:bodyPr/>
          <a:lstStyle/>
          <a:p>
            <a:r>
              <a:rPr lang="es-ES" dirty="0"/>
              <a:t>Vamos a centro de redes , cambiar la configuración del adaptador.</a:t>
            </a:r>
          </a:p>
          <a:p>
            <a:endParaRPr lang="es-ES" dirty="0"/>
          </a:p>
        </p:txBody>
      </p:sp>
      <p:pic>
        <p:nvPicPr>
          <p:cNvPr id="5" name="Imagen 4">
            <a:extLst>
              <a:ext uri="{FF2B5EF4-FFF2-40B4-BE49-F238E27FC236}">
                <a16:creationId xmlns:a16="http://schemas.microsoft.com/office/drawing/2014/main" id="{B5EBA34D-0280-A8E5-1BA3-4D7A7EBAF7C3}"/>
              </a:ext>
            </a:extLst>
          </p:cNvPr>
          <p:cNvPicPr>
            <a:picLocks noChangeAspect="1"/>
          </p:cNvPicPr>
          <p:nvPr/>
        </p:nvPicPr>
        <p:blipFill>
          <a:blip r:embed="rId2"/>
          <a:stretch>
            <a:fillRect/>
          </a:stretch>
        </p:blipFill>
        <p:spPr>
          <a:xfrm>
            <a:off x="2152650" y="930413"/>
            <a:ext cx="7150838" cy="5570399"/>
          </a:xfrm>
          <a:prstGeom prst="rect">
            <a:avLst/>
          </a:prstGeom>
        </p:spPr>
      </p:pic>
    </p:spTree>
    <p:extLst>
      <p:ext uri="{BB962C8B-B14F-4D97-AF65-F5344CB8AC3E}">
        <p14:creationId xmlns:p14="http://schemas.microsoft.com/office/powerpoint/2010/main" val="299624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4E29D-93D7-C80A-6A9B-A07751AF3ACD}"/>
              </a:ext>
            </a:extLst>
          </p:cNvPr>
          <p:cNvSpPr>
            <a:spLocks noGrp="1"/>
          </p:cNvSpPr>
          <p:nvPr>
            <p:ph type="title"/>
          </p:nvPr>
        </p:nvSpPr>
        <p:spPr/>
        <p:txBody>
          <a:bodyPr/>
          <a:lstStyle/>
          <a:p>
            <a:r>
              <a:rPr lang="es-ES" dirty="0"/>
              <a:t>Windows server 2019</a:t>
            </a:r>
          </a:p>
        </p:txBody>
      </p:sp>
      <p:sp>
        <p:nvSpPr>
          <p:cNvPr id="3" name="Marcador de contenido 2">
            <a:extLst>
              <a:ext uri="{FF2B5EF4-FFF2-40B4-BE49-F238E27FC236}">
                <a16:creationId xmlns:a16="http://schemas.microsoft.com/office/drawing/2014/main" id="{D0D6A435-FD45-DD5C-D3AC-6B91CFD4E793}"/>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BBB2E690-EAB8-7F96-FBC2-94C3586083F9}"/>
              </a:ext>
            </a:extLst>
          </p:cNvPr>
          <p:cNvPicPr>
            <a:picLocks noChangeAspect="1"/>
          </p:cNvPicPr>
          <p:nvPr/>
        </p:nvPicPr>
        <p:blipFill>
          <a:blip r:embed="rId2"/>
          <a:stretch>
            <a:fillRect/>
          </a:stretch>
        </p:blipFill>
        <p:spPr>
          <a:xfrm>
            <a:off x="1863245" y="1548606"/>
            <a:ext cx="7572375" cy="4905375"/>
          </a:xfrm>
          <a:prstGeom prst="rect">
            <a:avLst/>
          </a:prstGeom>
        </p:spPr>
      </p:pic>
    </p:spTree>
    <p:extLst>
      <p:ext uri="{BB962C8B-B14F-4D97-AF65-F5344CB8AC3E}">
        <p14:creationId xmlns:p14="http://schemas.microsoft.com/office/powerpoint/2010/main" val="1065069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EEEA1-69C9-677C-2B9E-9BE27737D58C}"/>
              </a:ext>
            </a:extLst>
          </p:cNvPr>
          <p:cNvSpPr>
            <a:spLocks noGrp="1"/>
          </p:cNvSpPr>
          <p:nvPr>
            <p:ph type="title"/>
          </p:nvPr>
        </p:nvSpPr>
        <p:spPr/>
        <p:txBody>
          <a:bodyPr/>
          <a:lstStyle/>
          <a:p>
            <a:r>
              <a:rPr lang="es-ES" dirty="0"/>
              <a:t>Windows 10</a:t>
            </a:r>
          </a:p>
        </p:txBody>
      </p:sp>
      <p:pic>
        <p:nvPicPr>
          <p:cNvPr id="5" name="Marcador de contenido 4">
            <a:extLst>
              <a:ext uri="{FF2B5EF4-FFF2-40B4-BE49-F238E27FC236}">
                <a16:creationId xmlns:a16="http://schemas.microsoft.com/office/drawing/2014/main" id="{D78C45B9-8E70-9C25-F3E3-7B19091357AD}"/>
              </a:ext>
            </a:extLst>
          </p:cNvPr>
          <p:cNvPicPr>
            <a:picLocks noGrp="1" noChangeAspect="1"/>
          </p:cNvPicPr>
          <p:nvPr>
            <p:ph idx="1"/>
          </p:nvPr>
        </p:nvPicPr>
        <p:blipFill>
          <a:blip r:embed="rId2"/>
          <a:stretch>
            <a:fillRect/>
          </a:stretch>
        </p:blipFill>
        <p:spPr>
          <a:xfrm>
            <a:off x="1002979" y="1690688"/>
            <a:ext cx="5762898" cy="4351338"/>
          </a:xfrm>
        </p:spPr>
      </p:pic>
    </p:spTree>
    <p:extLst>
      <p:ext uri="{BB962C8B-B14F-4D97-AF65-F5344CB8AC3E}">
        <p14:creationId xmlns:p14="http://schemas.microsoft.com/office/powerpoint/2010/main" val="1007593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6104-E8BC-9313-C156-229923302952}"/>
              </a:ext>
            </a:extLst>
          </p:cNvPr>
          <p:cNvSpPr>
            <a:spLocks noGrp="1"/>
          </p:cNvSpPr>
          <p:nvPr>
            <p:ph type="title"/>
          </p:nvPr>
        </p:nvSpPr>
        <p:spPr/>
        <p:txBody>
          <a:bodyPr/>
          <a:lstStyle/>
          <a:p>
            <a:r>
              <a:rPr lang="es-ES" dirty="0"/>
              <a:t>Hacemos ping en la consola de comandos para ver si ha funcionado la configuración.</a:t>
            </a:r>
          </a:p>
        </p:txBody>
      </p:sp>
      <p:pic>
        <p:nvPicPr>
          <p:cNvPr id="5" name="Marcador de contenido 4">
            <a:extLst>
              <a:ext uri="{FF2B5EF4-FFF2-40B4-BE49-F238E27FC236}">
                <a16:creationId xmlns:a16="http://schemas.microsoft.com/office/drawing/2014/main" id="{350EAE0E-98BF-005D-0FF2-AD4A324F533C}"/>
              </a:ext>
            </a:extLst>
          </p:cNvPr>
          <p:cNvPicPr>
            <a:picLocks noGrp="1" noChangeAspect="1"/>
          </p:cNvPicPr>
          <p:nvPr>
            <p:ph idx="1"/>
          </p:nvPr>
        </p:nvPicPr>
        <p:blipFill>
          <a:blip r:embed="rId2"/>
          <a:stretch>
            <a:fillRect/>
          </a:stretch>
        </p:blipFill>
        <p:spPr>
          <a:xfrm>
            <a:off x="1930906" y="1825625"/>
            <a:ext cx="8330187" cy="4351338"/>
          </a:xfrm>
        </p:spPr>
      </p:pic>
    </p:spTree>
    <p:extLst>
      <p:ext uri="{BB962C8B-B14F-4D97-AF65-F5344CB8AC3E}">
        <p14:creationId xmlns:p14="http://schemas.microsoft.com/office/powerpoint/2010/main" val="59961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E6EFF-D8B8-B2CB-F1E0-B150AABAB81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7CD5BF3-6B7D-44EC-95A1-2B254293992E}"/>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1CF75236-0118-F80C-4596-243697998393}"/>
              </a:ext>
            </a:extLst>
          </p:cNvPr>
          <p:cNvPicPr>
            <a:picLocks noChangeAspect="1"/>
          </p:cNvPicPr>
          <p:nvPr/>
        </p:nvPicPr>
        <p:blipFill>
          <a:blip r:embed="rId2"/>
          <a:stretch>
            <a:fillRect/>
          </a:stretch>
        </p:blipFill>
        <p:spPr>
          <a:xfrm>
            <a:off x="1599749" y="269431"/>
            <a:ext cx="8594268" cy="6492875"/>
          </a:xfrm>
          <a:prstGeom prst="rect">
            <a:avLst/>
          </a:prstGeom>
        </p:spPr>
      </p:pic>
    </p:spTree>
    <p:extLst>
      <p:ext uri="{BB962C8B-B14F-4D97-AF65-F5344CB8AC3E}">
        <p14:creationId xmlns:p14="http://schemas.microsoft.com/office/powerpoint/2010/main" val="132516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28AD6-D39B-3C55-FFBE-66A22877A417}"/>
              </a:ext>
            </a:extLst>
          </p:cNvPr>
          <p:cNvSpPr>
            <a:spLocks noGrp="1"/>
          </p:cNvSpPr>
          <p:nvPr>
            <p:ph type="title"/>
          </p:nvPr>
        </p:nvSpPr>
        <p:spPr/>
        <p:txBody>
          <a:bodyPr/>
          <a:lstStyle/>
          <a:p>
            <a:r>
              <a:rPr lang="es-ES" dirty="0"/>
              <a:t>Tipos de DNS</a:t>
            </a:r>
          </a:p>
        </p:txBody>
      </p:sp>
      <p:sp>
        <p:nvSpPr>
          <p:cNvPr id="3" name="Marcador de contenido 2">
            <a:extLst>
              <a:ext uri="{FF2B5EF4-FFF2-40B4-BE49-F238E27FC236}">
                <a16:creationId xmlns:a16="http://schemas.microsoft.com/office/drawing/2014/main" id="{31CDDD2B-7832-EB84-A278-0D01D5A38B40}"/>
              </a:ext>
            </a:extLst>
          </p:cNvPr>
          <p:cNvSpPr>
            <a:spLocks noGrp="1"/>
          </p:cNvSpPr>
          <p:nvPr>
            <p:ph idx="1"/>
          </p:nvPr>
        </p:nvSpPr>
        <p:spPr/>
        <p:txBody>
          <a:bodyPr>
            <a:normAutofit fontScale="77500" lnSpcReduction="20000"/>
          </a:bodyPr>
          <a:lstStyle/>
          <a:p>
            <a:pPr algn="l" rtl="0"/>
            <a:r>
              <a:rPr lang="es-ES" b="1" i="0" dirty="0">
                <a:solidFill>
                  <a:srgbClr val="333333"/>
                </a:solidFill>
                <a:effectLst/>
                <a:latin typeface="AmazonEmberBold"/>
              </a:rPr>
              <a:t>DNS autoritativo</a:t>
            </a:r>
            <a:r>
              <a:rPr lang="es-ES" b="0" i="0" dirty="0">
                <a:solidFill>
                  <a:srgbClr val="333333"/>
                </a:solidFill>
                <a:effectLst/>
                <a:latin typeface="AmazonEmberBold"/>
              </a:rPr>
              <a:t>: </a:t>
            </a:r>
            <a:r>
              <a:rPr lang="es-ES" b="0" i="0" dirty="0">
                <a:solidFill>
                  <a:srgbClr val="333333"/>
                </a:solidFill>
                <a:effectLst/>
                <a:latin typeface="AmazonEmber"/>
              </a:rPr>
              <a:t>un servicio de </a:t>
            </a:r>
            <a:r>
              <a:rPr lang="es-ES" b="0" i="0" dirty="0">
                <a:solidFill>
                  <a:srgbClr val="333333"/>
                </a:solidFill>
                <a:effectLst/>
                <a:latin typeface="AmazonEmberBold"/>
              </a:rPr>
              <a:t>DNS autoritativo</a:t>
            </a:r>
            <a:r>
              <a:rPr lang="es-ES" b="0" i="0" dirty="0">
                <a:solidFill>
                  <a:srgbClr val="333333"/>
                </a:solidFill>
                <a:effectLst/>
                <a:latin typeface="AmazonEmber"/>
              </a:rPr>
              <a:t> proporciona un mecanismo de actualización que los desarrolladores utilizan para administrar los nombres de DNS públicos. De esta forma, responde a las consultas DNS al convertir los nombres de dominio en direcciones IP para que los equipos se puedan comunicar entre sí. El DNS autoritativo tiene la autoridad final sobre el dominio y es responsable de brindar respuestas a servidores de </a:t>
            </a:r>
            <a:r>
              <a:rPr lang="es-ES" b="0" i="0" dirty="0">
                <a:solidFill>
                  <a:srgbClr val="333333"/>
                </a:solidFill>
                <a:effectLst/>
                <a:latin typeface="AmazonEmberBold"/>
              </a:rPr>
              <a:t>DNS recurrente</a:t>
            </a:r>
            <a:r>
              <a:rPr lang="es-ES" b="0" i="0" dirty="0">
                <a:solidFill>
                  <a:srgbClr val="333333"/>
                </a:solidFill>
                <a:effectLst/>
                <a:latin typeface="AmazonEmber"/>
              </a:rPr>
              <a:t> con la información de la dirección IP. </a:t>
            </a:r>
            <a:r>
              <a:rPr lang="es-ES" b="0" i="0" dirty="0">
                <a:solidFill>
                  <a:srgbClr val="333333"/>
                </a:solidFill>
                <a:effectLst/>
                <a:latin typeface="AmazonEmberBold"/>
              </a:rPr>
              <a:t>Amazon </a:t>
            </a:r>
            <a:r>
              <a:rPr lang="es-ES" b="0" i="0" dirty="0" err="1">
                <a:solidFill>
                  <a:srgbClr val="333333"/>
                </a:solidFill>
                <a:effectLst/>
                <a:latin typeface="AmazonEmberBold"/>
              </a:rPr>
              <a:t>Route</a:t>
            </a:r>
            <a:r>
              <a:rPr lang="es-ES" b="0" i="0" dirty="0">
                <a:solidFill>
                  <a:srgbClr val="333333"/>
                </a:solidFill>
                <a:effectLst/>
                <a:latin typeface="AmazonEmberBold"/>
              </a:rPr>
              <a:t> 53 es un sistema de DNS autoritativo.</a:t>
            </a:r>
            <a:endParaRPr lang="es-ES" b="0" i="0" dirty="0">
              <a:solidFill>
                <a:srgbClr val="333333"/>
              </a:solidFill>
              <a:effectLst/>
              <a:latin typeface="AmazonEmber"/>
            </a:endParaRPr>
          </a:p>
          <a:p>
            <a:pPr algn="l" rtl="0"/>
            <a:r>
              <a:rPr lang="es-ES" b="1" i="0" dirty="0">
                <a:solidFill>
                  <a:srgbClr val="333333"/>
                </a:solidFill>
                <a:effectLst/>
                <a:latin typeface="AmazonEmberBold"/>
              </a:rPr>
              <a:t>DNS recurrente</a:t>
            </a:r>
            <a:r>
              <a:rPr lang="es-ES" b="0" i="0" dirty="0">
                <a:solidFill>
                  <a:srgbClr val="333333"/>
                </a:solidFill>
                <a:effectLst/>
                <a:latin typeface="AmazonEmber"/>
              </a:rPr>
              <a:t>: los clientes normalmente no realizan consultas directamente a los servicios de DNS autoritativo. En su lugar, generalmente se conectan con otro tipo de servicio de DNS conocido como </a:t>
            </a:r>
            <a:r>
              <a:rPr lang="es-ES" b="0" i="0" dirty="0">
                <a:solidFill>
                  <a:srgbClr val="333333"/>
                </a:solidFill>
                <a:effectLst/>
                <a:latin typeface="AmazonEmberBold"/>
              </a:rPr>
              <a:t>solucionador</a:t>
            </a:r>
            <a:r>
              <a:rPr lang="es-ES" b="0" i="0" dirty="0">
                <a:solidFill>
                  <a:srgbClr val="333333"/>
                </a:solidFill>
                <a:effectLst/>
                <a:latin typeface="AmazonEmber"/>
              </a:rPr>
              <a:t> o un servicio de </a:t>
            </a:r>
            <a:r>
              <a:rPr lang="es-ES" b="0" i="0" dirty="0">
                <a:solidFill>
                  <a:srgbClr val="333333"/>
                </a:solidFill>
                <a:effectLst/>
                <a:latin typeface="AmazonEmberBold"/>
              </a:rPr>
              <a:t>DNS recurrente</a:t>
            </a:r>
            <a:r>
              <a:rPr lang="es-ES" b="0" i="0" dirty="0">
                <a:solidFill>
                  <a:srgbClr val="333333"/>
                </a:solidFill>
                <a:effectLst/>
                <a:latin typeface="AmazonEmber"/>
              </a:rPr>
              <a:t>. Un servicio de DNS recurrente funciona como el conserje de un hotel: si bien no es dueño de los registros DNS, funciona como un intermediario que obtiene la información del DNS por usted. Si un DNS recurrente tiene una referencia de DNS </a:t>
            </a:r>
            <a:r>
              <a:rPr lang="es-ES" b="0" i="0" dirty="0">
                <a:solidFill>
                  <a:srgbClr val="333333"/>
                </a:solidFill>
                <a:effectLst/>
                <a:latin typeface="AmazonEmberBold"/>
              </a:rPr>
              <a:t>en caché</a:t>
            </a:r>
            <a:r>
              <a:rPr lang="es-ES" b="0" i="0" dirty="0">
                <a:solidFill>
                  <a:srgbClr val="333333"/>
                </a:solidFill>
                <a:effectLst/>
                <a:latin typeface="AmazonEmber"/>
              </a:rPr>
              <a:t> o almacenada durante un período, entonces responde la consulta de DNS mediante el suministro de la información IP o la fuente. De lo contrario, pasa la consulta a uno o más servidores de DNS autoritativo para encontrar la información.</a:t>
            </a:r>
          </a:p>
        </p:txBody>
      </p:sp>
    </p:spTree>
    <p:extLst>
      <p:ext uri="{BB962C8B-B14F-4D97-AF65-F5344CB8AC3E}">
        <p14:creationId xmlns:p14="http://schemas.microsoft.com/office/powerpoint/2010/main" val="1963739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58CB8-46A9-1F4B-43EA-235926B3C7C9}"/>
              </a:ext>
            </a:extLst>
          </p:cNvPr>
          <p:cNvSpPr>
            <a:spLocks noGrp="1"/>
          </p:cNvSpPr>
          <p:nvPr>
            <p:ph type="title"/>
          </p:nvPr>
        </p:nvSpPr>
        <p:spPr>
          <a:xfrm>
            <a:off x="838200" y="365126"/>
            <a:ext cx="10515600" cy="546284"/>
          </a:xfrm>
        </p:spPr>
        <p:txBody>
          <a:bodyPr>
            <a:normAutofit fontScale="90000"/>
          </a:bodyPr>
          <a:lstStyle/>
          <a:p>
            <a:r>
              <a:rPr lang="es-ES" dirty="0"/>
              <a:t>Instalamos las características de DNS e IIS</a:t>
            </a:r>
          </a:p>
        </p:txBody>
      </p:sp>
      <p:sp>
        <p:nvSpPr>
          <p:cNvPr id="3" name="Marcador de contenido 2">
            <a:extLst>
              <a:ext uri="{FF2B5EF4-FFF2-40B4-BE49-F238E27FC236}">
                <a16:creationId xmlns:a16="http://schemas.microsoft.com/office/drawing/2014/main" id="{4CF0FA24-A69F-5DFD-2C8C-300FF0A2CB4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DFD6CD7D-A04B-B424-3480-D9AC7AC29071}"/>
              </a:ext>
            </a:extLst>
          </p:cNvPr>
          <p:cNvPicPr>
            <a:picLocks noChangeAspect="1"/>
          </p:cNvPicPr>
          <p:nvPr/>
        </p:nvPicPr>
        <p:blipFill>
          <a:blip r:embed="rId2"/>
          <a:stretch>
            <a:fillRect/>
          </a:stretch>
        </p:blipFill>
        <p:spPr>
          <a:xfrm>
            <a:off x="964905" y="911409"/>
            <a:ext cx="8305800" cy="5800725"/>
          </a:xfrm>
          <a:prstGeom prst="rect">
            <a:avLst/>
          </a:prstGeom>
        </p:spPr>
      </p:pic>
    </p:spTree>
    <p:extLst>
      <p:ext uri="{BB962C8B-B14F-4D97-AF65-F5344CB8AC3E}">
        <p14:creationId xmlns:p14="http://schemas.microsoft.com/office/powerpoint/2010/main" val="4041344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10486-09F7-7491-C66E-4670EED98A5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3B2B78F-1B6A-6B5B-0705-F2E0438B2EBA}"/>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BC519FB9-544A-3AA1-A481-9E67CF5827D7}"/>
              </a:ext>
            </a:extLst>
          </p:cNvPr>
          <p:cNvPicPr>
            <a:picLocks noChangeAspect="1"/>
          </p:cNvPicPr>
          <p:nvPr/>
        </p:nvPicPr>
        <p:blipFill>
          <a:blip r:embed="rId2"/>
          <a:stretch>
            <a:fillRect/>
          </a:stretch>
        </p:blipFill>
        <p:spPr>
          <a:xfrm>
            <a:off x="2190750" y="428625"/>
            <a:ext cx="7810500" cy="6000750"/>
          </a:xfrm>
          <a:prstGeom prst="rect">
            <a:avLst/>
          </a:prstGeom>
        </p:spPr>
      </p:pic>
    </p:spTree>
    <p:extLst>
      <p:ext uri="{BB962C8B-B14F-4D97-AF65-F5344CB8AC3E}">
        <p14:creationId xmlns:p14="http://schemas.microsoft.com/office/powerpoint/2010/main" val="1024506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AB1A4-60EC-F13A-41AB-F0E4C6F8362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C99E93B-DCAB-D78A-EB7D-EAB5167CA5C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783A5CD0-8F5C-7158-51D2-833A64047FFA}"/>
              </a:ext>
            </a:extLst>
          </p:cNvPr>
          <p:cNvPicPr>
            <a:picLocks noChangeAspect="1"/>
          </p:cNvPicPr>
          <p:nvPr/>
        </p:nvPicPr>
        <p:blipFill>
          <a:blip r:embed="rId2"/>
          <a:stretch>
            <a:fillRect/>
          </a:stretch>
        </p:blipFill>
        <p:spPr>
          <a:xfrm>
            <a:off x="1695450" y="319087"/>
            <a:ext cx="8801100" cy="6219825"/>
          </a:xfrm>
          <a:prstGeom prst="rect">
            <a:avLst/>
          </a:prstGeom>
        </p:spPr>
      </p:pic>
    </p:spTree>
    <p:extLst>
      <p:ext uri="{BB962C8B-B14F-4D97-AF65-F5344CB8AC3E}">
        <p14:creationId xmlns:p14="http://schemas.microsoft.com/office/powerpoint/2010/main" val="1071456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AB322-5F45-26E5-157E-7EDEFCC3D34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7F917FB-2066-BF7C-BDC8-27C367C7716F}"/>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569B6EF9-C96F-971A-4606-12633854F204}"/>
              </a:ext>
            </a:extLst>
          </p:cNvPr>
          <p:cNvPicPr>
            <a:picLocks noChangeAspect="1"/>
          </p:cNvPicPr>
          <p:nvPr/>
        </p:nvPicPr>
        <p:blipFill>
          <a:blip r:embed="rId2"/>
          <a:stretch>
            <a:fillRect/>
          </a:stretch>
        </p:blipFill>
        <p:spPr>
          <a:xfrm>
            <a:off x="2033587" y="609600"/>
            <a:ext cx="8124825" cy="5638800"/>
          </a:xfrm>
          <a:prstGeom prst="rect">
            <a:avLst/>
          </a:prstGeom>
        </p:spPr>
      </p:pic>
    </p:spTree>
    <p:extLst>
      <p:ext uri="{BB962C8B-B14F-4D97-AF65-F5344CB8AC3E}">
        <p14:creationId xmlns:p14="http://schemas.microsoft.com/office/powerpoint/2010/main" val="1177637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54372-78C1-4785-B19F-FC9D511934CD}"/>
              </a:ext>
            </a:extLst>
          </p:cNvPr>
          <p:cNvSpPr>
            <a:spLocks noGrp="1"/>
          </p:cNvSpPr>
          <p:nvPr>
            <p:ph type="title"/>
          </p:nvPr>
        </p:nvSpPr>
        <p:spPr>
          <a:xfrm>
            <a:off x="838200" y="365125"/>
            <a:ext cx="10515600" cy="846987"/>
          </a:xfrm>
        </p:spPr>
        <p:txBody>
          <a:bodyPr>
            <a:normAutofit fontScale="90000"/>
          </a:bodyPr>
          <a:lstStyle/>
          <a:p>
            <a:r>
              <a:rPr lang="es-ES" dirty="0"/>
              <a:t>Una vez instalados los servicios comprobamos que se ha activado.</a:t>
            </a:r>
          </a:p>
        </p:txBody>
      </p:sp>
      <p:sp>
        <p:nvSpPr>
          <p:cNvPr id="3" name="Marcador de contenido 2">
            <a:extLst>
              <a:ext uri="{FF2B5EF4-FFF2-40B4-BE49-F238E27FC236}">
                <a16:creationId xmlns:a16="http://schemas.microsoft.com/office/drawing/2014/main" id="{1EEC826B-CE20-834D-119A-EA7D29259615}"/>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51E2EE62-62D6-7749-0DD6-F818B7DDE255}"/>
              </a:ext>
            </a:extLst>
          </p:cNvPr>
          <p:cNvPicPr>
            <a:picLocks noChangeAspect="1"/>
          </p:cNvPicPr>
          <p:nvPr/>
        </p:nvPicPr>
        <p:blipFill>
          <a:blip r:embed="rId2"/>
          <a:stretch>
            <a:fillRect/>
          </a:stretch>
        </p:blipFill>
        <p:spPr>
          <a:xfrm>
            <a:off x="2143125" y="1507863"/>
            <a:ext cx="6873284" cy="5117698"/>
          </a:xfrm>
          <a:prstGeom prst="rect">
            <a:avLst/>
          </a:prstGeom>
        </p:spPr>
      </p:pic>
    </p:spTree>
    <p:extLst>
      <p:ext uri="{BB962C8B-B14F-4D97-AF65-F5344CB8AC3E}">
        <p14:creationId xmlns:p14="http://schemas.microsoft.com/office/powerpoint/2010/main" val="3332021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9D3AE-3EDC-FC26-B11C-FD5D6EE7E1E6}"/>
              </a:ext>
            </a:extLst>
          </p:cNvPr>
          <p:cNvSpPr>
            <a:spLocks noGrp="1"/>
          </p:cNvSpPr>
          <p:nvPr>
            <p:ph type="title"/>
          </p:nvPr>
        </p:nvSpPr>
        <p:spPr>
          <a:xfrm>
            <a:off x="838200" y="365126"/>
            <a:ext cx="10515600" cy="459784"/>
          </a:xfrm>
        </p:spPr>
        <p:txBody>
          <a:bodyPr>
            <a:normAutofit fontScale="90000"/>
          </a:bodyPr>
          <a:lstStyle/>
          <a:p>
            <a:r>
              <a:rPr lang="es-ES" dirty="0"/>
              <a:t>Creamos ahora una web de prueba</a:t>
            </a:r>
          </a:p>
        </p:txBody>
      </p:sp>
      <p:sp>
        <p:nvSpPr>
          <p:cNvPr id="3" name="Marcador de contenido 2">
            <a:extLst>
              <a:ext uri="{FF2B5EF4-FFF2-40B4-BE49-F238E27FC236}">
                <a16:creationId xmlns:a16="http://schemas.microsoft.com/office/drawing/2014/main" id="{874A82A9-AE06-948F-2593-E99544E45A3D}"/>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2C93EF03-67BC-F671-B8AC-4B14E7750103}"/>
              </a:ext>
            </a:extLst>
          </p:cNvPr>
          <p:cNvPicPr>
            <a:picLocks noChangeAspect="1"/>
          </p:cNvPicPr>
          <p:nvPr/>
        </p:nvPicPr>
        <p:blipFill>
          <a:blip r:embed="rId2"/>
          <a:stretch>
            <a:fillRect/>
          </a:stretch>
        </p:blipFill>
        <p:spPr>
          <a:xfrm>
            <a:off x="2211572" y="824909"/>
            <a:ext cx="7620000" cy="5867400"/>
          </a:xfrm>
          <a:prstGeom prst="rect">
            <a:avLst/>
          </a:prstGeom>
        </p:spPr>
      </p:pic>
    </p:spTree>
    <p:extLst>
      <p:ext uri="{BB962C8B-B14F-4D97-AF65-F5344CB8AC3E}">
        <p14:creationId xmlns:p14="http://schemas.microsoft.com/office/powerpoint/2010/main" val="4173262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22694E-9F3F-9F63-837A-ABC86E8C2050}"/>
              </a:ext>
            </a:extLst>
          </p:cNvPr>
          <p:cNvSpPr>
            <a:spLocks noGrp="1"/>
          </p:cNvSpPr>
          <p:nvPr>
            <p:ph idx="1"/>
          </p:nvPr>
        </p:nvSpPr>
        <p:spPr>
          <a:xfrm>
            <a:off x="838200" y="1825625"/>
            <a:ext cx="2989521" cy="4351338"/>
          </a:xfrm>
        </p:spPr>
        <p:txBody>
          <a:bodyPr/>
          <a:lstStyle/>
          <a:p>
            <a:r>
              <a:rPr lang="es-ES" dirty="0"/>
              <a:t>Le cambiamos la extensión</a:t>
            </a:r>
          </a:p>
        </p:txBody>
      </p:sp>
      <p:pic>
        <p:nvPicPr>
          <p:cNvPr id="5" name="Imagen 4">
            <a:extLst>
              <a:ext uri="{FF2B5EF4-FFF2-40B4-BE49-F238E27FC236}">
                <a16:creationId xmlns:a16="http://schemas.microsoft.com/office/drawing/2014/main" id="{3927BC49-CA6E-36AB-643A-AD3A22F99E19}"/>
              </a:ext>
            </a:extLst>
          </p:cNvPr>
          <p:cNvPicPr>
            <a:picLocks noChangeAspect="1"/>
          </p:cNvPicPr>
          <p:nvPr/>
        </p:nvPicPr>
        <p:blipFill>
          <a:blip r:embed="rId2"/>
          <a:stretch>
            <a:fillRect/>
          </a:stretch>
        </p:blipFill>
        <p:spPr>
          <a:xfrm>
            <a:off x="4242722" y="964664"/>
            <a:ext cx="7534275" cy="5667375"/>
          </a:xfrm>
          <a:prstGeom prst="rect">
            <a:avLst/>
          </a:prstGeom>
        </p:spPr>
      </p:pic>
    </p:spTree>
    <p:extLst>
      <p:ext uri="{BB962C8B-B14F-4D97-AF65-F5344CB8AC3E}">
        <p14:creationId xmlns:p14="http://schemas.microsoft.com/office/powerpoint/2010/main" val="938094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58A5A-446E-4F67-C514-FE5A18D4891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398EC41-2ED5-C83B-3342-CBEE82CFDA84}"/>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BEA666F9-9852-3D32-39D3-FEABA4974125}"/>
              </a:ext>
            </a:extLst>
          </p:cNvPr>
          <p:cNvPicPr>
            <a:picLocks noChangeAspect="1"/>
          </p:cNvPicPr>
          <p:nvPr/>
        </p:nvPicPr>
        <p:blipFill>
          <a:blip r:embed="rId2"/>
          <a:stretch>
            <a:fillRect/>
          </a:stretch>
        </p:blipFill>
        <p:spPr>
          <a:xfrm>
            <a:off x="1813211" y="0"/>
            <a:ext cx="8565577" cy="6858000"/>
          </a:xfrm>
          <a:prstGeom prst="rect">
            <a:avLst/>
          </a:prstGeom>
        </p:spPr>
      </p:pic>
    </p:spTree>
    <p:extLst>
      <p:ext uri="{BB962C8B-B14F-4D97-AF65-F5344CB8AC3E}">
        <p14:creationId xmlns:p14="http://schemas.microsoft.com/office/powerpoint/2010/main" val="395397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2DB1B-1FCE-369C-8DEC-B11837B036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EE37D2F-B162-8C8E-5C6F-E5BC3019F13B}"/>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91735CC8-51D7-DEF5-1F68-2D0BDF6C59E6}"/>
              </a:ext>
            </a:extLst>
          </p:cNvPr>
          <p:cNvPicPr>
            <a:picLocks noChangeAspect="1"/>
          </p:cNvPicPr>
          <p:nvPr/>
        </p:nvPicPr>
        <p:blipFill>
          <a:blip r:embed="rId2"/>
          <a:stretch>
            <a:fillRect/>
          </a:stretch>
        </p:blipFill>
        <p:spPr>
          <a:xfrm>
            <a:off x="1195387" y="133350"/>
            <a:ext cx="9801225" cy="6591300"/>
          </a:xfrm>
          <a:prstGeom prst="rect">
            <a:avLst/>
          </a:prstGeom>
        </p:spPr>
      </p:pic>
    </p:spTree>
    <p:extLst>
      <p:ext uri="{BB962C8B-B14F-4D97-AF65-F5344CB8AC3E}">
        <p14:creationId xmlns:p14="http://schemas.microsoft.com/office/powerpoint/2010/main" val="1087663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12F72-AA3C-C36F-6B01-BD409D9240A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62F12BE-D37E-0A59-2674-FFCC02139B8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D4DAE713-4C1D-EA74-CF7F-DA646EFFFB52}"/>
              </a:ext>
            </a:extLst>
          </p:cNvPr>
          <p:cNvPicPr>
            <a:picLocks noChangeAspect="1"/>
          </p:cNvPicPr>
          <p:nvPr/>
        </p:nvPicPr>
        <p:blipFill>
          <a:blip r:embed="rId2"/>
          <a:stretch>
            <a:fillRect/>
          </a:stretch>
        </p:blipFill>
        <p:spPr>
          <a:xfrm>
            <a:off x="1514475" y="1266825"/>
            <a:ext cx="9163050" cy="4324350"/>
          </a:xfrm>
          <a:prstGeom prst="rect">
            <a:avLst/>
          </a:prstGeom>
        </p:spPr>
      </p:pic>
    </p:spTree>
    <p:extLst>
      <p:ext uri="{BB962C8B-B14F-4D97-AF65-F5344CB8AC3E}">
        <p14:creationId xmlns:p14="http://schemas.microsoft.com/office/powerpoint/2010/main" val="196258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C6B55-DC3B-B0BF-8517-6E9F0CE7B1DE}"/>
              </a:ext>
            </a:extLst>
          </p:cNvPr>
          <p:cNvSpPr>
            <a:spLocks noGrp="1"/>
          </p:cNvSpPr>
          <p:nvPr>
            <p:ph type="title"/>
          </p:nvPr>
        </p:nvSpPr>
        <p:spPr>
          <a:xfrm>
            <a:off x="0" y="1"/>
            <a:ext cx="6517758" cy="1261498"/>
          </a:xfrm>
        </p:spPr>
        <p:txBody>
          <a:bodyPr>
            <a:normAutofit fontScale="90000"/>
          </a:bodyPr>
          <a:lstStyle/>
          <a:p>
            <a:r>
              <a:rPr lang="es-ES" dirty="0"/>
              <a:t>Ejemplo de funcionamiento de ambos tipos.</a:t>
            </a:r>
          </a:p>
        </p:txBody>
      </p:sp>
      <p:sp>
        <p:nvSpPr>
          <p:cNvPr id="3" name="Marcador de contenido 2">
            <a:extLst>
              <a:ext uri="{FF2B5EF4-FFF2-40B4-BE49-F238E27FC236}">
                <a16:creationId xmlns:a16="http://schemas.microsoft.com/office/drawing/2014/main" id="{9A11D09B-CB34-3101-37EE-E095764E5A88}"/>
              </a:ext>
            </a:extLst>
          </p:cNvPr>
          <p:cNvSpPr>
            <a:spLocks noGrp="1"/>
          </p:cNvSpPr>
          <p:nvPr>
            <p:ph idx="1"/>
          </p:nvPr>
        </p:nvSpPr>
        <p:spPr>
          <a:xfrm>
            <a:off x="7187608" y="0"/>
            <a:ext cx="5004392" cy="6858000"/>
          </a:xfrm>
        </p:spPr>
        <p:txBody>
          <a:bodyPr>
            <a:noAutofit/>
          </a:bodyPr>
          <a:lstStyle/>
          <a:p>
            <a:pPr algn="l">
              <a:buFont typeface="+mj-lt"/>
              <a:buAutoNum type="arabicPeriod"/>
            </a:pPr>
            <a:r>
              <a:rPr lang="es-ES" sz="1200" b="0" i="0" dirty="0">
                <a:solidFill>
                  <a:srgbClr val="333333"/>
                </a:solidFill>
                <a:effectLst/>
                <a:latin typeface="AmazonEmber"/>
              </a:rPr>
              <a:t>Un usuario abre un navegador web, ingresa www.ejemplo.com en la barra de direcciones y pulsa </a:t>
            </a:r>
            <a:r>
              <a:rPr lang="es-ES" sz="1200" b="0" i="0" dirty="0" err="1">
                <a:solidFill>
                  <a:srgbClr val="333333"/>
                </a:solidFill>
                <a:effectLst/>
                <a:latin typeface="AmazonEmber"/>
              </a:rPr>
              <a:t>Intro</a:t>
            </a:r>
            <a:r>
              <a:rPr lang="es-ES" sz="1200" b="0" i="0" dirty="0">
                <a:solidFill>
                  <a:srgbClr val="333333"/>
                </a:solidFill>
                <a:effectLst/>
                <a:latin typeface="AmazonEmber"/>
              </a:rPr>
              <a:t>.</a:t>
            </a:r>
          </a:p>
          <a:p>
            <a:pPr algn="l">
              <a:buFont typeface="+mj-lt"/>
              <a:buAutoNum type="arabicPeriod"/>
            </a:pPr>
            <a:r>
              <a:rPr lang="es-ES" sz="1200" b="0" i="0" dirty="0">
                <a:solidFill>
                  <a:srgbClr val="333333"/>
                </a:solidFill>
                <a:effectLst/>
                <a:latin typeface="AmazonEmber"/>
              </a:rPr>
              <a:t>La solicitud de www.ejemplo.com se dirige a un solucionador de DNS, que normalmente es administrado por el proveedor de servicios de Internet del usuario (ISP), como un proveedor de Internet por cable, un proveedor de banda ancha DSL o una red corporativa.</a:t>
            </a:r>
          </a:p>
          <a:p>
            <a:pPr algn="l">
              <a:buFont typeface="+mj-lt"/>
              <a:buAutoNum type="arabicPeriod"/>
            </a:pPr>
            <a:r>
              <a:rPr lang="es-ES" sz="1200" b="0" i="0" dirty="0">
                <a:solidFill>
                  <a:srgbClr val="333333"/>
                </a:solidFill>
                <a:effectLst/>
                <a:latin typeface="AmazonEmber"/>
              </a:rPr>
              <a:t>El solucionador de DNS del ISP reenvía la solicitud de www.ejemplo.com a un servidor de nombres de raíz de DNS.</a:t>
            </a:r>
          </a:p>
          <a:p>
            <a:pPr algn="l">
              <a:buFont typeface="+mj-lt"/>
              <a:buAutoNum type="arabicPeriod"/>
            </a:pPr>
            <a:r>
              <a:rPr lang="es-ES" sz="1200" b="0" i="0" dirty="0">
                <a:solidFill>
                  <a:srgbClr val="333333"/>
                </a:solidFill>
                <a:effectLst/>
                <a:latin typeface="AmazonEmber"/>
              </a:rPr>
              <a:t>El solucionador de DNS del ISP reenvía la solicitud de www.ejemplo.com nuevamente, esta vez a uno de los servidores de nombres de TLD para dominios .com. El servidor de nombres para dominios .</a:t>
            </a:r>
            <a:r>
              <a:rPr lang="es-ES" sz="1200" b="0" i="0" dirty="0" err="1">
                <a:solidFill>
                  <a:srgbClr val="333333"/>
                </a:solidFill>
                <a:effectLst/>
                <a:latin typeface="AmazonEmber"/>
              </a:rPr>
              <a:t>com</a:t>
            </a:r>
            <a:r>
              <a:rPr lang="es-ES" sz="1200" b="0" i="0" dirty="0">
                <a:solidFill>
                  <a:srgbClr val="333333"/>
                </a:solidFill>
                <a:effectLst/>
                <a:latin typeface="AmazonEmber"/>
              </a:rPr>
              <a:t> responde la solicitud con los nombres de los cuatro servidores de nombres de Amazon </a:t>
            </a:r>
            <a:r>
              <a:rPr lang="es-ES" sz="1200" b="0" i="0" dirty="0" err="1">
                <a:solidFill>
                  <a:srgbClr val="333333"/>
                </a:solidFill>
                <a:effectLst/>
                <a:latin typeface="AmazonEmber"/>
              </a:rPr>
              <a:t>Route</a:t>
            </a:r>
            <a:r>
              <a:rPr lang="es-ES" sz="1200" b="0" i="0" dirty="0">
                <a:solidFill>
                  <a:srgbClr val="333333"/>
                </a:solidFill>
                <a:effectLst/>
                <a:latin typeface="AmazonEmber"/>
              </a:rPr>
              <a:t> 53 que están asociados al dominio ejemplo.com.</a:t>
            </a:r>
          </a:p>
          <a:p>
            <a:pPr algn="l">
              <a:buFont typeface="+mj-lt"/>
              <a:buAutoNum type="arabicPeriod"/>
            </a:pPr>
            <a:r>
              <a:rPr lang="es-ES" sz="1200" b="0" i="0" dirty="0">
                <a:solidFill>
                  <a:srgbClr val="333333"/>
                </a:solidFill>
                <a:effectLst/>
                <a:latin typeface="AmazonEmber"/>
              </a:rPr>
              <a:t>El solucionador de DNS del ISP elige un servidor de nombres de Amazon </a:t>
            </a:r>
            <a:r>
              <a:rPr lang="es-ES" sz="1200" b="0" i="0" dirty="0" err="1">
                <a:solidFill>
                  <a:srgbClr val="333333"/>
                </a:solidFill>
                <a:effectLst/>
                <a:latin typeface="AmazonEmber"/>
              </a:rPr>
              <a:t>Route</a:t>
            </a:r>
            <a:r>
              <a:rPr lang="es-ES" sz="1200" b="0" i="0" dirty="0">
                <a:solidFill>
                  <a:srgbClr val="333333"/>
                </a:solidFill>
                <a:effectLst/>
                <a:latin typeface="AmazonEmber"/>
              </a:rPr>
              <a:t> 53 y reenvía la solicitud de www.ejemplo.com a dicho servidor.</a:t>
            </a:r>
          </a:p>
          <a:p>
            <a:pPr algn="l">
              <a:buFont typeface="+mj-lt"/>
              <a:buAutoNum type="arabicPeriod"/>
            </a:pPr>
            <a:r>
              <a:rPr lang="es-ES" sz="1200" b="0" i="0" dirty="0">
                <a:solidFill>
                  <a:srgbClr val="333333"/>
                </a:solidFill>
                <a:effectLst/>
                <a:latin typeface="AmazonEmber"/>
              </a:rPr>
              <a:t>El servidor de nombres de Amazon </a:t>
            </a:r>
            <a:r>
              <a:rPr lang="es-ES" sz="1200" b="0" i="0" dirty="0" err="1">
                <a:solidFill>
                  <a:srgbClr val="333333"/>
                </a:solidFill>
                <a:effectLst/>
                <a:latin typeface="AmazonEmber"/>
              </a:rPr>
              <a:t>Route</a:t>
            </a:r>
            <a:r>
              <a:rPr lang="es-ES" sz="1200" b="0" i="0" dirty="0">
                <a:solidFill>
                  <a:srgbClr val="333333"/>
                </a:solidFill>
                <a:effectLst/>
                <a:latin typeface="AmazonEmber"/>
              </a:rPr>
              <a:t> 53 busca en la zona alojada de ejemplo.com el registro de www.ejemplo.com, obtiene el valor asociado, como la dirección IP de un servidor web, 192.0.2.44, y devuelve la dirección IP al solucionador de DNS.</a:t>
            </a:r>
          </a:p>
          <a:p>
            <a:pPr algn="l">
              <a:buFont typeface="+mj-lt"/>
              <a:buAutoNum type="arabicPeriod"/>
            </a:pPr>
            <a:r>
              <a:rPr lang="es-ES" sz="1200" b="0" i="0" dirty="0">
                <a:solidFill>
                  <a:srgbClr val="333333"/>
                </a:solidFill>
                <a:effectLst/>
                <a:latin typeface="AmazonEmber"/>
              </a:rPr>
              <a:t>El solucionador de DNS del ISP finalmente consigue la dirección IP que el usuario necesita. El solucionador devuelve dicho valor al navegador web. El solucionador de DNS también almacena en caché (almacena) la dirección IP de ejemplo.com por el periodo que se especifique para poder responder con mayor rapidez la próxima vez que alguien busque ejemplo.com. Para obtener más información, consulte el período de vida (TTL).</a:t>
            </a:r>
          </a:p>
          <a:p>
            <a:pPr algn="l">
              <a:buFont typeface="+mj-lt"/>
              <a:buAutoNum type="arabicPeriod"/>
            </a:pPr>
            <a:r>
              <a:rPr lang="es-ES" sz="1200" b="0" i="0" dirty="0">
                <a:solidFill>
                  <a:srgbClr val="333333"/>
                </a:solidFill>
                <a:effectLst/>
                <a:latin typeface="AmazonEmber"/>
              </a:rPr>
              <a:t>El navegador web envía una solicitud de www.ejemplo.com a la dirección IP que obtuvo del solucionador de DNS. Aquí es donde se encuentra el contenido, por ejemplo, un servidor web que se ejecuta en una instancia de Amazon EC2 o un </a:t>
            </a:r>
            <a:r>
              <a:rPr lang="es-ES" sz="1200" b="0" i="0" dirty="0" err="1">
                <a:solidFill>
                  <a:srgbClr val="333333"/>
                </a:solidFill>
                <a:effectLst/>
                <a:latin typeface="AmazonEmber"/>
              </a:rPr>
              <a:t>bucket</a:t>
            </a:r>
            <a:r>
              <a:rPr lang="es-ES" sz="1200" b="0" i="0" dirty="0">
                <a:solidFill>
                  <a:srgbClr val="333333"/>
                </a:solidFill>
                <a:effectLst/>
                <a:latin typeface="AmazonEmber"/>
              </a:rPr>
              <a:t> de Amazon S3 que está configurado como un punto de enlace de sitio web.</a:t>
            </a:r>
          </a:p>
          <a:p>
            <a:pPr algn="l">
              <a:buFont typeface="+mj-lt"/>
              <a:buAutoNum type="arabicPeriod"/>
            </a:pPr>
            <a:r>
              <a:rPr lang="es-ES" sz="1200" b="0" i="0" dirty="0">
                <a:solidFill>
                  <a:srgbClr val="333333"/>
                </a:solidFill>
                <a:effectLst/>
                <a:latin typeface="AmazonEmber"/>
              </a:rPr>
              <a:t>El servidor web u otro recurso en 192.0.2.44 devuelve la página web para www.ejemplo.com al navegador web y este muestra la página.</a:t>
            </a:r>
          </a:p>
        </p:txBody>
      </p:sp>
      <p:pic>
        <p:nvPicPr>
          <p:cNvPr id="2050" name="Picture 2">
            <a:extLst>
              <a:ext uri="{FF2B5EF4-FFF2-40B4-BE49-F238E27FC236}">
                <a16:creationId xmlns:a16="http://schemas.microsoft.com/office/drawing/2014/main" id="{30812BE7-3A44-EA39-A94C-0039524CE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08" y="1261498"/>
            <a:ext cx="6826100" cy="547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97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0E3E0-F657-D5B1-D81B-A7B3437732F0}"/>
              </a:ext>
            </a:extLst>
          </p:cNvPr>
          <p:cNvSpPr>
            <a:spLocks noGrp="1"/>
          </p:cNvSpPr>
          <p:nvPr>
            <p:ph type="title"/>
          </p:nvPr>
        </p:nvSpPr>
        <p:spPr/>
        <p:txBody>
          <a:bodyPr/>
          <a:lstStyle/>
          <a:p>
            <a:r>
              <a:rPr lang="es-ES" dirty="0"/>
              <a:t>Antes de seguir importante tener configurado el </a:t>
            </a:r>
            <a:r>
              <a:rPr lang="es-ES" dirty="0" err="1"/>
              <a:t>dns</a:t>
            </a:r>
            <a:r>
              <a:rPr lang="es-ES" dirty="0"/>
              <a:t> que hemos instalado previamente.</a:t>
            </a:r>
          </a:p>
        </p:txBody>
      </p:sp>
      <p:sp>
        <p:nvSpPr>
          <p:cNvPr id="3" name="Marcador de contenido 2">
            <a:extLst>
              <a:ext uri="{FF2B5EF4-FFF2-40B4-BE49-F238E27FC236}">
                <a16:creationId xmlns:a16="http://schemas.microsoft.com/office/drawing/2014/main" id="{9C5E60C4-330F-A70A-E8EE-8115AC919B62}"/>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286C3E8B-43AA-C813-0532-30968EBD350D}"/>
              </a:ext>
            </a:extLst>
          </p:cNvPr>
          <p:cNvPicPr>
            <a:picLocks noChangeAspect="1"/>
          </p:cNvPicPr>
          <p:nvPr/>
        </p:nvPicPr>
        <p:blipFill>
          <a:blip r:embed="rId2"/>
          <a:stretch>
            <a:fillRect/>
          </a:stretch>
        </p:blipFill>
        <p:spPr>
          <a:xfrm>
            <a:off x="547687" y="1720056"/>
            <a:ext cx="2867025" cy="4562475"/>
          </a:xfrm>
          <a:prstGeom prst="rect">
            <a:avLst/>
          </a:prstGeom>
        </p:spPr>
      </p:pic>
      <p:pic>
        <p:nvPicPr>
          <p:cNvPr id="7" name="Imagen 6">
            <a:extLst>
              <a:ext uri="{FF2B5EF4-FFF2-40B4-BE49-F238E27FC236}">
                <a16:creationId xmlns:a16="http://schemas.microsoft.com/office/drawing/2014/main" id="{96504811-AB84-7A9C-F567-AB7D6638F67A}"/>
              </a:ext>
            </a:extLst>
          </p:cNvPr>
          <p:cNvPicPr>
            <a:picLocks noChangeAspect="1"/>
          </p:cNvPicPr>
          <p:nvPr/>
        </p:nvPicPr>
        <p:blipFill>
          <a:blip r:embed="rId3"/>
          <a:stretch>
            <a:fillRect/>
          </a:stretch>
        </p:blipFill>
        <p:spPr>
          <a:xfrm>
            <a:off x="3548284" y="1921115"/>
            <a:ext cx="3833344" cy="3015770"/>
          </a:xfrm>
          <a:prstGeom prst="rect">
            <a:avLst/>
          </a:prstGeom>
        </p:spPr>
      </p:pic>
      <p:pic>
        <p:nvPicPr>
          <p:cNvPr id="11" name="Imagen 10">
            <a:extLst>
              <a:ext uri="{FF2B5EF4-FFF2-40B4-BE49-F238E27FC236}">
                <a16:creationId xmlns:a16="http://schemas.microsoft.com/office/drawing/2014/main" id="{1D50A9CF-0929-CFCD-1BC3-9876863D80F0}"/>
              </a:ext>
            </a:extLst>
          </p:cNvPr>
          <p:cNvPicPr>
            <a:picLocks noChangeAspect="1"/>
          </p:cNvPicPr>
          <p:nvPr/>
        </p:nvPicPr>
        <p:blipFill>
          <a:blip r:embed="rId4"/>
          <a:stretch>
            <a:fillRect/>
          </a:stretch>
        </p:blipFill>
        <p:spPr>
          <a:xfrm>
            <a:off x="7475302" y="1825625"/>
            <a:ext cx="4284589" cy="3287975"/>
          </a:xfrm>
          <a:prstGeom prst="rect">
            <a:avLst/>
          </a:prstGeom>
        </p:spPr>
      </p:pic>
    </p:spTree>
    <p:extLst>
      <p:ext uri="{BB962C8B-B14F-4D97-AF65-F5344CB8AC3E}">
        <p14:creationId xmlns:p14="http://schemas.microsoft.com/office/powerpoint/2010/main" val="1066850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61DA1-E7B2-211F-DFAE-3AB1693637DC}"/>
              </a:ext>
            </a:extLst>
          </p:cNvPr>
          <p:cNvSpPr>
            <a:spLocks noGrp="1"/>
          </p:cNvSpPr>
          <p:nvPr>
            <p:ph type="title"/>
          </p:nvPr>
        </p:nvSpPr>
        <p:spPr/>
        <p:txBody>
          <a:bodyPr/>
          <a:lstStyle/>
          <a:p>
            <a:endParaRPr lang="es-ES"/>
          </a:p>
        </p:txBody>
      </p:sp>
      <p:pic>
        <p:nvPicPr>
          <p:cNvPr id="9" name="Marcador de contenido 8">
            <a:extLst>
              <a:ext uri="{FF2B5EF4-FFF2-40B4-BE49-F238E27FC236}">
                <a16:creationId xmlns:a16="http://schemas.microsoft.com/office/drawing/2014/main" id="{B1438539-C112-0C85-55CB-203C2363E967}"/>
              </a:ext>
            </a:extLst>
          </p:cNvPr>
          <p:cNvPicPr>
            <a:picLocks noGrp="1" noChangeAspect="1"/>
          </p:cNvPicPr>
          <p:nvPr>
            <p:ph idx="1"/>
          </p:nvPr>
        </p:nvPicPr>
        <p:blipFill>
          <a:blip r:embed="rId2"/>
          <a:stretch>
            <a:fillRect/>
          </a:stretch>
        </p:blipFill>
        <p:spPr>
          <a:xfrm>
            <a:off x="8136270" y="10633"/>
            <a:ext cx="3256009" cy="2551648"/>
          </a:xfrm>
        </p:spPr>
      </p:pic>
      <p:pic>
        <p:nvPicPr>
          <p:cNvPr id="5" name="Imagen 4">
            <a:extLst>
              <a:ext uri="{FF2B5EF4-FFF2-40B4-BE49-F238E27FC236}">
                <a16:creationId xmlns:a16="http://schemas.microsoft.com/office/drawing/2014/main" id="{80D93380-DF17-EC98-2A1C-810602455E6F}"/>
              </a:ext>
            </a:extLst>
          </p:cNvPr>
          <p:cNvPicPr>
            <a:picLocks noChangeAspect="1"/>
          </p:cNvPicPr>
          <p:nvPr/>
        </p:nvPicPr>
        <p:blipFill>
          <a:blip r:embed="rId3"/>
          <a:stretch>
            <a:fillRect/>
          </a:stretch>
        </p:blipFill>
        <p:spPr>
          <a:xfrm>
            <a:off x="207447" y="212873"/>
            <a:ext cx="3775116" cy="2700448"/>
          </a:xfrm>
          <a:prstGeom prst="rect">
            <a:avLst/>
          </a:prstGeom>
        </p:spPr>
      </p:pic>
      <p:pic>
        <p:nvPicPr>
          <p:cNvPr id="7" name="Imagen 6">
            <a:extLst>
              <a:ext uri="{FF2B5EF4-FFF2-40B4-BE49-F238E27FC236}">
                <a16:creationId xmlns:a16="http://schemas.microsoft.com/office/drawing/2014/main" id="{3DDAB5DC-5D85-725B-9562-B7BCFC636646}"/>
              </a:ext>
            </a:extLst>
          </p:cNvPr>
          <p:cNvPicPr>
            <a:picLocks noChangeAspect="1"/>
          </p:cNvPicPr>
          <p:nvPr/>
        </p:nvPicPr>
        <p:blipFill>
          <a:blip r:embed="rId4"/>
          <a:stretch>
            <a:fillRect/>
          </a:stretch>
        </p:blipFill>
        <p:spPr>
          <a:xfrm>
            <a:off x="3975475" y="0"/>
            <a:ext cx="4045357" cy="3020533"/>
          </a:xfrm>
          <a:prstGeom prst="rect">
            <a:avLst/>
          </a:prstGeom>
        </p:spPr>
      </p:pic>
      <p:pic>
        <p:nvPicPr>
          <p:cNvPr id="11" name="Imagen 10">
            <a:extLst>
              <a:ext uri="{FF2B5EF4-FFF2-40B4-BE49-F238E27FC236}">
                <a16:creationId xmlns:a16="http://schemas.microsoft.com/office/drawing/2014/main" id="{43CB75B3-F199-28D3-9EE0-44F21D399ED2}"/>
              </a:ext>
            </a:extLst>
          </p:cNvPr>
          <p:cNvPicPr>
            <a:picLocks noChangeAspect="1"/>
          </p:cNvPicPr>
          <p:nvPr/>
        </p:nvPicPr>
        <p:blipFill>
          <a:blip r:embed="rId5"/>
          <a:stretch>
            <a:fillRect/>
          </a:stretch>
        </p:blipFill>
        <p:spPr>
          <a:xfrm>
            <a:off x="0" y="3385658"/>
            <a:ext cx="4059910" cy="3192204"/>
          </a:xfrm>
          <a:prstGeom prst="rect">
            <a:avLst/>
          </a:prstGeom>
        </p:spPr>
      </p:pic>
      <p:pic>
        <p:nvPicPr>
          <p:cNvPr id="13" name="Imagen 12">
            <a:extLst>
              <a:ext uri="{FF2B5EF4-FFF2-40B4-BE49-F238E27FC236}">
                <a16:creationId xmlns:a16="http://schemas.microsoft.com/office/drawing/2014/main" id="{4E98749C-B1DE-0B65-1DA8-435783A2D30E}"/>
              </a:ext>
            </a:extLst>
          </p:cNvPr>
          <p:cNvPicPr>
            <a:picLocks noChangeAspect="1"/>
          </p:cNvPicPr>
          <p:nvPr/>
        </p:nvPicPr>
        <p:blipFill>
          <a:blip r:embed="rId6"/>
          <a:stretch>
            <a:fillRect/>
          </a:stretch>
        </p:blipFill>
        <p:spPr>
          <a:xfrm>
            <a:off x="4015177" y="3385658"/>
            <a:ext cx="3965952" cy="3020533"/>
          </a:xfrm>
          <a:prstGeom prst="rect">
            <a:avLst/>
          </a:prstGeom>
        </p:spPr>
      </p:pic>
    </p:spTree>
    <p:extLst>
      <p:ext uri="{BB962C8B-B14F-4D97-AF65-F5344CB8AC3E}">
        <p14:creationId xmlns:p14="http://schemas.microsoft.com/office/powerpoint/2010/main" val="764057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4C73E-E4DA-F023-9616-E1BA40906346}"/>
              </a:ext>
            </a:extLst>
          </p:cNvPr>
          <p:cNvSpPr>
            <a:spLocks noGrp="1"/>
          </p:cNvSpPr>
          <p:nvPr>
            <p:ph type="title"/>
          </p:nvPr>
        </p:nvSpPr>
        <p:spPr>
          <a:xfrm>
            <a:off x="838200" y="365125"/>
            <a:ext cx="10515600" cy="315359"/>
          </a:xfrm>
        </p:spPr>
        <p:txBody>
          <a:bodyPr>
            <a:normAutofit fontScale="90000"/>
          </a:bodyPr>
          <a:lstStyle/>
          <a:p>
            <a:r>
              <a:rPr lang="es-ES" dirty="0"/>
              <a:t>Ahora configuramos el </a:t>
            </a:r>
            <a:r>
              <a:rPr lang="es-ES" dirty="0" err="1"/>
              <a:t>dns</a:t>
            </a:r>
            <a:r>
              <a:rPr lang="es-ES" dirty="0"/>
              <a:t> tanto para el Windows server como para el cliente w10</a:t>
            </a:r>
          </a:p>
        </p:txBody>
      </p:sp>
      <p:pic>
        <p:nvPicPr>
          <p:cNvPr id="5" name="Marcador de contenido 4">
            <a:extLst>
              <a:ext uri="{FF2B5EF4-FFF2-40B4-BE49-F238E27FC236}">
                <a16:creationId xmlns:a16="http://schemas.microsoft.com/office/drawing/2014/main" id="{2C201EF3-FFAF-CFB1-E4EC-BABD936C35E7}"/>
              </a:ext>
            </a:extLst>
          </p:cNvPr>
          <p:cNvPicPr>
            <a:picLocks noGrp="1" noChangeAspect="1"/>
          </p:cNvPicPr>
          <p:nvPr>
            <p:ph idx="1"/>
          </p:nvPr>
        </p:nvPicPr>
        <p:blipFill>
          <a:blip r:embed="rId2"/>
          <a:stretch>
            <a:fillRect/>
          </a:stretch>
        </p:blipFill>
        <p:spPr>
          <a:xfrm>
            <a:off x="172321" y="1253331"/>
            <a:ext cx="3889461" cy="2616920"/>
          </a:xfrm>
        </p:spPr>
      </p:pic>
      <p:pic>
        <p:nvPicPr>
          <p:cNvPr id="7" name="Imagen 6">
            <a:extLst>
              <a:ext uri="{FF2B5EF4-FFF2-40B4-BE49-F238E27FC236}">
                <a16:creationId xmlns:a16="http://schemas.microsoft.com/office/drawing/2014/main" id="{0658D579-E5F0-475D-D576-A9CE03C931C5}"/>
              </a:ext>
            </a:extLst>
          </p:cNvPr>
          <p:cNvPicPr>
            <a:picLocks noChangeAspect="1"/>
          </p:cNvPicPr>
          <p:nvPr/>
        </p:nvPicPr>
        <p:blipFill>
          <a:blip r:embed="rId3"/>
          <a:stretch>
            <a:fillRect/>
          </a:stretch>
        </p:blipFill>
        <p:spPr>
          <a:xfrm>
            <a:off x="4158216" y="1253331"/>
            <a:ext cx="3429000" cy="3438525"/>
          </a:xfrm>
          <a:prstGeom prst="rect">
            <a:avLst/>
          </a:prstGeom>
        </p:spPr>
      </p:pic>
      <p:pic>
        <p:nvPicPr>
          <p:cNvPr id="9" name="Imagen 8">
            <a:extLst>
              <a:ext uri="{FF2B5EF4-FFF2-40B4-BE49-F238E27FC236}">
                <a16:creationId xmlns:a16="http://schemas.microsoft.com/office/drawing/2014/main" id="{BE683D6E-0BCC-CF64-6F01-68B4CD6378D8}"/>
              </a:ext>
            </a:extLst>
          </p:cNvPr>
          <p:cNvPicPr>
            <a:picLocks noChangeAspect="1"/>
          </p:cNvPicPr>
          <p:nvPr/>
        </p:nvPicPr>
        <p:blipFill>
          <a:blip r:embed="rId4"/>
          <a:stretch>
            <a:fillRect/>
          </a:stretch>
        </p:blipFill>
        <p:spPr>
          <a:xfrm>
            <a:off x="8454434" y="3429000"/>
            <a:ext cx="3257550" cy="3371850"/>
          </a:xfrm>
          <a:prstGeom prst="rect">
            <a:avLst/>
          </a:prstGeom>
        </p:spPr>
      </p:pic>
    </p:spTree>
    <p:extLst>
      <p:ext uri="{BB962C8B-B14F-4D97-AF65-F5344CB8AC3E}">
        <p14:creationId xmlns:p14="http://schemas.microsoft.com/office/powerpoint/2010/main" val="20054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956DD-81E2-9A69-86AA-FF51AB5EC064}"/>
              </a:ext>
            </a:extLst>
          </p:cNvPr>
          <p:cNvSpPr>
            <a:spLocks noGrp="1"/>
          </p:cNvSpPr>
          <p:nvPr>
            <p:ph type="title"/>
          </p:nvPr>
        </p:nvSpPr>
        <p:spPr>
          <a:xfrm>
            <a:off x="838200" y="365125"/>
            <a:ext cx="10515600" cy="517377"/>
          </a:xfrm>
        </p:spPr>
        <p:txBody>
          <a:bodyPr>
            <a:normAutofit fontScale="90000"/>
          </a:bodyPr>
          <a:lstStyle/>
          <a:p>
            <a:r>
              <a:rPr lang="es-ES" dirty="0"/>
              <a:t>Lo probamos en la </a:t>
            </a:r>
            <a:r>
              <a:rPr lang="es-ES" dirty="0" err="1"/>
              <a:t>cmd</a:t>
            </a:r>
            <a:r>
              <a:rPr lang="es-ES" dirty="0"/>
              <a:t>	</a:t>
            </a:r>
          </a:p>
        </p:txBody>
      </p:sp>
      <p:pic>
        <p:nvPicPr>
          <p:cNvPr id="7" name="Imagen 6">
            <a:extLst>
              <a:ext uri="{FF2B5EF4-FFF2-40B4-BE49-F238E27FC236}">
                <a16:creationId xmlns:a16="http://schemas.microsoft.com/office/drawing/2014/main" id="{4CD10EB1-5622-D8F9-E06C-329B6EEDAFD1}"/>
              </a:ext>
            </a:extLst>
          </p:cNvPr>
          <p:cNvPicPr>
            <a:picLocks noChangeAspect="1"/>
          </p:cNvPicPr>
          <p:nvPr/>
        </p:nvPicPr>
        <p:blipFill>
          <a:blip r:embed="rId2"/>
          <a:stretch>
            <a:fillRect/>
          </a:stretch>
        </p:blipFill>
        <p:spPr>
          <a:xfrm>
            <a:off x="736969" y="1214327"/>
            <a:ext cx="4019550" cy="2324100"/>
          </a:xfrm>
          <a:prstGeom prst="rect">
            <a:avLst/>
          </a:prstGeom>
        </p:spPr>
      </p:pic>
      <p:pic>
        <p:nvPicPr>
          <p:cNvPr id="9" name="Imagen 8">
            <a:extLst>
              <a:ext uri="{FF2B5EF4-FFF2-40B4-BE49-F238E27FC236}">
                <a16:creationId xmlns:a16="http://schemas.microsoft.com/office/drawing/2014/main" id="{84B2EC97-52FF-D7B4-1872-44C697040344}"/>
              </a:ext>
            </a:extLst>
          </p:cNvPr>
          <p:cNvPicPr>
            <a:picLocks noChangeAspect="1"/>
          </p:cNvPicPr>
          <p:nvPr/>
        </p:nvPicPr>
        <p:blipFill>
          <a:blip r:embed="rId3"/>
          <a:stretch>
            <a:fillRect/>
          </a:stretch>
        </p:blipFill>
        <p:spPr>
          <a:xfrm>
            <a:off x="7124700" y="1009539"/>
            <a:ext cx="4229100" cy="2733675"/>
          </a:xfrm>
          <a:prstGeom prst="rect">
            <a:avLst/>
          </a:prstGeom>
        </p:spPr>
      </p:pic>
    </p:spTree>
    <p:extLst>
      <p:ext uri="{BB962C8B-B14F-4D97-AF65-F5344CB8AC3E}">
        <p14:creationId xmlns:p14="http://schemas.microsoft.com/office/powerpoint/2010/main" val="2075802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A7C0B-055A-A995-B0E2-D39B468FE343}"/>
              </a:ext>
            </a:extLst>
          </p:cNvPr>
          <p:cNvSpPr>
            <a:spLocks noGrp="1"/>
          </p:cNvSpPr>
          <p:nvPr>
            <p:ph type="title"/>
          </p:nvPr>
        </p:nvSpPr>
        <p:spPr>
          <a:xfrm>
            <a:off x="838200" y="365125"/>
            <a:ext cx="10515600" cy="591805"/>
          </a:xfrm>
        </p:spPr>
        <p:txBody>
          <a:bodyPr>
            <a:noAutofit/>
          </a:bodyPr>
          <a:lstStyle/>
          <a:p>
            <a:r>
              <a:rPr lang="es-ES" sz="2000" dirty="0"/>
              <a:t>Creamos el alias para la conexión. (se puede probar tanto en ws2019 como en w10 para ver que se conecta.</a:t>
            </a:r>
          </a:p>
        </p:txBody>
      </p:sp>
      <p:pic>
        <p:nvPicPr>
          <p:cNvPr id="9" name="Marcador de contenido 8">
            <a:extLst>
              <a:ext uri="{FF2B5EF4-FFF2-40B4-BE49-F238E27FC236}">
                <a16:creationId xmlns:a16="http://schemas.microsoft.com/office/drawing/2014/main" id="{5F7FB3A0-AD6C-46ED-CE26-6323A2976F20}"/>
              </a:ext>
            </a:extLst>
          </p:cNvPr>
          <p:cNvPicPr>
            <a:picLocks noGrp="1" noChangeAspect="1"/>
          </p:cNvPicPr>
          <p:nvPr>
            <p:ph idx="1"/>
          </p:nvPr>
        </p:nvPicPr>
        <p:blipFill>
          <a:blip r:embed="rId2"/>
          <a:stretch>
            <a:fillRect/>
          </a:stretch>
        </p:blipFill>
        <p:spPr>
          <a:xfrm>
            <a:off x="5170304" y="1143000"/>
            <a:ext cx="3500168" cy="3918098"/>
          </a:xfrm>
        </p:spPr>
      </p:pic>
      <p:pic>
        <p:nvPicPr>
          <p:cNvPr id="7" name="Imagen 6">
            <a:extLst>
              <a:ext uri="{FF2B5EF4-FFF2-40B4-BE49-F238E27FC236}">
                <a16:creationId xmlns:a16="http://schemas.microsoft.com/office/drawing/2014/main" id="{5B21F9AC-F019-214F-8461-AAF576C43E8F}"/>
              </a:ext>
            </a:extLst>
          </p:cNvPr>
          <p:cNvPicPr>
            <a:picLocks noChangeAspect="1"/>
          </p:cNvPicPr>
          <p:nvPr/>
        </p:nvPicPr>
        <p:blipFill>
          <a:blip r:embed="rId3"/>
          <a:stretch>
            <a:fillRect/>
          </a:stretch>
        </p:blipFill>
        <p:spPr>
          <a:xfrm>
            <a:off x="318644" y="1143000"/>
            <a:ext cx="4699923" cy="2531235"/>
          </a:xfrm>
          <a:prstGeom prst="rect">
            <a:avLst/>
          </a:prstGeom>
        </p:spPr>
      </p:pic>
      <p:pic>
        <p:nvPicPr>
          <p:cNvPr id="11" name="Imagen 10">
            <a:extLst>
              <a:ext uri="{FF2B5EF4-FFF2-40B4-BE49-F238E27FC236}">
                <a16:creationId xmlns:a16="http://schemas.microsoft.com/office/drawing/2014/main" id="{4FE49DDA-63D4-FB9C-EB7A-EAD70CAD8FFF}"/>
              </a:ext>
            </a:extLst>
          </p:cNvPr>
          <p:cNvPicPr>
            <a:picLocks noChangeAspect="1"/>
          </p:cNvPicPr>
          <p:nvPr/>
        </p:nvPicPr>
        <p:blipFill>
          <a:blip r:embed="rId4"/>
          <a:stretch>
            <a:fillRect/>
          </a:stretch>
        </p:blipFill>
        <p:spPr>
          <a:xfrm>
            <a:off x="8456238" y="4646427"/>
            <a:ext cx="3485453" cy="1915559"/>
          </a:xfrm>
          <a:prstGeom prst="rect">
            <a:avLst/>
          </a:prstGeom>
        </p:spPr>
      </p:pic>
    </p:spTree>
    <p:extLst>
      <p:ext uri="{BB962C8B-B14F-4D97-AF65-F5344CB8AC3E}">
        <p14:creationId xmlns:p14="http://schemas.microsoft.com/office/powerpoint/2010/main" val="1231062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03117A-5EA6-D9DA-B06A-18F657537B2F}"/>
              </a:ext>
            </a:extLst>
          </p:cNvPr>
          <p:cNvSpPr>
            <a:spLocks noGrp="1"/>
          </p:cNvSpPr>
          <p:nvPr>
            <p:ph type="title"/>
          </p:nvPr>
        </p:nvSpPr>
        <p:spPr/>
        <p:txBody>
          <a:bodyPr/>
          <a:lstStyle/>
          <a:p>
            <a:r>
              <a:rPr lang="es-ES" dirty="0"/>
              <a:t>Una vez configurado el DNS, vamos a subir la pagina que hemos creado.</a:t>
            </a:r>
          </a:p>
        </p:txBody>
      </p:sp>
      <p:sp>
        <p:nvSpPr>
          <p:cNvPr id="3" name="Marcador de contenido 2">
            <a:extLst>
              <a:ext uri="{FF2B5EF4-FFF2-40B4-BE49-F238E27FC236}">
                <a16:creationId xmlns:a16="http://schemas.microsoft.com/office/drawing/2014/main" id="{EDE03160-2CC7-F4C1-84D2-1A8F359236F9}"/>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72AA1D10-5E9B-A255-2D29-9E164BC08282}"/>
              </a:ext>
            </a:extLst>
          </p:cNvPr>
          <p:cNvPicPr>
            <a:picLocks noChangeAspect="1"/>
          </p:cNvPicPr>
          <p:nvPr/>
        </p:nvPicPr>
        <p:blipFill>
          <a:blip r:embed="rId2"/>
          <a:stretch>
            <a:fillRect/>
          </a:stretch>
        </p:blipFill>
        <p:spPr>
          <a:xfrm>
            <a:off x="1783500" y="1514475"/>
            <a:ext cx="7115175" cy="5343525"/>
          </a:xfrm>
          <a:prstGeom prst="rect">
            <a:avLst/>
          </a:prstGeom>
        </p:spPr>
      </p:pic>
    </p:spTree>
    <p:extLst>
      <p:ext uri="{BB962C8B-B14F-4D97-AF65-F5344CB8AC3E}">
        <p14:creationId xmlns:p14="http://schemas.microsoft.com/office/powerpoint/2010/main" val="950559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8384B-959D-06C4-C00A-2C6956EE554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B5F779C-FCB7-5DF5-BC8F-2B2F2F600A7E}"/>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41629220-AE73-1666-6684-310A570E6964}"/>
              </a:ext>
            </a:extLst>
          </p:cNvPr>
          <p:cNvPicPr>
            <a:picLocks noChangeAspect="1"/>
          </p:cNvPicPr>
          <p:nvPr/>
        </p:nvPicPr>
        <p:blipFill>
          <a:blip r:embed="rId2"/>
          <a:stretch>
            <a:fillRect/>
          </a:stretch>
        </p:blipFill>
        <p:spPr>
          <a:xfrm>
            <a:off x="219407" y="365125"/>
            <a:ext cx="5267325" cy="6067425"/>
          </a:xfrm>
          <a:prstGeom prst="rect">
            <a:avLst/>
          </a:prstGeom>
        </p:spPr>
      </p:pic>
      <p:pic>
        <p:nvPicPr>
          <p:cNvPr id="7" name="Imagen 6">
            <a:extLst>
              <a:ext uri="{FF2B5EF4-FFF2-40B4-BE49-F238E27FC236}">
                <a16:creationId xmlns:a16="http://schemas.microsoft.com/office/drawing/2014/main" id="{BB063CBD-8180-F396-CB47-CF0F38BFC3FE}"/>
              </a:ext>
            </a:extLst>
          </p:cNvPr>
          <p:cNvPicPr>
            <a:picLocks noChangeAspect="1"/>
          </p:cNvPicPr>
          <p:nvPr/>
        </p:nvPicPr>
        <p:blipFill>
          <a:blip r:embed="rId3"/>
          <a:stretch>
            <a:fillRect/>
          </a:stretch>
        </p:blipFill>
        <p:spPr>
          <a:xfrm>
            <a:off x="5335329" y="574159"/>
            <a:ext cx="6763022" cy="4875138"/>
          </a:xfrm>
          <a:prstGeom prst="rect">
            <a:avLst/>
          </a:prstGeom>
        </p:spPr>
      </p:pic>
    </p:spTree>
    <p:extLst>
      <p:ext uri="{BB962C8B-B14F-4D97-AF65-F5344CB8AC3E}">
        <p14:creationId xmlns:p14="http://schemas.microsoft.com/office/powerpoint/2010/main" val="4244661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D1D43-6828-D20A-AAA8-BE05E10E8DC4}"/>
              </a:ext>
            </a:extLst>
          </p:cNvPr>
          <p:cNvSpPr>
            <a:spLocks noGrp="1"/>
          </p:cNvSpPr>
          <p:nvPr>
            <p:ph type="title"/>
          </p:nvPr>
        </p:nvSpPr>
        <p:spPr/>
        <p:txBody>
          <a:bodyPr/>
          <a:lstStyle/>
          <a:p>
            <a:r>
              <a:rPr lang="es-ES" dirty="0"/>
              <a:t>Por si diese error al buscar fichero, se puede solucionar </a:t>
            </a:r>
            <a:r>
              <a:rPr lang="es-ES" dirty="0" err="1"/>
              <a:t>asi</a:t>
            </a:r>
            <a:r>
              <a:rPr lang="es-ES" dirty="0"/>
              <a:t>.</a:t>
            </a:r>
          </a:p>
        </p:txBody>
      </p:sp>
      <p:pic>
        <p:nvPicPr>
          <p:cNvPr id="7" name="Marcador de contenido 6">
            <a:extLst>
              <a:ext uri="{FF2B5EF4-FFF2-40B4-BE49-F238E27FC236}">
                <a16:creationId xmlns:a16="http://schemas.microsoft.com/office/drawing/2014/main" id="{83DAA476-EB71-846B-E208-CA938993714B}"/>
              </a:ext>
            </a:extLst>
          </p:cNvPr>
          <p:cNvPicPr>
            <a:picLocks noGrp="1" noChangeAspect="1"/>
          </p:cNvPicPr>
          <p:nvPr>
            <p:ph idx="1"/>
          </p:nvPr>
        </p:nvPicPr>
        <p:blipFill>
          <a:blip r:embed="rId2"/>
          <a:stretch>
            <a:fillRect/>
          </a:stretch>
        </p:blipFill>
        <p:spPr>
          <a:xfrm>
            <a:off x="2313217" y="1825625"/>
            <a:ext cx="7565566" cy="4351338"/>
          </a:xfrm>
        </p:spPr>
      </p:pic>
    </p:spTree>
    <p:extLst>
      <p:ext uri="{BB962C8B-B14F-4D97-AF65-F5344CB8AC3E}">
        <p14:creationId xmlns:p14="http://schemas.microsoft.com/office/powerpoint/2010/main" val="1044565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4639E-D1C5-6CD0-0586-927CD98CAA9B}"/>
              </a:ext>
            </a:extLst>
          </p:cNvPr>
          <p:cNvSpPr>
            <a:spLocks noGrp="1"/>
          </p:cNvSpPr>
          <p:nvPr>
            <p:ph type="title"/>
          </p:nvPr>
        </p:nvSpPr>
        <p:spPr/>
        <p:txBody>
          <a:bodyPr/>
          <a:lstStyle/>
          <a:p>
            <a:r>
              <a:rPr lang="es-ES" dirty="0"/>
              <a:t>Comprobamos que carga desde w10</a:t>
            </a:r>
          </a:p>
        </p:txBody>
      </p:sp>
      <p:sp>
        <p:nvSpPr>
          <p:cNvPr id="3" name="Marcador de contenido 2">
            <a:extLst>
              <a:ext uri="{FF2B5EF4-FFF2-40B4-BE49-F238E27FC236}">
                <a16:creationId xmlns:a16="http://schemas.microsoft.com/office/drawing/2014/main" id="{AB829F50-9001-7352-D785-A23E4EE277E7}"/>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006AA1CF-23DA-16B7-6DA2-093965403534}"/>
              </a:ext>
            </a:extLst>
          </p:cNvPr>
          <p:cNvPicPr>
            <a:picLocks noChangeAspect="1"/>
          </p:cNvPicPr>
          <p:nvPr/>
        </p:nvPicPr>
        <p:blipFill>
          <a:blip r:embed="rId2"/>
          <a:stretch>
            <a:fillRect/>
          </a:stretch>
        </p:blipFill>
        <p:spPr>
          <a:xfrm>
            <a:off x="2206405" y="1456660"/>
            <a:ext cx="7316178" cy="5316279"/>
          </a:xfrm>
          <a:prstGeom prst="rect">
            <a:avLst/>
          </a:prstGeom>
        </p:spPr>
      </p:pic>
    </p:spTree>
    <p:extLst>
      <p:ext uri="{BB962C8B-B14F-4D97-AF65-F5344CB8AC3E}">
        <p14:creationId xmlns:p14="http://schemas.microsoft.com/office/powerpoint/2010/main" val="239368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E8EAE-0EBD-C0B0-8BAA-6FFAC1289155}"/>
              </a:ext>
            </a:extLst>
          </p:cNvPr>
          <p:cNvSpPr>
            <a:spLocks noGrp="1"/>
          </p:cNvSpPr>
          <p:nvPr>
            <p:ph type="title"/>
          </p:nvPr>
        </p:nvSpPr>
        <p:spPr/>
        <p:txBody>
          <a:bodyPr/>
          <a:lstStyle/>
          <a:p>
            <a:r>
              <a:rPr lang="es-ES" b="1" dirty="0"/>
              <a:t>¿Que es IIS?</a:t>
            </a:r>
          </a:p>
        </p:txBody>
      </p:sp>
      <p:pic>
        <p:nvPicPr>
          <p:cNvPr id="3074" name="Picture 2" descr="Cómo habilitar y configurar un servidor web usando el servicio IIS de  Windows? - Doc - BlueHosting">
            <a:extLst>
              <a:ext uri="{FF2B5EF4-FFF2-40B4-BE49-F238E27FC236}">
                <a16:creationId xmlns:a16="http://schemas.microsoft.com/office/drawing/2014/main" id="{19A1B279-1B4F-7FCF-2437-9F2DBEA654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4571" y="1877484"/>
            <a:ext cx="7542857" cy="424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7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CF3CB-9E1F-1E00-205E-15038ABE1365}"/>
              </a:ext>
            </a:extLst>
          </p:cNvPr>
          <p:cNvSpPr>
            <a:spLocks noGrp="1"/>
          </p:cNvSpPr>
          <p:nvPr>
            <p:ph type="title"/>
          </p:nvPr>
        </p:nvSpPr>
        <p:spPr/>
        <p:txBody>
          <a:bodyPr/>
          <a:lstStyle/>
          <a:p>
            <a:r>
              <a:rPr lang="es-ES" b="1" dirty="0"/>
              <a:t>¿Que es IIS?</a:t>
            </a:r>
            <a:endParaRPr lang="es-ES" dirty="0"/>
          </a:p>
        </p:txBody>
      </p:sp>
      <p:sp>
        <p:nvSpPr>
          <p:cNvPr id="3" name="Marcador de contenido 2">
            <a:extLst>
              <a:ext uri="{FF2B5EF4-FFF2-40B4-BE49-F238E27FC236}">
                <a16:creationId xmlns:a16="http://schemas.microsoft.com/office/drawing/2014/main" id="{272233EE-0233-D3C0-C4A5-6763D523C539}"/>
              </a:ext>
            </a:extLst>
          </p:cNvPr>
          <p:cNvSpPr>
            <a:spLocks noGrp="1"/>
          </p:cNvSpPr>
          <p:nvPr>
            <p:ph idx="1"/>
          </p:nvPr>
        </p:nvSpPr>
        <p:spPr/>
        <p:txBody>
          <a:bodyPr/>
          <a:lstStyle/>
          <a:p>
            <a:r>
              <a:rPr lang="es-ES" dirty="0"/>
              <a:t>Son las iniciales de </a:t>
            </a:r>
            <a:r>
              <a:rPr lang="es-ES" b="1" dirty="0"/>
              <a:t>Internet </a:t>
            </a:r>
            <a:r>
              <a:rPr lang="es-ES" b="1" dirty="0" err="1"/>
              <a:t>Information</a:t>
            </a:r>
            <a:r>
              <a:rPr lang="es-ES" b="1" dirty="0"/>
              <a:t> </a:t>
            </a:r>
            <a:r>
              <a:rPr lang="es-ES" b="1" dirty="0" err="1"/>
              <a:t>Services</a:t>
            </a:r>
            <a:r>
              <a:rPr lang="es-ES" b="1" dirty="0"/>
              <a:t> </a:t>
            </a:r>
            <a:r>
              <a:rPr lang="es-ES" dirty="0"/>
              <a:t>y si bien es más conocido como servidor web en realidad son un conjuntos de servicios que transforman un sistema Microsoft Windows en un servidor capaz de ofrecer servicios Web, FTP y SMTP entre otros.</a:t>
            </a:r>
          </a:p>
        </p:txBody>
      </p:sp>
    </p:spTree>
    <p:extLst>
      <p:ext uri="{BB962C8B-B14F-4D97-AF65-F5344CB8AC3E}">
        <p14:creationId xmlns:p14="http://schemas.microsoft.com/office/powerpoint/2010/main" val="366795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CF842-072A-3093-F1A9-1F24518A025A}"/>
              </a:ext>
            </a:extLst>
          </p:cNvPr>
          <p:cNvSpPr>
            <a:spLocks noGrp="1"/>
          </p:cNvSpPr>
          <p:nvPr>
            <p:ph type="title"/>
          </p:nvPr>
        </p:nvSpPr>
        <p:spPr/>
        <p:txBody>
          <a:bodyPr/>
          <a:lstStyle/>
          <a:p>
            <a:r>
              <a:rPr lang="es-ES" dirty="0"/>
              <a:t>Descarga del </a:t>
            </a:r>
            <a:r>
              <a:rPr lang="es-ES" dirty="0" err="1"/>
              <a:t>Virtualbox</a:t>
            </a:r>
            <a:endParaRPr lang="es-ES" dirty="0"/>
          </a:p>
        </p:txBody>
      </p:sp>
      <p:sp>
        <p:nvSpPr>
          <p:cNvPr id="3" name="Marcador de contenido 2">
            <a:extLst>
              <a:ext uri="{FF2B5EF4-FFF2-40B4-BE49-F238E27FC236}">
                <a16:creationId xmlns:a16="http://schemas.microsoft.com/office/drawing/2014/main" id="{24816FC9-660B-5C12-D523-5517E80D1646}"/>
              </a:ext>
            </a:extLst>
          </p:cNvPr>
          <p:cNvSpPr>
            <a:spLocks noGrp="1"/>
          </p:cNvSpPr>
          <p:nvPr>
            <p:ph idx="1"/>
          </p:nvPr>
        </p:nvSpPr>
        <p:spPr/>
        <p:txBody>
          <a:bodyPr/>
          <a:lstStyle/>
          <a:p>
            <a:r>
              <a:rPr lang="es-ES" dirty="0"/>
              <a:t>Para esta signatura podemos usar tanto </a:t>
            </a:r>
            <a:r>
              <a:rPr lang="es-ES" dirty="0" err="1"/>
              <a:t>virtualbox</a:t>
            </a:r>
            <a:r>
              <a:rPr lang="es-ES" dirty="0"/>
              <a:t>:</a:t>
            </a:r>
          </a:p>
          <a:p>
            <a:pPr marL="0" indent="0">
              <a:buNone/>
            </a:pPr>
            <a:r>
              <a:rPr lang="es-ES" dirty="0">
                <a:hlinkClick r:id="rId2"/>
              </a:rPr>
              <a:t>https://www.virtualbox.org/wiki/Downloads</a:t>
            </a:r>
            <a:endParaRPr lang="es-ES" dirty="0"/>
          </a:p>
          <a:p>
            <a:pPr marL="0" indent="0">
              <a:buNone/>
            </a:pPr>
            <a:endParaRPr lang="es-ES" dirty="0"/>
          </a:p>
        </p:txBody>
      </p:sp>
      <p:pic>
        <p:nvPicPr>
          <p:cNvPr id="5" name="Imagen 4">
            <a:extLst>
              <a:ext uri="{FF2B5EF4-FFF2-40B4-BE49-F238E27FC236}">
                <a16:creationId xmlns:a16="http://schemas.microsoft.com/office/drawing/2014/main" id="{16EBD1FB-C2D4-8404-2EDB-D8DAFBDCF5F4}"/>
              </a:ext>
            </a:extLst>
          </p:cNvPr>
          <p:cNvPicPr>
            <a:picLocks noChangeAspect="1"/>
          </p:cNvPicPr>
          <p:nvPr/>
        </p:nvPicPr>
        <p:blipFill>
          <a:blip r:embed="rId3"/>
          <a:stretch>
            <a:fillRect/>
          </a:stretch>
        </p:blipFill>
        <p:spPr>
          <a:xfrm>
            <a:off x="838200" y="2806994"/>
            <a:ext cx="9672084" cy="3877127"/>
          </a:xfrm>
          <a:prstGeom prst="rect">
            <a:avLst/>
          </a:prstGeom>
        </p:spPr>
      </p:pic>
    </p:spTree>
    <p:extLst>
      <p:ext uri="{BB962C8B-B14F-4D97-AF65-F5344CB8AC3E}">
        <p14:creationId xmlns:p14="http://schemas.microsoft.com/office/powerpoint/2010/main" val="403983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D11C4-6274-51D2-8EF0-CA668342F4F6}"/>
              </a:ext>
            </a:extLst>
          </p:cNvPr>
          <p:cNvSpPr>
            <a:spLocks noGrp="1"/>
          </p:cNvSpPr>
          <p:nvPr>
            <p:ph type="title"/>
          </p:nvPr>
        </p:nvSpPr>
        <p:spPr/>
        <p:txBody>
          <a:bodyPr/>
          <a:lstStyle/>
          <a:p>
            <a:r>
              <a:rPr lang="es-ES" dirty="0"/>
              <a:t>Descarga VMware</a:t>
            </a:r>
          </a:p>
        </p:txBody>
      </p:sp>
      <p:sp>
        <p:nvSpPr>
          <p:cNvPr id="3" name="Marcador de contenido 2">
            <a:extLst>
              <a:ext uri="{FF2B5EF4-FFF2-40B4-BE49-F238E27FC236}">
                <a16:creationId xmlns:a16="http://schemas.microsoft.com/office/drawing/2014/main" id="{D04232A3-1045-3586-F709-E4F2FEE5F1B0}"/>
              </a:ext>
            </a:extLst>
          </p:cNvPr>
          <p:cNvSpPr>
            <a:spLocks noGrp="1"/>
          </p:cNvSpPr>
          <p:nvPr>
            <p:ph idx="1"/>
          </p:nvPr>
        </p:nvSpPr>
        <p:spPr>
          <a:xfrm>
            <a:off x="838200" y="1559811"/>
            <a:ext cx="10515600" cy="4351338"/>
          </a:xfrm>
        </p:spPr>
        <p:txBody>
          <a:bodyPr/>
          <a:lstStyle/>
          <a:p>
            <a:r>
              <a:rPr lang="es-ES" dirty="0">
                <a:hlinkClick r:id="rId2"/>
              </a:rPr>
              <a:t>https://www.vmware.com/es/products/workstation-pro/workstation-pro-evaluation.html</a:t>
            </a:r>
            <a:endParaRPr lang="es-ES" dirty="0"/>
          </a:p>
          <a:p>
            <a:endParaRPr lang="es-ES" dirty="0"/>
          </a:p>
        </p:txBody>
      </p:sp>
      <p:pic>
        <p:nvPicPr>
          <p:cNvPr id="5" name="Imagen 4">
            <a:extLst>
              <a:ext uri="{FF2B5EF4-FFF2-40B4-BE49-F238E27FC236}">
                <a16:creationId xmlns:a16="http://schemas.microsoft.com/office/drawing/2014/main" id="{37F432A3-9D91-3195-AC97-9F9FA80847B5}"/>
              </a:ext>
            </a:extLst>
          </p:cNvPr>
          <p:cNvPicPr>
            <a:picLocks noChangeAspect="1"/>
          </p:cNvPicPr>
          <p:nvPr/>
        </p:nvPicPr>
        <p:blipFill>
          <a:blip r:embed="rId3"/>
          <a:stretch>
            <a:fillRect/>
          </a:stretch>
        </p:blipFill>
        <p:spPr>
          <a:xfrm>
            <a:off x="1148317" y="2586175"/>
            <a:ext cx="7853916" cy="4193056"/>
          </a:xfrm>
          <a:prstGeom prst="rect">
            <a:avLst/>
          </a:prstGeom>
        </p:spPr>
      </p:pic>
    </p:spTree>
    <p:extLst>
      <p:ext uri="{BB962C8B-B14F-4D97-AF65-F5344CB8AC3E}">
        <p14:creationId xmlns:p14="http://schemas.microsoft.com/office/powerpoint/2010/main" val="41760690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1160</Words>
  <Application>Microsoft Office PowerPoint</Application>
  <PresentationFormat>Panorámica</PresentationFormat>
  <Paragraphs>61</Paragraphs>
  <Slides>58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58</vt:i4>
      </vt:variant>
    </vt:vector>
  </HeadingPairs>
  <TitlesOfParts>
    <vt:vector size="64" baseType="lpstr">
      <vt:lpstr>AmazonEmber</vt:lpstr>
      <vt:lpstr>AmazonEmberBold</vt:lpstr>
      <vt:lpstr>Arial</vt:lpstr>
      <vt:lpstr>Calibri</vt:lpstr>
      <vt:lpstr>Calibri Light</vt:lpstr>
      <vt:lpstr>Tema de Office</vt:lpstr>
      <vt:lpstr>TEMA 1</vt:lpstr>
      <vt:lpstr>¿Que es DNS?</vt:lpstr>
      <vt:lpstr>¿Que es DNS?</vt:lpstr>
      <vt:lpstr>Tipos de DNS</vt:lpstr>
      <vt:lpstr>Ejemplo de funcionamiento de ambos tipos.</vt:lpstr>
      <vt:lpstr>¿Que es IIS?</vt:lpstr>
      <vt:lpstr>¿Que es IIS?</vt:lpstr>
      <vt:lpstr>Descarga del Virtualbox</vt:lpstr>
      <vt:lpstr>Descarga VMware</vt:lpstr>
      <vt:lpstr>Instalación de VirtualBox / VMware</vt:lpstr>
      <vt:lpstr>Configuración</vt:lpstr>
      <vt:lpstr>Nueva</vt:lpstr>
      <vt:lpstr>Completar datos</vt:lpstr>
      <vt:lpstr>Reserva de ram</vt:lpstr>
      <vt:lpstr>Creación del disco duro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Esto tardara un rato</vt:lpstr>
      <vt:lpstr>Presentación de PowerPoint</vt:lpstr>
      <vt:lpstr>Presentación de PowerPoint</vt:lpstr>
      <vt:lpstr>Ahora instalamos el windows 10</vt:lpstr>
      <vt:lpstr>Asignamos tamaño de memoria</vt:lpstr>
      <vt:lpstr>Presentación de PowerPoint</vt:lpstr>
      <vt:lpstr>Presentación de PowerPoint</vt:lpstr>
      <vt:lpstr>Presentación de PowerPoint</vt:lpstr>
      <vt:lpstr>Presentación de PowerPoint</vt:lpstr>
      <vt:lpstr>Una vez instalado el Windows 10, configuraremos las redes para que se puedan conectar ambas maquinas virtuales.</vt:lpstr>
      <vt:lpstr>Presentación de PowerPoint</vt:lpstr>
      <vt:lpstr>Windows server 2019</vt:lpstr>
      <vt:lpstr>Windows 10</vt:lpstr>
      <vt:lpstr>Hacemos ping en la consola de comandos para ver si ha funcionado la configuración.</vt:lpstr>
      <vt:lpstr>Presentación de PowerPoint</vt:lpstr>
      <vt:lpstr>Instalamos las características de DNS e IIS</vt:lpstr>
      <vt:lpstr>Presentación de PowerPoint</vt:lpstr>
      <vt:lpstr>Presentación de PowerPoint</vt:lpstr>
      <vt:lpstr>Presentación de PowerPoint</vt:lpstr>
      <vt:lpstr>Una vez instalados los servicios comprobamos que se ha activado.</vt:lpstr>
      <vt:lpstr>Creamos ahora una web de prueba</vt:lpstr>
      <vt:lpstr>Presentación de PowerPoint</vt:lpstr>
      <vt:lpstr>Presentación de PowerPoint</vt:lpstr>
      <vt:lpstr>Presentación de PowerPoint</vt:lpstr>
      <vt:lpstr>Presentación de PowerPoint</vt:lpstr>
      <vt:lpstr>Antes de seguir importante tener configurado el dns que hemos instalado previamente.</vt:lpstr>
      <vt:lpstr>Presentación de PowerPoint</vt:lpstr>
      <vt:lpstr>Ahora configuramos el dns tanto para el Windows server como para el cliente w10</vt:lpstr>
      <vt:lpstr>Lo probamos en la cmd </vt:lpstr>
      <vt:lpstr>Creamos el alias para la conexión. (se puede probar tanto en ws2019 como en w10 para ver que se conecta.</vt:lpstr>
      <vt:lpstr>Una vez configurado el DNS, vamos a subir la pagina que hemos creado.</vt:lpstr>
      <vt:lpstr>Presentación de PowerPoint</vt:lpstr>
      <vt:lpstr>Por si diese error al buscar fichero, se puede solucionar asi.</vt:lpstr>
      <vt:lpstr>Comprobamos que carga desde w10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dc:title>
  <dc:creator>Mikel</dc:creator>
  <cp:lastModifiedBy>Mikel</cp:lastModifiedBy>
  <cp:revision>31</cp:revision>
  <dcterms:created xsi:type="dcterms:W3CDTF">2022-09-20T14:30:16Z</dcterms:created>
  <dcterms:modified xsi:type="dcterms:W3CDTF">2022-09-23T14:08:14Z</dcterms:modified>
</cp:coreProperties>
</file>