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E05A0-23DD-4A48-8CD9-522CF535F95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s-MX"/>
        </a:p>
      </dgm:t>
    </dgm:pt>
    <dgm:pt modelId="{C5937197-AFDD-4103-A9D9-760B3C3B3D93}">
      <dgm:prSet phldrT="[Texto]" custT="1"/>
      <dgm:spPr/>
      <dgm:t>
        <a:bodyPr/>
        <a:lstStyle/>
        <a:p>
          <a:pPr>
            <a:buFont typeface="+mj-lt"/>
            <a:buAutoNum type="arabicPeriod"/>
          </a:pPr>
          <a:r>
            <a:rPr lang="es-MX" sz="1100" dirty="0"/>
            <a:t>Posición geográfica estratégica.</a:t>
          </a:r>
        </a:p>
      </dgm:t>
    </dgm:pt>
    <dgm:pt modelId="{F6EE63E6-DDC8-41D0-85A2-B002AC1BE7B0}" type="parTrans" cxnId="{1281AE78-7B2F-4B0D-AF8F-B4D86DA0CC4B}">
      <dgm:prSet/>
      <dgm:spPr/>
      <dgm:t>
        <a:bodyPr/>
        <a:lstStyle/>
        <a:p>
          <a:endParaRPr lang="es-MX"/>
        </a:p>
      </dgm:t>
    </dgm:pt>
    <dgm:pt modelId="{147AFA74-4A0F-4FAC-BBF1-9CC7B14926FC}" type="sibTrans" cxnId="{1281AE78-7B2F-4B0D-AF8F-B4D86DA0CC4B}">
      <dgm:prSet/>
      <dgm:spPr/>
      <dgm:t>
        <a:bodyPr/>
        <a:lstStyle/>
        <a:p>
          <a:endParaRPr lang="es-MX"/>
        </a:p>
      </dgm:t>
    </dgm:pt>
    <dgm:pt modelId="{0DDA3A0D-C09A-44A8-A7C5-5CFA5E19440E}">
      <dgm:prSet custT="1"/>
      <dgm:spPr/>
      <dgm:t>
        <a:bodyPr/>
        <a:lstStyle/>
        <a:p>
          <a:pPr>
            <a:buFont typeface="+mj-lt"/>
            <a:buAutoNum type="arabicPeriod"/>
          </a:pPr>
          <a:r>
            <a:rPr lang="es-MX" sz="1100"/>
            <a:t>Costos competitivos, con capital humano joven y altamente calificado.</a:t>
          </a:r>
        </a:p>
      </dgm:t>
    </dgm:pt>
    <dgm:pt modelId="{39EDE74B-4439-413C-B110-09848D376230}" type="parTrans" cxnId="{340660E5-3847-49C1-89D3-2C3D4D158B91}">
      <dgm:prSet/>
      <dgm:spPr/>
      <dgm:t>
        <a:bodyPr/>
        <a:lstStyle/>
        <a:p>
          <a:endParaRPr lang="es-MX"/>
        </a:p>
      </dgm:t>
    </dgm:pt>
    <dgm:pt modelId="{81EDECD7-0C4A-4B40-A7A5-F8CB7972C492}" type="sibTrans" cxnId="{340660E5-3847-49C1-89D3-2C3D4D158B91}">
      <dgm:prSet/>
      <dgm:spPr/>
      <dgm:t>
        <a:bodyPr/>
        <a:lstStyle/>
        <a:p>
          <a:endParaRPr lang="es-MX"/>
        </a:p>
      </dgm:t>
    </dgm:pt>
    <dgm:pt modelId="{ACFC34C6-3BBC-44C4-8C49-F6870F2B9333}">
      <dgm:prSet custT="1"/>
      <dgm:spPr/>
      <dgm:t>
        <a:bodyPr/>
        <a:lstStyle/>
        <a:p>
          <a:pPr>
            <a:buFont typeface="+mj-lt"/>
            <a:buAutoNum type="arabicPeriod"/>
          </a:pPr>
          <a:r>
            <a:rPr lang="es-MX" sz="1100" dirty="0"/>
            <a:t>Tamaño y fortaleza de su mercado interno.</a:t>
          </a:r>
        </a:p>
      </dgm:t>
    </dgm:pt>
    <dgm:pt modelId="{ACF5766E-2E24-48DD-A130-A0969A60F8D4}" type="parTrans" cxnId="{5B6E293A-69B5-40B3-A70C-88C9FE4FC35F}">
      <dgm:prSet/>
      <dgm:spPr/>
      <dgm:t>
        <a:bodyPr/>
        <a:lstStyle/>
        <a:p>
          <a:endParaRPr lang="es-MX"/>
        </a:p>
      </dgm:t>
    </dgm:pt>
    <dgm:pt modelId="{D7130B2D-0B61-4351-A91F-F8865F631F6F}" type="sibTrans" cxnId="{5B6E293A-69B5-40B3-A70C-88C9FE4FC35F}">
      <dgm:prSet/>
      <dgm:spPr/>
      <dgm:t>
        <a:bodyPr/>
        <a:lstStyle/>
        <a:p>
          <a:endParaRPr lang="es-MX"/>
        </a:p>
      </dgm:t>
    </dgm:pt>
    <dgm:pt modelId="{7BC3DFA2-9180-4870-8D4C-038005608FAE}">
      <dgm:prSet custT="1"/>
      <dgm:spPr/>
      <dgm:t>
        <a:bodyPr/>
        <a:lstStyle/>
        <a:p>
          <a:pPr>
            <a:buFont typeface="+mj-lt"/>
            <a:buAutoNum type="arabicPeriod"/>
          </a:pPr>
          <a:r>
            <a:rPr lang="es-MX" sz="1100"/>
            <a:t>Estabilidad macroeconómica y política.</a:t>
          </a:r>
        </a:p>
      </dgm:t>
    </dgm:pt>
    <dgm:pt modelId="{8ED437C0-FDBA-44DE-AA14-26D65C6FBC4E}" type="parTrans" cxnId="{A9E81699-3CBD-4141-A0D4-622E973AFA35}">
      <dgm:prSet/>
      <dgm:spPr/>
      <dgm:t>
        <a:bodyPr/>
        <a:lstStyle/>
        <a:p>
          <a:endParaRPr lang="es-MX"/>
        </a:p>
      </dgm:t>
    </dgm:pt>
    <dgm:pt modelId="{BB1E6788-D7EF-43D1-8A0A-0CC242C775AD}" type="sibTrans" cxnId="{A9E81699-3CBD-4141-A0D4-622E973AFA35}">
      <dgm:prSet/>
      <dgm:spPr/>
      <dgm:t>
        <a:bodyPr/>
        <a:lstStyle/>
        <a:p>
          <a:endParaRPr lang="es-MX"/>
        </a:p>
      </dgm:t>
    </dgm:pt>
    <dgm:pt modelId="{18D87DAA-BEFB-455B-8924-638D228633F6}">
      <dgm:prSet custT="1"/>
      <dgm:spPr/>
      <dgm:t>
        <a:bodyPr/>
        <a:lstStyle/>
        <a:p>
          <a:pPr>
            <a:buFont typeface="+mj-lt"/>
            <a:buAutoNum type="arabicPeriod"/>
          </a:pPr>
          <a:r>
            <a:rPr lang="es-MX" sz="1100"/>
            <a:t>Crecimiento económico.</a:t>
          </a:r>
        </a:p>
      </dgm:t>
    </dgm:pt>
    <dgm:pt modelId="{4322238E-8C22-4E97-A64B-26CC7BFDF200}" type="parTrans" cxnId="{2A95FF4D-2BDE-4C83-A768-A45DF166C252}">
      <dgm:prSet/>
      <dgm:spPr/>
      <dgm:t>
        <a:bodyPr/>
        <a:lstStyle/>
        <a:p>
          <a:endParaRPr lang="es-MX"/>
        </a:p>
      </dgm:t>
    </dgm:pt>
    <dgm:pt modelId="{F1C3ADBD-364C-4C8D-AB19-CA704A49F9E6}" type="sibTrans" cxnId="{2A95FF4D-2BDE-4C83-A768-A45DF166C252}">
      <dgm:prSet/>
      <dgm:spPr/>
      <dgm:t>
        <a:bodyPr/>
        <a:lstStyle/>
        <a:p>
          <a:endParaRPr lang="es-MX"/>
        </a:p>
      </dgm:t>
    </dgm:pt>
    <dgm:pt modelId="{4DD62C64-3F14-4165-9B32-9E838492C63F}">
      <dgm:prSet custT="1"/>
      <dgm:spPr/>
      <dgm:t>
        <a:bodyPr/>
        <a:lstStyle/>
        <a:p>
          <a:pPr>
            <a:buFont typeface="+mj-lt"/>
            <a:buAutoNum type="arabicPeriod"/>
          </a:pPr>
          <a:r>
            <a:rPr lang="es-MX" sz="1100"/>
            <a:t>Capacidad para producir manufacturas avanzadas (productos de alta tecnología).</a:t>
          </a:r>
        </a:p>
      </dgm:t>
    </dgm:pt>
    <dgm:pt modelId="{3DF5777C-CED5-44F6-9D7C-ACE80A1E4606}" type="parTrans" cxnId="{A5AD48E4-1173-4AF7-834B-4FE41FB1E53B}">
      <dgm:prSet/>
      <dgm:spPr/>
      <dgm:t>
        <a:bodyPr/>
        <a:lstStyle/>
        <a:p>
          <a:endParaRPr lang="es-MX"/>
        </a:p>
      </dgm:t>
    </dgm:pt>
    <dgm:pt modelId="{EFEAB15C-4416-42E7-AB7B-FA9394DD90E5}" type="sibTrans" cxnId="{A5AD48E4-1173-4AF7-834B-4FE41FB1E53B}">
      <dgm:prSet/>
      <dgm:spPr/>
      <dgm:t>
        <a:bodyPr/>
        <a:lstStyle/>
        <a:p>
          <a:endParaRPr lang="es-MX"/>
        </a:p>
      </dgm:t>
    </dgm:pt>
    <dgm:pt modelId="{B5169161-AD8D-4704-8C6E-329A676EF2EE}">
      <dgm:prSet custT="1"/>
      <dgm:spPr/>
      <dgm:t>
        <a:bodyPr/>
        <a:lstStyle/>
        <a:p>
          <a:pPr>
            <a:buFont typeface="+mj-lt"/>
            <a:buAutoNum type="arabicPeriod"/>
          </a:pPr>
          <a:r>
            <a:rPr lang="es-MX" sz="1100" dirty="0"/>
            <a:t>Economía abierta que, a través de su red de acuerdos de libre comercio, garantiza el acceso a mercados internacionales.</a:t>
          </a:r>
        </a:p>
      </dgm:t>
    </dgm:pt>
    <dgm:pt modelId="{9D15BC5C-C0A7-40B7-9D01-AE7CD296512F}" type="parTrans" cxnId="{AE79EDFD-8C4E-48E4-9F4C-F9FE81AF94E3}">
      <dgm:prSet/>
      <dgm:spPr/>
      <dgm:t>
        <a:bodyPr/>
        <a:lstStyle/>
        <a:p>
          <a:endParaRPr lang="es-MX"/>
        </a:p>
      </dgm:t>
    </dgm:pt>
    <dgm:pt modelId="{A3764AE4-31AC-4E60-9F53-0D9B28EEBBB4}" type="sibTrans" cxnId="{AE79EDFD-8C4E-48E4-9F4C-F9FE81AF94E3}">
      <dgm:prSet/>
      <dgm:spPr/>
      <dgm:t>
        <a:bodyPr/>
        <a:lstStyle/>
        <a:p>
          <a:endParaRPr lang="es-MX"/>
        </a:p>
      </dgm:t>
    </dgm:pt>
    <dgm:pt modelId="{8C373386-D1BD-476E-BC3E-A1E3AD02A0BB}">
      <dgm:prSet custT="1"/>
      <dgm:spPr/>
      <dgm:t>
        <a:bodyPr/>
        <a:lstStyle/>
        <a:p>
          <a:pPr>
            <a:buFont typeface="+mj-lt"/>
            <a:buAutoNum type="arabicPeriod"/>
          </a:pPr>
          <a:r>
            <a:rPr lang="es-MX" sz="1100" dirty="0"/>
            <a:t>Es altamente turístico.</a:t>
          </a:r>
        </a:p>
      </dgm:t>
    </dgm:pt>
    <dgm:pt modelId="{FE9C21BE-CBDD-486B-84BD-161652265EAE}" type="parTrans" cxnId="{86B06608-1D05-4B86-BB1C-EA6030A2BFF5}">
      <dgm:prSet/>
      <dgm:spPr/>
      <dgm:t>
        <a:bodyPr/>
        <a:lstStyle/>
        <a:p>
          <a:endParaRPr lang="es-MX"/>
        </a:p>
      </dgm:t>
    </dgm:pt>
    <dgm:pt modelId="{4935E5DA-085E-416E-8AC7-5217431F07DA}" type="sibTrans" cxnId="{86B06608-1D05-4B86-BB1C-EA6030A2BFF5}">
      <dgm:prSet/>
      <dgm:spPr/>
      <dgm:t>
        <a:bodyPr/>
        <a:lstStyle/>
        <a:p>
          <a:endParaRPr lang="es-MX"/>
        </a:p>
      </dgm:t>
    </dgm:pt>
    <dgm:pt modelId="{35898EBA-00B7-45A3-8D41-F2FDD0CA4665}" type="pres">
      <dgm:prSet presAssocID="{7BCE05A0-23DD-4A48-8CD9-522CF535F952}" presName="diagram" presStyleCnt="0">
        <dgm:presLayoutVars>
          <dgm:dir/>
          <dgm:resizeHandles val="exact"/>
        </dgm:presLayoutVars>
      </dgm:prSet>
      <dgm:spPr/>
    </dgm:pt>
    <dgm:pt modelId="{1EE18A82-D663-4411-9BB7-3CE22B62A890}" type="pres">
      <dgm:prSet presAssocID="{C5937197-AFDD-4103-A9D9-760B3C3B3D93}" presName="node" presStyleLbl="node1" presStyleIdx="0" presStyleCnt="8">
        <dgm:presLayoutVars>
          <dgm:bulletEnabled val="1"/>
        </dgm:presLayoutVars>
      </dgm:prSet>
      <dgm:spPr/>
    </dgm:pt>
    <dgm:pt modelId="{91CBD256-BE3F-44E7-A448-0B2E783583BD}" type="pres">
      <dgm:prSet presAssocID="{147AFA74-4A0F-4FAC-BBF1-9CC7B14926FC}" presName="sibTrans" presStyleLbl="sibTrans2D1" presStyleIdx="0" presStyleCnt="7"/>
      <dgm:spPr/>
    </dgm:pt>
    <dgm:pt modelId="{5AF54CF3-72AB-46EC-BDE5-2BCC8B375301}" type="pres">
      <dgm:prSet presAssocID="{147AFA74-4A0F-4FAC-BBF1-9CC7B14926FC}" presName="connectorText" presStyleLbl="sibTrans2D1" presStyleIdx="0" presStyleCnt="7"/>
      <dgm:spPr/>
    </dgm:pt>
    <dgm:pt modelId="{0C323A80-79C0-46B9-8A76-C52D734BA300}" type="pres">
      <dgm:prSet presAssocID="{0DDA3A0D-C09A-44A8-A7C5-5CFA5E19440E}" presName="node" presStyleLbl="node1" presStyleIdx="1" presStyleCnt="8">
        <dgm:presLayoutVars>
          <dgm:bulletEnabled val="1"/>
        </dgm:presLayoutVars>
      </dgm:prSet>
      <dgm:spPr/>
    </dgm:pt>
    <dgm:pt modelId="{7D137AAC-85F8-4F1A-A100-7C96EC7D9A50}" type="pres">
      <dgm:prSet presAssocID="{81EDECD7-0C4A-4B40-A7A5-F8CB7972C492}" presName="sibTrans" presStyleLbl="sibTrans2D1" presStyleIdx="1" presStyleCnt="7"/>
      <dgm:spPr/>
    </dgm:pt>
    <dgm:pt modelId="{9A7E7BFB-50F1-4A4A-AFEB-B1D4A7D1CF5E}" type="pres">
      <dgm:prSet presAssocID="{81EDECD7-0C4A-4B40-A7A5-F8CB7972C492}" presName="connectorText" presStyleLbl="sibTrans2D1" presStyleIdx="1" presStyleCnt="7"/>
      <dgm:spPr/>
    </dgm:pt>
    <dgm:pt modelId="{A365A8FA-2282-445A-8AE8-5ECAACA64DE1}" type="pres">
      <dgm:prSet presAssocID="{ACFC34C6-3BBC-44C4-8C49-F6870F2B9333}" presName="node" presStyleLbl="node1" presStyleIdx="2" presStyleCnt="8">
        <dgm:presLayoutVars>
          <dgm:bulletEnabled val="1"/>
        </dgm:presLayoutVars>
      </dgm:prSet>
      <dgm:spPr/>
    </dgm:pt>
    <dgm:pt modelId="{1326DA11-7080-43B2-91BC-806544F13055}" type="pres">
      <dgm:prSet presAssocID="{D7130B2D-0B61-4351-A91F-F8865F631F6F}" presName="sibTrans" presStyleLbl="sibTrans2D1" presStyleIdx="2" presStyleCnt="7"/>
      <dgm:spPr/>
    </dgm:pt>
    <dgm:pt modelId="{1B1D0E6A-7712-4613-B0E1-47340C07CF3C}" type="pres">
      <dgm:prSet presAssocID="{D7130B2D-0B61-4351-A91F-F8865F631F6F}" presName="connectorText" presStyleLbl="sibTrans2D1" presStyleIdx="2" presStyleCnt="7"/>
      <dgm:spPr/>
    </dgm:pt>
    <dgm:pt modelId="{A4AFE311-135B-4679-A564-C80778F892AF}" type="pres">
      <dgm:prSet presAssocID="{7BC3DFA2-9180-4870-8D4C-038005608FAE}" presName="node" presStyleLbl="node1" presStyleIdx="3" presStyleCnt="8">
        <dgm:presLayoutVars>
          <dgm:bulletEnabled val="1"/>
        </dgm:presLayoutVars>
      </dgm:prSet>
      <dgm:spPr/>
    </dgm:pt>
    <dgm:pt modelId="{D46049E6-FD7B-420B-8342-CCCCF109D060}" type="pres">
      <dgm:prSet presAssocID="{BB1E6788-D7EF-43D1-8A0A-0CC242C775AD}" presName="sibTrans" presStyleLbl="sibTrans2D1" presStyleIdx="3" presStyleCnt="7"/>
      <dgm:spPr/>
    </dgm:pt>
    <dgm:pt modelId="{8AFA4A5F-F419-47FF-BF99-5645FE604E0B}" type="pres">
      <dgm:prSet presAssocID="{BB1E6788-D7EF-43D1-8A0A-0CC242C775AD}" presName="connectorText" presStyleLbl="sibTrans2D1" presStyleIdx="3" presStyleCnt="7"/>
      <dgm:spPr/>
    </dgm:pt>
    <dgm:pt modelId="{9A9181C7-6F65-471F-AE41-5FE2263212DA}" type="pres">
      <dgm:prSet presAssocID="{18D87DAA-BEFB-455B-8924-638D228633F6}" presName="node" presStyleLbl="node1" presStyleIdx="4" presStyleCnt="8">
        <dgm:presLayoutVars>
          <dgm:bulletEnabled val="1"/>
        </dgm:presLayoutVars>
      </dgm:prSet>
      <dgm:spPr/>
    </dgm:pt>
    <dgm:pt modelId="{6D9D696D-5F9C-4245-B447-98E6C481FFF3}" type="pres">
      <dgm:prSet presAssocID="{F1C3ADBD-364C-4C8D-AB19-CA704A49F9E6}" presName="sibTrans" presStyleLbl="sibTrans2D1" presStyleIdx="4" presStyleCnt="7"/>
      <dgm:spPr/>
    </dgm:pt>
    <dgm:pt modelId="{3AAA5F5A-C65F-4CC9-9911-D2919736E463}" type="pres">
      <dgm:prSet presAssocID="{F1C3ADBD-364C-4C8D-AB19-CA704A49F9E6}" presName="connectorText" presStyleLbl="sibTrans2D1" presStyleIdx="4" presStyleCnt="7"/>
      <dgm:spPr/>
    </dgm:pt>
    <dgm:pt modelId="{5A7237D8-2EFA-49C6-A09B-C80239B4F508}" type="pres">
      <dgm:prSet presAssocID="{4DD62C64-3F14-4165-9B32-9E838492C63F}" presName="node" presStyleLbl="node1" presStyleIdx="5" presStyleCnt="8">
        <dgm:presLayoutVars>
          <dgm:bulletEnabled val="1"/>
        </dgm:presLayoutVars>
      </dgm:prSet>
      <dgm:spPr/>
    </dgm:pt>
    <dgm:pt modelId="{3EFBCB11-9C5F-4DA4-9C84-03A927ED2464}" type="pres">
      <dgm:prSet presAssocID="{EFEAB15C-4416-42E7-AB7B-FA9394DD90E5}" presName="sibTrans" presStyleLbl="sibTrans2D1" presStyleIdx="5" presStyleCnt="7"/>
      <dgm:spPr/>
    </dgm:pt>
    <dgm:pt modelId="{2C834BC8-5463-42EF-BEA8-CC2E43A3B5F7}" type="pres">
      <dgm:prSet presAssocID="{EFEAB15C-4416-42E7-AB7B-FA9394DD90E5}" presName="connectorText" presStyleLbl="sibTrans2D1" presStyleIdx="5" presStyleCnt="7"/>
      <dgm:spPr/>
    </dgm:pt>
    <dgm:pt modelId="{543D7A54-4A13-4736-B9D9-A127A7567598}" type="pres">
      <dgm:prSet presAssocID="{B5169161-AD8D-4704-8C6E-329A676EF2EE}" presName="node" presStyleLbl="node1" presStyleIdx="6" presStyleCnt="8">
        <dgm:presLayoutVars>
          <dgm:bulletEnabled val="1"/>
        </dgm:presLayoutVars>
      </dgm:prSet>
      <dgm:spPr/>
    </dgm:pt>
    <dgm:pt modelId="{85499DAD-6F59-4D0D-A722-597B986FE86F}" type="pres">
      <dgm:prSet presAssocID="{A3764AE4-31AC-4E60-9F53-0D9B28EEBBB4}" presName="sibTrans" presStyleLbl="sibTrans2D1" presStyleIdx="6" presStyleCnt="7"/>
      <dgm:spPr/>
    </dgm:pt>
    <dgm:pt modelId="{74D5656D-1B00-4779-8F1E-A3B623A4CB25}" type="pres">
      <dgm:prSet presAssocID="{A3764AE4-31AC-4E60-9F53-0D9B28EEBBB4}" presName="connectorText" presStyleLbl="sibTrans2D1" presStyleIdx="6" presStyleCnt="7"/>
      <dgm:spPr/>
    </dgm:pt>
    <dgm:pt modelId="{7F0528FA-E507-4B15-9069-C92312B006BC}" type="pres">
      <dgm:prSet presAssocID="{8C373386-D1BD-476E-BC3E-A1E3AD02A0BB}" presName="node" presStyleLbl="node1" presStyleIdx="7" presStyleCnt="8">
        <dgm:presLayoutVars>
          <dgm:bulletEnabled val="1"/>
        </dgm:presLayoutVars>
      </dgm:prSet>
      <dgm:spPr/>
    </dgm:pt>
  </dgm:ptLst>
  <dgm:cxnLst>
    <dgm:cxn modelId="{038B5C08-605D-40AD-B1C5-AF56D79D3E1C}" type="presOf" srcId="{81EDECD7-0C4A-4B40-A7A5-F8CB7972C492}" destId="{7D137AAC-85F8-4F1A-A100-7C96EC7D9A50}" srcOrd="0" destOrd="0" presId="urn:microsoft.com/office/officeart/2005/8/layout/process5"/>
    <dgm:cxn modelId="{86B06608-1D05-4B86-BB1C-EA6030A2BFF5}" srcId="{7BCE05A0-23DD-4A48-8CD9-522CF535F952}" destId="{8C373386-D1BD-476E-BC3E-A1E3AD02A0BB}" srcOrd="7" destOrd="0" parTransId="{FE9C21BE-CBDD-486B-84BD-161652265EAE}" sibTransId="{4935E5DA-085E-416E-8AC7-5217431F07DA}"/>
    <dgm:cxn modelId="{1BA44D12-C463-4106-AC02-639002C31CBD}" type="presOf" srcId="{147AFA74-4A0F-4FAC-BBF1-9CC7B14926FC}" destId="{91CBD256-BE3F-44E7-A448-0B2E783583BD}" srcOrd="0" destOrd="0" presId="urn:microsoft.com/office/officeart/2005/8/layout/process5"/>
    <dgm:cxn modelId="{0711B933-8321-40FE-9FEE-7A5039CA7E78}" type="presOf" srcId="{B5169161-AD8D-4704-8C6E-329A676EF2EE}" destId="{543D7A54-4A13-4736-B9D9-A127A7567598}" srcOrd="0" destOrd="0" presId="urn:microsoft.com/office/officeart/2005/8/layout/process5"/>
    <dgm:cxn modelId="{5B6E293A-69B5-40B3-A70C-88C9FE4FC35F}" srcId="{7BCE05A0-23DD-4A48-8CD9-522CF535F952}" destId="{ACFC34C6-3BBC-44C4-8C49-F6870F2B9333}" srcOrd="2" destOrd="0" parTransId="{ACF5766E-2E24-48DD-A130-A0969A60F8D4}" sibTransId="{D7130B2D-0B61-4351-A91F-F8865F631F6F}"/>
    <dgm:cxn modelId="{13E5E363-8A6A-4090-A58B-3534C4F07E4E}" type="presOf" srcId="{7BC3DFA2-9180-4870-8D4C-038005608FAE}" destId="{A4AFE311-135B-4679-A564-C80778F892AF}" srcOrd="0" destOrd="0" presId="urn:microsoft.com/office/officeart/2005/8/layout/process5"/>
    <dgm:cxn modelId="{9C907664-8063-40EA-9AAC-7DFF49F0F8CC}" type="presOf" srcId="{81EDECD7-0C4A-4B40-A7A5-F8CB7972C492}" destId="{9A7E7BFB-50F1-4A4A-AFEB-B1D4A7D1CF5E}" srcOrd="1" destOrd="0" presId="urn:microsoft.com/office/officeart/2005/8/layout/process5"/>
    <dgm:cxn modelId="{3EAA904C-B50F-445C-9E80-A4A96A983747}" type="presOf" srcId="{7BCE05A0-23DD-4A48-8CD9-522CF535F952}" destId="{35898EBA-00B7-45A3-8D41-F2FDD0CA4665}" srcOrd="0" destOrd="0" presId="urn:microsoft.com/office/officeart/2005/8/layout/process5"/>
    <dgm:cxn modelId="{2A95FF4D-2BDE-4C83-A768-A45DF166C252}" srcId="{7BCE05A0-23DD-4A48-8CD9-522CF535F952}" destId="{18D87DAA-BEFB-455B-8924-638D228633F6}" srcOrd="4" destOrd="0" parTransId="{4322238E-8C22-4E97-A64B-26CC7BFDF200}" sibTransId="{F1C3ADBD-364C-4C8D-AB19-CA704A49F9E6}"/>
    <dgm:cxn modelId="{41B85471-527F-4C91-8CA9-4D3D83375C5A}" type="presOf" srcId="{F1C3ADBD-364C-4C8D-AB19-CA704A49F9E6}" destId="{6D9D696D-5F9C-4245-B447-98E6C481FFF3}" srcOrd="0" destOrd="0" presId="urn:microsoft.com/office/officeart/2005/8/layout/process5"/>
    <dgm:cxn modelId="{5920BC77-9AF5-4F45-817C-7969AE030C53}" type="presOf" srcId="{BB1E6788-D7EF-43D1-8A0A-0CC242C775AD}" destId="{D46049E6-FD7B-420B-8342-CCCCF109D060}" srcOrd="0" destOrd="0" presId="urn:microsoft.com/office/officeart/2005/8/layout/process5"/>
    <dgm:cxn modelId="{1281AE78-7B2F-4B0D-AF8F-B4D86DA0CC4B}" srcId="{7BCE05A0-23DD-4A48-8CD9-522CF535F952}" destId="{C5937197-AFDD-4103-A9D9-760B3C3B3D93}" srcOrd="0" destOrd="0" parTransId="{F6EE63E6-DDC8-41D0-85A2-B002AC1BE7B0}" sibTransId="{147AFA74-4A0F-4FAC-BBF1-9CC7B14926FC}"/>
    <dgm:cxn modelId="{6CB5027C-FB4F-438A-88F8-D2AB54C10C6B}" type="presOf" srcId="{C5937197-AFDD-4103-A9D9-760B3C3B3D93}" destId="{1EE18A82-D663-4411-9BB7-3CE22B62A890}" srcOrd="0" destOrd="0" presId="urn:microsoft.com/office/officeart/2005/8/layout/process5"/>
    <dgm:cxn modelId="{69C1C482-CA0B-45DA-A1DF-EDC014F9A70A}" type="presOf" srcId="{EFEAB15C-4416-42E7-AB7B-FA9394DD90E5}" destId="{2C834BC8-5463-42EF-BEA8-CC2E43A3B5F7}" srcOrd="1" destOrd="0" presId="urn:microsoft.com/office/officeart/2005/8/layout/process5"/>
    <dgm:cxn modelId="{A9E81699-3CBD-4141-A0D4-622E973AFA35}" srcId="{7BCE05A0-23DD-4A48-8CD9-522CF535F952}" destId="{7BC3DFA2-9180-4870-8D4C-038005608FAE}" srcOrd="3" destOrd="0" parTransId="{8ED437C0-FDBA-44DE-AA14-26D65C6FBC4E}" sibTransId="{BB1E6788-D7EF-43D1-8A0A-0CC242C775AD}"/>
    <dgm:cxn modelId="{154174A6-A77C-44B9-8248-FF2622145DBC}" type="presOf" srcId="{A3764AE4-31AC-4E60-9F53-0D9B28EEBBB4}" destId="{85499DAD-6F59-4D0D-A722-597B986FE86F}" srcOrd="0" destOrd="0" presId="urn:microsoft.com/office/officeart/2005/8/layout/process5"/>
    <dgm:cxn modelId="{A83562AA-6F0D-4DB7-B0EB-9D53348EF048}" type="presOf" srcId="{0DDA3A0D-C09A-44A8-A7C5-5CFA5E19440E}" destId="{0C323A80-79C0-46B9-8A76-C52D734BA300}" srcOrd="0" destOrd="0" presId="urn:microsoft.com/office/officeart/2005/8/layout/process5"/>
    <dgm:cxn modelId="{9D1203B1-C565-4FBA-B415-AF69CCC42E7B}" type="presOf" srcId="{A3764AE4-31AC-4E60-9F53-0D9B28EEBBB4}" destId="{74D5656D-1B00-4779-8F1E-A3B623A4CB25}" srcOrd="1" destOrd="0" presId="urn:microsoft.com/office/officeart/2005/8/layout/process5"/>
    <dgm:cxn modelId="{3B5E93B4-239F-440E-A32D-19862EA9458C}" type="presOf" srcId="{18D87DAA-BEFB-455B-8924-638D228633F6}" destId="{9A9181C7-6F65-471F-AE41-5FE2263212DA}" srcOrd="0" destOrd="0" presId="urn:microsoft.com/office/officeart/2005/8/layout/process5"/>
    <dgm:cxn modelId="{1C8447B9-C3D8-4046-BF8C-82C4EEA2B77E}" type="presOf" srcId="{147AFA74-4A0F-4FAC-BBF1-9CC7B14926FC}" destId="{5AF54CF3-72AB-46EC-BDE5-2BCC8B375301}" srcOrd="1" destOrd="0" presId="urn:microsoft.com/office/officeart/2005/8/layout/process5"/>
    <dgm:cxn modelId="{CC891ECC-003D-41E9-ABD5-5A8D8E2E10E4}" type="presOf" srcId="{BB1E6788-D7EF-43D1-8A0A-0CC242C775AD}" destId="{8AFA4A5F-F419-47FF-BF99-5645FE604E0B}" srcOrd="1" destOrd="0" presId="urn:microsoft.com/office/officeart/2005/8/layout/process5"/>
    <dgm:cxn modelId="{E17EE6D2-F983-4B3A-BECB-C0989ECD2A99}" type="presOf" srcId="{D7130B2D-0B61-4351-A91F-F8865F631F6F}" destId="{1B1D0E6A-7712-4613-B0E1-47340C07CF3C}" srcOrd="1" destOrd="0" presId="urn:microsoft.com/office/officeart/2005/8/layout/process5"/>
    <dgm:cxn modelId="{BE70B1DA-2A20-4416-AEBB-CA5DA65A5C25}" type="presOf" srcId="{8C373386-D1BD-476E-BC3E-A1E3AD02A0BB}" destId="{7F0528FA-E507-4B15-9069-C92312B006BC}" srcOrd="0" destOrd="0" presId="urn:microsoft.com/office/officeart/2005/8/layout/process5"/>
    <dgm:cxn modelId="{2D1D81DB-BBB4-41B9-8495-FB3AFF73C363}" type="presOf" srcId="{EFEAB15C-4416-42E7-AB7B-FA9394DD90E5}" destId="{3EFBCB11-9C5F-4DA4-9C84-03A927ED2464}" srcOrd="0" destOrd="0" presId="urn:microsoft.com/office/officeart/2005/8/layout/process5"/>
    <dgm:cxn modelId="{1C9E03DC-C38C-4053-8785-2EACD654885B}" type="presOf" srcId="{4DD62C64-3F14-4165-9B32-9E838492C63F}" destId="{5A7237D8-2EFA-49C6-A09B-C80239B4F508}" srcOrd="0" destOrd="0" presId="urn:microsoft.com/office/officeart/2005/8/layout/process5"/>
    <dgm:cxn modelId="{A5AD48E4-1173-4AF7-834B-4FE41FB1E53B}" srcId="{7BCE05A0-23DD-4A48-8CD9-522CF535F952}" destId="{4DD62C64-3F14-4165-9B32-9E838492C63F}" srcOrd="5" destOrd="0" parTransId="{3DF5777C-CED5-44F6-9D7C-ACE80A1E4606}" sibTransId="{EFEAB15C-4416-42E7-AB7B-FA9394DD90E5}"/>
    <dgm:cxn modelId="{340660E5-3847-49C1-89D3-2C3D4D158B91}" srcId="{7BCE05A0-23DD-4A48-8CD9-522CF535F952}" destId="{0DDA3A0D-C09A-44A8-A7C5-5CFA5E19440E}" srcOrd="1" destOrd="0" parTransId="{39EDE74B-4439-413C-B110-09848D376230}" sibTransId="{81EDECD7-0C4A-4B40-A7A5-F8CB7972C492}"/>
    <dgm:cxn modelId="{CD2D75EC-D960-4C53-8606-884EF4DC152D}" type="presOf" srcId="{ACFC34C6-3BBC-44C4-8C49-F6870F2B9333}" destId="{A365A8FA-2282-445A-8AE8-5ECAACA64DE1}" srcOrd="0" destOrd="0" presId="urn:microsoft.com/office/officeart/2005/8/layout/process5"/>
    <dgm:cxn modelId="{AE79EDFD-8C4E-48E4-9F4C-F9FE81AF94E3}" srcId="{7BCE05A0-23DD-4A48-8CD9-522CF535F952}" destId="{B5169161-AD8D-4704-8C6E-329A676EF2EE}" srcOrd="6" destOrd="0" parTransId="{9D15BC5C-C0A7-40B7-9D01-AE7CD296512F}" sibTransId="{A3764AE4-31AC-4E60-9F53-0D9B28EEBBB4}"/>
    <dgm:cxn modelId="{993487FE-D8A4-4049-8201-A584044C29EB}" type="presOf" srcId="{D7130B2D-0B61-4351-A91F-F8865F631F6F}" destId="{1326DA11-7080-43B2-91BC-806544F13055}" srcOrd="0" destOrd="0" presId="urn:microsoft.com/office/officeart/2005/8/layout/process5"/>
    <dgm:cxn modelId="{60C371FF-D140-481F-A8E0-543AA2BE0214}" type="presOf" srcId="{F1C3ADBD-364C-4C8D-AB19-CA704A49F9E6}" destId="{3AAA5F5A-C65F-4CC9-9911-D2919736E463}" srcOrd="1" destOrd="0" presId="urn:microsoft.com/office/officeart/2005/8/layout/process5"/>
    <dgm:cxn modelId="{4AF502FD-9C78-4505-A9A2-F2AF2D709DD9}" type="presParOf" srcId="{35898EBA-00B7-45A3-8D41-F2FDD0CA4665}" destId="{1EE18A82-D663-4411-9BB7-3CE22B62A890}" srcOrd="0" destOrd="0" presId="urn:microsoft.com/office/officeart/2005/8/layout/process5"/>
    <dgm:cxn modelId="{C64B575C-3E2A-43FE-BEA5-C6EF62FB93ED}" type="presParOf" srcId="{35898EBA-00B7-45A3-8D41-F2FDD0CA4665}" destId="{91CBD256-BE3F-44E7-A448-0B2E783583BD}" srcOrd="1" destOrd="0" presId="urn:microsoft.com/office/officeart/2005/8/layout/process5"/>
    <dgm:cxn modelId="{0819A360-A15F-4C31-8EEF-2D09A2184CFD}" type="presParOf" srcId="{91CBD256-BE3F-44E7-A448-0B2E783583BD}" destId="{5AF54CF3-72AB-46EC-BDE5-2BCC8B375301}" srcOrd="0" destOrd="0" presId="urn:microsoft.com/office/officeart/2005/8/layout/process5"/>
    <dgm:cxn modelId="{EC7B6183-C26D-49FF-8613-35A5C9C3CBA5}" type="presParOf" srcId="{35898EBA-00B7-45A3-8D41-F2FDD0CA4665}" destId="{0C323A80-79C0-46B9-8A76-C52D734BA300}" srcOrd="2" destOrd="0" presId="urn:microsoft.com/office/officeart/2005/8/layout/process5"/>
    <dgm:cxn modelId="{95557A00-B485-43AD-9F34-60CEE8B4E46D}" type="presParOf" srcId="{35898EBA-00B7-45A3-8D41-F2FDD0CA4665}" destId="{7D137AAC-85F8-4F1A-A100-7C96EC7D9A50}" srcOrd="3" destOrd="0" presId="urn:microsoft.com/office/officeart/2005/8/layout/process5"/>
    <dgm:cxn modelId="{5C058F0D-1741-4E63-84F3-102B5EA7C976}" type="presParOf" srcId="{7D137AAC-85F8-4F1A-A100-7C96EC7D9A50}" destId="{9A7E7BFB-50F1-4A4A-AFEB-B1D4A7D1CF5E}" srcOrd="0" destOrd="0" presId="urn:microsoft.com/office/officeart/2005/8/layout/process5"/>
    <dgm:cxn modelId="{CBBA61D4-C27A-403A-9493-C29B22608CE2}" type="presParOf" srcId="{35898EBA-00B7-45A3-8D41-F2FDD0CA4665}" destId="{A365A8FA-2282-445A-8AE8-5ECAACA64DE1}" srcOrd="4" destOrd="0" presId="urn:microsoft.com/office/officeart/2005/8/layout/process5"/>
    <dgm:cxn modelId="{8AD6793F-C74C-4238-83D8-1E952F6DCEC2}" type="presParOf" srcId="{35898EBA-00B7-45A3-8D41-F2FDD0CA4665}" destId="{1326DA11-7080-43B2-91BC-806544F13055}" srcOrd="5" destOrd="0" presId="urn:microsoft.com/office/officeart/2005/8/layout/process5"/>
    <dgm:cxn modelId="{4EBC9913-A6DD-44AE-870A-3DCF2907FF3E}" type="presParOf" srcId="{1326DA11-7080-43B2-91BC-806544F13055}" destId="{1B1D0E6A-7712-4613-B0E1-47340C07CF3C}" srcOrd="0" destOrd="0" presId="urn:microsoft.com/office/officeart/2005/8/layout/process5"/>
    <dgm:cxn modelId="{32A1FFE0-0715-492C-87D5-C4767775424E}" type="presParOf" srcId="{35898EBA-00B7-45A3-8D41-F2FDD0CA4665}" destId="{A4AFE311-135B-4679-A564-C80778F892AF}" srcOrd="6" destOrd="0" presId="urn:microsoft.com/office/officeart/2005/8/layout/process5"/>
    <dgm:cxn modelId="{161EE697-2627-45CA-8359-F9E17FB2E816}" type="presParOf" srcId="{35898EBA-00B7-45A3-8D41-F2FDD0CA4665}" destId="{D46049E6-FD7B-420B-8342-CCCCF109D060}" srcOrd="7" destOrd="0" presId="urn:microsoft.com/office/officeart/2005/8/layout/process5"/>
    <dgm:cxn modelId="{9426D967-715C-4F78-85BE-E0F14EEE815A}" type="presParOf" srcId="{D46049E6-FD7B-420B-8342-CCCCF109D060}" destId="{8AFA4A5F-F419-47FF-BF99-5645FE604E0B}" srcOrd="0" destOrd="0" presId="urn:microsoft.com/office/officeart/2005/8/layout/process5"/>
    <dgm:cxn modelId="{6D5854E1-D18C-4BA6-A494-38C7CC423305}" type="presParOf" srcId="{35898EBA-00B7-45A3-8D41-F2FDD0CA4665}" destId="{9A9181C7-6F65-471F-AE41-5FE2263212DA}" srcOrd="8" destOrd="0" presId="urn:microsoft.com/office/officeart/2005/8/layout/process5"/>
    <dgm:cxn modelId="{DA30F0C1-B0E7-4173-AE49-8A9CE4F686B4}" type="presParOf" srcId="{35898EBA-00B7-45A3-8D41-F2FDD0CA4665}" destId="{6D9D696D-5F9C-4245-B447-98E6C481FFF3}" srcOrd="9" destOrd="0" presId="urn:microsoft.com/office/officeart/2005/8/layout/process5"/>
    <dgm:cxn modelId="{102B04ED-A0FE-4E61-9380-286D94C378ED}" type="presParOf" srcId="{6D9D696D-5F9C-4245-B447-98E6C481FFF3}" destId="{3AAA5F5A-C65F-4CC9-9911-D2919736E463}" srcOrd="0" destOrd="0" presId="urn:microsoft.com/office/officeart/2005/8/layout/process5"/>
    <dgm:cxn modelId="{A65D9BE8-A92C-450E-9A2A-3786D2B5F4DF}" type="presParOf" srcId="{35898EBA-00B7-45A3-8D41-F2FDD0CA4665}" destId="{5A7237D8-2EFA-49C6-A09B-C80239B4F508}" srcOrd="10" destOrd="0" presId="urn:microsoft.com/office/officeart/2005/8/layout/process5"/>
    <dgm:cxn modelId="{0905FAD5-5FA2-4852-8A7D-59BAEFB8468A}" type="presParOf" srcId="{35898EBA-00B7-45A3-8D41-F2FDD0CA4665}" destId="{3EFBCB11-9C5F-4DA4-9C84-03A927ED2464}" srcOrd="11" destOrd="0" presId="urn:microsoft.com/office/officeart/2005/8/layout/process5"/>
    <dgm:cxn modelId="{A43F70D6-7027-4842-A7CE-A765256E7B4C}" type="presParOf" srcId="{3EFBCB11-9C5F-4DA4-9C84-03A927ED2464}" destId="{2C834BC8-5463-42EF-BEA8-CC2E43A3B5F7}" srcOrd="0" destOrd="0" presId="urn:microsoft.com/office/officeart/2005/8/layout/process5"/>
    <dgm:cxn modelId="{EA43CA3B-F1AA-49FE-9968-939C0215AE59}" type="presParOf" srcId="{35898EBA-00B7-45A3-8D41-F2FDD0CA4665}" destId="{543D7A54-4A13-4736-B9D9-A127A7567598}" srcOrd="12" destOrd="0" presId="urn:microsoft.com/office/officeart/2005/8/layout/process5"/>
    <dgm:cxn modelId="{907DAA0F-29AC-4D4A-888F-77E4D94C4225}" type="presParOf" srcId="{35898EBA-00B7-45A3-8D41-F2FDD0CA4665}" destId="{85499DAD-6F59-4D0D-A722-597B986FE86F}" srcOrd="13" destOrd="0" presId="urn:microsoft.com/office/officeart/2005/8/layout/process5"/>
    <dgm:cxn modelId="{2A0E88E5-9055-4960-B70B-B587C58EA28D}" type="presParOf" srcId="{85499DAD-6F59-4D0D-A722-597B986FE86F}" destId="{74D5656D-1B00-4779-8F1E-A3B623A4CB25}" srcOrd="0" destOrd="0" presId="urn:microsoft.com/office/officeart/2005/8/layout/process5"/>
    <dgm:cxn modelId="{6FA71B6C-914A-4CC4-B2A8-3D9BF9283A8D}" type="presParOf" srcId="{35898EBA-00B7-45A3-8D41-F2FDD0CA4665}" destId="{7F0528FA-E507-4B15-9069-C92312B006BC}"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1A5741-2D62-4090-A267-1CA25F36A161}" type="doc">
      <dgm:prSet loTypeId="urn:microsoft.com/office/officeart/2005/8/layout/chevron1" loCatId="process" qsTypeId="urn:microsoft.com/office/officeart/2005/8/quickstyle/simple1" qsCatId="simple" csTypeId="urn:microsoft.com/office/officeart/2005/8/colors/accent1_2" csCatId="accent1" phldr="1"/>
      <dgm:spPr/>
    </dgm:pt>
    <dgm:pt modelId="{113C77D8-8672-4190-8739-247E3D624281}">
      <dgm:prSet phldrT="[Texto]"/>
      <dgm:spPr/>
      <dgm:t>
        <a:bodyPr/>
        <a:lstStyle/>
        <a:p>
          <a:r>
            <a:rPr lang="es-MX"/>
            <a:t>1.  Abrir un restaurante para competir con los restaurantes existentes en la zona de su elección, esto podría ser una buena elección ya que el turismo en México ha demostrado que esta en una tendencia alcista.</a:t>
          </a:r>
        </a:p>
      </dgm:t>
    </dgm:pt>
    <dgm:pt modelId="{2C0CC757-732F-4CCD-BEAB-B17DC6AD4BE3}" type="parTrans" cxnId="{050F527F-58B9-4B24-97B3-43FA358F05B1}">
      <dgm:prSet/>
      <dgm:spPr/>
      <dgm:t>
        <a:bodyPr/>
        <a:lstStyle/>
        <a:p>
          <a:endParaRPr lang="es-MX"/>
        </a:p>
      </dgm:t>
    </dgm:pt>
    <dgm:pt modelId="{D9F18D2E-8A74-487E-851A-10AD0F8C213B}" type="sibTrans" cxnId="{050F527F-58B9-4B24-97B3-43FA358F05B1}">
      <dgm:prSet/>
      <dgm:spPr/>
      <dgm:t>
        <a:bodyPr/>
        <a:lstStyle/>
        <a:p>
          <a:endParaRPr lang="es-MX"/>
        </a:p>
      </dgm:t>
    </dgm:pt>
    <dgm:pt modelId="{FD949AE8-93E6-4A2F-AE40-85226EC84A78}">
      <dgm:prSet/>
      <dgm:spPr/>
      <dgm:t>
        <a:bodyPr/>
        <a:lstStyle/>
        <a:p>
          <a:r>
            <a:rPr lang="es-MX"/>
            <a:t>2. Invertir en alguna cadena de restaurantes existente.</a:t>
          </a:r>
          <a:endParaRPr lang="es-MX" dirty="0"/>
        </a:p>
      </dgm:t>
    </dgm:pt>
    <dgm:pt modelId="{234C7A67-8993-43A7-A7DE-644253042502}" type="parTrans" cxnId="{531EDE8A-E30A-497A-9F3E-8626FCB4FC76}">
      <dgm:prSet/>
      <dgm:spPr/>
      <dgm:t>
        <a:bodyPr/>
        <a:lstStyle/>
        <a:p>
          <a:endParaRPr lang="es-MX"/>
        </a:p>
      </dgm:t>
    </dgm:pt>
    <dgm:pt modelId="{5405B0D1-9C9F-45E0-AEF6-91E0144BBF04}" type="sibTrans" cxnId="{531EDE8A-E30A-497A-9F3E-8626FCB4FC76}">
      <dgm:prSet/>
      <dgm:spPr/>
      <dgm:t>
        <a:bodyPr/>
        <a:lstStyle/>
        <a:p>
          <a:endParaRPr lang="es-MX"/>
        </a:p>
      </dgm:t>
    </dgm:pt>
    <dgm:pt modelId="{0B26FFBA-E9C7-422E-9979-6FCDCABFD2B5}">
      <dgm:prSet/>
      <dgm:spPr/>
      <dgm:t>
        <a:bodyPr/>
        <a:lstStyle/>
        <a:p>
          <a:r>
            <a:rPr lang="es-MX"/>
            <a:t>3.  Invertir en los museos y zonas turisticas de México para aprovechar el crecimiento turistico.</a:t>
          </a:r>
          <a:endParaRPr lang="es-MX" dirty="0"/>
        </a:p>
      </dgm:t>
    </dgm:pt>
    <dgm:pt modelId="{01441959-F04F-407F-808D-A5D2D4132001}" type="parTrans" cxnId="{51AC9285-AE44-46E4-A1DD-292257061573}">
      <dgm:prSet/>
      <dgm:spPr/>
      <dgm:t>
        <a:bodyPr/>
        <a:lstStyle/>
        <a:p>
          <a:endParaRPr lang="es-MX"/>
        </a:p>
      </dgm:t>
    </dgm:pt>
    <dgm:pt modelId="{A5F78660-BCAF-4CE0-9EA6-659320C94DE7}" type="sibTrans" cxnId="{51AC9285-AE44-46E4-A1DD-292257061573}">
      <dgm:prSet/>
      <dgm:spPr/>
      <dgm:t>
        <a:bodyPr/>
        <a:lstStyle/>
        <a:p>
          <a:endParaRPr lang="es-MX"/>
        </a:p>
      </dgm:t>
    </dgm:pt>
    <dgm:pt modelId="{3F0773B1-F92A-4A9D-9614-1D6FA4093713}" type="pres">
      <dgm:prSet presAssocID="{D01A5741-2D62-4090-A267-1CA25F36A161}" presName="Name0" presStyleCnt="0">
        <dgm:presLayoutVars>
          <dgm:dir/>
          <dgm:animLvl val="lvl"/>
          <dgm:resizeHandles val="exact"/>
        </dgm:presLayoutVars>
      </dgm:prSet>
      <dgm:spPr/>
    </dgm:pt>
    <dgm:pt modelId="{57074D3F-7F9A-465F-B231-3E84A93E0FE5}" type="pres">
      <dgm:prSet presAssocID="{113C77D8-8672-4190-8739-247E3D624281}" presName="parTxOnly" presStyleLbl="node1" presStyleIdx="0" presStyleCnt="3">
        <dgm:presLayoutVars>
          <dgm:chMax val="0"/>
          <dgm:chPref val="0"/>
          <dgm:bulletEnabled val="1"/>
        </dgm:presLayoutVars>
      </dgm:prSet>
      <dgm:spPr/>
    </dgm:pt>
    <dgm:pt modelId="{950B2451-5EED-4FC7-8F5E-46A78DB9B3AD}" type="pres">
      <dgm:prSet presAssocID="{D9F18D2E-8A74-487E-851A-10AD0F8C213B}" presName="parTxOnlySpace" presStyleCnt="0"/>
      <dgm:spPr/>
    </dgm:pt>
    <dgm:pt modelId="{041B629A-B853-4D3F-9331-CD7F0BC2EA73}" type="pres">
      <dgm:prSet presAssocID="{FD949AE8-93E6-4A2F-AE40-85226EC84A78}" presName="parTxOnly" presStyleLbl="node1" presStyleIdx="1" presStyleCnt="3">
        <dgm:presLayoutVars>
          <dgm:chMax val="0"/>
          <dgm:chPref val="0"/>
          <dgm:bulletEnabled val="1"/>
        </dgm:presLayoutVars>
      </dgm:prSet>
      <dgm:spPr/>
    </dgm:pt>
    <dgm:pt modelId="{15AF366F-3A16-4DEF-8329-42A19CC5C8CF}" type="pres">
      <dgm:prSet presAssocID="{5405B0D1-9C9F-45E0-AEF6-91E0144BBF04}" presName="parTxOnlySpace" presStyleCnt="0"/>
      <dgm:spPr/>
    </dgm:pt>
    <dgm:pt modelId="{869A148D-C95D-485F-B07A-F6868EF4CD5E}" type="pres">
      <dgm:prSet presAssocID="{0B26FFBA-E9C7-422E-9979-6FCDCABFD2B5}" presName="parTxOnly" presStyleLbl="node1" presStyleIdx="2" presStyleCnt="3">
        <dgm:presLayoutVars>
          <dgm:chMax val="0"/>
          <dgm:chPref val="0"/>
          <dgm:bulletEnabled val="1"/>
        </dgm:presLayoutVars>
      </dgm:prSet>
      <dgm:spPr/>
    </dgm:pt>
  </dgm:ptLst>
  <dgm:cxnLst>
    <dgm:cxn modelId="{58C7340D-C342-4280-B16B-78CAF13D9E65}" type="presOf" srcId="{0B26FFBA-E9C7-422E-9979-6FCDCABFD2B5}" destId="{869A148D-C95D-485F-B07A-F6868EF4CD5E}" srcOrd="0" destOrd="0" presId="urn:microsoft.com/office/officeart/2005/8/layout/chevron1"/>
    <dgm:cxn modelId="{9CA40F1D-0314-43C4-93C5-F4EC6DBD0AEB}" type="presOf" srcId="{113C77D8-8672-4190-8739-247E3D624281}" destId="{57074D3F-7F9A-465F-B231-3E84A93E0FE5}" srcOrd="0" destOrd="0" presId="urn:microsoft.com/office/officeart/2005/8/layout/chevron1"/>
    <dgm:cxn modelId="{8D52EB62-2FD9-4739-A355-13BF01CCB87B}" type="presOf" srcId="{FD949AE8-93E6-4A2F-AE40-85226EC84A78}" destId="{041B629A-B853-4D3F-9331-CD7F0BC2EA73}" srcOrd="0" destOrd="0" presId="urn:microsoft.com/office/officeart/2005/8/layout/chevron1"/>
    <dgm:cxn modelId="{10C34147-E0ED-47B4-8403-F9C5A9D36C27}" type="presOf" srcId="{D01A5741-2D62-4090-A267-1CA25F36A161}" destId="{3F0773B1-F92A-4A9D-9614-1D6FA4093713}" srcOrd="0" destOrd="0" presId="urn:microsoft.com/office/officeart/2005/8/layout/chevron1"/>
    <dgm:cxn modelId="{050F527F-58B9-4B24-97B3-43FA358F05B1}" srcId="{D01A5741-2D62-4090-A267-1CA25F36A161}" destId="{113C77D8-8672-4190-8739-247E3D624281}" srcOrd="0" destOrd="0" parTransId="{2C0CC757-732F-4CCD-BEAB-B17DC6AD4BE3}" sibTransId="{D9F18D2E-8A74-487E-851A-10AD0F8C213B}"/>
    <dgm:cxn modelId="{51AC9285-AE44-46E4-A1DD-292257061573}" srcId="{D01A5741-2D62-4090-A267-1CA25F36A161}" destId="{0B26FFBA-E9C7-422E-9979-6FCDCABFD2B5}" srcOrd="2" destOrd="0" parTransId="{01441959-F04F-407F-808D-A5D2D4132001}" sibTransId="{A5F78660-BCAF-4CE0-9EA6-659320C94DE7}"/>
    <dgm:cxn modelId="{531EDE8A-E30A-497A-9F3E-8626FCB4FC76}" srcId="{D01A5741-2D62-4090-A267-1CA25F36A161}" destId="{FD949AE8-93E6-4A2F-AE40-85226EC84A78}" srcOrd="1" destOrd="0" parTransId="{234C7A67-8993-43A7-A7DE-644253042502}" sibTransId="{5405B0D1-9C9F-45E0-AEF6-91E0144BBF04}"/>
    <dgm:cxn modelId="{9C53AF59-F90F-4495-AE00-506DD752E49E}" type="presParOf" srcId="{3F0773B1-F92A-4A9D-9614-1D6FA4093713}" destId="{57074D3F-7F9A-465F-B231-3E84A93E0FE5}" srcOrd="0" destOrd="0" presId="urn:microsoft.com/office/officeart/2005/8/layout/chevron1"/>
    <dgm:cxn modelId="{ABA26E4E-E952-475E-8FA1-2F0C225F24D7}" type="presParOf" srcId="{3F0773B1-F92A-4A9D-9614-1D6FA4093713}" destId="{950B2451-5EED-4FC7-8F5E-46A78DB9B3AD}" srcOrd="1" destOrd="0" presId="urn:microsoft.com/office/officeart/2005/8/layout/chevron1"/>
    <dgm:cxn modelId="{3889A0C3-28A0-425A-BCAB-8D1F9B546BA8}" type="presParOf" srcId="{3F0773B1-F92A-4A9D-9614-1D6FA4093713}" destId="{041B629A-B853-4D3F-9331-CD7F0BC2EA73}" srcOrd="2" destOrd="0" presId="urn:microsoft.com/office/officeart/2005/8/layout/chevron1"/>
    <dgm:cxn modelId="{F4562CB5-95CC-48B7-AF14-1370DA86EC33}" type="presParOf" srcId="{3F0773B1-F92A-4A9D-9614-1D6FA4093713}" destId="{15AF366F-3A16-4DEF-8329-42A19CC5C8CF}" srcOrd="3" destOrd="0" presId="urn:microsoft.com/office/officeart/2005/8/layout/chevron1"/>
    <dgm:cxn modelId="{66C38BF8-3CA8-4B04-B5C1-F5916A76EA58}" type="presParOf" srcId="{3F0773B1-F92A-4A9D-9614-1D6FA4093713}" destId="{869A148D-C95D-485F-B07A-F6868EF4CD5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18A82-D663-4411-9BB7-3CE22B62A890}">
      <dsp:nvSpPr>
        <dsp:cNvPr id="0" name=""/>
        <dsp:cNvSpPr/>
      </dsp:nvSpPr>
      <dsp:spPr>
        <a:xfrm>
          <a:off x="781130" y="437"/>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dirty="0"/>
            <a:t>Posición geográfica estratégica.</a:t>
          </a:r>
        </a:p>
      </dsp:txBody>
      <dsp:txXfrm>
        <a:off x="808222" y="27529"/>
        <a:ext cx="1487444" cy="870793"/>
      </dsp:txXfrm>
    </dsp:sp>
    <dsp:sp modelId="{91CBD256-BE3F-44E7-A448-0B2E783583BD}">
      <dsp:nvSpPr>
        <dsp:cNvPr id="0" name=""/>
        <dsp:cNvSpPr/>
      </dsp:nvSpPr>
      <dsp:spPr>
        <a:xfrm>
          <a:off x="2458422" y="271764"/>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a:off x="2458422" y="348229"/>
        <a:ext cx="228778" cy="229393"/>
      </dsp:txXfrm>
    </dsp:sp>
    <dsp:sp modelId="{0C323A80-79C0-46B9-8A76-C52D734BA300}">
      <dsp:nvSpPr>
        <dsp:cNvPr id="0" name=""/>
        <dsp:cNvSpPr/>
      </dsp:nvSpPr>
      <dsp:spPr>
        <a:xfrm>
          <a:off x="2939410" y="437"/>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a:t>Costos competitivos, con capital humano joven y altamente calificado.</a:t>
          </a:r>
        </a:p>
      </dsp:txBody>
      <dsp:txXfrm>
        <a:off x="2966502" y="27529"/>
        <a:ext cx="1487444" cy="870793"/>
      </dsp:txXfrm>
    </dsp:sp>
    <dsp:sp modelId="{7D137AAC-85F8-4F1A-A100-7C96EC7D9A50}">
      <dsp:nvSpPr>
        <dsp:cNvPr id="0" name=""/>
        <dsp:cNvSpPr/>
      </dsp:nvSpPr>
      <dsp:spPr>
        <a:xfrm>
          <a:off x="4616702" y="271764"/>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a:off x="4616702" y="348229"/>
        <a:ext cx="228778" cy="229393"/>
      </dsp:txXfrm>
    </dsp:sp>
    <dsp:sp modelId="{A365A8FA-2282-445A-8AE8-5ECAACA64DE1}">
      <dsp:nvSpPr>
        <dsp:cNvPr id="0" name=""/>
        <dsp:cNvSpPr/>
      </dsp:nvSpPr>
      <dsp:spPr>
        <a:xfrm>
          <a:off x="5097691" y="437"/>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dirty="0"/>
            <a:t>Tamaño y fortaleza de su mercado interno.</a:t>
          </a:r>
        </a:p>
      </dsp:txBody>
      <dsp:txXfrm>
        <a:off x="5124783" y="27529"/>
        <a:ext cx="1487444" cy="870793"/>
      </dsp:txXfrm>
    </dsp:sp>
    <dsp:sp modelId="{1326DA11-7080-43B2-91BC-806544F13055}">
      <dsp:nvSpPr>
        <dsp:cNvPr id="0" name=""/>
        <dsp:cNvSpPr/>
      </dsp:nvSpPr>
      <dsp:spPr>
        <a:xfrm>
          <a:off x="6774983" y="271764"/>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a:off x="6774983" y="348229"/>
        <a:ext cx="228778" cy="229393"/>
      </dsp:txXfrm>
    </dsp:sp>
    <dsp:sp modelId="{A4AFE311-135B-4679-A564-C80778F892AF}">
      <dsp:nvSpPr>
        <dsp:cNvPr id="0" name=""/>
        <dsp:cNvSpPr/>
      </dsp:nvSpPr>
      <dsp:spPr>
        <a:xfrm>
          <a:off x="7255971" y="437"/>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a:t>Estabilidad macroeconómica y política.</a:t>
          </a:r>
        </a:p>
      </dsp:txBody>
      <dsp:txXfrm>
        <a:off x="7283063" y="27529"/>
        <a:ext cx="1487444" cy="870793"/>
      </dsp:txXfrm>
    </dsp:sp>
    <dsp:sp modelId="{D46049E6-FD7B-420B-8342-CCCCF109D060}">
      <dsp:nvSpPr>
        <dsp:cNvPr id="0" name=""/>
        <dsp:cNvSpPr/>
      </dsp:nvSpPr>
      <dsp:spPr>
        <a:xfrm>
          <a:off x="8933263" y="271764"/>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a:off x="8933263" y="348229"/>
        <a:ext cx="228778" cy="229393"/>
      </dsp:txXfrm>
    </dsp:sp>
    <dsp:sp modelId="{9A9181C7-6F65-471F-AE41-5FE2263212DA}">
      <dsp:nvSpPr>
        <dsp:cNvPr id="0" name=""/>
        <dsp:cNvSpPr/>
      </dsp:nvSpPr>
      <dsp:spPr>
        <a:xfrm>
          <a:off x="9414251" y="437"/>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a:t>Crecimiento económico.</a:t>
          </a:r>
        </a:p>
      </dsp:txBody>
      <dsp:txXfrm>
        <a:off x="9441343" y="27529"/>
        <a:ext cx="1487444" cy="870793"/>
      </dsp:txXfrm>
    </dsp:sp>
    <dsp:sp modelId="{6D9D696D-5F9C-4245-B447-98E6C481FFF3}">
      <dsp:nvSpPr>
        <dsp:cNvPr id="0" name=""/>
        <dsp:cNvSpPr/>
      </dsp:nvSpPr>
      <dsp:spPr>
        <a:xfrm rot="5400000">
          <a:off x="10021653" y="1033328"/>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rot="-5400000">
        <a:off x="10070370" y="1061077"/>
        <a:ext cx="229393" cy="228778"/>
      </dsp:txXfrm>
    </dsp:sp>
    <dsp:sp modelId="{5A7237D8-2EFA-49C6-A09B-C80239B4F508}">
      <dsp:nvSpPr>
        <dsp:cNvPr id="0" name=""/>
        <dsp:cNvSpPr/>
      </dsp:nvSpPr>
      <dsp:spPr>
        <a:xfrm>
          <a:off x="9414251" y="1542066"/>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a:t>Capacidad para producir manufacturas avanzadas (productos de alta tecnología).</a:t>
          </a:r>
        </a:p>
      </dsp:txBody>
      <dsp:txXfrm>
        <a:off x="9441343" y="1569158"/>
        <a:ext cx="1487444" cy="870793"/>
      </dsp:txXfrm>
    </dsp:sp>
    <dsp:sp modelId="{3EFBCB11-9C5F-4DA4-9C84-03A927ED2464}">
      <dsp:nvSpPr>
        <dsp:cNvPr id="0" name=""/>
        <dsp:cNvSpPr/>
      </dsp:nvSpPr>
      <dsp:spPr>
        <a:xfrm rot="10800000">
          <a:off x="8951763" y="1813392"/>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rot="10800000">
        <a:off x="9049810" y="1889857"/>
        <a:ext cx="228778" cy="229393"/>
      </dsp:txXfrm>
    </dsp:sp>
    <dsp:sp modelId="{543D7A54-4A13-4736-B9D9-A127A7567598}">
      <dsp:nvSpPr>
        <dsp:cNvPr id="0" name=""/>
        <dsp:cNvSpPr/>
      </dsp:nvSpPr>
      <dsp:spPr>
        <a:xfrm>
          <a:off x="7255971" y="1542066"/>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dirty="0"/>
            <a:t>Economía abierta que, a través de su red de acuerdos de libre comercio, garantiza el acceso a mercados internacionales.</a:t>
          </a:r>
        </a:p>
      </dsp:txBody>
      <dsp:txXfrm>
        <a:off x="7283063" y="1569158"/>
        <a:ext cx="1487444" cy="870793"/>
      </dsp:txXfrm>
    </dsp:sp>
    <dsp:sp modelId="{85499DAD-6F59-4D0D-A722-597B986FE86F}">
      <dsp:nvSpPr>
        <dsp:cNvPr id="0" name=""/>
        <dsp:cNvSpPr/>
      </dsp:nvSpPr>
      <dsp:spPr>
        <a:xfrm rot="10800000">
          <a:off x="6793482" y="1813392"/>
          <a:ext cx="326825" cy="38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MX" sz="1700" kern="1200"/>
        </a:p>
      </dsp:txBody>
      <dsp:txXfrm rot="10800000">
        <a:off x="6891529" y="1889857"/>
        <a:ext cx="228778" cy="229393"/>
      </dsp:txXfrm>
    </dsp:sp>
    <dsp:sp modelId="{7F0528FA-E507-4B15-9069-C92312B006BC}">
      <dsp:nvSpPr>
        <dsp:cNvPr id="0" name=""/>
        <dsp:cNvSpPr/>
      </dsp:nvSpPr>
      <dsp:spPr>
        <a:xfrm>
          <a:off x="5097691" y="1542066"/>
          <a:ext cx="1541628" cy="9249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s-MX" sz="1100" kern="1200" dirty="0"/>
            <a:t>Es altamente turístico.</a:t>
          </a:r>
        </a:p>
      </dsp:txBody>
      <dsp:txXfrm>
        <a:off x="5124783" y="1569158"/>
        <a:ext cx="1487444" cy="870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74D3F-7F9A-465F-B231-3E84A93E0FE5}">
      <dsp:nvSpPr>
        <dsp:cNvPr id="0" name=""/>
        <dsp:cNvSpPr/>
      </dsp:nvSpPr>
      <dsp:spPr>
        <a:xfrm>
          <a:off x="3263" y="226410"/>
          <a:ext cx="3976476" cy="15905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a:t>1.  Abrir un restaurante para competir con los restaurantes existentes en la zona de su elección, esto podría ser una buena elección ya que el turismo en México ha demostrado que esta en una tendencia alcista.</a:t>
          </a:r>
        </a:p>
      </dsp:txBody>
      <dsp:txXfrm>
        <a:off x="798558" y="226410"/>
        <a:ext cx="2385886" cy="1590590"/>
      </dsp:txXfrm>
    </dsp:sp>
    <dsp:sp modelId="{041B629A-B853-4D3F-9331-CD7F0BC2EA73}">
      <dsp:nvSpPr>
        <dsp:cNvPr id="0" name=""/>
        <dsp:cNvSpPr/>
      </dsp:nvSpPr>
      <dsp:spPr>
        <a:xfrm>
          <a:off x="3582092" y="226410"/>
          <a:ext cx="3976476" cy="15905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a:t>2. Invertir en alguna cadena de restaurantes existente.</a:t>
          </a:r>
          <a:endParaRPr lang="es-MX" sz="1400" kern="1200" dirty="0"/>
        </a:p>
      </dsp:txBody>
      <dsp:txXfrm>
        <a:off x="4377387" y="226410"/>
        <a:ext cx="2385886" cy="1590590"/>
      </dsp:txXfrm>
    </dsp:sp>
    <dsp:sp modelId="{869A148D-C95D-485F-B07A-F6868EF4CD5E}">
      <dsp:nvSpPr>
        <dsp:cNvPr id="0" name=""/>
        <dsp:cNvSpPr/>
      </dsp:nvSpPr>
      <dsp:spPr>
        <a:xfrm>
          <a:off x="7160921" y="226410"/>
          <a:ext cx="3976476" cy="15905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a:t>3.  Invertir en los museos y zonas turisticas de México para aprovechar el crecimiento turistico.</a:t>
          </a:r>
          <a:endParaRPr lang="es-MX" sz="1400" kern="1200" dirty="0"/>
        </a:p>
      </dsp:txBody>
      <dsp:txXfrm>
        <a:off x="7956216" y="226410"/>
        <a:ext cx="2385886" cy="15905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02/05/2022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02/05/2022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02/05/2022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02/05/2022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02/05/2022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02/05/2022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02/05/2022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02/05/2022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02/05/2022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02/05/2022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02/05/2022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02/05/2022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inegi.org.mx/datosabiert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7909334" y="1556797"/>
            <a:ext cx="3635926" cy="2901694"/>
          </a:xfrm>
        </p:spPr>
        <p:txBody>
          <a:bodyPr rtlCol="0" anchor="b">
            <a:normAutofit fontScale="90000"/>
          </a:bodyPr>
          <a:lstStyle/>
          <a:p>
            <a:r>
              <a:rPr lang="es-MX" sz="2800" dirty="0">
                <a:solidFill>
                  <a:schemeClr val="tx1"/>
                </a:solidFill>
              </a:rPr>
              <a:t>Certificado profesional de ciencia de datos IBM – Coursera</a:t>
            </a:r>
            <a:br>
              <a:rPr lang="es-MX" sz="2800" dirty="0">
                <a:solidFill>
                  <a:schemeClr val="tx1"/>
                </a:solidFill>
              </a:rPr>
            </a:br>
            <a:br>
              <a:rPr lang="es-MX" sz="2800" dirty="0">
                <a:solidFill>
                  <a:schemeClr val="tx1"/>
                </a:solidFill>
              </a:rPr>
            </a:br>
            <a:r>
              <a:rPr lang="es-MX" sz="2800" dirty="0">
                <a:solidFill>
                  <a:schemeClr val="tx1"/>
                </a:solidFill>
              </a:rPr>
              <a:t>Ciencia de Datos Aplicada - Curso </a:t>
            </a:r>
            <a:r>
              <a:rPr lang="es-MX" sz="2800" dirty="0" err="1">
                <a:solidFill>
                  <a:schemeClr val="tx1"/>
                </a:solidFill>
              </a:rPr>
              <a:t>Capstone</a:t>
            </a:r>
            <a:br>
              <a:rPr lang="es-MX" sz="2800" dirty="0">
                <a:solidFill>
                  <a:schemeClr val="tx1"/>
                </a:solidFill>
              </a:rPr>
            </a:br>
            <a:br>
              <a:rPr lang="es-MX" sz="2800" dirty="0">
                <a:solidFill>
                  <a:schemeClr val="tx1"/>
                </a:solidFill>
              </a:rPr>
            </a:br>
            <a:r>
              <a:rPr lang="es-MX" sz="2800" dirty="0">
                <a:solidFill>
                  <a:schemeClr val="tx1"/>
                </a:solidFill>
              </a:rPr>
              <a:t>Trabajo final</a:t>
            </a:r>
            <a:endParaRPr lang="es-ES" sz="2800" dirty="0">
              <a:solidFill>
                <a:schemeClr val="tx1"/>
              </a:solidFill>
            </a:endParaRP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MX" sz="1600" dirty="0"/>
              <a:t>La batalla de los vecindarios (Semana 4)</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Texto&#10;&#10;Descripción generada automáticamente con confianza baja">
            <a:extLst>
              <a:ext uri="{FF2B5EF4-FFF2-40B4-BE49-F238E27FC236}">
                <a16:creationId xmlns:a16="http://schemas.microsoft.com/office/drawing/2014/main" id="{2BFA750E-0B25-4EA4-A29A-F1AF51C3813E}"/>
              </a:ext>
            </a:extLst>
          </p:cNvPr>
          <p:cNvPicPr>
            <a:picLocks noChangeAspect="1"/>
          </p:cNvPicPr>
          <p:nvPr/>
        </p:nvPicPr>
        <p:blipFill>
          <a:blip r:embed="rId2"/>
          <a:stretch>
            <a:fillRect/>
          </a:stretch>
        </p:blipFill>
        <p:spPr>
          <a:xfrm>
            <a:off x="5003873" y="294078"/>
            <a:ext cx="1865278" cy="6269843"/>
          </a:xfrm>
          <a:prstGeom prst="rect">
            <a:avLst/>
          </a:prstGeom>
          <a:noFill/>
        </p:spPr>
      </p:pic>
      <p:sp>
        <p:nvSpPr>
          <p:cNvPr id="4" name="Marcador de texto 3">
            <a:extLst>
              <a:ext uri="{FF2B5EF4-FFF2-40B4-BE49-F238E27FC236}">
                <a16:creationId xmlns:a16="http://schemas.microsoft.com/office/drawing/2014/main" id="{74B39283-1C0D-4FF1-A1B2-4F6DEA24113A}"/>
              </a:ext>
            </a:extLst>
          </p:cNvPr>
          <p:cNvSpPr>
            <a:spLocks noGrp="1"/>
          </p:cNvSpPr>
          <p:nvPr>
            <p:ph type="body" sz="half" idx="2"/>
          </p:nvPr>
        </p:nvSpPr>
        <p:spPr>
          <a:xfrm>
            <a:off x="560755" y="454047"/>
            <a:ext cx="3517567" cy="4992433"/>
          </a:xfrm>
        </p:spPr>
        <p:txBody>
          <a:bodyPr>
            <a:normAutofit/>
          </a:bodyPr>
          <a:lstStyle/>
          <a:p>
            <a:pPr algn="just"/>
            <a:r>
              <a:rPr lang="es-MX" sz="1700" dirty="0"/>
              <a:t>Se puede notar que el único estado en el que no se pudieron encontrar las 50 consultas fue en Sinaloa. De todas las consultas obtenidas se encontraron 183 categorías.</a:t>
            </a:r>
          </a:p>
          <a:p>
            <a:pPr algn="just"/>
            <a:r>
              <a:rPr lang="es-MX" sz="1700" dirty="0"/>
              <a:t>Tomando la media de la frecuencia de la ocurrencia de cada categoría, se obtienen los 5 tipos de lugar más comunes por entidad federativa.</a:t>
            </a:r>
          </a:p>
          <a:p>
            <a:pPr algn="just"/>
            <a:endParaRPr lang="es-MX" sz="1700" dirty="0"/>
          </a:p>
        </p:txBody>
      </p:sp>
      <p:pic>
        <p:nvPicPr>
          <p:cNvPr id="23" name="Imagen 22" descr="Interfaz de usuario gráfica, Texto&#10;&#10;Descripción generada automáticamente">
            <a:extLst>
              <a:ext uri="{FF2B5EF4-FFF2-40B4-BE49-F238E27FC236}">
                <a16:creationId xmlns:a16="http://schemas.microsoft.com/office/drawing/2014/main" id="{41524ED5-C1D2-4784-919F-66ACDE93F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150" y="294078"/>
            <a:ext cx="1672683" cy="6253318"/>
          </a:xfrm>
          <a:prstGeom prst="rect">
            <a:avLst/>
          </a:prstGeom>
        </p:spPr>
      </p:pic>
      <p:pic>
        <p:nvPicPr>
          <p:cNvPr id="24" name="Imagen 23" descr="Texto&#10;&#10;Descripción generada automáticamente">
            <a:extLst>
              <a:ext uri="{FF2B5EF4-FFF2-40B4-BE49-F238E27FC236}">
                <a16:creationId xmlns:a16="http://schemas.microsoft.com/office/drawing/2014/main" id="{E7274851-AE85-415C-8BB5-40DACB550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0253" y="294078"/>
            <a:ext cx="1672683" cy="6318858"/>
          </a:xfrm>
          <a:prstGeom prst="rect">
            <a:avLst/>
          </a:prstGeom>
        </p:spPr>
      </p:pic>
      <p:pic>
        <p:nvPicPr>
          <p:cNvPr id="25" name="Imagen 24" descr="Texto&#10;&#10;Descripción generada automáticamente">
            <a:extLst>
              <a:ext uri="{FF2B5EF4-FFF2-40B4-BE49-F238E27FC236}">
                <a16:creationId xmlns:a16="http://schemas.microsoft.com/office/drawing/2014/main" id="{A1352DFC-81DF-4773-9729-EAC0FBEC1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5925" y="294078"/>
            <a:ext cx="1616075" cy="6253318"/>
          </a:xfrm>
          <a:prstGeom prst="rect">
            <a:avLst/>
          </a:prstGeom>
        </p:spPr>
      </p:pic>
      <p:pic>
        <p:nvPicPr>
          <p:cNvPr id="26" name="Imagen 25" descr="Texto&#10;&#10;Descripción generada automáticamente">
            <a:extLst>
              <a:ext uri="{FF2B5EF4-FFF2-40B4-BE49-F238E27FC236}">
                <a16:creationId xmlns:a16="http://schemas.microsoft.com/office/drawing/2014/main" id="{3B9617D6-0836-4A9E-952E-355BA88888B2}"/>
              </a:ext>
            </a:extLst>
          </p:cNvPr>
          <p:cNvPicPr>
            <a:picLocks noChangeAspect="1"/>
          </p:cNvPicPr>
          <p:nvPr/>
        </p:nvPicPr>
        <p:blipFill rotWithShape="1">
          <a:blip r:embed="rId6">
            <a:extLst>
              <a:ext uri="{28A0092B-C50C-407E-A947-70E740481C1C}">
                <a14:useLocalDpi xmlns:a14="http://schemas.microsoft.com/office/drawing/2010/main" val="0"/>
              </a:ext>
            </a:extLst>
          </a:blip>
          <a:srcRect t="51349"/>
          <a:stretch/>
        </p:blipFill>
        <p:spPr bwMode="auto">
          <a:xfrm>
            <a:off x="2357507" y="4360322"/>
            <a:ext cx="2463377" cy="2497678"/>
          </a:xfrm>
          <a:prstGeom prst="rect">
            <a:avLst/>
          </a:prstGeom>
          <a:ln>
            <a:noFill/>
          </a:ln>
          <a:extLst>
            <a:ext uri="{53640926-AAD7-44D8-BBD7-CCE9431645EC}">
              <a14:shadowObscured xmlns:a14="http://schemas.microsoft.com/office/drawing/2010/main"/>
            </a:ext>
          </a:extLst>
        </p:spPr>
      </p:pic>
      <p:pic>
        <p:nvPicPr>
          <p:cNvPr id="27" name="Imagen 26" descr="Texto&#10;&#10;Descripción generada automáticamente">
            <a:extLst>
              <a:ext uri="{FF2B5EF4-FFF2-40B4-BE49-F238E27FC236}">
                <a16:creationId xmlns:a16="http://schemas.microsoft.com/office/drawing/2014/main" id="{C727CB03-8FB7-4C17-A6E2-B147C01F2D3E}"/>
              </a:ext>
            </a:extLst>
          </p:cNvPr>
          <p:cNvPicPr>
            <a:picLocks noChangeAspect="1"/>
          </p:cNvPicPr>
          <p:nvPr/>
        </p:nvPicPr>
        <p:blipFill rotWithShape="1">
          <a:blip r:embed="rId6">
            <a:extLst>
              <a:ext uri="{28A0092B-C50C-407E-A947-70E740481C1C}">
                <a14:useLocalDpi xmlns:a14="http://schemas.microsoft.com/office/drawing/2010/main" val="0"/>
              </a:ext>
            </a:extLst>
          </a:blip>
          <a:srcRect b="51256"/>
          <a:stretch/>
        </p:blipFill>
        <p:spPr bwMode="auto">
          <a:xfrm>
            <a:off x="0" y="4360323"/>
            <a:ext cx="2459169" cy="24976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15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D4D7B240-CD97-4FC8-8615-EC3867765117}"/>
              </a:ext>
            </a:extLst>
          </p:cNvPr>
          <p:cNvSpPr>
            <a:spLocks noGrp="1"/>
          </p:cNvSpPr>
          <p:nvPr>
            <p:ph idx="1"/>
          </p:nvPr>
        </p:nvSpPr>
        <p:spPr>
          <a:xfrm>
            <a:off x="1066800" y="547031"/>
            <a:ext cx="10058400" cy="3760891"/>
          </a:xfrm>
        </p:spPr>
        <p:txBody>
          <a:bodyPr/>
          <a:lstStyle/>
          <a:p>
            <a:pPr algn="just"/>
            <a:r>
              <a:rPr lang="es-MX" sz="2000"/>
              <a:t>Se agrupan los datos por categorías pero son elegidas las primeras 10 categorías mas populares para poder analizarlas y agruparlas en clusters. Obteniendo la siguiente base de datos:</a:t>
            </a:r>
          </a:p>
          <a:p>
            <a:endParaRPr lang="es-MX" dirty="0"/>
          </a:p>
          <a:p>
            <a:endParaRPr lang="es-MX" dirty="0"/>
          </a:p>
        </p:txBody>
      </p:sp>
      <p:pic>
        <p:nvPicPr>
          <p:cNvPr id="9" name="Imagen 8" descr="Interfaz de usuario gráfica, Aplicación, Tabla&#10;&#10;Descripción generada automáticamente">
            <a:extLst>
              <a:ext uri="{FF2B5EF4-FFF2-40B4-BE49-F238E27FC236}">
                <a16:creationId xmlns:a16="http://schemas.microsoft.com/office/drawing/2014/main" id="{20827F2B-2BA1-4193-9356-01E60EE2E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21" y="1634026"/>
            <a:ext cx="10801157" cy="4676943"/>
          </a:xfrm>
          <a:prstGeom prst="rect">
            <a:avLst/>
          </a:prstGeom>
        </p:spPr>
      </p:pic>
    </p:spTree>
    <p:extLst>
      <p:ext uri="{BB962C8B-B14F-4D97-AF65-F5344CB8AC3E}">
        <p14:creationId xmlns:p14="http://schemas.microsoft.com/office/powerpoint/2010/main" val="250102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2A7EEA-F373-47EA-B246-D5AF44D754BF}"/>
              </a:ext>
            </a:extLst>
          </p:cNvPr>
          <p:cNvSpPr>
            <a:spLocks noGrp="1"/>
          </p:cNvSpPr>
          <p:nvPr>
            <p:ph idx="1"/>
          </p:nvPr>
        </p:nvSpPr>
        <p:spPr>
          <a:xfrm>
            <a:off x="1066800" y="368611"/>
            <a:ext cx="10058400" cy="3760891"/>
          </a:xfrm>
        </p:spPr>
        <p:txBody>
          <a:bodyPr>
            <a:normAutofit/>
          </a:bodyPr>
          <a:lstStyle/>
          <a:p>
            <a:pPr algn="just"/>
            <a:r>
              <a:rPr lang="es-MX" sz="2000" dirty="0"/>
              <a:t>Se realiza el algoritmo de K-</a:t>
            </a:r>
            <a:r>
              <a:rPr lang="es-MX" sz="2000" dirty="0" err="1"/>
              <a:t>means</a:t>
            </a:r>
            <a:r>
              <a:rPr lang="es-MX" sz="2000" dirty="0"/>
              <a:t> </a:t>
            </a:r>
            <a:r>
              <a:rPr lang="es-MX" sz="2000" dirty="0" err="1"/>
              <a:t>clustering</a:t>
            </a:r>
            <a:r>
              <a:rPr lang="es-MX" sz="2000" dirty="0"/>
              <a:t> para agrupar las entidades federativas que más se asemejen entre ellas pero que sean diferentes a los demás. Las entidades se agrupan en 5 </a:t>
            </a:r>
            <a:r>
              <a:rPr lang="es-MX" sz="2000" dirty="0" err="1"/>
              <a:t>clusters</a:t>
            </a:r>
            <a:r>
              <a:rPr lang="es-MX" sz="2000" dirty="0"/>
              <a:t>. La grafica de a continuación muestra los diferentes grupos que se crearon.</a:t>
            </a:r>
          </a:p>
        </p:txBody>
      </p:sp>
      <p:pic>
        <p:nvPicPr>
          <p:cNvPr id="4" name="Imagen 3" descr="Mapa&#10;&#10;Descripción generada automáticamente">
            <a:extLst>
              <a:ext uri="{FF2B5EF4-FFF2-40B4-BE49-F238E27FC236}">
                <a16:creationId xmlns:a16="http://schemas.microsoft.com/office/drawing/2014/main" id="{44E1282C-6DFD-46DE-84EA-EC3D2BD0AAD1}"/>
              </a:ext>
            </a:extLst>
          </p:cNvPr>
          <p:cNvPicPr>
            <a:picLocks noChangeAspect="1"/>
          </p:cNvPicPr>
          <p:nvPr/>
        </p:nvPicPr>
        <p:blipFill rotWithShape="1">
          <a:blip r:embed="rId2">
            <a:extLst>
              <a:ext uri="{28A0092B-C50C-407E-A947-70E740481C1C}">
                <a14:useLocalDpi xmlns:a14="http://schemas.microsoft.com/office/drawing/2010/main" val="0"/>
              </a:ext>
            </a:extLst>
          </a:blip>
          <a:srcRect l="14385" t="10644"/>
          <a:stretch/>
        </p:blipFill>
        <p:spPr bwMode="auto">
          <a:xfrm>
            <a:off x="2262768" y="1949513"/>
            <a:ext cx="7666464" cy="43599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299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83256CCA-8BD9-4ED6-A90D-503DE1F5D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95" y="0"/>
            <a:ext cx="10288425" cy="4578350"/>
          </a:xfrm>
          <a:prstGeom prst="rect">
            <a:avLst/>
          </a:prstGeom>
          <a:noFill/>
        </p:spPr>
      </p:pic>
      <p:sp>
        <p:nvSpPr>
          <p:cNvPr id="4" name="Marcador de texto 3">
            <a:extLst>
              <a:ext uri="{FF2B5EF4-FFF2-40B4-BE49-F238E27FC236}">
                <a16:creationId xmlns:a16="http://schemas.microsoft.com/office/drawing/2014/main" id="{2C43414D-5FDA-45B1-8678-3584C90D97BE}"/>
              </a:ext>
            </a:extLst>
          </p:cNvPr>
          <p:cNvSpPr>
            <a:spLocks noGrp="1"/>
          </p:cNvSpPr>
          <p:nvPr>
            <p:ph type="body" sz="half" idx="2"/>
          </p:nvPr>
        </p:nvSpPr>
        <p:spPr>
          <a:xfrm>
            <a:off x="1097279" y="5040351"/>
            <a:ext cx="10113264" cy="1284249"/>
          </a:xfrm>
        </p:spPr>
        <p:txBody>
          <a:bodyPr>
            <a:normAutofit/>
          </a:bodyPr>
          <a:lstStyle/>
          <a:p>
            <a:pPr>
              <a:lnSpc>
                <a:spcPct val="100000"/>
              </a:lnSpc>
            </a:pPr>
            <a:r>
              <a:rPr lang="es-MX" sz="2000" dirty="0"/>
              <a:t>Las agrupaciones con sus tipos de lugar más común son:</a:t>
            </a:r>
          </a:p>
          <a:p>
            <a:pPr>
              <a:lnSpc>
                <a:spcPct val="100000"/>
              </a:lnSpc>
            </a:pPr>
            <a:r>
              <a:rPr lang="es-MX" sz="2000" dirty="0"/>
              <a:t>Grupo 1:</a:t>
            </a:r>
          </a:p>
          <a:p>
            <a:pPr>
              <a:lnSpc>
                <a:spcPct val="100000"/>
              </a:lnSpc>
            </a:pPr>
            <a:endParaRPr lang="es-MX" sz="1500" dirty="0"/>
          </a:p>
        </p:txBody>
      </p:sp>
    </p:spTree>
    <p:extLst>
      <p:ext uri="{BB962C8B-B14F-4D97-AF65-F5344CB8AC3E}">
        <p14:creationId xmlns:p14="http://schemas.microsoft.com/office/powerpoint/2010/main" val="381124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C43414D-5FDA-45B1-8678-3584C90D97BE}"/>
              </a:ext>
            </a:extLst>
          </p:cNvPr>
          <p:cNvSpPr>
            <a:spLocks noGrp="1"/>
          </p:cNvSpPr>
          <p:nvPr>
            <p:ph type="body" sz="half" idx="2"/>
          </p:nvPr>
        </p:nvSpPr>
        <p:spPr>
          <a:xfrm>
            <a:off x="1097279" y="5040351"/>
            <a:ext cx="10113264" cy="1284249"/>
          </a:xfrm>
        </p:spPr>
        <p:txBody>
          <a:bodyPr>
            <a:normAutofit/>
          </a:bodyPr>
          <a:lstStyle/>
          <a:p>
            <a:pPr>
              <a:lnSpc>
                <a:spcPct val="100000"/>
              </a:lnSpc>
            </a:pPr>
            <a:endParaRPr lang="es-MX" sz="2000" dirty="0"/>
          </a:p>
          <a:p>
            <a:pPr>
              <a:lnSpc>
                <a:spcPct val="100000"/>
              </a:lnSpc>
            </a:pPr>
            <a:r>
              <a:rPr lang="es-MX" sz="2000" dirty="0"/>
              <a:t>Grupo 2:</a:t>
            </a:r>
          </a:p>
          <a:p>
            <a:pPr>
              <a:lnSpc>
                <a:spcPct val="100000"/>
              </a:lnSpc>
            </a:pPr>
            <a:endParaRPr lang="es-MX" sz="1500" dirty="0"/>
          </a:p>
        </p:txBody>
      </p:sp>
      <p:pic>
        <p:nvPicPr>
          <p:cNvPr id="6" name="Imagen 5" descr="Interfaz de usuario gráfica&#10;&#10;Descripción generada automáticamente con confianza media">
            <a:extLst>
              <a:ext uri="{FF2B5EF4-FFF2-40B4-BE49-F238E27FC236}">
                <a16:creationId xmlns:a16="http://schemas.microsoft.com/office/drawing/2014/main" id="{C64EDFA3-3AA6-40F6-90FA-272AF584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287" y="0"/>
            <a:ext cx="9922256" cy="4475931"/>
          </a:xfrm>
          <a:prstGeom prst="rect">
            <a:avLst/>
          </a:prstGeom>
        </p:spPr>
      </p:pic>
    </p:spTree>
    <p:extLst>
      <p:ext uri="{BB962C8B-B14F-4D97-AF65-F5344CB8AC3E}">
        <p14:creationId xmlns:p14="http://schemas.microsoft.com/office/powerpoint/2010/main" val="109874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07290FC-FE81-4934-B938-EB01445CE631}"/>
              </a:ext>
            </a:extLst>
          </p:cNvPr>
          <p:cNvSpPr txBox="1"/>
          <p:nvPr/>
        </p:nvSpPr>
        <p:spPr>
          <a:xfrm>
            <a:off x="752708" y="573616"/>
            <a:ext cx="6099716" cy="400110"/>
          </a:xfrm>
          <a:prstGeom prst="rect">
            <a:avLst/>
          </a:prstGeom>
          <a:noFill/>
        </p:spPr>
        <p:txBody>
          <a:bodyPr wrap="square">
            <a:spAutoFit/>
          </a:bodyPr>
          <a:lstStyle/>
          <a:p>
            <a:r>
              <a:rPr lang="es-MX" sz="2000" dirty="0"/>
              <a:t>Grupo 3:</a:t>
            </a:r>
          </a:p>
        </p:txBody>
      </p:sp>
      <p:pic>
        <p:nvPicPr>
          <p:cNvPr id="4" name="Imagen 3" descr="Texto&#10;&#10;Descripción generada automáticamente con confianza baja">
            <a:extLst>
              <a:ext uri="{FF2B5EF4-FFF2-40B4-BE49-F238E27FC236}">
                <a16:creationId xmlns:a16="http://schemas.microsoft.com/office/drawing/2014/main" id="{758EB9E8-6055-44EF-B65C-00D2206E5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7" y="996552"/>
            <a:ext cx="12153303" cy="1180171"/>
          </a:xfrm>
          <a:prstGeom prst="rect">
            <a:avLst/>
          </a:prstGeom>
        </p:spPr>
      </p:pic>
      <p:sp>
        <p:nvSpPr>
          <p:cNvPr id="5" name="CuadroTexto 4">
            <a:extLst>
              <a:ext uri="{FF2B5EF4-FFF2-40B4-BE49-F238E27FC236}">
                <a16:creationId xmlns:a16="http://schemas.microsoft.com/office/drawing/2014/main" id="{2C4F1141-41B7-465F-BB5A-061C5B5830F4}"/>
              </a:ext>
            </a:extLst>
          </p:cNvPr>
          <p:cNvSpPr txBox="1"/>
          <p:nvPr/>
        </p:nvSpPr>
        <p:spPr>
          <a:xfrm>
            <a:off x="752708" y="2176723"/>
            <a:ext cx="6099716" cy="400110"/>
          </a:xfrm>
          <a:prstGeom prst="rect">
            <a:avLst/>
          </a:prstGeom>
          <a:noFill/>
        </p:spPr>
        <p:txBody>
          <a:bodyPr wrap="square">
            <a:spAutoFit/>
          </a:bodyPr>
          <a:lstStyle/>
          <a:p>
            <a:r>
              <a:rPr lang="es-MX" sz="2000" dirty="0"/>
              <a:t>Grupo 4:</a:t>
            </a:r>
          </a:p>
        </p:txBody>
      </p:sp>
      <p:pic>
        <p:nvPicPr>
          <p:cNvPr id="6" name="Imagen 5" descr="Tabla&#10;&#10;Descripción generada automáticamente">
            <a:extLst>
              <a:ext uri="{FF2B5EF4-FFF2-40B4-BE49-F238E27FC236}">
                <a16:creationId xmlns:a16="http://schemas.microsoft.com/office/drawing/2014/main" id="{596016FA-BB9D-4DB7-8E7E-9B5CA86D44A8}"/>
              </a:ext>
            </a:extLst>
          </p:cNvPr>
          <p:cNvPicPr>
            <a:picLocks noChangeAspect="1"/>
          </p:cNvPicPr>
          <p:nvPr/>
        </p:nvPicPr>
        <p:blipFill rotWithShape="1">
          <a:blip r:embed="rId3">
            <a:extLst>
              <a:ext uri="{28A0092B-C50C-407E-A947-70E740481C1C}">
                <a14:useLocalDpi xmlns:a14="http://schemas.microsoft.com/office/drawing/2010/main" val="0"/>
              </a:ext>
            </a:extLst>
          </a:blip>
          <a:srcRect b="55055"/>
          <a:stretch/>
        </p:blipFill>
        <p:spPr bwMode="auto">
          <a:xfrm>
            <a:off x="74340" y="2612387"/>
            <a:ext cx="12117659" cy="32695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60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CC3210-1F62-4321-B9A5-815F153C7630}"/>
              </a:ext>
            </a:extLst>
          </p:cNvPr>
          <p:cNvSpPr txBox="1"/>
          <p:nvPr/>
        </p:nvSpPr>
        <p:spPr>
          <a:xfrm>
            <a:off x="949713" y="701856"/>
            <a:ext cx="6099716" cy="400110"/>
          </a:xfrm>
          <a:prstGeom prst="rect">
            <a:avLst/>
          </a:prstGeom>
          <a:noFill/>
        </p:spPr>
        <p:txBody>
          <a:bodyPr wrap="square">
            <a:spAutoFit/>
          </a:bodyPr>
          <a:lstStyle/>
          <a:p>
            <a:r>
              <a:rPr lang="es-MX" sz="2000" dirty="0"/>
              <a:t>Grupo 5</a:t>
            </a:r>
          </a:p>
        </p:txBody>
      </p:sp>
      <p:pic>
        <p:nvPicPr>
          <p:cNvPr id="4" name="Imagen 3" descr="Tabla&#10;&#10;Descripción generada automáticamente">
            <a:extLst>
              <a:ext uri="{FF2B5EF4-FFF2-40B4-BE49-F238E27FC236}">
                <a16:creationId xmlns:a16="http://schemas.microsoft.com/office/drawing/2014/main" id="{15F1B95E-7AF9-45CF-87DE-F32951E72378}"/>
              </a:ext>
            </a:extLst>
          </p:cNvPr>
          <p:cNvPicPr>
            <a:picLocks noChangeAspect="1"/>
          </p:cNvPicPr>
          <p:nvPr/>
        </p:nvPicPr>
        <p:blipFill rotWithShape="1">
          <a:blip r:embed="rId2">
            <a:extLst>
              <a:ext uri="{28A0092B-C50C-407E-A947-70E740481C1C}">
                <a14:useLocalDpi xmlns:a14="http://schemas.microsoft.com/office/drawing/2010/main" val="0"/>
              </a:ext>
            </a:extLst>
          </a:blip>
          <a:srcRect t="57092"/>
          <a:stretch/>
        </p:blipFill>
        <p:spPr bwMode="auto">
          <a:xfrm>
            <a:off x="94821" y="1433776"/>
            <a:ext cx="12097179" cy="31159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936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1EA4F-B97E-4532-B71A-4297D55DF137}"/>
              </a:ext>
            </a:extLst>
          </p:cNvPr>
          <p:cNvSpPr>
            <a:spLocks noGrp="1"/>
          </p:cNvSpPr>
          <p:nvPr>
            <p:ph type="title"/>
          </p:nvPr>
        </p:nvSpPr>
        <p:spPr/>
        <p:txBody>
          <a:bodyPr/>
          <a:lstStyle/>
          <a:p>
            <a:r>
              <a:rPr lang="es-MX" dirty="0"/>
              <a:t>Observaciones</a:t>
            </a:r>
          </a:p>
        </p:txBody>
      </p:sp>
      <p:sp>
        <p:nvSpPr>
          <p:cNvPr id="3" name="Marcador de contenido 2">
            <a:extLst>
              <a:ext uri="{FF2B5EF4-FFF2-40B4-BE49-F238E27FC236}">
                <a16:creationId xmlns:a16="http://schemas.microsoft.com/office/drawing/2014/main" id="{892CD790-90F7-42CD-957D-CFAD1F89AFDA}"/>
              </a:ext>
            </a:extLst>
          </p:cNvPr>
          <p:cNvSpPr>
            <a:spLocks noGrp="1"/>
          </p:cNvSpPr>
          <p:nvPr>
            <p:ph idx="1"/>
          </p:nvPr>
        </p:nvSpPr>
        <p:spPr/>
        <p:txBody>
          <a:bodyPr>
            <a:normAutofit/>
          </a:bodyPr>
          <a:lstStyle/>
          <a:p>
            <a:pPr algn="just"/>
            <a:r>
              <a:rPr lang="es-MX" sz="2000" dirty="0"/>
              <a:t>El grupo 1 contiene 10 estados, el grupo 2 contiene 10 estados el grupo 3 contiene un </a:t>
            </a:r>
            <a:r>
              <a:rPr lang="es-MX" sz="2000" dirty="0" err="1"/>
              <a:t>unico</a:t>
            </a:r>
            <a:r>
              <a:rPr lang="es-MX" sz="2000" dirty="0"/>
              <a:t> estado, esto pudiera ser por haber obtenido solamente 11 consultas, el grupo 4 contiene 6 estados y el grupo 5 contiene 5 estados.</a:t>
            </a:r>
          </a:p>
          <a:p>
            <a:pPr algn="just"/>
            <a:r>
              <a:rPr lang="es-MX" sz="2000" dirty="0"/>
              <a:t>En el grupo 1 se puede observar que la categoría más común es el restaurante mexicano, en casi todos los </a:t>
            </a:r>
            <a:r>
              <a:rPr lang="es-MX" sz="2000" dirty="0" err="1"/>
              <a:t>cluster</a:t>
            </a:r>
            <a:r>
              <a:rPr lang="es-MX" sz="2000" dirty="0"/>
              <a:t> se puede notar que existe una tendencia en los restaurantes y cafeterías. Por lo que podemos concluir que son un constante en todas las entidades federativas.</a:t>
            </a:r>
          </a:p>
          <a:p>
            <a:pPr algn="just"/>
            <a:r>
              <a:rPr lang="es-MX" sz="2000" dirty="0"/>
              <a:t>También se puede observar que sin tener en cuenta cualquier tipo de restaurante la categoría que más predomina es la de museos y monumentos.</a:t>
            </a:r>
          </a:p>
        </p:txBody>
      </p:sp>
    </p:spTree>
    <p:extLst>
      <p:ext uri="{BB962C8B-B14F-4D97-AF65-F5344CB8AC3E}">
        <p14:creationId xmlns:p14="http://schemas.microsoft.com/office/powerpoint/2010/main" val="263731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F2FBF-EE1C-44C3-A5BE-76997783F261}"/>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F2C79504-ECE7-4D9A-BB25-27531C349C2B}"/>
              </a:ext>
            </a:extLst>
          </p:cNvPr>
          <p:cNvSpPr>
            <a:spLocks noGrp="1"/>
          </p:cNvSpPr>
          <p:nvPr>
            <p:ph idx="1"/>
          </p:nvPr>
        </p:nvSpPr>
        <p:spPr>
          <a:xfrm>
            <a:off x="463825" y="2108201"/>
            <a:ext cx="11383617" cy="3760891"/>
          </a:xfrm>
        </p:spPr>
        <p:txBody>
          <a:bodyPr>
            <a:normAutofit/>
          </a:bodyPr>
          <a:lstStyle/>
          <a:p>
            <a:r>
              <a:rPr lang="es-MX" dirty="0"/>
              <a:t>Al grupo de inversionista se les propondrán los 5 grupos de zonas que se encontraron el los </a:t>
            </a:r>
            <a:r>
              <a:rPr lang="es-MX" dirty="0" err="1"/>
              <a:t>clusters</a:t>
            </a:r>
            <a:r>
              <a:rPr lang="es-MX" dirty="0"/>
              <a:t> para que ellos decidan la zona posterior a que elijan la zona lo siguiente sería determinar la o las entidades federativas de su elección para invertir y la primera opción a proponer sería el lugar más común de la zona de su elección.</a:t>
            </a:r>
          </a:p>
          <a:p>
            <a:r>
              <a:rPr lang="es-MX" dirty="0"/>
              <a:t>Si el grupo de </a:t>
            </a:r>
            <a:r>
              <a:rPr lang="es-MX" dirty="0" err="1"/>
              <a:t>inversionitas</a:t>
            </a:r>
            <a:r>
              <a:rPr lang="es-MX" dirty="0"/>
              <a:t> no desea el tipo de negocio propuesto podría realizarse el mismo procedimiento en la zona que haya seleccionado para realizar los </a:t>
            </a:r>
            <a:r>
              <a:rPr lang="es-MX" dirty="0" err="1"/>
              <a:t>clusters</a:t>
            </a:r>
            <a:r>
              <a:rPr lang="es-MX" dirty="0"/>
              <a:t> y elegir el tipo que desee el grupo.</a:t>
            </a:r>
          </a:p>
          <a:p>
            <a:r>
              <a:rPr lang="es-MX" dirty="0"/>
              <a:t>Sin embargo, la decisión de los inversionista podría seleccionarse de acuerdo a:</a:t>
            </a:r>
          </a:p>
          <a:p>
            <a:endParaRPr lang="es-MX" dirty="0"/>
          </a:p>
        </p:txBody>
      </p:sp>
      <p:graphicFrame>
        <p:nvGraphicFramePr>
          <p:cNvPr id="4" name="Diagrama 3">
            <a:extLst>
              <a:ext uri="{FF2B5EF4-FFF2-40B4-BE49-F238E27FC236}">
                <a16:creationId xmlns:a16="http://schemas.microsoft.com/office/drawing/2014/main" id="{7E286FC6-F19B-480A-BC7E-BFDA3D9D954E}"/>
              </a:ext>
            </a:extLst>
          </p:cNvPr>
          <p:cNvGraphicFramePr/>
          <p:nvPr>
            <p:extLst>
              <p:ext uri="{D42A27DB-BD31-4B8C-83A1-F6EECF244321}">
                <p14:modId xmlns:p14="http://schemas.microsoft.com/office/powerpoint/2010/main" val="1570142107"/>
              </p:ext>
            </p:extLst>
          </p:nvPr>
        </p:nvGraphicFramePr>
        <p:xfrm>
          <a:off x="706780" y="4333461"/>
          <a:ext cx="11140662" cy="2043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821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E61D1-A729-4FA8-BAB7-3FD322BC62CB}"/>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12E96F19-F9B8-4C81-B4AF-7923B2D65708}"/>
              </a:ext>
            </a:extLst>
          </p:cNvPr>
          <p:cNvSpPr>
            <a:spLocks noGrp="1"/>
          </p:cNvSpPr>
          <p:nvPr>
            <p:ph idx="1"/>
          </p:nvPr>
        </p:nvSpPr>
        <p:spPr/>
        <p:txBody>
          <a:bodyPr/>
          <a:lstStyle/>
          <a:p>
            <a:r>
              <a:rPr lang="es-MX" dirty="0"/>
              <a:t>El motivo del presente proyecto es determinar la zona y el tipo de negocio en el cual un grupo de inversionistas podría invertir en el país de México, esto es debido a que México es uno de los países más competitivos para la inversión productiva a nivel internacional destacándose los siguientes factores:</a:t>
            </a:r>
          </a:p>
          <a:p>
            <a:endParaRPr lang="es-MX" dirty="0"/>
          </a:p>
        </p:txBody>
      </p:sp>
      <p:graphicFrame>
        <p:nvGraphicFramePr>
          <p:cNvPr id="4" name="Diagrama 3">
            <a:extLst>
              <a:ext uri="{FF2B5EF4-FFF2-40B4-BE49-F238E27FC236}">
                <a16:creationId xmlns:a16="http://schemas.microsoft.com/office/drawing/2014/main" id="{1BE88287-BBDB-4EF0-A2FA-26227475E8EA}"/>
              </a:ext>
            </a:extLst>
          </p:cNvPr>
          <p:cNvGraphicFramePr/>
          <p:nvPr>
            <p:extLst>
              <p:ext uri="{D42A27DB-BD31-4B8C-83A1-F6EECF244321}">
                <p14:modId xmlns:p14="http://schemas.microsoft.com/office/powerpoint/2010/main" val="1756348318"/>
              </p:ext>
            </p:extLst>
          </p:nvPr>
        </p:nvGraphicFramePr>
        <p:xfrm>
          <a:off x="189946" y="3604591"/>
          <a:ext cx="11737011" cy="2467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66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C3E759-EF0C-4ED5-A011-209BD7CCD9E3}"/>
              </a:ext>
            </a:extLst>
          </p:cNvPr>
          <p:cNvSpPr>
            <a:spLocks noGrp="1"/>
          </p:cNvSpPr>
          <p:nvPr>
            <p:ph idx="4294967295"/>
          </p:nvPr>
        </p:nvSpPr>
        <p:spPr>
          <a:xfrm>
            <a:off x="543339" y="1007164"/>
            <a:ext cx="10919791" cy="4957537"/>
          </a:xfrm>
        </p:spPr>
        <p:txBody>
          <a:bodyPr>
            <a:normAutofit/>
          </a:bodyPr>
          <a:lstStyle/>
          <a:p>
            <a:pPr algn="just"/>
            <a:r>
              <a:rPr lang="es-MX" sz="2000" dirty="0"/>
              <a:t>Además, el </a:t>
            </a:r>
            <a:r>
              <a:rPr lang="es-MX" sz="2000" dirty="0" err="1"/>
              <a:t>World</a:t>
            </a:r>
            <a:r>
              <a:rPr lang="es-MX" sz="2000" dirty="0"/>
              <a:t> </a:t>
            </a:r>
            <a:r>
              <a:rPr lang="es-MX" sz="2000" dirty="0" err="1"/>
              <a:t>Investment</a:t>
            </a:r>
            <a:r>
              <a:rPr lang="es-MX" sz="2000" dirty="0"/>
              <a:t> </a:t>
            </a:r>
            <a:r>
              <a:rPr lang="es-MX" sz="2000" dirty="0" err="1"/>
              <a:t>Report</a:t>
            </a:r>
            <a:r>
              <a:rPr lang="es-MX" sz="2000" dirty="0"/>
              <a:t> 2021 publicado por la Conferencia de las Naciones Unidas sobre Comercio y Desarrollo (UNCTAD), México se ubicó en 2020 como el 9º receptor mundial de inversión extranjera directa (IED) y el 6º entre las economías en desarrollo.</a:t>
            </a:r>
          </a:p>
          <a:p>
            <a:pPr algn="just"/>
            <a:r>
              <a:rPr lang="es-MX" sz="2000" dirty="0"/>
              <a:t>Otro punto para considerar es la recuperación económica de la pandemia del COVID 19 que ha tenido México durante el 2022, entre los que destaca el turismo internacional ya que México paso de recibir 1.59 millones de turistas extranjeros en febrero del 2021 a 2.62 millones de turistas en el segundo mes del año actual, esto representa un 65.1% más que el año pasado.</a:t>
            </a:r>
          </a:p>
          <a:p>
            <a:pPr algn="just"/>
            <a:r>
              <a:rPr lang="es-MX" sz="2000" dirty="0"/>
              <a:t>Al grupo de inversionistas se les propondrá diferentes grupos de estados con características similares para que de acuerdo a la zona o al tipo de negocio de  su agrado puedan elegir donde invertir en México.</a:t>
            </a:r>
          </a:p>
          <a:p>
            <a:endParaRPr lang="es-MX" sz="2400" dirty="0"/>
          </a:p>
        </p:txBody>
      </p:sp>
    </p:spTree>
    <p:extLst>
      <p:ext uri="{BB962C8B-B14F-4D97-AF65-F5344CB8AC3E}">
        <p14:creationId xmlns:p14="http://schemas.microsoft.com/office/powerpoint/2010/main" val="341663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601E6-16A7-4C95-95BE-1041F71739AA}"/>
              </a:ext>
            </a:extLst>
          </p:cNvPr>
          <p:cNvSpPr>
            <a:spLocks noGrp="1"/>
          </p:cNvSpPr>
          <p:nvPr>
            <p:ph type="title"/>
          </p:nvPr>
        </p:nvSpPr>
        <p:spPr/>
        <p:txBody>
          <a:bodyPr/>
          <a:lstStyle/>
          <a:p>
            <a:r>
              <a:rPr lang="es-MX" dirty="0"/>
              <a:t>Descripción de los datos y uso</a:t>
            </a:r>
          </a:p>
        </p:txBody>
      </p:sp>
      <p:sp>
        <p:nvSpPr>
          <p:cNvPr id="3" name="Marcador de contenido 2">
            <a:extLst>
              <a:ext uri="{FF2B5EF4-FFF2-40B4-BE49-F238E27FC236}">
                <a16:creationId xmlns:a16="http://schemas.microsoft.com/office/drawing/2014/main" id="{16D90219-AF5C-4301-85FD-61A6048CEA0F}"/>
              </a:ext>
            </a:extLst>
          </p:cNvPr>
          <p:cNvSpPr>
            <a:spLocks noGrp="1"/>
          </p:cNvSpPr>
          <p:nvPr>
            <p:ph idx="1"/>
          </p:nvPr>
        </p:nvSpPr>
        <p:spPr/>
        <p:txBody>
          <a:bodyPr/>
          <a:lstStyle/>
          <a:p>
            <a:r>
              <a:rPr lang="es-MX" dirty="0"/>
              <a:t>Los datos para realizar el análisis se obtendrán los datos del Instituto Nacional de Estadística y Geografía (INEGI) </a:t>
            </a:r>
            <a:r>
              <a:rPr lang="es-MX" dirty="0">
                <a:hlinkClick r:id="rId2"/>
              </a:rPr>
              <a:t>https://www.inegi.org.mx/datosabiertos/</a:t>
            </a:r>
            <a:r>
              <a:rPr lang="es-MX" dirty="0"/>
              <a:t>. El archivo </a:t>
            </a:r>
            <a:r>
              <a:rPr lang="es-MX" dirty="0" err="1"/>
              <a:t>csv</a:t>
            </a:r>
            <a:r>
              <a:rPr lang="es-MX" dirty="0"/>
              <a:t> contiene la información de todos los estados de México con sus municipios y barrios e incluye sus coordenadas geográficas. Así como diferentes características de las poblaciones como, por ejemplo, el número de habitantes del barrio, sus edades, si son estudiantes, etc. Esta información nos servirá para obtener los criterios para elegir la zona después determinar el tipo de negocio con la ayuda de Foursquare, donde se realizará una consulta de los lugares más populares de cada entidad federativa de México.</a:t>
            </a:r>
          </a:p>
          <a:p>
            <a:r>
              <a:rPr lang="es-MX" dirty="0"/>
              <a:t>Por último, se realizará el algoritmo de K-</a:t>
            </a:r>
            <a:r>
              <a:rPr lang="es-MX" dirty="0" err="1"/>
              <a:t>means</a:t>
            </a:r>
            <a:r>
              <a:rPr lang="es-MX" dirty="0"/>
              <a:t> para crear diferentes </a:t>
            </a:r>
            <a:r>
              <a:rPr lang="es-MX" dirty="0" err="1"/>
              <a:t>clusters</a:t>
            </a:r>
            <a:r>
              <a:rPr lang="es-MX" dirty="0"/>
              <a:t> que nos permitan agrupar las entidades federativas  y sus características.</a:t>
            </a:r>
          </a:p>
          <a:p>
            <a:endParaRPr lang="es-MX" dirty="0"/>
          </a:p>
        </p:txBody>
      </p:sp>
    </p:spTree>
    <p:extLst>
      <p:ext uri="{BB962C8B-B14F-4D97-AF65-F5344CB8AC3E}">
        <p14:creationId xmlns:p14="http://schemas.microsoft.com/office/powerpoint/2010/main" val="13299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7FFBF-EB40-425B-9837-81CDECD626D4}"/>
              </a:ext>
            </a:extLst>
          </p:cNvPr>
          <p:cNvSpPr>
            <a:spLocks noGrp="1"/>
          </p:cNvSpPr>
          <p:nvPr>
            <p:ph type="title"/>
          </p:nvPr>
        </p:nvSpPr>
        <p:spPr>
          <a:xfrm>
            <a:off x="643464" y="506437"/>
            <a:ext cx="3517567" cy="872197"/>
          </a:xfrm>
        </p:spPr>
        <p:txBody>
          <a:bodyPr anchor="b">
            <a:normAutofit/>
          </a:bodyPr>
          <a:lstStyle/>
          <a:p>
            <a:r>
              <a:rPr lang="es-MX" dirty="0"/>
              <a:t>Metodología</a:t>
            </a:r>
          </a:p>
        </p:txBody>
      </p:sp>
      <p:pic>
        <p:nvPicPr>
          <p:cNvPr id="4" name="Imagen 3" descr="Tabla&#10;&#10;Descripción generada automáticamente">
            <a:extLst>
              <a:ext uri="{FF2B5EF4-FFF2-40B4-BE49-F238E27FC236}">
                <a16:creationId xmlns:a16="http://schemas.microsoft.com/office/drawing/2014/main" id="{23C90BC4-5952-4238-92F8-8B23BBA09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369" y="0"/>
            <a:ext cx="4692422" cy="6701610"/>
          </a:xfrm>
          <a:prstGeom prst="rect">
            <a:avLst/>
          </a:prstGeom>
          <a:noFill/>
        </p:spPr>
      </p:pic>
      <p:sp>
        <p:nvSpPr>
          <p:cNvPr id="3" name="Marcador de contenido 2">
            <a:extLst>
              <a:ext uri="{FF2B5EF4-FFF2-40B4-BE49-F238E27FC236}">
                <a16:creationId xmlns:a16="http://schemas.microsoft.com/office/drawing/2014/main" id="{4B3716D3-72EC-4A51-BD55-23B47A7F4B3A}"/>
              </a:ext>
            </a:extLst>
          </p:cNvPr>
          <p:cNvSpPr>
            <a:spLocks noGrp="1"/>
          </p:cNvSpPr>
          <p:nvPr>
            <p:ph type="body" sz="half" idx="2"/>
          </p:nvPr>
        </p:nvSpPr>
        <p:spPr>
          <a:xfrm>
            <a:off x="643465" y="2067339"/>
            <a:ext cx="3517567" cy="4040216"/>
          </a:xfrm>
        </p:spPr>
        <p:txBody>
          <a:bodyPr>
            <a:normAutofit/>
          </a:bodyPr>
          <a:lstStyle/>
          <a:p>
            <a:pPr algn="just"/>
            <a:r>
              <a:rPr lang="es-MX" sz="1700" dirty="0"/>
              <a:t>Los datos se obtuvieron a través de la base de datos del INEGI de la republica de México, de está solo se extrajeron las entidades federativas con sus capitales y sus coordenadas geográficas respectivas para poder realizar las consultas por medio de la API de </a:t>
            </a:r>
            <a:r>
              <a:rPr lang="es-MX" sz="1700" dirty="0" err="1"/>
              <a:t>Foursqueare</a:t>
            </a:r>
            <a:r>
              <a:rPr lang="es-MX" sz="1700" dirty="0"/>
              <a:t>. Algunos de los datos utilizados son los que a continuación se presentan:</a:t>
            </a:r>
          </a:p>
        </p:txBody>
      </p:sp>
    </p:spTree>
    <p:extLst>
      <p:ext uri="{BB962C8B-B14F-4D97-AF65-F5344CB8AC3E}">
        <p14:creationId xmlns:p14="http://schemas.microsoft.com/office/powerpoint/2010/main" val="1335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B484737-82D7-4CC7-8E30-503C835E023A}"/>
              </a:ext>
            </a:extLst>
          </p:cNvPr>
          <p:cNvPicPr>
            <a:picLocks noChangeAspect="1"/>
          </p:cNvPicPr>
          <p:nvPr/>
        </p:nvPicPr>
        <p:blipFill>
          <a:blip r:embed="rId2"/>
          <a:stretch>
            <a:fillRect/>
          </a:stretch>
        </p:blipFill>
        <p:spPr>
          <a:xfrm>
            <a:off x="2403790" y="0"/>
            <a:ext cx="7384434" cy="4578350"/>
          </a:xfrm>
          <a:prstGeom prst="rect">
            <a:avLst/>
          </a:prstGeom>
          <a:noFill/>
        </p:spPr>
      </p:pic>
      <p:sp>
        <p:nvSpPr>
          <p:cNvPr id="4" name="Marcador de texto 3">
            <a:extLst>
              <a:ext uri="{FF2B5EF4-FFF2-40B4-BE49-F238E27FC236}">
                <a16:creationId xmlns:a16="http://schemas.microsoft.com/office/drawing/2014/main" id="{74B39283-1C0D-4FF1-A1B2-4F6DEA24113A}"/>
              </a:ext>
            </a:extLst>
          </p:cNvPr>
          <p:cNvSpPr>
            <a:spLocks noGrp="1"/>
          </p:cNvSpPr>
          <p:nvPr>
            <p:ph type="body" sz="half" idx="2"/>
          </p:nvPr>
        </p:nvSpPr>
        <p:spPr>
          <a:xfrm>
            <a:off x="1097279" y="4979963"/>
            <a:ext cx="10113264" cy="1344637"/>
          </a:xfrm>
        </p:spPr>
        <p:txBody>
          <a:bodyPr>
            <a:normAutofit/>
          </a:bodyPr>
          <a:lstStyle/>
          <a:p>
            <a:pPr>
              <a:lnSpc>
                <a:spcPct val="100000"/>
              </a:lnSpc>
            </a:pPr>
            <a:r>
              <a:rPr lang="es-MX" sz="2000" dirty="0"/>
              <a:t>Por me dio de una consulta de Nominatim se obtuvieron las coordenadas geográficas de México, estas son: latitud 23.634501 y longitud -102.552784. Con las coordenadas se obtuvo el mapa México ubicando cada capital de las entidades federativas.</a:t>
            </a:r>
          </a:p>
        </p:txBody>
      </p:sp>
    </p:spTree>
    <p:extLst>
      <p:ext uri="{BB962C8B-B14F-4D97-AF65-F5344CB8AC3E}">
        <p14:creationId xmlns:p14="http://schemas.microsoft.com/office/powerpoint/2010/main" val="78699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4B39283-1C0D-4FF1-A1B2-4F6DEA24113A}"/>
              </a:ext>
            </a:extLst>
          </p:cNvPr>
          <p:cNvSpPr>
            <a:spLocks noGrp="1"/>
          </p:cNvSpPr>
          <p:nvPr>
            <p:ph type="body" sz="half" idx="2"/>
          </p:nvPr>
        </p:nvSpPr>
        <p:spPr>
          <a:xfrm>
            <a:off x="1097279" y="4979963"/>
            <a:ext cx="10113264" cy="1344637"/>
          </a:xfrm>
        </p:spPr>
        <p:txBody>
          <a:bodyPr>
            <a:normAutofit/>
          </a:bodyPr>
          <a:lstStyle/>
          <a:p>
            <a:pPr>
              <a:lnSpc>
                <a:spcPct val="100000"/>
              </a:lnSpc>
            </a:pPr>
            <a:r>
              <a:rPr lang="es-MX" sz="2000" dirty="0"/>
              <a:t>Teniendo las coordenadas geográficas de cada entidad y utilizando la API de Foursquare se realizó una búsqueda de los lugares más populares de cada entidad federativa con un límite de 50 lugares con sus características y categorías de cada lugar, como se muestra en la tabla de a continuación:</a:t>
            </a:r>
          </a:p>
        </p:txBody>
      </p:sp>
      <p:pic>
        <p:nvPicPr>
          <p:cNvPr id="2" name="Imagen 1">
            <a:extLst>
              <a:ext uri="{FF2B5EF4-FFF2-40B4-BE49-F238E27FC236}">
                <a16:creationId xmlns:a16="http://schemas.microsoft.com/office/drawing/2014/main" id="{298EE594-A5E6-45BA-9BBD-4D62D28BF592}"/>
              </a:ext>
            </a:extLst>
          </p:cNvPr>
          <p:cNvPicPr>
            <a:picLocks noChangeAspect="1"/>
          </p:cNvPicPr>
          <p:nvPr/>
        </p:nvPicPr>
        <p:blipFill>
          <a:blip r:embed="rId2"/>
          <a:stretch>
            <a:fillRect/>
          </a:stretch>
        </p:blipFill>
        <p:spPr>
          <a:xfrm>
            <a:off x="768494" y="228366"/>
            <a:ext cx="10865488" cy="4310510"/>
          </a:xfrm>
          <a:prstGeom prst="rect">
            <a:avLst/>
          </a:prstGeom>
        </p:spPr>
      </p:pic>
    </p:spTree>
    <p:extLst>
      <p:ext uri="{BB962C8B-B14F-4D97-AF65-F5344CB8AC3E}">
        <p14:creationId xmlns:p14="http://schemas.microsoft.com/office/powerpoint/2010/main" val="384025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045AE70-7548-459B-9E4C-353F437396AE}"/>
              </a:ext>
            </a:extLst>
          </p:cNvPr>
          <p:cNvPicPr>
            <a:picLocks noChangeAspect="1"/>
          </p:cNvPicPr>
          <p:nvPr/>
        </p:nvPicPr>
        <p:blipFill>
          <a:blip r:embed="rId2"/>
          <a:stretch>
            <a:fillRect/>
          </a:stretch>
        </p:blipFill>
        <p:spPr>
          <a:xfrm>
            <a:off x="5458984" y="1645080"/>
            <a:ext cx="5928344" cy="3630195"/>
          </a:xfrm>
          <a:prstGeom prst="rect">
            <a:avLst/>
          </a:prstGeom>
          <a:noFill/>
        </p:spPr>
      </p:pic>
      <p:sp>
        <p:nvSpPr>
          <p:cNvPr id="3" name="CuadroTexto 2">
            <a:extLst>
              <a:ext uri="{FF2B5EF4-FFF2-40B4-BE49-F238E27FC236}">
                <a16:creationId xmlns:a16="http://schemas.microsoft.com/office/drawing/2014/main" id="{8E8CA638-8E22-4A80-A89F-E37BF473A286}"/>
              </a:ext>
            </a:extLst>
          </p:cNvPr>
          <p:cNvSpPr txBox="1"/>
          <p:nvPr/>
        </p:nvSpPr>
        <p:spPr>
          <a:xfrm>
            <a:off x="643465" y="3043050"/>
            <a:ext cx="3517567" cy="3064505"/>
          </a:xfrm>
          <a:prstGeom prst="rect">
            <a:avLst/>
          </a:prstGeom>
        </p:spPr>
        <p:txBody>
          <a:bodyPr vert="horz" lIns="91440" tIns="45720" rIns="91440" bIns="45720" rtlCol="0">
            <a:normAutofit/>
          </a:bodyPr>
          <a:lstStyle/>
          <a:p>
            <a:pPr>
              <a:lnSpc>
                <a:spcPct val="110000"/>
              </a:lnSpc>
              <a:spcBef>
                <a:spcPts val="1200"/>
              </a:spcBef>
              <a:spcAft>
                <a:spcPts val="200"/>
              </a:spcAft>
              <a:buClr>
                <a:schemeClr val="accent1"/>
              </a:buClr>
              <a:buSzPct val="100000"/>
            </a:pPr>
            <a:r>
              <a:rPr lang="es-ES" kern="1200">
                <a:solidFill>
                  <a:srgbClr val="FFFFFF"/>
                </a:solidFill>
                <a:latin typeface="+mn-lt"/>
                <a:ea typeface="+mn-ea"/>
                <a:cs typeface="+mn-cs"/>
              </a:rPr>
              <a:t>Se realiza un análisis exploratorio de los resultados obtenidos para verificar que no existan NaN, como se puede observar ninguna búsqueda para cada entidad contiene NaN y determinar el tamaño del dataframe</a:t>
            </a:r>
          </a:p>
        </p:txBody>
      </p:sp>
    </p:spTree>
    <p:extLst>
      <p:ext uri="{BB962C8B-B14F-4D97-AF65-F5344CB8AC3E}">
        <p14:creationId xmlns:p14="http://schemas.microsoft.com/office/powerpoint/2010/main" val="158190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066154ED-3A58-44FD-86C2-3274301F7897}"/>
              </a:ext>
            </a:extLst>
          </p:cNvPr>
          <p:cNvSpPr>
            <a:spLocks noGrp="1"/>
          </p:cNvSpPr>
          <p:nvPr>
            <p:ph idx="1"/>
          </p:nvPr>
        </p:nvSpPr>
        <p:spPr>
          <a:xfrm>
            <a:off x="268005" y="2394251"/>
            <a:ext cx="3840169" cy="4093133"/>
          </a:xfrm>
        </p:spPr>
        <p:txBody>
          <a:bodyPr/>
          <a:lstStyle/>
          <a:p>
            <a:pPr algn="just"/>
            <a:r>
              <a:rPr lang="es-MX" dirty="0">
                <a:solidFill>
                  <a:schemeClr val="bg1"/>
                </a:solidFill>
              </a:rPr>
              <a:t>Se realiza un conteo de cada una de las consultas para cada entidad obteniendo:</a:t>
            </a:r>
          </a:p>
        </p:txBody>
      </p:sp>
      <p:pic>
        <p:nvPicPr>
          <p:cNvPr id="7" name="Imagen 6" descr="Interfaz de usuario gráfica&#10;&#10;Descripción generada automáticamente con confianza media">
            <a:extLst>
              <a:ext uri="{FF2B5EF4-FFF2-40B4-BE49-F238E27FC236}">
                <a16:creationId xmlns:a16="http://schemas.microsoft.com/office/drawing/2014/main" id="{9AF60BA7-6D49-4878-8C7F-AC292EA22520}"/>
              </a:ext>
            </a:extLst>
          </p:cNvPr>
          <p:cNvPicPr>
            <a:picLocks noChangeAspect="1"/>
          </p:cNvPicPr>
          <p:nvPr/>
        </p:nvPicPr>
        <p:blipFill rotWithShape="1">
          <a:blip r:embed="rId2"/>
          <a:srcRect r="-4186" b="49113"/>
          <a:stretch/>
        </p:blipFill>
        <p:spPr bwMode="auto">
          <a:xfrm>
            <a:off x="5083521" y="406634"/>
            <a:ext cx="3185836" cy="5872235"/>
          </a:xfrm>
          <a:prstGeom prst="rect">
            <a:avLst/>
          </a:prstGeom>
          <a:ln>
            <a:noFill/>
          </a:ln>
          <a:extLst>
            <a:ext uri="{53640926-AAD7-44D8-BBD7-CCE9431645EC}">
              <a14:shadowObscured xmlns:a14="http://schemas.microsoft.com/office/drawing/2010/main"/>
            </a:ext>
          </a:extLst>
        </p:spPr>
      </p:pic>
      <p:pic>
        <p:nvPicPr>
          <p:cNvPr id="11" name="Imagen 10">
            <a:extLst>
              <a:ext uri="{FF2B5EF4-FFF2-40B4-BE49-F238E27FC236}">
                <a16:creationId xmlns:a16="http://schemas.microsoft.com/office/drawing/2014/main" id="{8E1F9E72-8AA3-4BB3-AE0A-FCB0C8051A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282"/>
          <a:stretch/>
        </p:blipFill>
        <p:spPr bwMode="auto">
          <a:xfrm>
            <a:off x="8389041" y="406634"/>
            <a:ext cx="3185836" cy="58574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78008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{6561F06A-EA68-4FF1-BED9-A904E6FEBB76}tf22712842_win32</Template>
  <TotalTime>31</TotalTime>
  <Words>1123</Words>
  <Application>Microsoft Office PowerPoint</Application>
  <PresentationFormat>Panorámica</PresentationFormat>
  <Paragraphs>47</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Bookman Old Style</vt:lpstr>
      <vt:lpstr>Calibri</vt:lpstr>
      <vt:lpstr>Franklin Gothic Book</vt:lpstr>
      <vt:lpstr>1_RetrospectVTI</vt:lpstr>
      <vt:lpstr>Certificado profesional de ciencia de datos IBM – Coursera  Ciencia de Datos Aplicada - Curso Capstone  Trabajo final</vt:lpstr>
      <vt:lpstr>Introducción</vt:lpstr>
      <vt:lpstr>Presentación de PowerPoint</vt:lpstr>
      <vt:lpstr>Descripción de los datos y uso</vt:lpstr>
      <vt:lpstr>Metodología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Observaciones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Certificado profesional de ciencia de datos IBM – Coursera  Ciencia de Datos Aplicada - Curso Capstone  Trabajo final</dc:title>
  <dc:creator>VIVIANA MONTSERRAT GALLEGOS MENA</dc:creator>
  <cp:lastModifiedBy>VIVIANA MONTSERRAT GALLEGOS MENA</cp:lastModifiedBy>
  <cp:revision>1</cp:revision>
  <dcterms:created xsi:type="dcterms:W3CDTF">2022-05-02T13:42:52Z</dcterms:created>
  <dcterms:modified xsi:type="dcterms:W3CDTF">2022-05-02T14:14:07Z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