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6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Simulação</a:t>
            </a:r>
            <a:r>
              <a:rPr lang="pt-BR" baseline="0" dirty="0"/>
              <a:t> de Temperatura (ºC)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Temp Min</c:v>
                </c:pt>
              </c:strCache>
            </c:strRef>
          </c:tx>
          <c:spPr>
            <a:ln w="47625" cap="rnd">
              <a:solidFill>
                <a:srgbClr val="00B0F0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Planilha1!$A$2:$A$11</c:f>
              <c:strCache>
                <c:ptCount val="10"/>
                <c:pt idx="0">
                  <c:v>Temp 1</c:v>
                </c:pt>
                <c:pt idx="1">
                  <c:v>Temp 2</c:v>
                </c:pt>
                <c:pt idx="2">
                  <c:v>Temp 3</c:v>
                </c:pt>
                <c:pt idx="3">
                  <c:v>Temp 4</c:v>
                </c:pt>
                <c:pt idx="4">
                  <c:v>Temp 5</c:v>
                </c:pt>
                <c:pt idx="5">
                  <c:v>Temp 6</c:v>
                </c:pt>
                <c:pt idx="6">
                  <c:v>Temp 7</c:v>
                </c:pt>
                <c:pt idx="7">
                  <c:v>Temp 8</c:v>
                </c:pt>
                <c:pt idx="8">
                  <c:v>Temp 9</c:v>
                </c:pt>
                <c:pt idx="9">
                  <c:v>Temp 10</c:v>
                </c:pt>
              </c:strCache>
            </c:strRef>
          </c:cat>
          <c:val>
            <c:numRef>
              <c:f>Planilha1!$B$2:$B$11</c:f>
              <c:numCache>
                <c:formatCode>General</c:formatCode>
                <c:ptCount val="10"/>
                <c:pt idx="0">
                  <c:v>13</c:v>
                </c:pt>
                <c:pt idx="1">
                  <c:v>13</c:v>
                </c:pt>
                <c:pt idx="2">
                  <c:v>13</c:v>
                </c:pt>
                <c:pt idx="3">
                  <c:v>13</c:v>
                </c:pt>
                <c:pt idx="4">
                  <c:v>13</c:v>
                </c:pt>
                <c:pt idx="5">
                  <c:v>13</c:v>
                </c:pt>
                <c:pt idx="6">
                  <c:v>13</c:v>
                </c:pt>
                <c:pt idx="7">
                  <c:v>13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87-4A90-BBCD-069FB3F17AB1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Temp máx</c:v>
                </c:pt>
              </c:strCache>
            </c:strRef>
          </c:tx>
          <c:spPr>
            <a:ln w="22225" cap="rnd">
              <a:solidFill>
                <a:srgbClr val="FF0000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Planilha1!$A$2:$A$11</c:f>
              <c:strCache>
                <c:ptCount val="10"/>
                <c:pt idx="0">
                  <c:v>Temp 1</c:v>
                </c:pt>
                <c:pt idx="1">
                  <c:v>Temp 2</c:v>
                </c:pt>
                <c:pt idx="2">
                  <c:v>Temp 3</c:v>
                </c:pt>
                <c:pt idx="3">
                  <c:v>Temp 4</c:v>
                </c:pt>
                <c:pt idx="4">
                  <c:v>Temp 5</c:v>
                </c:pt>
                <c:pt idx="5">
                  <c:v>Temp 6</c:v>
                </c:pt>
                <c:pt idx="6">
                  <c:v>Temp 7</c:v>
                </c:pt>
                <c:pt idx="7">
                  <c:v>Temp 8</c:v>
                </c:pt>
                <c:pt idx="8">
                  <c:v>Temp 9</c:v>
                </c:pt>
                <c:pt idx="9">
                  <c:v>Temp 10</c:v>
                </c:pt>
              </c:strCache>
            </c:strRef>
          </c:cat>
          <c:val>
            <c:numRef>
              <c:f>Planilha1!$C$2:$C$11</c:f>
              <c:numCache>
                <c:formatCode>General</c:formatCode>
                <c:ptCount val="10"/>
                <c:pt idx="0">
                  <c:v>26</c:v>
                </c:pt>
                <c:pt idx="1">
                  <c:v>26</c:v>
                </c:pt>
                <c:pt idx="2">
                  <c:v>26</c:v>
                </c:pt>
                <c:pt idx="3">
                  <c:v>26</c:v>
                </c:pt>
                <c:pt idx="4">
                  <c:v>26</c:v>
                </c:pt>
                <c:pt idx="5">
                  <c:v>26</c:v>
                </c:pt>
                <c:pt idx="6">
                  <c:v>26</c:v>
                </c:pt>
                <c:pt idx="7">
                  <c:v>26</c:v>
                </c:pt>
                <c:pt idx="8">
                  <c:v>26</c:v>
                </c:pt>
                <c:pt idx="9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87-4A90-BBCD-069FB3F17AB1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Temp Atual</c:v>
                </c:pt>
              </c:strCache>
            </c:strRef>
          </c:tx>
          <c:spPr>
            <a:ln w="47625" cap="rnd">
              <a:solidFill>
                <a:srgbClr val="FFC000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Lbl>
              <c:idx val="5"/>
              <c:layout>
                <c:manualLayout>
                  <c:x val="-1.8369832677165354E-2"/>
                  <c:y val="-2.109375911344415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487-4A90-BBCD-069FB3F17A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Planilha1!$A$2:$A$11</c:f>
              <c:strCache>
                <c:ptCount val="10"/>
                <c:pt idx="0">
                  <c:v>Temp 1</c:v>
                </c:pt>
                <c:pt idx="1">
                  <c:v>Temp 2</c:v>
                </c:pt>
                <c:pt idx="2">
                  <c:v>Temp 3</c:v>
                </c:pt>
                <c:pt idx="3">
                  <c:v>Temp 4</c:v>
                </c:pt>
                <c:pt idx="4">
                  <c:v>Temp 5</c:v>
                </c:pt>
                <c:pt idx="5">
                  <c:v>Temp 6</c:v>
                </c:pt>
                <c:pt idx="6">
                  <c:v>Temp 7</c:v>
                </c:pt>
                <c:pt idx="7">
                  <c:v>Temp 8</c:v>
                </c:pt>
                <c:pt idx="8">
                  <c:v>Temp 9</c:v>
                </c:pt>
                <c:pt idx="9">
                  <c:v>Temp 10</c:v>
                </c:pt>
              </c:strCache>
            </c:strRef>
          </c:cat>
          <c:val>
            <c:numRef>
              <c:f>Planilha1!$D$2:$D$11</c:f>
              <c:numCache>
                <c:formatCode>General</c:formatCode>
                <c:ptCount val="10"/>
                <c:pt idx="0">
                  <c:v>10</c:v>
                </c:pt>
                <c:pt idx="1">
                  <c:v>13</c:v>
                </c:pt>
                <c:pt idx="2">
                  <c:v>17</c:v>
                </c:pt>
                <c:pt idx="3">
                  <c:v>23</c:v>
                </c:pt>
                <c:pt idx="4">
                  <c:v>24.5</c:v>
                </c:pt>
                <c:pt idx="5">
                  <c:v>27.4</c:v>
                </c:pt>
                <c:pt idx="6">
                  <c:v>21</c:v>
                </c:pt>
                <c:pt idx="7">
                  <c:v>19.5</c:v>
                </c:pt>
                <c:pt idx="8">
                  <c:v>20</c:v>
                </c:pt>
                <c:pt idx="9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487-4A90-BBCD-069FB3F17A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06724064"/>
        <c:axId val="2006724480"/>
      </c:lineChart>
      <c:catAx>
        <c:axId val="200672406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6724480"/>
        <c:crosses val="autoZero"/>
        <c:auto val="1"/>
        <c:lblAlgn val="ctr"/>
        <c:lblOffset val="100"/>
        <c:noMultiLvlLbl val="0"/>
      </c:catAx>
      <c:valAx>
        <c:axId val="200672448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6724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Simulação</a:t>
            </a:r>
            <a:r>
              <a:rPr lang="pt-BR" baseline="0" dirty="0"/>
              <a:t> de Umidade do Solo (%)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Umid Min</c:v>
                </c:pt>
              </c:strCache>
            </c:strRef>
          </c:tx>
          <c:spPr>
            <a:ln w="47625" cap="rnd">
              <a:solidFill>
                <a:srgbClr val="0070C0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Planilha1!$A$2:$A$11</c:f>
              <c:strCache>
                <c:ptCount val="10"/>
                <c:pt idx="0">
                  <c:v>umid 1</c:v>
                </c:pt>
                <c:pt idx="1">
                  <c:v>umid 2</c:v>
                </c:pt>
                <c:pt idx="2">
                  <c:v>umid 3</c:v>
                </c:pt>
                <c:pt idx="3">
                  <c:v>umid 4</c:v>
                </c:pt>
                <c:pt idx="4">
                  <c:v>umid 5</c:v>
                </c:pt>
                <c:pt idx="5">
                  <c:v>umid 6</c:v>
                </c:pt>
                <c:pt idx="6">
                  <c:v>umid 7</c:v>
                </c:pt>
                <c:pt idx="7">
                  <c:v>umid 8</c:v>
                </c:pt>
                <c:pt idx="8">
                  <c:v>umid 9</c:v>
                </c:pt>
                <c:pt idx="9">
                  <c:v>umid 10</c:v>
                </c:pt>
              </c:strCache>
            </c:strRef>
          </c:cat>
          <c:val>
            <c:numRef>
              <c:f>Planilha1!$B$2:$B$11</c:f>
              <c:numCache>
                <c:formatCode>General</c:formatCode>
                <c:ptCount val="10"/>
                <c:pt idx="0">
                  <c:v>40</c:v>
                </c:pt>
                <c:pt idx="1">
                  <c:v>40</c:v>
                </c:pt>
                <c:pt idx="2">
                  <c:v>40</c:v>
                </c:pt>
                <c:pt idx="3">
                  <c:v>40</c:v>
                </c:pt>
                <c:pt idx="4">
                  <c:v>40</c:v>
                </c:pt>
                <c:pt idx="5">
                  <c:v>40</c:v>
                </c:pt>
                <c:pt idx="6">
                  <c:v>40</c:v>
                </c:pt>
                <c:pt idx="7">
                  <c:v>40</c:v>
                </c:pt>
                <c:pt idx="8">
                  <c:v>40</c:v>
                </c:pt>
                <c:pt idx="9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87-4A90-BBCD-069FB3F17AB1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Umid Máx</c:v>
                </c:pt>
              </c:strCache>
            </c:strRef>
          </c:tx>
          <c:spPr>
            <a:ln w="22225" cap="rnd">
              <a:solidFill>
                <a:srgbClr val="FF0000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Planilha1!$A$2:$A$11</c:f>
              <c:strCache>
                <c:ptCount val="10"/>
                <c:pt idx="0">
                  <c:v>umid 1</c:v>
                </c:pt>
                <c:pt idx="1">
                  <c:v>umid 2</c:v>
                </c:pt>
                <c:pt idx="2">
                  <c:v>umid 3</c:v>
                </c:pt>
                <c:pt idx="3">
                  <c:v>umid 4</c:v>
                </c:pt>
                <c:pt idx="4">
                  <c:v>umid 5</c:v>
                </c:pt>
                <c:pt idx="5">
                  <c:v>umid 6</c:v>
                </c:pt>
                <c:pt idx="6">
                  <c:v>umid 7</c:v>
                </c:pt>
                <c:pt idx="7">
                  <c:v>umid 8</c:v>
                </c:pt>
                <c:pt idx="8">
                  <c:v>umid 9</c:v>
                </c:pt>
                <c:pt idx="9">
                  <c:v>umid 10</c:v>
                </c:pt>
              </c:strCache>
            </c:strRef>
          </c:cat>
          <c:val>
            <c:numRef>
              <c:f>Planilha1!$C$2:$C$11</c:f>
              <c:numCache>
                <c:formatCode>General</c:formatCode>
                <c:ptCount val="10"/>
                <c:pt idx="0">
                  <c:v>75</c:v>
                </c:pt>
                <c:pt idx="1">
                  <c:v>75</c:v>
                </c:pt>
                <c:pt idx="2">
                  <c:v>75</c:v>
                </c:pt>
                <c:pt idx="3">
                  <c:v>75</c:v>
                </c:pt>
                <c:pt idx="4">
                  <c:v>75</c:v>
                </c:pt>
                <c:pt idx="5">
                  <c:v>75</c:v>
                </c:pt>
                <c:pt idx="6">
                  <c:v>75</c:v>
                </c:pt>
                <c:pt idx="7">
                  <c:v>75</c:v>
                </c:pt>
                <c:pt idx="8">
                  <c:v>75</c:v>
                </c:pt>
                <c:pt idx="9">
                  <c:v>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87-4A90-BBCD-069FB3F17AB1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Umid Atual</c:v>
                </c:pt>
              </c:strCache>
            </c:strRef>
          </c:tx>
          <c:spPr>
            <a:ln w="47625" cap="rnd">
              <a:solidFill>
                <a:srgbClr val="00B0F0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Lbl>
              <c:idx val="5"/>
              <c:layout>
                <c:manualLayout>
                  <c:x val="-1.6286499343832098E-2"/>
                  <c:y val="-7.2338874307378246E-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487-4A90-BBCD-069FB3F17A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Planilha1!$A$2:$A$11</c:f>
              <c:strCache>
                <c:ptCount val="10"/>
                <c:pt idx="0">
                  <c:v>umid 1</c:v>
                </c:pt>
                <c:pt idx="1">
                  <c:v>umid 2</c:v>
                </c:pt>
                <c:pt idx="2">
                  <c:v>umid 3</c:v>
                </c:pt>
                <c:pt idx="3">
                  <c:v>umid 4</c:v>
                </c:pt>
                <c:pt idx="4">
                  <c:v>umid 5</c:v>
                </c:pt>
                <c:pt idx="5">
                  <c:v>umid 6</c:v>
                </c:pt>
                <c:pt idx="6">
                  <c:v>umid 7</c:v>
                </c:pt>
                <c:pt idx="7">
                  <c:v>umid 8</c:v>
                </c:pt>
                <c:pt idx="8">
                  <c:v>umid 9</c:v>
                </c:pt>
                <c:pt idx="9">
                  <c:v>umid 10</c:v>
                </c:pt>
              </c:strCache>
            </c:strRef>
          </c:cat>
          <c:val>
            <c:numRef>
              <c:f>Planilha1!$D$2:$D$11</c:f>
              <c:numCache>
                <c:formatCode>General</c:formatCode>
                <c:ptCount val="10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50</c:v>
                </c:pt>
                <c:pt idx="5">
                  <c:v>60</c:v>
                </c:pt>
                <c:pt idx="6">
                  <c:v>65</c:v>
                </c:pt>
                <c:pt idx="7">
                  <c:v>75</c:v>
                </c:pt>
                <c:pt idx="8">
                  <c:v>60</c:v>
                </c:pt>
                <c:pt idx="9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487-4A90-BBCD-069FB3F17AB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006724064"/>
        <c:axId val="2006724480"/>
      </c:lineChart>
      <c:catAx>
        <c:axId val="200672406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6724480"/>
        <c:crosses val="autoZero"/>
        <c:auto val="1"/>
        <c:lblAlgn val="ctr"/>
        <c:lblOffset val="100"/>
        <c:noMultiLvlLbl val="0"/>
      </c:catAx>
      <c:valAx>
        <c:axId val="200672448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06724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BCB7-F039-4A8F-AFB8-DC7566BD9C8C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CC46-6DD5-4713-A64B-89A06EC616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45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BCB7-F039-4A8F-AFB8-DC7566BD9C8C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CC46-6DD5-4713-A64B-89A06EC616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2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BCB7-F039-4A8F-AFB8-DC7566BD9C8C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CC46-6DD5-4713-A64B-89A06EC616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BCB7-F039-4A8F-AFB8-DC7566BD9C8C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CC46-6DD5-4713-A64B-89A06EC616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75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BCB7-F039-4A8F-AFB8-DC7566BD9C8C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CC46-6DD5-4713-A64B-89A06EC616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34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BCB7-F039-4A8F-AFB8-DC7566BD9C8C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CC46-6DD5-4713-A64B-89A06EC616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38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BCB7-F039-4A8F-AFB8-DC7566BD9C8C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CC46-6DD5-4713-A64B-89A06EC616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28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BCB7-F039-4A8F-AFB8-DC7566BD9C8C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CC46-6DD5-4713-A64B-89A06EC616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36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BCB7-F039-4A8F-AFB8-DC7566BD9C8C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CC46-6DD5-4713-A64B-89A06EC616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952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BCB7-F039-4A8F-AFB8-DC7566BD9C8C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CC46-6DD5-4713-A64B-89A06EC616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28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BCB7-F039-4A8F-AFB8-DC7566BD9C8C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5CC46-6DD5-4713-A64B-89A06EC616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82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BBCB7-F039-4A8F-AFB8-DC7566BD9C8C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5CC46-6DD5-4713-A64B-89A06EC616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06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BE212B-5B41-47BC-BF72-D8FF3578A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Breve resumo da </a:t>
            </a:r>
            <a:r>
              <a:rPr lang="pt-BR" dirty="0" err="1">
                <a:solidFill>
                  <a:schemeClr val="bg1"/>
                </a:solidFill>
              </a:rPr>
              <a:t>StrawControl</a:t>
            </a:r>
            <a:endParaRPr lang="pt-BR" dirty="0">
              <a:solidFill>
                <a:schemeClr val="bg1"/>
              </a:solidFill>
            </a:endParaRPr>
          </a:p>
        </p:txBody>
      </p:sp>
      <p:grpSp>
        <p:nvGrpSpPr>
          <p:cNvPr id="21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23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5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7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4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5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7BCA89-4220-4CD8-83F9-2DB9293AA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Somos uma empresa que presta serviço aos produtores de morango que gostariam de migrar da sua plantação tradicional do campo para uma horta urbana e sustentável. </a:t>
            </a:r>
          </a:p>
          <a:p>
            <a:r>
              <a:rPr lang="pt-BR" sz="2400" dirty="0">
                <a:solidFill>
                  <a:schemeClr val="bg1"/>
                </a:solidFill>
              </a:rPr>
              <a:t>Nossa missão é trazer para os produtores uma maior segurança na sua plantação e maior comodidade, pois com nosso serviço eles poderão estar tranquilos sobre a situação de seus morangos.</a:t>
            </a:r>
          </a:p>
        </p:txBody>
      </p:sp>
      <p:grpSp>
        <p:nvGrpSpPr>
          <p:cNvPr id="42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3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54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A717971F-D4CE-4F16-BF8C-69ED0E9964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145558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453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A717971F-D4CE-4F16-BF8C-69ED0E9964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035044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43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23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5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7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4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5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2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3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7" name="Imagem 16" descr="Fundo preto com letras brancas&#10;&#10;Descrição gerada automaticamente">
            <a:extLst>
              <a:ext uri="{FF2B5EF4-FFF2-40B4-BE49-F238E27FC236}">
                <a16:creationId xmlns:a16="http://schemas.microsoft.com/office/drawing/2014/main" id="{A8154668-E7F9-4469-9AE0-AA7C53ADE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" name="Título 1">
            <a:extLst>
              <a:ext uri="{FF2B5EF4-FFF2-40B4-BE49-F238E27FC236}">
                <a16:creationId xmlns:a16="http://schemas.microsoft.com/office/drawing/2014/main" id="{8A20CEFE-9EFA-4247-96D5-8666B0916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822" y="264224"/>
            <a:ext cx="6088353" cy="11145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Tabelas de Range</a:t>
            </a:r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35EFB8B8-1F7B-4AF4-9390-02FCAE0E5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88" y="2069597"/>
            <a:ext cx="10959823" cy="1037035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E342231D-EA0B-47D0-AECC-485A5DB77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75" y="3508130"/>
            <a:ext cx="10959823" cy="103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61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ermelh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80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Breve resumo da StrawControl</vt:lpstr>
      <vt:lpstr>Apresentação do PowerPoint</vt:lpstr>
      <vt:lpstr>Apresentação do PowerPoint</vt:lpstr>
      <vt:lpstr>Tabelas de Range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CARLOS DINANI MARTINS FILHO .</dc:creator>
  <cp:lastModifiedBy>LUIZ CARLOS DINANI MARTINS FILHO .</cp:lastModifiedBy>
  <cp:revision>17</cp:revision>
  <dcterms:created xsi:type="dcterms:W3CDTF">2021-04-09T20:10:07Z</dcterms:created>
  <dcterms:modified xsi:type="dcterms:W3CDTF">2021-04-09T22:22:51Z</dcterms:modified>
</cp:coreProperties>
</file>