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style5.xml" ContentType="application/vnd.ms-office.chartstyle+xml"/>
  <Override PartName="/ppt/charts/style6.xml" ContentType="application/vnd.ms-office.chartstyle+xml"/>
  <Override PartName="/ppt/charts/chart6.xml" ContentType="application/vnd.openxmlformats-officedocument.drawingml.chart+xml"/>
  <Override PartName="/ppt/charts/colors5.xml" ContentType="application/vnd.ms-office.chartcolorstyle+xml"/>
  <Override PartName="/ppt/charts/chart5.xml" ContentType="application/vnd.openxmlformats-officedocument.drawingml.chart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6.xml" ContentType="application/vnd.ms-office.chartcolorstyle+xml"/>
  <Override PartName="/ppt/charts/colors9.xml" ContentType="application/vnd.ms-office.chartcolorstyl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376758" r:id="rId2"/>
    <p:sldId id="2147376759" r:id="rId3"/>
    <p:sldId id="2147376757" r:id="rId4"/>
    <p:sldId id="21473767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Planilha1!$A$2:$A$13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Planilha1!$B$2:$B$13</c:f>
              <c:numCache>
                <c:formatCode>General</c:formatCode>
                <c:ptCount val="12"/>
                <c:pt idx="0">
                  <c:v>12.6</c:v>
                </c:pt>
                <c:pt idx="1">
                  <c:v>12.6</c:v>
                </c:pt>
                <c:pt idx="2">
                  <c:v>12.6</c:v>
                </c:pt>
                <c:pt idx="3">
                  <c:v>12.6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17-4A2B-94F5-395EAE9C30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12908256"/>
        <c:axId val="1912916896"/>
      </c:barChart>
      <c:lineChart>
        <c:grouping val="standard"/>
        <c:varyColors val="0"/>
        <c:ser>
          <c:idx val="1"/>
          <c:order val="1"/>
          <c:tx>
            <c:strRef>
              <c:f>Planilha1!$C$1</c:f>
              <c:strCache>
                <c:ptCount val="1"/>
                <c:pt idx="0">
                  <c:v>Meta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Planilha1!$A$2:$A$13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Planilha1!$C$2:$C$13</c:f>
              <c:numCache>
                <c:formatCode>General</c:formatCode>
                <c:ptCount val="12"/>
                <c:pt idx="0">
                  <c:v>12.6</c:v>
                </c:pt>
                <c:pt idx="1">
                  <c:v>12.6</c:v>
                </c:pt>
                <c:pt idx="2">
                  <c:v>12.6</c:v>
                </c:pt>
                <c:pt idx="3">
                  <c:v>12.6</c:v>
                </c:pt>
                <c:pt idx="4">
                  <c:v>12.6</c:v>
                </c:pt>
                <c:pt idx="5">
                  <c:v>12.6</c:v>
                </c:pt>
                <c:pt idx="6">
                  <c:v>12.6</c:v>
                </c:pt>
                <c:pt idx="7">
                  <c:v>12.6</c:v>
                </c:pt>
                <c:pt idx="8">
                  <c:v>12.6</c:v>
                </c:pt>
                <c:pt idx="9">
                  <c:v>12.6</c:v>
                </c:pt>
                <c:pt idx="10">
                  <c:v>12.6</c:v>
                </c:pt>
                <c:pt idx="11">
                  <c:v>12.6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A17-4A2B-94F5-395EAE9C30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2247024"/>
        <c:axId val="1622253264"/>
      </c:lineChart>
      <c:catAx>
        <c:axId val="191290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12916896"/>
        <c:crosses val="autoZero"/>
        <c:auto val="1"/>
        <c:lblAlgn val="ctr"/>
        <c:lblOffset val="100"/>
        <c:noMultiLvlLbl val="0"/>
      </c:catAx>
      <c:valAx>
        <c:axId val="1912916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12908256"/>
        <c:crosses val="autoZero"/>
        <c:crossBetween val="between"/>
      </c:valAx>
      <c:valAx>
        <c:axId val="162225326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22247024"/>
        <c:crosses val="max"/>
        <c:crossBetween val="between"/>
      </c:valAx>
      <c:catAx>
        <c:axId val="16222470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222532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Planilha1!$A$2:$A$13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Planilha1!$B$2:$B$13</c:f>
              <c:numCache>
                <c:formatCode>General</c:formatCode>
                <c:ptCount val="12"/>
                <c:pt idx="0">
                  <c:v>12.6</c:v>
                </c:pt>
                <c:pt idx="1">
                  <c:v>12.6</c:v>
                </c:pt>
                <c:pt idx="2">
                  <c:v>12.6</c:v>
                </c:pt>
                <c:pt idx="3">
                  <c:v>12.6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45-4D04-92C2-B258CDB5BB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12908256"/>
        <c:axId val="1912916896"/>
      </c:barChart>
      <c:lineChart>
        <c:grouping val="standard"/>
        <c:varyColors val="0"/>
        <c:ser>
          <c:idx val="1"/>
          <c:order val="1"/>
          <c:tx>
            <c:strRef>
              <c:f>Planilha1!$C$1</c:f>
              <c:strCache>
                <c:ptCount val="1"/>
                <c:pt idx="0">
                  <c:v>Meta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Planilha1!$A$2:$A$13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Planilha1!$C$2:$C$13</c:f>
              <c:numCache>
                <c:formatCode>General</c:formatCode>
                <c:ptCount val="12"/>
                <c:pt idx="0">
                  <c:v>12.6</c:v>
                </c:pt>
                <c:pt idx="1">
                  <c:v>12.6</c:v>
                </c:pt>
                <c:pt idx="2">
                  <c:v>12.6</c:v>
                </c:pt>
                <c:pt idx="3">
                  <c:v>12.6</c:v>
                </c:pt>
                <c:pt idx="4">
                  <c:v>12.6</c:v>
                </c:pt>
                <c:pt idx="5">
                  <c:v>12.6</c:v>
                </c:pt>
                <c:pt idx="6">
                  <c:v>12.6</c:v>
                </c:pt>
                <c:pt idx="7">
                  <c:v>12.6</c:v>
                </c:pt>
                <c:pt idx="8">
                  <c:v>12.6</c:v>
                </c:pt>
                <c:pt idx="9">
                  <c:v>12.6</c:v>
                </c:pt>
                <c:pt idx="10">
                  <c:v>12.6</c:v>
                </c:pt>
                <c:pt idx="11">
                  <c:v>12.6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45-4D04-92C2-B258CDB5BB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2247024"/>
        <c:axId val="1622253264"/>
      </c:lineChart>
      <c:catAx>
        <c:axId val="191290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12916896"/>
        <c:crosses val="autoZero"/>
        <c:auto val="1"/>
        <c:lblAlgn val="ctr"/>
        <c:lblOffset val="100"/>
        <c:noMultiLvlLbl val="0"/>
      </c:catAx>
      <c:valAx>
        <c:axId val="1912916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12908256"/>
        <c:crosses val="autoZero"/>
        <c:crossBetween val="between"/>
      </c:valAx>
      <c:valAx>
        <c:axId val="162225326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22247024"/>
        <c:crosses val="max"/>
        <c:crossBetween val="between"/>
      </c:valAx>
      <c:catAx>
        <c:axId val="16222470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222532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Planilha1!$A$2:$A$13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Planilha1!$B$2:$B$13</c:f>
              <c:numCache>
                <c:formatCode>General</c:formatCode>
                <c:ptCount val="12"/>
                <c:pt idx="0">
                  <c:v>12.6</c:v>
                </c:pt>
                <c:pt idx="1">
                  <c:v>12.6</c:v>
                </c:pt>
                <c:pt idx="2">
                  <c:v>12.6</c:v>
                </c:pt>
                <c:pt idx="3">
                  <c:v>12.6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F-44DC-B9EA-9219DCBA02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12908256"/>
        <c:axId val="1912916896"/>
      </c:barChart>
      <c:lineChart>
        <c:grouping val="standard"/>
        <c:varyColors val="0"/>
        <c:ser>
          <c:idx val="1"/>
          <c:order val="1"/>
          <c:tx>
            <c:strRef>
              <c:f>Planilha1!$C$1</c:f>
              <c:strCache>
                <c:ptCount val="1"/>
                <c:pt idx="0">
                  <c:v>Meta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Planilha1!$A$2:$A$13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Planilha1!$C$2:$C$13</c:f>
              <c:numCache>
                <c:formatCode>General</c:formatCode>
                <c:ptCount val="12"/>
                <c:pt idx="0">
                  <c:v>12.6</c:v>
                </c:pt>
                <c:pt idx="1">
                  <c:v>12.6</c:v>
                </c:pt>
                <c:pt idx="2">
                  <c:v>12.6</c:v>
                </c:pt>
                <c:pt idx="3">
                  <c:v>12.6</c:v>
                </c:pt>
                <c:pt idx="4">
                  <c:v>12.6</c:v>
                </c:pt>
                <c:pt idx="5">
                  <c:v>12.6</c:v>
                </c:pt>
                <c:pt idx="6">
                  <c:v>12.6</c:v>
                </c:pt>
                <c:pt idx="7">
                  <c:v>12.6</c:v>
                </c:pt>
                <c:pt idx="8">
                  <c:v>12.6</c:v>
                </c:pt>
                <c:pt idx="9">
                  <c:v>12.6</c:v>
                </c:pt>
                <c:pt idx="10">
                  <c:v>12.6</c:v>
                </c:pt>
                <c:pt idx="11">
                  <c:v>12.6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AF-44DC-B9EA-9219DCBA02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2247024"/>
        <c:axId val="1622253264"/>
      </c:lineChart>
      <c:catAx>
        <c:axId val="191290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12916896"/>
        <c:crosses val="autoZero"/>
        <c:auto val="1"/>
        <c:lblAlgn val="ctr"/>
        <c:lblOffset val="100"/>
        <c:noMultiLvlLbl val="0"/>
      </c:catAx>
      <c:valAx>
        <c:axId val="1912916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12908256"/>
        <c:crosses val="autoZero"/>
        <c:crossBetween val="between"/>
      </c:valAx>
      <c:valAx>
        <c:axId val="162225326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22247024"/>
        <c:crosses val="max"/>
        <c:crossBetween val="between"/>
      </c:valAx>
      <c:catAx>
        <c:axId val="16222470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222532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Planilha1!$A$2:$A$13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Planilha1!$B$2:$B$13</c:f>
              <c:numCache>
                <c:formatCode>General</c:formatCode>
                <c:ptCount val="12"/>
                <c:pt idx="0">
                  <c:v>12.6</c:v>
                </c:pt>
                <c:pt idx="1">
                  <c:v>12.6</c:v>
                </c:pt>
                <c:pt idx="2">
                  <c:v>12.6</c:v>
                </c:pt>
                <c:pt idx="3">
                  <c:v>12.6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6A-460F-BF6D-70D7EE008E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12908256"/>
        <c:axId val="1912916896"/>
      </c:barChart>
      <c:lineChart>
        <c:grouping val="standard"/>
        <c:varyColors val="0"/>
        <c:ser>
          <c:idx val="1"/>
          <c:order val="1"/>
          <c:tx>
            <c:strRef>
              <c:f>Planilha1!$C$1</c:f>
              <c:strCache>
                <c:ptCount val="1"/>
                <c:pt idx="0">
                  <c:v>Meta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Planilha1!$A$2:$A$13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Planilha1!$C$2:$C$13</c:f>
              <c:numCache>
                <c:formatCode>General</c:formatCode>
                <c:ptCount val="12"/>
                <c:pt idx="0">
                  <c:v>12.6</c:v>
                </c:pt>
                <c:pt idx="1">
                  <c:v>12.6</c:v>
                </c:pt>
                <c:pt idx="2">
                  <c:v>12.6</c:v>
                </c:pt>
                <c:pt idx="3">
                  <c:v>12.6</c:v>
                </c:pt>
                <c:pt idx="4">
                  <c:v>12.6</c:v>
                </c:pt>
                <c:pt idx="5">
                  <c:v>12.6</c:v>
                </c:pt>
                <c:pt idx="6">
                  <c:v>12.6</c:v>
                </c:pt>
                <c:pt idx="7">
                  <c:v>12.6</c:v>
                </c:pt>
                <c:pt idx="8">
                  <c:v>12.6</c:v>
                </c:pt>
                <c:pt idx="9">
                  <c:v>12.6</c:v>
                </c:pt>
                <c:pt idx="10">
                  <c:v>12.6</c:v>
                </c:pt>
                <c:pt idx="11">
                  <c:v>12.6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6A-460F-BF6D-70D7EE008E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2247024"/>
        <c:axId val="1622253264"/>
      </c:lineChart>
      <c:catAx>
        <c:axId val="191290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12916896"/>
        <c:crosses val="autoZero"/>
        <c:auto val="1"/>
        <c:lblAlgn val="ctr"/>
        <c:lblOffset val="100"/>
        <c:noMultiLvlLbl val="0"/>
      </c:catAx>
      <c:valAx>
        <c:axId val="1912916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12908256"/>
        <c:crosses val="autoZero"/>
        <c:crossBetween val="between"/>
      </c:valAx>
      <c:valAx>
        <c:axId val="162225326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22247024"/>
        <c:crosses val="max"/>
        <c:crossBetween val="between"/>
      </c:valAx>
      <c:catAx>
        <c:axId val="16222470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222532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Planilha1!$A$2:$A$13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Planilha1!$B$2:$B$13</c:f>
              <c:numCache>
                <c:formatCode>General</c:formatCode>
                <c:ptCount val="12"/>
                <c:pt idx="0">
                  <c:v>12.6</c:v>
                </c:pt>
                <c:pt idx="1">
                  <c:v>12.6</c:v>
                </c:pt>
                <c:pt idx="2">
                  <c:v>12.6</c:v>
                </c:pt>
                <c:pt idx="3">
                  <c:v>12.6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6D-4766-B48A-BD1602977B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12908256"/>
        <c:axId val="1912916896"/>
      </c:barChart>
      <c:lineChart>
        <c:grouping val="standard"/>
        <c:varyColors val="0"/>
        <c:ser>
          <c:idx val="1"/>
          <c:order val="1"/>
          <c:tx>
            <c:strRef>
              <c:f>Planilha1!$C$1</c:f>
              <c:strCache>
                <c:ptCount val="1"/>
                <c:pt idx="0">
                  <c:v>Meta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Planilha1!$A$2:$A$13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Planilha1!$C$2:$C$13</c:f>
              <c:numCache>
                <c:formatCode>General</c:formatCode>
                <c:ptCount val="12"/>
                <c:pt idx="0">
                  <c:v>12.6</c:v>
                </c:pt>
                <c:pt idx="1">
                  <c:v>12.6</c:v>
                </c:pt>
                <c:pt idx="2">
                  <c:v>12.6</c:v>
                </c:pt>
                <c:pt idx="3">
                  <c:v>12.6</c:v>
                </c:pt>
                <c:pt idx="4">
                  <c:v>12.6</c:v>
                </c:pt>
                <c:pt idx="5">
                  <c:v>12.6</c:v>
                </c:pt>
                <c:pt idx="6">
                  <c:v>12.6</c:v>
                </c:pt>
                <c:pt idx="7">
                  <c:v>12.6</c:v>
                </c:pt>
                <c:pt idx="8">
                  <c:v>12.6</c:v>
                </c:pt>
                <c:pt idx="9">
                  <c:v>12.6</c:v>
                </c:pt>
                <c:pt idx="10">
                  <c:v>12.6</c:v>
                </c:pt>
                <c:pt idx="11">
                  <c:v>12.6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6D-4766-B48A-BD1602977B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2247024"/>
        <c:axId val="1622253264"/>
      </c:lineChart>
      <c:catAx>
        <c:axId val="191290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12916896"/>
        <c:crosses val="autoZero"/>
        <c:auto val="1"/>
        <c:lblAlgn val="ctr"/>
        <c:lblOffset val="100"/>
        <c:noMultiLvlLbl val="0"/>
      </c:catAx>
      <c:valAx>
        <c:axId val="1912916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12908256"/>
        <c:crosses val="autoZero"/>
        <c:crossBetween val="between"/>
      </c:valAx>
      <c:valAx>
        <c:axId val="162225326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22247024"/>
        <c:crosses val="max"/>
        <c:crossBetween val="between"/>
      </c:valAx>
      <c:catAx>
        <c:axId val="16222470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222532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Planilha1!$A$2:$A$13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Planilha1!$B$2:$B$13</c:f>
              <c:numCache>
                <c:formatCode>General</c:formatCode>
                <c:ptCount val="12"/>
                <c:pt idx="0">
                  <c:v>12.6</c:v>
                </c:pt>
                <c:pt idx="1">
                  <c:v>12.6</c:v>
                </c:pt>
                <c:pt idx="2">
                  <c:v>12.6</c:v>
                </c:pt>
                <c:pt idx="3">
                  <c:v>12.6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12-4ECD-80DC-122EEBC1EC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12908256"/>
        <c:axId val="1912916896"/>
      </c:barChart>
      <c:lineChart>
        <c:grouping val="standard"/>
        <c:varyColors val="0"/>
        <c:ser>
          <c:idx val="1"/>
          <c:order val="1"/>
          <c:tx>
            <c:strRef>
              <c:f>Planilha1!$C$1</c:f>
              <c:strCache>
                <c:ptCount val="1"/>
                <c:pt idx="0">
                  <c:v>Meta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Planilha1!$A$2:$A$13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Planilha1!$C$2:$C$13</c:f>
              <c:numCache>
                <c:formatCode>General</c:formatCode>
                <c:ptCount val="12"/>
                <c:pt idx="0">
                  <c:v>12.6</c:v>
                </c:pt>
                <c:pt idx="1">
                  <c:v>12.6</c:v>
                </c:pt>
                <c:pt idx="2">
                  <c:v>12.6</c:v>
                </c:pt>
                <c:pt idx="3">
                  <c:v>12.6</c:v>
                </c:pt>
                <c:pt idx="4">
                  <c:v>12.6</c:v>
                </c:pt>
                <c:pt idx="5">
                  <c:v>12.6</c:v>
                </c:pt>
                <c:pt idx="6">
                  <c:v>12.6</c:v>
                </c:pt>
                <c:pt idx="7">
                  <c:v>12.6</c:v>
                </c:pt>
                <c:pt idx="8">
                  <c:v>12.6</c:v>
                </c:pt>
                <c:pt idx="9">
                  <c:v>12.6</c:v>
                </c:pt>
                <c:pt idx="10">
                  <c:v>12.6</c:v>
                </c:pt>
                <c:pt idx="11">
                  <c:v>12.6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12-4ECD-80DC-122EEBC1EC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2247024"/>
        <c:axId val="1622253264"/>
      </c:lineChart>
      <c:catAx>
        <c:axId val="191290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12916896"/>
        <c:crosses val="autoZero"/>
        <c:auto val="1"/>
        <c:lblAlgn val="ctr"/>
        <c:lblOffset val="100"/>
        <c:noMultiLvlLbl val="0"/>
      </c:catAx>
      <c:valAx>
        <c:axId val="1912916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12908256"/>
        <c:crosses val="autoZero"/>
        <c:crossBetween val="between"/>
      </c:valAx>
      <c:valAx>
        <c:axId val="162225326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22247024"/>
        <c:crosses val="max"/>
        <c:crossBetween val="between"/>
      </c:valAx>
      <c:catAx>
        <c:axId val="16222470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222532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Planilha1!$A$2:$A$13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Planilha1!$B$2:$B$13</c:f>
              <c:numCache>
                <c:formatCode>General</c:formatCode>
                <c:ptCount val="12"/>
                <c:pt idx="0">
                  <c:v>12.6</c:v>
                </c:pt>
                <c:pt idx="1">
                  <c:v>12.6</c:v>
                </c:pt>
                <c:pt idx="2">
                  <c:v>12.6</c:v>
                </c:pt>
                <c:pt idx="3">
                  <c:v>12.6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E5-4076-827F-93C5416105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12908256"/>
        <c:axId val="1912916896"/>
      </c:barChart>
      <c:lineChart>
        <c:grouping val="standard"/>
        <c:varyColors val="0"/>
        <c:ser>
          <c:idx val="1"/>
          <c:order val="1"/>
          <c:tx>
            <c:strRef>
              <c:f>Planilha1!$C$1</c:f>
              <c:strCache>
                <c:ptCount val="1"/>
                <c:pt idx="0">
                  <c:v>Meta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Planilha1!$A$2:$A$13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Planilha1!$C$2:$C$13</c:f>
              <c:numCache>
                <c:formatCode>General</c:formatCode>
                <c:ptCount val="12"/>
                <c:pt idx="0">
                  <c:v>12.6</c:v>
                </c:pt>
                <c:pt idx="1">
                  <c:v>12.6</c:v>
                </c:pt>
                <c:pt idx="2">
                  <c:v>12.6</c:v>
                </c:pt>
                <c:pt idx="3">
                  <c:v>12.6</c:v>
                </c:pt>
                <c:pt idx="4">
                  <c:v>12.6</c:v>
                </c:pt>
                <c:pt idx="5">
                  <c:v>12.6</c:v>
                </c:pt>
                <c:pt idx="6">
                  <c:v>12.6</c:v>
                </c:pt>
                <c:pt idx="7">
                  <c:v>12.6</c:v>
                </c:pt>
                <c:pt idx="8">
                  <c:v>12.6</c:v>
                </c:pt>
                <c:pt idx="9">
                  <c:v>12.6</c:v>
                </c:pt>
                <c:pt idx="10">
                  <c:v>12.6</c:v>
                </c:pt>
                <c:pt idx="11">
                  <c:v>12.6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E5-4076-827F-93C5416105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2247024"/>
        <c:axId val="1622253264"/>
      </c:lineChart>
      <c:catAx>
        <c:axId val="191290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12916896"/>
        <c:crosses val="autoZero"/>
        <c:auto val="1"/>
        <c:lblAlgn val="ctr"/>
        <c:lblOffset val="100"/>
        <c:noMultiLvlLbl val="0"/>
      </c:catAx>
      <c:valAx>
        <c:axId val="1912916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12908256"/>
        <c:crosses val="autoZero"/>
        <c:crossBetween val="between"/>
      </c:valAx>
      <c:valAx>
        <c:axId val="162225326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22247024"/>
        <c:crosses val="max"/>
        <c:crossBetween val="between"/>
      </c:valAx>
      <c:catAx>
        <c:axId val="16222470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222532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Planilha1!$A$2:$A$13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Planilha1!$B$2:$B$13</c:f>
              <c:numCache>
                <c:formatCode>General</c:formatCode>
                <c:ptCount val="12"/>
                <c:pt idx="0">
                  <c:v>12.6</c:v>
                </c:pt>
                <c:pt idx="1">
                  <c:v>12.6</c:v>
                </c:pt>
                <c:pt idx="2">
                  <c:v>12.6</c:v>
                </c:pt>
                <c:pt idx="3">
                  <c:v>12.6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5C-4A59-8D3C-D29287F58C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12908256"/>
        <c:axId val="1912916896"/>
      </c:barChart>
      <c:lineChart>
        <c:grouping val="standard"/>
        <c:varyColors val="0"/>
        <c:ser>
          <c:idx val="1"/>
          <c:order val="1"/>
          <c:tx>
            <c:strRef>
              <c:f>Planilha1!$C$1</c:f>
              <c:strCache>
                <c:ptCount val="1"/>
                <c:pt idx="0">
                  <c:v>Meta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Planilha1!$A$2:$A$13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Planilha1!$C$2:$C$13</c:f>
              <c:numCache>
                <c:formatCode>General</c:formatCode>
                <c:ptCount val="12"/>
                <c:pt idx="0">
                  <c:v>12.6</c:v>
                </c:pt>
                <c:pt idx="1">
                  <c:v>12.6</c:v>
                </c:pt>
                <c:pt idx="2">
                  <c:v>12.6</c:v>
                </c:pt>
                <c:pt idx="3">
                  <c:v>12.6</c:v>
                </c:pt>
                <c:pt idx="4">
                  <c:v>12.6</c:v>
                </c:pt>
                <c:pt idx="5">
                  <c:v>12.6</c:v>
                </c:pt>
                <c:pt idx="6">
                  <c:v>12.6</c:v>
                </c:pt>
                <c:pt idx="7">
                  <c:v>12.6</c:v>
                </c:pt>
                <c:pt idx="8">
                  <c:v>12.6</c:v>
                </c:pt>
                <c:pt idx="9">
                  <c:v>12.6</c:v>
                </c:pt>
                <c:pt idx="10">
                  <c:v>12.6</c:v>
                </c:pt>
                <c:pt idx="11">
                  <c:v>12.6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5C-4A59-8D3C-D29287F58C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2247024"/>
        <c:axId val="1622253264"/>
      </c:lineChart>
      <c:catAx>
        <c:axId val="191290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12916896"/>
        <c:crosses val="autoZero"/>
        <c:auto val="1"/>
        <c:lblAlgn val="ctr"/>
        <c:lblOffset val="100"/>
        <c:noMultiLvlLbl val="0"/>
      </c:catAx>
      <c:valAx>
        <c:axId val="1912916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12908256"/>
        <c:crosses val="autoZero"/>
        <c:crossBetween val="between"/>
      </c:valAx>
      <c:valAx>
        <c:axId val="162225326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22247024"/>
        <c:crosses val="max"/>
        <c:crossBetween val="between"/>
      </c:valAx>
      <c:catAx>
        <c:axId val="16222470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222532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Planilha1!$A$2:$A$13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Planilha1!$B$2:$B$13</c:f>
              <c:numCache>
                <c:formatCode>General</c:formatCode>
                <c:ptCount val="12"/>
                <c:pt idx="0">
                  <c:v>12.6</c:v>
                </c:pt>
                <c:pt idx="1">
                  <c:v>12.6</c:v>
                </c:pt>
                <c:pt idx="2">
                  <c:v>12.6</c:v>
                </c:pt>
                <c:pt idx="3">
                  <c:v>12.6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D4-4C0D-A19F-64F67AF14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12908256"/>
        <c:axId val="1912916896"/>
      </c:barChart>
      <c:lineChart>
        <c:grouping val="standard"/>
        <c:varyColors val="0"/>
        <c:ser>
          <c:idx val="1"/>
          <c:order val="1"/>
          <c:tx>
            <c:strRef>
              <c:f>Planilha1!$C$1</c:f>
              <c:strCache>
                <c:ptCount val="1"/>
                <c:pt idx="0">
                  <c:v>Meta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Planilha1!$A$2:$A$13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Planilha1!$C$2:$C$13</c:f>
              <c:numCache>
                <c:formatCode>General</c:formatCode>
                <c:ptCount val="12"/>
                <c:pt idx="0">
                  <c:v>12.6</c:v>
                </c:pt>
                <c:pt idx="1">
                  <c:v>12.6</c:v>
                </c:pt>
                <c:pt idx="2">
                  <c:v>12.6</c:v>
                </c:pt>
                <c:pt idx="3">
                  <c:v>12.6</c:v>
                </c:pt>
                <c:pt idx="4">
                  <c:v>12.6</c:v>
                </c:pt>
                <c:pt idx="5">
                  <c:v>12.6</c:v>
                </c:pt>
                <c:pt idx="6">
                  <c:v>12.6</c:v>
                </c:pt>
                <c:pt idx="7">
                  <c:v>12.6</c:v>
                </c:pt>
                <c:pt idx="8">
                  <c:v>12.6</c:v>
                </c:pt>
                <c:pt idx="9">
                  <c:v>12.6</c:v>
                </c:pt>
                <c:pt idx="10">
                  <c:v>12.6</c:v>
                </c:pt>
                <c:pt idx="11">
                  <c:v>12.6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D4-4C0D-A19F-64F67AF14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2247024"/>
        <c:axId val="1622253264"/>
      </c:lineChart>
      <c:catAx>
        <c:axId val="191290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12916896"/>
        <c:crosses val="autoZero"/>
        <c:auto val="1"/>
        <c:lblAlgn val="ctr"/>
        <c:lblOffset val="100"/>
        <c:noMultiLvlLbl val="0"/>
      </c:catAx>
      <c:valAx>
        <c:axId val="1912916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12908256"/>
        <c:crosses val="autoZero"/>
        <c:crossBetween val="between"/>
      </c:valAx>
      <c:valAx>
        <c:axId val="162225326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22247024"/>
        <c:crosses val="max"/>
        <c:crossBetween val="between"/>
      </c:valAx>
      <c:catAx>
        <c:axId val="16222470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222532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Planilha1!$A$2:$A$13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Planilha1!$B$2:$B$13</c:f>
              <c:numCache>
                <c:formatCode>General</c:formatCode>
                <c:ptCount val="12"/>
                <c:pt idx="0">
                  <c:v>12.6</c:v>
                </c:pt>
                <c:pt idx="1">
                  <c:v>12.6</c:v>
                </c:pt>
                <c:pt idx="2">
                  <c:v>12.6</c:v>
                </c:pt>
                <c:pt idx="3">
                  <c:v>12.6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92-4493-B7B8-6F17DE5D9B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12908256"/>
        <c:axId val="1912916896"/>
      </c:barChart>
      <c:lineChart>
        <c:grouping val="standard"/>
        <c:varyColors val="0"/>
        <c:ser>
          <c:idx val="1"/>
          <c:order val="1"/>
          <c:tx>
            <c:strRef>
              <c:f>Planilha1!$C$1</c:f>
              <c:strCache>
                <c:ptCount val="1"/>
                <c:pt idx="0">
                  <c:v>Meta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Planilha1!$A$2:$A$13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Planilha1!$C$2:$C$13</c:f>
              <c:numCache>
                <c:formatCode>General</c:formatCode>
                <c:ptCount val="12"/>
                <c:pt idx="0">
                  <c:v>12.6</c:v>
                </c:pt>
                <c:pt idx="1">
                  <c:v>12.6</c:v>
                </c:pt>
                <c:pt idx="2">
                  <c:v>12.6</c:v>
                </c:pt>
                <c:pt idx="3">
                  <c:v>12.6</c:v>
                </c:pt>
                <c:pt idx="4">
                  <c:v>12.6</c:v>
                </c:pt>
                <c:pt idx="5">
                  <c:v>12.6</c:v>
                </c:pt>
                <c:pt idx="6">
                  <c:v>12.6</c:v>
                </c:pt>
                <c:pt idx="7">
                  <c:v>12.6</c:v>
                </c:pt>
                <c:pt idx="8">
                  <c:v>12.6</c:v>
                </c:pt>
                <c:pt idx="9">
                  <c:v>12.6</c:v>
                </c:pt>
                <c:pt idx="10">
                  <c:v>12.6</c:v>
                </c:pt>
                <c:pt idx="11">
                  <c:v>12.6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92-4493-B7B8-6F17DE5D9B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2247024"/>
        <c:axId val="1622253264"/>
      </c:lineChart>
      <c:catAx>
        <c:axId val="191290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12916896"/>
        <c:crosses val="autoZero"/>
        <c:auto val="1"/>
        <c:lblAlgn val="ctr"/>
        <c:lblOffset val="100"/>
        <c:noMultiLvlLbl val="0"/>
      </c:catAx>
      <c:valAx>
        <c:axId val="1912916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12908256"/>
        <c:crosses val="autoZero"/>
        <c:crossBetween val="between"/>
      </c:valAx>
      <c:valAx>
        <c:axId val="162225326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22247024"/>
        <c:crosses val="max"/>
        <c:crossBetween val="between"/>
      </c:valAx>
      <c:catAx>
        <c:axId val="16222470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222532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AB9D7-82AD-083B-0BBD-EE94CEDC6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F59455-142F-BC1F-9636-1A2738493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892BD3-3A18-267F-8C1D-EBC34029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A9BC-C843-421C-BD39-33B8093FC61A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6B2E35-3CF7-CB47-962A-77AFBEE1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83826F-E645-C3CC-DF35-B1809E9C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C10F-8BA5-4CE1-81E3-EF436A11B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10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B901D-585F-10DC-155E-E92B5E00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ECFFAA-1578-F545-AFEF-EE4FE6AE9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22214-51F5-4751-4F1C-B8F76973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A9BC-C843-421C-BD39-33B8093FC61A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C69C64-CF45-B0F4-6FE9-7602D581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7E6161-6DBB-67E4-DED4-F0DFD690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C10F-8BA5-4CE1-81E3-EF436A11B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67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F4186B-2A7D-A74B-0B53-1E30B96CB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5E072E-C58A-E26A-91E7-9C2A3FA09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469DD8-3DA2-3ABF-8EBA-58C59417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A9BC-C843-421C-BD39-33B8093FC61A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1DDEF9-24CF-A1D3-C884-12644CB3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C3F6E8-4573-4A39-BB9E-706F13F2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C10F-8BA5-4CE1-81E3-EF436A11B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259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údo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A3FD77C9-3671-4CB0-AB89-D052A004FAF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33595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A3FD77C9-3671-4CB0-AB89-D052A004FA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áfico 2">
            <a:extLst>
              <a:ext uri="{FF2B5EF4-FFF2-40B4-BE49-F238E27FC236}">
                <a16:creationId xmlns:a16="http://schemas.microsoft.com/office/drawing/2014/main" id="{B856F421-49DF-EBA3-342E-8BE610A6AB7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11372491" y="857940"/>
            <a:ext cx="792324" cy="193475"/>
          </a:xfrm>
          <a:prstGeom prst="rect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EC889AD-18DD-C576-A298-34BF4D4E06B5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11628" y="-94582"/>
            <a:ext cx="0" cy="444381"/>
          </a:xfrm>
          <a:prstGeom prst="line">
            <a:avLst/>
          </a:prstGeom>
          <a:ln>
            <a:solidFill>
              <a:srgbClr val="FF3D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9303A05-EE36-611A-ED39-CF63CC3C4B17}"/>
              </a:ext>
            </a:extLst>
          </p:cNvPr>
          <p:cNvCxnSpPr>
            <a:cxnSpLocks/>
          </p:cNvCxnSpPr>
          <p:nvPr userDrawn="1"/>
        </p:nvCxnSpPr>
        <p:spPr>
          <a:xfrm>
            <a:off x="11811628" y="6570325"/>
            <a:ext cx="0" cy="28767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787F3480-93C7-A973-0563-C3E020F215C2}"/>
              </a:ext>
            </a:extLst>
          </p:cNvPr>
          <p:cNvSpPr txBox="1">
            <a:spLocks/>
          </p:cNvSpPr>
          <p:nvPr userDrawn="1"/>
        </p:nvSpPr>
        <p:spPr>
          <a:xfrm>
            <a:off x="9146659" y="6088809"/>
            <a:ext cx="2825507" cy="48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AAB8B85C-99A6-4C7D-9784-99CD3D95FB6E}" type="slidenum">
              <a:rPr lang="pt-BR" sz="110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pPr/>
              <a:t>‹nº›</a:t>
            </a:fld>
            <a:endParaRPr lang="pt-BR" sz="11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68380C84-67BB-9193-8B06-052AD6FC8FCC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87635" y="274579"/>
            <a:ext cx="6952416" cy="593299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600" b="1" i="0" u="none" strike="noStrike" kern="1200" cap="none" dirty="0">
                <a:solidFill>
                  <a:srgbClr val="3F3F3F"/>
                </a:solidFill>
                <a:latin typeface="Bahnschrift" panose="020B0502040204020203" pitchFamily="34" charset="0"/>
                <a:ea typeface="Bahnschrift" panose="020B0502040204020203" pitchFamily="34" charset="0"/>
                <a:cs typeface="Arial"/>
                <a:sym typeface="Arial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09C4620-51EA-D366-A533-5298B57BE4C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7635" y="1085514"/>
            <a:ext cx="10699958" cy="367926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3F03"/>
              </a:buClr>
              <a:buFont typeface="Arial" panose="020B0604020202020204" pitchFamily="34" charset="0"/>
              <a:buChar char="•"/>
              <a:defRPr sz="1800">
                <a:latin typeface="Bahnschrift" panose="020B0502040204020203" pitchFamily="34" charset="0"/>
              </a:defRPr>
            </a:lvl1pPr>
            <a:lvl2pPr marL="685800" indent="-228600">
              <a:buClr>
                <a:srgbClr val="FF3F03"/>
              </a:buClr>
              <a:buFont typeface="Arial" panose="020B0604020202020204" pitchFamily="34" charset="0"/>
              <a:buChar char="•"/>
              <a:defRPr sz="1800">
                <a:latin typeface="Bahnschrift" panose="020B0502040204020203" pitchFamily="34" charset="0"/>
              </a:defRPr>
            </a:lvl2pPr>
            <a:lvl3pPr marL="1314450" indent="-400050">
              <a:buClr>
                <a:srgbClr val="FF3F03"/>
              </a:buClr>
              <a:buFont typeface="Arial" panose="020B0604020202020204" pitchFamily="34" charset="0"/>
              <a:buChar char="•"/>
              <a:defRPr sz="1800">
                <a:latin typeface="Bahnschrift" panose="020B0502040204020203" pitchFamily="34" charset="0"/>
              </a:defRPr>
            </a:lvl3pPr>
            <a:lvl4pPr marL="1771650" indent="-400050">
              <a:buClr>
                <a:srgbClr val="FF3F03"/>
              </a:buClr>
              <a:buFont typeface="Arial" panose="020B0604020202020204" pitchFamily="34" charset="0"/>
              <a:buChar char="•"/>
              <a:defRPr sz="1800">
                <a:latin typeface="Bahnschrift" panose="020B0502040204020203" pitchFamily="34" charset="0"/>
              </a:defRPr>
            </a:lvl4pPr>
            <a:lvl5pPr marL="2228850" indent="-400050">
              <a:buClr>
                <a:srgbClr val="FF3F03"/>
              </a:buClr>
              <a:buFont typeface="Arial" panose="020B0604020202020204" pitchFamily="34" charset="0"/>
              <a:buChar char="•"/>
              <a:defRPr sz="1800"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506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68D6E-CF0E-663F-05CA-AC7249B0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0F1BA6-9485-9AF8-875E-D940C2FEE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0BF96D-6A06-34BB-FE0C-E4188AF3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A9BC-C843-421C-BD39-33B8093FC61A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3ED302-DF19-1E53-DD4E-57BB225E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DD837E-AE6B-558B-25BB-B2BA46BD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C10F-8BA5-4CE1-81E3-EF436A11B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49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E8BC8-C1E5-E7E7-E002-6222C1D3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92B013-1453-962D-32F0-3FD622972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BD2B4D-546F-6CC2-A763-783067359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A9BC-C843-421C-BD39-33B8093FC61A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8336EE-9106-07E5-993B-E0091778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1CCD91-D30D-80B7-8105-121AE4B5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C10F-8BA5-4CE1-81E3-EF436A11B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88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EAC21-0DA0-61DF-F3F6-A68404D1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40435E-FD01-0216-E878-34C7EE9FF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03C0D9-D37F-9B4F-77C9-2D87FC2A3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5B34D0-8DCD-5883-0B90-907CA552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A9BC-C843-421C-BD39-33B8093FC61A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1A1007-BC5E-AF29-92EA-C7BE9CF4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B7A2A5-AD92-F570-9EF1-2F3AED23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C10F-8BA5-4CE1-81E3-EF436A11B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52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BCCAB-7AA8-A9ED-FDFE-7645544F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D74D97-4CEC-00AE-A5A0-95D7222F5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5A4BA2-E461-A07D-A17A-0189358E5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3B972C-384A-431D-8EB5-18C858573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1E2A66-92F9-FF58-2034-8AA6DC553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21ECB8-F16B-2DDE-245E-6121F677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A9BC-C843-421C-BD39-33B8093FC61A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C87D611-01DC-8E7D-00B3-E8C9D146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80258A9-A8AA-732E-F573-BBA9EBD3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C10F-8BA5-4CE1-81E3-EF436A11B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40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AF145-99E6-A8C6-7EA0-4A33C8EA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C76C0F2-7398-F64C-83C8-38B66B39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A9BC-C843-421C-BD39-33B8093FC61A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3AF0778-2807-2160-CF9F-F740CF44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D8A720-6224-FAED-0659-705D4B32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C10F-8BA5-4CE1-81E3-EF436A11B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85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024A5B4-296D-642C-DC85-FA2AC47D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A9BC-C843-421C-BD39-33B8093FC61A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A2412A-91CD-6834-5643-FDA16969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B243F4-D2F0-4B63-6C50-917CB1B4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C10F-8BA5-4CE1-81E3-EF436A11B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26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401B9-3A6C-2EC9-EA73-C77CF8FA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D45FE-EFC9-36DD-48DF-4DE0C64B7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F04688-9326-EB8D-D7A8-A16589CD5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F5975B-784F-709C-F7E3-3E6FADC8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A9BC-C843-421C-BD39-33B8093FC61A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420CE8-6D46-8DF5-FA20-491EA1D94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4AF560-284E-1D24-11C6-ABDABE01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C10F-8BA5-4CE1-81E3-EF436A11B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12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D6428-DE74-D77D-16EE-01A5C3FB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4C733BA-3F42-EFAD-7552-53293C0C2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0CF48F-B482-7911-6C1D-6B534CFCF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AFF193-E51D-3A3E-4E8D-A40F79FB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A9BC-C843-421C-BD39-33B8093FC61A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E9DF3-75E1-6C99-2505-C386F009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522D08-3A09-A8D1-556E-89286802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C10F-8BA5-4CE1-81E3-EF436A11B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87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20C7F16-DFE5-1D97-F3D9-004E985B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AB09D9-134E-5906-FD1B-A73336C08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4C4F38-4EDA-D59D-BF7E-54F873B91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B2A9BC-C843-421C-BD39-33B8093FC61A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9B8D1C-9D6F-186C-FA63-BA990CDF0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16F91E-B3D5-4CBF-CA2C-3749AA0CE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9CC10F-8BA5-4CE1-81E3-EF436A11B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68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A14B9-CAB6-13AD-DEE2-F50E7A2DF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07B3B535-D340-1D29-3335-DB31CA86462B}"/>
              </a:ext>
            </a:extLst>
          </p:cNvPr>
          <p:cNvSpPr/>
          <p:nvPr/>
        </p:nvSpPr>
        <p:spPr>
          <a:xfrm>
            <a:off x="113142" y="830394"/>
            <a:ext cx="6705805" cy="19426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D868DA15-FDE2-C063-9A29-6B2F5E69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45" y="0"/>
            <a:ext cx="11395259" cy="593299"/>
          </a:xfrm>
        </p:spPr>
        <p:txBody>
          <a:bodyPr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"/>
                <a:cs typeface="Arial"/>
                <a:sym typeface="Arial"/>
              </a:rPr>
              <a:t>Resultados Cadastro</a:t>
            </a:r>
            <a:endParaRPr kumimoji="0" lang="pt-BR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94;p1">
            <a:extLst>
              <a:ext uri="{FF2B5EF4-FFF2-40B4-BE49-F238E27FC236}">
                <a16:creationId xmlns:a16="http://schemas.microsoft.com/office/drawing/2014/main" id="{3D55C462-8691-F4D8-1FFA-7A4B570B923D}"/>
              </a:ext>
            </a:extLst>
          </p:cNvPr>
          <p:cNvSpPr txBox="1"/>
          <p:nvPr/>
        </p:nvSpPr>
        <p:spPr>
          <a:xfrm>
            <a:off x="219024" y="647320"/>
            <a:ext cx="2454602" cy="338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72000" tIns="45700" rIns="720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Receita Cadastro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579C0808-7F47-232D-DF60-955DE4ABC945}"/>
              </a:ext>
            </a:extLst>
          </p:cNvPr>
          <p:cNvGraphicFramePr/>
          <p:nvPr/>
        </p:nvGraphicFramePr>
        <p:xfrm>
          <a:off x="219024" y="1113973"/>
          <a:ext cx="6450133" cy="1559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Retângulo 22">
            <a:extLst>
              <a:ext uri="{FF2B5EF4-FFF2-40B4-BE49-F238E27FC236}">
                <a16:creationId xmlns:a16="http://schemas.microsoft.com/office/drawing/2014/main" id="{59D3191A-3EC8-AE11-5477-8DB1DCBCAB63}"/>
              </a:ext>
            </a:extLst>
          </p:cNvPr>
          <p:cNvSpPr/>
          <p:nvPr/>
        </p:nvSpPr>
        <p:spPr>
          <a:xfrm>
            <a:off x="3200400" y="688438"/>
            <a:ext cx="1385324" cy="29739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Mensal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5EAF297-43A3-27DC-55FD-049C82AF10C2}"/>
              </a:ext>
            </a:extLst>
          </p:cNvPr>
          <p:cNvSpPr/>
          <p:nvPr/>
        </p:nvSpPr>
        <p:spPr>
          <a:xfrm>
            <a:off x="4724636" y="694468"/>
            <a:ext cx="1385324" cy="29739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Acumulado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A811636-9FD4-C354-531C-083FDCA486A2}"/>
              </a:ext>
            </a:extLst>
          </p:cNvPr>
          <p:cNvSpPr/>
          <p:nvPr/>
        </p:nvSpPr>
        <p:spPr>
          <a:xfrm>
            <a:off x="160345" y="3182608"/>
            <a:ext cx="6556015" cy="3213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86A18DAF-6DC3-C737-E4D2-2D4D4711D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279151"/>
              </p:ext>
            </p:extLst>
          </p:nvPr>
        </p:nvGraphicFramePr>
        <p:xfrm>
          <a:off x="488622" y="3521122"/>
          <a:ext cx="5853127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161">
                  <a:extLst>
                    <a:ext uri="{9D8B030D-6E8A-4147-A177-3AD203B41FA5}">
                      <a16:colId xmlns:a16="http://schemas.microsoft.com/office/drawing/2014/main" val="328884713"/>
                    </a:ext>
                  </a:extLst>
                </a:gridCol>
                <a:gridCol w="836161">
                  <a:extLst>
                    <a:ext uri="{9D8B030D-6E8A-4147-A177-3AD203B41FA5}">
                      <a16:colId xmlns:a16="http://schemas.microsoft.com/office/drawing/2014/main" val="3520641718"/>
                    </a:ext>
                  </a:extLst>
                </a:gridCol>
                <a:gridCol w="836161">
                  <a:extLst>
                    <a:ext uri="{9D8B030D-6E8A-4147-A177-3AD203B41FA5}">
                      <a16:colId xmlns:a16="http://schemas.microsoft.com/office/drawing/2014/main" val="3305323956"/>
                    </a:ext>
                  </a:extLst>
                </a:gridCol>
                <a:gridCol w="836161">
                  <a:extLst>
                    <a:ext uri="{9D8B030D-6E8A-4147-A177-3AD203B41FA5}">
                      <a16:colId xmlns:a16="http://schemas.microsoft.com/office/drawing/2014/main" val="3196088657"/>
                    </a:ext>
                  </a:extLst>
                </a:gridCol>
                <a:gridCol w="836161">
                  <a:extLst>
                    <a:ext uri="{9D8B030D-6E8A-4147-A177-3AD203B41FA5}">
                      <a16:colId xmlns:a16="http://schemas.microsoft.com/office/drawing/2014/main" val="3384023399"/>
                    </a:ext>
                  </a:extLst>
                </a:gridCol>
                <a:gridCol w="836161">
                  <a:extLst>
                    <a:ext uri="{9D8B030D-6E8A-4147-A177-3AD203B41FA5}">
                      <a16:colId xmlns:a16="http://schemas.microsoft.com/office/drawing/2014/main" val="1930840042"/>
                    </a:ext>
                  </a:extLst>
                </a:gridCol>
                <a:gridCol w="836161">
                  <a:extLst>
                    <a:ext uri="{9D8B030D-6E8A-4147-A177-3AD203B41FA5}">
                      <a16:colId xmlns:a16="http://schemas.microsoft.com/office/drawing/2014/main" val="3366781549"/>
                    </a:ext>
                  </a:extLst>
                </a:gridCol>
              </a:tblGrid>
              <a:tr h="567837">
                <a:tc>
                  <a:txBody>
                    <a:bodyPr/>
                    <a:lstStyle/>
                    <a:p>
                      <a:r>
                        <a:rPr lang="pt-BR" sz="11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Real 24 mês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Real 23 mês</a:t>
                      </a:r>
                    </a:p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Variação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Real 2024 </a:t>
                      </a:r>
                      <a:r>
                        <a:rPr lang="pt-BR" sz="1100" dirty="0" err="1"/>
                        <a:t>acum</a:t>
                      </a:r>
                      <a:r>
                        <a:rPr lang="pt-BR" sz="1100" dirty="0"/>
                        <a:t>.</a:t>
                      </a:r>
                    </a:p>
                    <a:p>
                      <a:r>
                        <a:rPr lang="pt-BR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Real 2023 </a:t>
                      </a:r>
                      <a:r>
                        <a:rPr lang="pt-BR" sz="1100" dirty="0" err="1"/>
                        <a:t>acum</a:t>
                      </a:r>
                      <a:r>
                        <a:rPr lang="pt-BR" sz="11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Variação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55257"/>
                  </a:ext>
                </a:extLst>
              </a:tr>
              <a:tr h="349438">
                <a:tc>
                  <a:txBody>
                    <a:bodyPr/>
                    <a:lstStyle/>
                    <a:p>
                      <a:r>
                        <a:rPr lang="pt-BR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423614"/>
                  </a:ext>
                </a:extLst>
              </a:tr>
              <a:tr h="349438">
                <a:tc>
                  <a:txBody>
                    <a:bodyPr/>
                    <a:lstStyle/>
                    <a:p>
                      <a:r>
                        <a:rPr lang="pt-BR" dirty="0" err="1"/>
                        <a:t>Fev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515362"/>
                  </a:ext>
                </a:extLst>
              </a:tr>
              <a:tr h="349438">
                <a:tc>
                  <a:txBody>
                    <a:bodyPr/>
                    <a:lstStyle/>
                    <a:p>
                      <a:r>
                        <a:rPr lang="pt-BR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255069"/>
                  </a:ext>
                </a:extLst>
              </a:tr>
              <a:tr h="349438">
                <a:tc>
                  <a:txBody>
                    <a:bodyPr/>
                    <a:lstStyle/>
                    <a:p>
                      <a:r>
                        <a:rPr lang="pt-BR" dirty="0" err="1"/>
                        <a:t>Abr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759343"/>
                  </a:ext>
                </a:extLst>
              </a:tr>
              <a:tr h="34943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54638"/>
                  </a:ext>
                </a:extLst>
              </a:tr>
            </a:tbl>
          </a:graphicData>
        </a:graphic>
      </p:graphicFrame>
      <p:sp>
        <p:nvSpPr>
          <p:cNvPr id="28" name="Google Shape;94;p1">
            <a:extLst>
              <a:ext uri="{FF2B5EF4-FFF2-40B4-BE49-F238E27FC236}">
                <a16:creationId xmlns:a16="http://schemas.microsoft.com/office/drawing/2014/main" id="{60BC4A2B-750F-4C18-5EE6-D2E154AF1FF4}"/>
              </a:ext>
            </a:extLst>
          </p:cNvPr>
          <p:cNvSpPr txBox="1"/>
          <p:nvPr/>
        </p:nvSpPr>
        <p:spPr>
          <a:xfrm>
            <a:off x="266226" y="3072996"/>
            <a:ext cx="3219915" cy="338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72000" tIns="45700" rIns="720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Receita Cadastro </a:t>
            </a:r>
            <a:r>
              <a:rPr lang="pt-BR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YoY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B1BD426-5C68-F756-AD47-2F44F1BFD54B}"/>
              </a:ext>
            </a:extLst>
          </p:cNvPr>
          <p:cNvSpPr/>
          <p:nvPr/>
        </p:nvSpPr>
        <p:spPr>
          <a:xfrm>
            <a:off x="6957859" y="830393"/>
            <a:ext cx="5113284" cy="556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9" name="Google Shape;94;p1">
            <a:extLst>
              <a:ext uri="{FF2B5EF4-FFF2-40B4-BE49-F238E27FC236}">
                <a16:creationId xmlns:a16="http://schemas.microsoft.com/office/drawing/2014/main" id="{A742BB99-D1E2-26F0-131E-888D75A43D41}"/>
              </a:ext>
            </a:extLst>
          </p:cNvPr>
          <p:cNvSpPr txBox="1"/>
          <p:nvPr/>
        </p:nvSpPr>
        <p:spPr>
          <a:xfrm>
            <a:off x="7000287" y="529238"/>
            <a:ext cx="1854506" cy="584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72000" tIns="45700" rIns="720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Receita Cadastro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empresa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" name="Gráfico 40">
            <a:extLst>
              <a:ext uri="{FF2B5EF4-FFF2-40B4-BE49-F238E27FC236}">
                <a16:creationId xmlns:a16="http://schemas.microsoft.com/office/drawing/2014/main" id="{D7739109-A6D5-5B72-8E6D-92DF883975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0675752"/>
              </p:ext>
            </p:extLst>
          </p:nvPr>
        </p:nvGraphicFramePr>
        <p:xfrm>
          <a:off x="7914491" y="1305707"/>
          <a:ext cx="4088766" cy="126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FEF8C1EE-2315-0051-3A97-6554D50548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5949139"/>
              </p:ext>
            </p:extLst>
          </p:nvPr>
        </p:nvGraphicFramePr>
        <p:xfrm>
          <a:off x="7874864" y="2673626"/>
          <a:ext cx="4088766" cy="126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A7C131A1-0200-0572-75F5-D7544D49DB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1448615"/>
              </p:ext>
            </p:extLst>
          </p:nvPr>
        </p:nvGraphicFramePr>
        <p:xfrm>
          <a:off x="7874864" y="4002283"/>
          <a:ext cx="4088766" cy="126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DD93BFA5-7F48-D7F3-0D3C-CB45E5768C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1061988"/>
              </p:ext>
            </p:extLst>
          </p:nvPr>
        </p:nvGraphicFramePr>
        <p:xfrm>
          <a:off x="7914491" y="5214468"/>
          <a:ext cx="4088766" cy="126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Retângulo 12">
            <a:extLst>
              <a:ext uri="{FF2B5EF4-FFF2-40B4-BE49-F238E27FC236}">
                <a16:creationId xmlns:a16="http://schemas.microsoft.com/office/drawing/2014/main" id="{E1BEC4B5-20B8-917D-5791-172C65F169A8}"/>
              </a:ext>
            </a:extLst>
          </p:cNvPr>
          <p:cNvSpPr/>
          <p:nvPr/>
        </p:nvSpPr>
        <p:spPr>
          <a:xfrm>
            <a:off x="6989092" y="1693606"/>
            <a:ext cx="804650" cy="21619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Buonny</a:t>
            </a:r>
            <a:endParaRPr lang="pt-BR" sz="14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C33D24D-6B33-6BB8-199A-ECCD54E15883}"/>
              </a:ext>
            </a:extLst>
          </p:cNvPr>
          <p:cNvSpPr/>
          <p:nvPr/>
        </p:nvSpPr>
        <p:spPr>
          <a:xfrm>
            <a:off x="7000758" y="3026056"/>
            <a:ext cx="804650" cy="21619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BRK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83F1F65-C459-A9CC-FB3A-EBE1CEE2FEBB}"/>
              </a:ext>
            </a:extLst>
          </p:cNvPr>
          <p:cNvSpPr/>
          <p:nvPr/>
        </p:nvSpPr>
        <p:spPr>
          <a:xfrm>
            <a:off x="6981004" y="4358506"/>
            <a:ext cx="804650" cy="21619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Open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F00ED4C-2032-861B-EC91-A7550071D2D8}"/>
              </a:ext>
            </a:extLst>
          </p:cNvPr>
          <p:cNvSpPr/>
          <p:nvPr/>
        </p:nvSpPr>
        <p:spPr>
          <a:xfrm>
            <a:off x="6985893" y="5474759"/>
            <a:ext cx="860711" cy="21619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Trafegus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49671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A14B9-CAB6-13AD-DEE2-F50E7A2DF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D868DA15-FDE2-C063-9A29-6B2F5E69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45" y="0"/>
            <a:ext cx="11395259" cy="593299"/>
          </a:xfrm>
        </p:spPr>
        <p:txBody>
          <a:bodyPr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"/>
                <a:cs typeface="Arial"/>
                <a:sym typeface="Arial"/>
              </a:rPr>
              <a:t>Resultados Cadastro</a:t>
            </a:r>
            <a:endParaRPr kumimoji="0" lang="pt-BR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A811636-9FD4-C354-531C-083FDCA486A2}"/>
              </a:ext>
            </a:extLst>
          </p:cNvPr>
          <p:cNvSpPr/>
          <p:nvPr/>
        </p:nvSpPr>
        <p:spPr>
          <a:xfrm>
            <a:off x="299493" y="956242"/>
            <a:ext cx="6556015" cy="3213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86A18DAF-6DC3-C737-E4D2-2D4D4711D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865461"/>
              </p:ext>
            </p:extLst>
          </p:nvPr>
        </p:nvGraphicFramePr>
        <p:xfrm>
          <a:off x="698725" y="1589339"/>
          <a:ext cx="5853127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161">
                  <a:extLst>
                    <a:ext uri="{9D8B030D-6E8A-4147-A177-3AD203B41FA5}">
                      <a16:colId xmlns:a16="http://schemas.microsoft.com/office/drawing/2014/main" val="328884713"/>
                    </a:ext>
                  </a:extLst>
                </a:gridCol>
                <a:gridCol w="836161">
                  <a:extLst>
                    <a:ext uri="{9D8B030D-6E8A-4147-A177-3AD203B41FA5}">
                      <a16:colId xmlns:a16="http://schemas.microsoft.com/office/drawing/2014/main" val="3520641718"/>
                    </a:ext>
                  </a:extLst>
                </a:gridCol>
                <a:gridCol w="836161">
                  <a:extLst>
                    <a:ext uri="{9D8B030D-6E8A-4147-A177-3AD203B41FA5}">
                      <a16:colId xmlns:a16="http://schemas.microsoft.com/office/drawing/2014/main" val="3305323956"/>
                    </a:ext>
                  </a:extLst>
                </a:gridCol>
                <a:gridCol w="836161">
                  <a:extLst>
                    <a:ext uri="{9D8B030D-6E8A-4147-A177-3AD203B41FA5}">
                      <a16:colId xmlns:a16="http://schemas.microsoft.com/office/drawing/2014/main" val="3196088657"/>
                    </a:ext>
                  </a:extLst>
                </a:gridCol>
                <a:gridCol w="836161">
                  <a:extLst>
                    <a:ext uri="{9D8B030D-6E8A-4147-A177-3AD203B41FA5}">
                      <a16:colId xmlns:a16="http://schemas.microsoft.com/office/drawing/2014/main" val="3384023399"/>
                    </a:ext>
                  </a:extLst>
                </a:gridCol>
                <a:gridCol w="836161">
                  <a:extLst>
                    <a:ext uri="{9D8B030D-6E8A-4147-A177-3AD203B41FA5}">
                      <a16:colId xmlns:a16="http://schemas.microsoft.com/office/drawing/2014/main" val="1930840042"/>
                    </a:ext>
                  </a:extLst>
                </a:gridCol>
                <a:gridCol w="836161">
                  <a:extLst>
                    <a:ext uri="{9D8B030D-6E8A-4147-A177-3AD203B41FA5}">
                      <a16:colId xmlns:a16="http://schemas.microsoft.com/office/drawing/2014/main" val="3366781549"/>
                    </a:ext>
                  </a:extLst>
                </a:gridCol>
              </a:tblGrid>
              <a:tr h="567837">
                <a:tc>
                  <a:txBody>
                    <a:bodyPr/>
                    <a:lstStyle/>
                    <a:p>
                      <a:r>
                        <a:rPr lang="pt-BR" sz="11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Real 24 mês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Real 23 mês</a:t>
                      </a:r>
                    </a:p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Variação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Real 2024 </a:t>
                      </a:r>
                      <a:r>
                        <a:rPr lang="pt-BR" sz="1100" dirty="0" err="1"/>
                        <a:t>acum</a:t>
                      </a:r>
                      <a:r>
                        <a:rPr lang="pt-BR" sz="1100" dirty="0"/>
                        <a:t>.</a:t>
                      </a:r>
                    </a:p>
                    <a:p>
                      <a:r>
                        <a:rPr lang="pt-BR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Real 2023 </a:t>
                      </a:r>
                      <a:r>
                        <a:rPr lang="pt-BR" sz="1100" dirty="0" err="1"/>
                        <a:t>acum</a:t>
                      </a:r>
                      <a:r>
                        <a:rPr lang="pt-BR" sz="11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Variação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55257"/>
                  </a:ext>
                </a:extLst>
              </a:tr>
              <a:tr h="349438">
                <a:tc>
                  <a:txBody>
                    <a:bodyPr/>
                    <a:lstStyle/>
                    <a:p>
                      <a:r>
                        <a:rPr lang="pt-BR" dirty="0" err="1"/>
                        <a:t>Cofco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423614"/>
                  </a:ext>
                </a:extLst>
              </a:tr>
              <a:tr h="34943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515362"/>
                  </a:ext>
                </a:extLst>
              </a:tr>
              <a:tr h="34943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255069"/>
                  </a:ext>
                </a:extLst>
              </a:tr>
              <a:tr h="34943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759343"/>
                  </a:ext>
                </a:extLst>
              </a:tr>
              <a:tr h="34943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54638"/>
                  </a:ext>
                </a:extLst>
              </a:tr>
            </a:tbl>
          </a:graphicData>
        </a:graphic>
      </p:graphicFrame>
      <p:sp>
        <p:nvSpPr>
          <p:cNvPr id="28" name="Google Shape;94;p1">
            <a:extLst>
              <a:ext uri="{FF2B5EF4-FFF2-40B4-BE49-F238E27FC236}">
                <a16:creationId xmlns:a16="http://schemas.microsoft.com/office/drawing/2014/main" id="{60BC4A2B-750F-4C18-5EE6-D2E154AF1FF4}"/>
              </a:ext>
            </a:extLst>
          </p:cNvPr>
          <p:cNvSpPr txBox="1"/>
          <p:nvPr/>
        </p:nvSpPr>
        <p:spPr>
          <a:xfrm>
            <a:off x="405374" y="846630"/>
            <a:ext cx="3219915" cy="338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72000" tIns="45700" rIns="720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Receita Cadastro - Top Clientes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6A646E6-8194-3067-1D0A-977650F71B01}"/>
              </a:ext>
            </a:extLst>
          </p:cNvPr>
          <p:cNvSpPr/>
          <p:nvPr/>
        </p:nvSpPr>
        <p:spPr>
          <a:xfrm>
            <a:off x="2614575" y="4348526"/>
            <a:ext cx="3866322" cy="2199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Temos meta por cliente?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EEBE556-2195-CE13-A06B-283A24CB5365}"/>
              </a:ext>
            </a:extLst>
          </p:cNvPr>
          <p:cNvSpPr/>
          <p:nvPr/>
        </p:nvSpPr>
        <p:spPr>
          <a:xfrm>
            <a:off x="3855074" y="836064"/>
            <a:ext cx="1385324" cy="29739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2023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1897661A-E0FB-B5AE-E5DA-000EF31BA713}"/>
              </a:ext>
            </a:extLst>
          </p:cNvPr>
          <p:cNvSpPr/>
          <p:nvPr/>
        </p:nvSpPr>
        <p:spPr>
          <a:xfrm>
            <a:off x="5351663" y="830230"/>
            <a:ext cx="1385324" cy="29739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2024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AB8D0CB-8EAA-98E1-17EE-9FA66E592A86}"/>
              </a:ext>
            </a:extLst>
          </p:cNvPr>
          <p:cNvSpPr/>
          <p:nvPr/>
        </p:nvSpPr>
        <p:spPr>
          <a:xfrm>
            <a:off x="892811" y="1202634"/>
            <a:ext cx="1385324" cy="29739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Buonny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B1D7A54-8B00-5C9C-8D0F-D9D0BC9ECC3E}"/>
              </a:ext>
            </a:extLst>
          </p:cNvPr>
          <p:cNvSpPr/>
          <p:nvPr/>
        </p:nvSpPr>
        <p:spPr>
          <a:xfrm>
            <a:off x="2345846" y="1202634"/>
            <a:ext cx="1385324" cy="29739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BRK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6ED1077-ED83-ADAE-D7CD-A4AAE99636B9}"/>
              </a:ext>
            </a:extLst>
          </p:cNvPr>
          <p:cNvSpPr/>
          <p:nvPr/>
        </p:nvSpPr>
        <p:spPr>
          <a:xfrm>
            <a:off x="3798881" y="1202634"/>
            <a:ext cx="1385324" cy="29739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Open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8FEB35F-8AA1-54FC-A023-53EE3D9301B9}"/>
              </a:ext>
            </a:extLst>
          </p:cNvPr>
          <p:cNvSpPr/>
          <p:nvPr/>
        </p:nvSpPr>
        <p:spPr>
          <a:xfrm>
            <a:off x="5327763" y="1209784"/>
            <a:ext cx="1385324" cy="29739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Trafegus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720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A14B9-CAB6-13AD-DEE2-F50E7A2DF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A4B33BF-20AC-65A6-C2CA-052EC3F6D2CE}"/>
              </a:ext>
            </a:extLst>
          </p:cNvPr>
          <p:cNvSpPr/>
          <p:nvPr/>
        </p:nvSpPr>
        <p:spPr>
          <a:xfrm>
            <a:off x="253846" y="896090"/>
            <a:ext cx="5113284" cy="195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D868DA15-FDE2-C063-9A29-6B2F5E69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45" y="0"/>
            <a:ext cx="11395259" cy="593299"/>
          </a:xfrm>
        </p:spPr>
        <p:txBody>
          <a:bodyPr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"/>
                <a:cs typeface="Arial"/>
                <a:sym typeface="Arial"/>
              </a:rPr>
              <a:t>Resultados Cadastro</a:t>
            </a:r>
            <a:endParaRPr kumimoji="0" lang="pt-BR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94;p1">
            <a:extLst>
              <a:ext uri="{FF2B5EF4-FFF2-40B4-BE49-F238E27FC236}">
                <a16:creationId xmlns:a16="http://schemas.microsoft.com/office/drawing/2014/main" id="{22F7DCFC-9A93-2E2C-967E-B0B0B385BD1F}"/>
              </a:ext>
            </a:extLst>
          </p:cNvPr>
          <p:cNvSpPr txBox="1"/>
          <p:nvPr/>
        </p:nvSpPr>
        <p:spPr>
          <a:xfrm>
            <a:off x="363964" y="767951"/>
            <a:ext cx="1825729" cy="338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72000" tIns="45700" rIns="720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EBITDA Cadastro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" name="Gráfico 30">
            <a:extLst>
              <a:ext uri="{FF2B5EF4-FFF2-40B4-BE49-F238E27FC236}">
                <a16:creationId xmlns:a16="http://schemas.microsoft.com/office/drawing/2014/main" id="{A18F90A1-CF3D-69E8-AB80-4E4C30625F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292813"/>
              </p:ext>
            </p:extLst>
          </p:nvPr>
        </p:nvGraphicFramePr>
        <p:xfrm>
          <a:off x="487533" y="1193485"/>
          <a:ext cx="4088766" cy="1559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" name="Retângulo 31">
            <a:extLst>
              <a:ext uri="{FF2B5EF4-FFF2-40B4-BE49-F238E27FC236}">
                <a16:creationId xmlns:a16="http://schemas.microsoft.com/office/drawing/2014/main" id="{113719B8-E2DF-CC3F-2944-ED7DC9DB9851}"/>
              </a:ext>
            </a:extLst>
          </p:cNvPr>
          <p:cNvSpPr/>
          <p:nvPr/>
        </p:nvSpPr>
        <p:spPr>
          <a:xfrm>
            <a:off x="2386275" y="726833"/>
            <a:ext cx="1385324" cy="29739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Mensal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B01EA7F-EBCA-E36D-2992-9C91CF34C729}"/>
              </a:ext>
            </a:extLst>
          </p:cNvPr>
          <p:cNvSpPr/>
          <p:nvPr/>
        </p:nvSpPr>
        <p:spPr>
          <a:xfrm>
            <a:off x="3910511" y="732863"/>
            <a:ext cx="1385324" cy="29739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Acumulado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E56C8702-FCD2-9973-BC99-F7F1F6701755}"/>
              </a:ext>
            </a:extLst>
          </p:cNvPr>
          <p:cNvSpPr/>
          <p:nvPr/>
        </p:nvSpPr>
        <p:spPr>
          <a:xfrm>
            <a:off x="160345" y="3182608"/>
            <a:ext cx="6556015" cy="3213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50" name="Tabela 49">
            <a:extLst>
              <a:ext uri="{FF2B5EF4-FFF2-40B4-BE49-F238E27FC236}">
                <a16:creationId xmlns:a16="http://schemas.microsoft.com/office/drawing/2014/main" id="{B00C9188-C7E2-4A58-F03F-97107F3E4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22774"/>
              </p:ext>
            </p:extLst>
          </p:nvPr>
        </p:nvGraphicFramePr>
        <p:xfrm>
          <a:off x="488622" y="3521122"/>
          <a:ext cx="5853127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161">
                  <a:extLst>
                    <a:ext uri="{9D8B030D-6E8A-4147-A177-3AD203B41FA5}">
                      <a16:colId xmlns:a16="http://schemas.microsoft.com/office/drawing/2014/main" val="328884713"/>
                    </a:ext>
                  </a:extLst>
                </a:gridCol>
                <a:gridCol w="836161">
                  <a:extLst>
                    <a:ext uri="{9D8B030D-6E8A-4147-A177-3AD203B41FA5}">
                      <a16:colId xmlns:a16="http://schemas.microsoft.com/office/drawing/2014/main" val="3520641718"/>
                    </a:ext>
                  </a:extLst>
                </a:gridCol>
                <a:gridCol w="836161">
                  <a:extLst>
                    <a:ext uri="{9D8B030D-6E8A-4147-A177-3AD203B41FA5}">
                      <a16:colId xmlns:a16="http://schemas.microsoft.com/office/drawing/2014/main" val="3305323956"/>
                    </a:ext>
                  </a:extLst>
                </a:gridCol>
                <a:gridCol w="836161">
                  <a:extLst>
                    <a:ext uri="{9D8B030D-6E8A-4147-A177-3AD203B41FA5}">
                      <a16:colId xmlns:a16="http://schemas.microsoft.com/office/drawing/2014/main" val="3196088657"/>
                    </a:ext>
                  </a:extLst>
                </a:gridCol>
                <a:gridCol w="836161">
                  <a:extLst>
                    <a:ext uri="{9D8B030D-6E8A-4147-A177-3AD203B41FA5}">
                      <a16:colId xmlns:a16="http://schemas.microsoft.com/office/drawing/2014/main" val="3384023399"/>
                    </a:ext>
                  </a:extLst>
                </a:gridCol>
                <a:gridCol w="836161">
                  <a:extLst>
                    <a:ext uri="{9D8B030D-6E8A-4147-A177-3AD203B41FA5}">
                      <a16:colId xmlns:a16="http://schemas.microsoft.com/office/drawing/2014/main" val="1930840042"/>
                    </a:ext>
                  </a:extLst>
                </a:gridCol>
                <a:gridCol w="836161">
                  <a:extLst>
                    <a:ext uri="{9D8B030D-6E8A-4147-A177-3AD203B41FA5}">
                      <a16:colId xmlns:a16="http://schemas.microsoft.com/office/drawing/2014/main" val="3366781549"/>
                    </a:ext>
                  </a:extLst>
                </a:gridCol>
              </a:tblGrid>
              <a:tr h="567837">
                <a:tc>
                  <a:txBody>
                    <a:bodyPr/>
                    <a:lstStyle/>
                    <a:p>
                      <a:r>
                        <a:rPr lang="pt-BR" sz="11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Real 24 mês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Real 23 mês</a:t>
                      </a:r>
                    </a:p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Variação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Real 2024 </a:t>
                      </a:r>
                      <a:r>
                        <a:rPr lang="pt-BR" sz="1100" dirty="0" err="1"/>
                        <a:t>acum</a:t>
                      </a:r>
                      <a:r>
                        <a:rPr lang="pt-BR" sz="1100" dirty="0"/>
                        <a:t>.</a:t>
                      </a:r>
                    </a:p>
                    <a:p>
                      <a:r>
                        <a:rPr lang="pt-BR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Real 2023 </a:t>
                      </a:r>
                      <a:r>
                        <a:rPr lang="pt-BR" sz="1100" dirty="0" err="1"/>
                        <a:t>acum</a:t>
                      </a:r>
                      <a:r>
                        <a:rPr lang="pt-BR" sz="11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Variação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55257"/>
                  </a:ext>
                </a:extLst>
              </a:tr>
              <a:tr h="349438">
                <a:tc>
                  <a:txBody>
                    <a:bodyPr/>
                    <a:lstStyle/>
                    <a:p>
                      <a:r>
                        <a:rPr lang="pt-BR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423614"/>
                  </a:ext>
                </a:extLst>
              </a:tr>
              <a:tr h="349438">
                <a:tc>
                  <a:txBody>
                    <a:bodyPr/>
                    <a:lstStyle/>
                    <a:p>
                      <a:r>
                        <a:rPr lang="pt-BR" dirty="0" err="1"/>
                        <a:t>Fev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515362"/>
                  </a:ext>
                </a:extLst>
              </a:tr>
              <a:tr h="349438">
                <a:tc>
                  <a:txBody>
                    <a:bodyPr/>
                    <a:lstStyle/>
                    <a:p>
                      <a:r>
                        <a:rPr lang="pt-BR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255069"/>
                  </a:ext>
                </a:extLst>
              </a:tr>
              <a:tr h="349438">
                <a:tc>
                  <a:txBody>
                    <a:bodyPr/>
                    <a:lstStyle/>
                    <a:p>
                      <a:r>
                        <a:rPr lang="pt-BR" dirty="0" err="1"/>
                        <a:t>Abr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759343"/>
                  </a:ext>
                </a:extLst>
              </a:tr>
              <a:tr h="34943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54638"/>
                  </a:ext>
                </a:extLst>
              </a:tr>
            </a:tbl>
          </a:graphicData>
        </a:graphic>
      </p:graphicFrame>
      <p:sp>
        <p:nvSpPr>
          <p:cNvPr id="51" name="Google Shape;94;p1">
            <a:extLst>
              <a:ext uri="{FF2B5EF4-FFF2-40B4-BE49-F238E27FC236}">
                <a16:creationId xmlns:a16="http://schemas.microsoft.com/office/drawing/2014/main" id="{042ECC64-F627-3B47-BF27-B74EAF4EDB75}"/>
              </a:ext>
            </a:extLst>
          </p:cNvPr>
          <p:cNvSpPr txBox="1"/>
          <p:nvPr/>
        </p:nvSpPr>
        <p:spPr>
          <a:xfrm>
            <a:off x="266226" y="3072996"/>
            <a:ext cx="3219915" cy="338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72000" tIns="45700" rIns="720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EBITDA Cadastro </a:t>
            </a:r>
            <a:r>
              <a:rPr lang="pt-BR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YoY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3A422F6-8862-B15E-0DE0-A332A1FC9FA3}"/>
              </a:ext>
            </a:extLst>
          </p:cNvPr>
          <p:cNvSpPr/>
          <p:nvPr/>
        </p:nvSpPr>
        <p:spPr>
          <a:xfrm>
            <a:off x="6957859" y="830393"/>
            <a:ext cx="5113284" cy="556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120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53" name="Gráfico 52">
            <a:extLst>
              <a:ext uri="{FF2B5EF4-FFF2-40B4-BE49-F238E27FC236}">
                <a16:creationId xmlns:a16="http://schemas.microsoft.com/office/drawing/2014/main" id="{3899A8A6-D9F8-CEF7-DD65-C6204ADBDE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3641651"/>
              </p:ext>
            </p:extLst>
          </p:nvPr>
        </p:nvGraphicFramePr>
        <p:xfrm>
          <a:off x="7914491" y="1305707"/>
          <a:ext cx="4088766" cy="126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4" name="Gráfico 53">
            <a:extLst>
              <a:ext uri="{FF2B5EF4-FFF2-40B4-BE49-F238E27FC236}">
                <a16:creationId xmlns:a16="http://schemas.microsoft.com/office/drawing/2014/main" id="{D6C09CBA-D72E-E1AB-37E4-CFC41F522B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2550896"/>
              </p:ext>
            </p:extLst>
          </p:nvPr>
        </p:nvGraphicFramePr>
        <p:xfrm>
          <a:off x="7874864" y="2673626"/>
          <a:ext cx="4088766" cy="126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5" name="Gráfico 54">
            <a:extLst>
              <a:ext uri="{FF2B5EF4-FFF2-40B4-BE49-F238E27FC236}">
                <a16:creationId xmlns:a16="http://schemas.microsoft.com/office/drawing/2014/main" id="{8E985F80-10A7-3CEA-D0AF-242C24D29F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3727729"/>
              </p:ext>
            </p:extLst>
          </p:nvPr>
        </p:nvGraphicFramePr>
        <p:xfrm>
          <a:off x="7874864" y="4002283"/>
          <a:ext cx="4088766" cy="126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6" name="Gráfico 55">
            <a:extLst>
              <a:ext uri="{FF2B5EF4-FFF2-40B4-BE49-F238E27FC236}">
                <a16:creationId xmlns:a16="http://schemas.microsoft.com/office/drawing/2014/main" id="{049A0321-34D7-49AD-7E7E-EAD86AED5A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7728501"/>
              </p:ext>
            </p:extLst>
          </p:nvPr>
        </p:nvGraphicFramePr>
        <p:xfrm>
          <a:off x="7914491" y="5214468"/>
          <a:ext cx="4088766" cy="126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7" name="Retângulo 56">
            <a:extLst>
              <a:ext uri="{FF2B5EF4-FFF2-40B4-BE49-F238E27FC236}">
                <a16:creationId xmlns:a16="http://schemas.microsoft.com/office/drawing/2014/main" id="{D125C5D9-8589-31FA-0F13-020C35607142}"/>
              </a:ext>
            </a:extLst>
          </p:cNvPr>
          <p:cNvSpPr/>
          <p:nvPr/>
        </p:nvSpPr>
        <p:spPr>
          <a:xfrm>
            <a:off x="6989092" y="1693606"/>
            <a:ext cx="804650" cy="21619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Buonny</a:t>
            </a:r>
            <a:endParaRPr lang="pt-BR" sz="1400" dirty="0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EB60F8F1-3C4B-59FB-9404-821AC5A0AA80}"/>
              </a:ext>
            </a:extLst>
          </p:cNvPr>
          <p:cNvSpPr/>
          <p:nvPr/>
        </p:nvSpPr>
        <p:spPr>
          <a:xfrm>
            <a:off x="7000758" y="3026056"/>
            <a:ext cx="804650" cy="21619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BRK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CEF8D9AA-3426-763C-CD91-B3D4C028A46F}"/>
              </a:ext>
            </a:extLst>
          </p:cNvPr>
          <p:cNvSpPr/>
          <p:nvPr/>
        </p:nvSpPr>
        <p:spPr>
          <a:xfrm>
            <a:off x="6981004" y="4358506"/>
            <a:ext cx="804650" cy="21619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Open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4A20AC8-D972-47A9-44E4-ACF0B91AAE9A}"/>
              </a:ext>
            </a:extLst>
          </p:cNvPr>
          <p:cNvSpPr/>
          <p:nvPr/>
        </p:nvSpPr>
        <p:spPr>
          <a:xfrm>
            <a:off x="6985893" y="5474759"/>
            <a:ext cx="860711" cy="21619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Trafegus</a:t>
            </a:r>
            <a:endParaRPr lang="pt-BR" sz="1400" dirty="0"/>
          </a:p>
        </p:txBody>
      </p:sp>
      <p:sp>
        <p:nvSpPr>
          <p:cNvPr id="44" name="Google Shape;94;p1">
            <a:extLst>
              <a:ext uri="{FF2B5EF4-FFF2-40B4-BE49-F238E27FC236}">
                <a16:creationId xmlns:a16="http://schemas.microsoft.com/office/drawing/2014/main" id="{BFAEB8F6-599F-A83C-16AD-C63581723E5C}"/>
              </a:ext>
            </a:extLst>
          </p:cNvPr>
          <p:cNvSpPr txBox="1"/>
          <p:nvPr/>
        </p:nvSpPr>
        <p:spPr>
          <a:xfrm>
            <a:off x="7000287" y="529238"/>
            <a:ext cx="1854506" cy="584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72000" tIns="45700" rIns="720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EBITDA Cadastro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empresa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260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A14B9-CAB6-13AD-DEE2-F50E7A2DF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A4B33BF-20AC-65A6-C2CA-052EC3F6D2CE}"/>
              </a:ext>
            </a:extLst>
          </p:cNvPr>
          <p:cNvSpPr/>
          <p:nvPr/>
        </p:nvSpPr>
        <p:spPr>
          <a:xfrm>
            <a:off x="253846" y="896090"/>
            <a:ext cx="5113284" cy="1956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D868DA15-FDE2-C063-9A29-6B2F5E69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6" y="90023"/>
            <a:ext cx="11395259" cy="593299"/>
          </a:xfrm>
        </p:spPr>
        <p:txBody>
          <a:bodyPr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"/>
                <a:cs typeface="Arial"/>
                <a:sym typeface="Arial"/>
              </a:rPr>
              <a:t>Resultados Cadastro</a:t>
            </a:r>
            <a:endParaRPr kumimoji="0" lang="pt-BR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94;p1">
            <a:extLst>
              <a:ext uri="{FF2B5EF4-FFF2-40B4-BE49-F238E27FC236}">
                <a16:creationId xmlns:a16="http://schemas.microsoft.com/office/drawing/2014/main" id="{22F7DCFC-9A93-2E2C-967E-B0B0B385BD1F}"/>
              </a:ext>
            </a:extLst>
          </p:cNvPr>
          <p:cNvSpPr txBox="1"/>
          <p:nvPr/>
        </p:nvSpPr>
        <p:spPr>
          <a:xfrm>
            <a:off x="363964" y="767951"/>
            <a:ext cx="1825729" cy="584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72000" tIns="45700" rIns="720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Desdobramento dos custos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93596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CED4F72051E1845974ABFDC39CFA9F2" ma:contentTypeVersion="15" ma:contentTypeDescription="Crie um novo documento." ma:contentTypeScope="" ma:versionID="cf5acd021056f2eebce077949b57b6a3">
  <xsd:schema xmlns:xsd="http://www.w3.org/2001/XMLSchema" xmlns:xs="http://www.w3.org/2001/XMLSchema" xmlns:p="http://schemas.microsoft.com/office/2006/metadata/properties" xmlns:ns2="d8f688d0-f395-43a7-ba91-0aed0317dbaf" xmlns:ns3="5265e98f-8b28-4a3c-8045-8d3161c730fb" targetNamespace="http://schemas.microsoft.com/office/2006/metadata/properties" ma:root="true" ma:fieldsID="b5525f36661a4fe39bec89d52d9f0eb6" ns2:_="" ns3:_="">
    <xsd:import namespace="d8f688d0-f395-43a7-ba91-0aed0317dbaf"/>
    <xsd:import namespace="5265e98f-8b28-4a3c-8045-8d3161c730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f688d0-f395-43a7-ba91-0aed0317db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Marcações de imagem" ma:readOnly="false" ma:fieldId="{5cf76f15-5ced-4ddc-b409-7134ff3c332f}" ma:taxonomyMulti="true" ma:sspId="a8381c5f-bf68-4e6a-94d5-5f00d3537ea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65e98f-8b28-4a3c-8045-8d3161c730f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107e2c4c-4575-4416-a41f-bbb613d7cc80}" ma:internalName="TaxCatchAll" ma:showField="CatchAllData" ma:web="5265e98f-8b28-4a3c-8045-8d3161c730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CE5A01-8DB5-4D95-A2A0-E67E5B7AC11A}"/>
</file>

<file path=customXml/itemProps2.xml><?xml version="1.0" encoding="utf-8"?>
<ds:datastoreItem xmlns:ds="http://schemas.openxmlformats.org/officeDocument/2006/customXml" ds:itemID="{88704170-96B7-4E7F-9598-6071841F67B7}"/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136</Words>
  <Application>Microsoft Office PowerPoint</Application>
  <PresentationFormat>Widescreen</PresentationFormat>
  <Paragraphs>79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Resultados Cadastro</vt:lpstr>
      <vt:lpstr>Resultados Cadastro</vt:lpstr>
      <vt:lpstr>Resultados Cadastro</vt:lpstr>
      <vt:lpstr>Resultados Cadastro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Cadastro</dc:title>
  <dc:creator>Thiago Figueiredo Azevedo</dc:creator>
  <cp:lastModifiedBy>Thiago Figueiredo Azevedo</cp:lastModifiedBy>
  <cp:revision>2</cp:revision>
  <dcterms:created xsi:type="dcterms:W3CDTF">2024-02-19T18:29:35Z</dcterms:created>
  <dcterms:modified xsi:type="dcterms:W3CDTF">2024-02-21T12:13:10Z</dcterms:modified>
</cp:coreProperties>
</file>