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Horizon" charset="1" panose="02000500000000000000"/>
      <p:regular r:id="rId29"/>
    </p:embeddedFont>
    <p:embeddedFont>
      <p:font typeface="Open Sans Bold" charset="1" panose="020B0806030504020204"/>
      <p:regular r:id="rId30"/>
    </p:embeddedFont>
    <p:embeddedFont>
      <p:font typeface="Open Sans" charset="1" panose="020B0606030504020204"/>
      <p:regular r:id="rId31"/>
    </p:embeddedFont>
    <p:embeddedFont>
      <p:font typeface="Bree Serif" charset="1" panose="0200050304000002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www.kingston.com/br/ssd/what-is-nvme-ssd-technology#:~:text=A%20tecnologia%20NVMe%20oferece%20armazenamento,que%20os%20dos%20drivers%20AHCI." TargetMode="External" Type="http://schemas.openxmlformats.org/officeDocument/2006/relationships/hyperlink"/><Relationship Id="rId5" Target="https://www.kingston.com/br/blog/pc-performance/nvme-vs-sata#:~:text=SSDs%20NVMe,SATA%20de%20interface%20e%20comunica%C3%A7%C3%A3o." TargetMode="External" Type="http://schemas.openxmlformats.org/officeDocument/2006/relationships/hyperlink"/><Relationship Id="rId6" Target="https://tecnoblog.net/noticias/intel-da-adeus-a-memoria-optane-em-ajuste-contabil-de-us-559-milhoes/" TargetMode="External" Type="http://schemas.openxmlformats.org/officeDocument/2006/relationships/hyperlink"/><Relationship Id="rId7" Target="https://www.tecmundo.com.br/amd/87489-hbm-memoria-banda-larga-revolucionar-computacao.htm#:~:text=A%20mem%C3%B3ria%20HBM%20%C3%A9%20muito,l%C3%B3gico%20e%20m%C3%B3dulos%20de%20mem%C3%B3ria." TargetMode="External" Type="http://schemas.openxmlformats.org/officeDocument/2006/relationships/hyperlink"/><Relationship Id="rId8" Target="https://br.crucial.com/articles/about-memory/difference-among-ddr2-ddr3-ddr4-and-ddr5-memory#:~:text=A%20mem%C3%B3ria%20DDR5%20oferece%20maior,banda%20em%20compara%C3%A7%C3%A3o%20%C3%A0%20DDR4.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6286">
            <a:off x="823487" y="4430527"/>
            <a:ext cx="20597640" cy="6273223"/>
          </a:xfrm>
          <a:custGeom>
            <a:avLst/>
            <a:gdLst/>
            <a:ahLst/>
            <a:cxnLst/>
            <a:rect r="r" b="b" t="t" l="l"/>
            <a:pathLst>
              <a:path h="6273223" w="20597640">
                <a:moveTo>
                  <a:pt x="0" y="0"/>
                </a:moveTo>
                <a:lnTo>
                  <a:pt x="20597641" y="0"/>
                </a:lnTo>
                <a:lnTo>
                  <a:pt x="20597641" y="6273223"/>
                </a:lnTo>
                <a:lnTo>
                  <a:pt x="0" y="6273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8853" y="3619500"/>
            <a:ext cx="10290294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3"/>
              </a:lnSpc>
            </a:pPr>
            <a:r>
              <a:rPr lang="en-US" sz="926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TIPOS DE MEMÓRIAS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980" y="314331"/>
            <a:ext cx="8559254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Data de lançamento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7980" y="2928702"/>
            <a:ext cx="15485104" cy="307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tecnologia de Memória Não Volátil Expressa, (NVMe) foi introduzida em 2011 para enfrentar os diversos gargalos dos protocolos SATA de interface e comunicação. A tecnologia NVMe utiliza o barramento PCIe, ao invés do barramento SATA, para liberar o enorme potencial de largura de banda para dispositivos de armazenamento.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10160370">
            <a:off x="-865172" y="5471221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39" y="0"/>
                </a:moveTo>
                <a:lnTo>
                  <a:pt x="0" y="0"/>
                </a:lnTo>
                <a:lnTo>
                  <a:pt x="0" y="7131619"/>
                </a:lnTo>
                <a:lnTo>
                  <a:pt x="19635939" y="7131619"/>
                </a:lnTo>
                <a:lnTo>
                  <a:pt x="196359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160370">
            <a:off x="-2416262" y="5416079"/>
            <a:ext cx="21158057" cy="7684441"/>
          </a:xfrm>
          <a:custGeom>
            <a:avLst/>
            <a:gdLst/>
            <a:ahLst/>
            <a:cxnLst/>
            <a:rect r="r" b="b" t="t" l="l"/>
            <a:pathLst>
              <a:path h="7684441" w="21158057">
                <a:moveTo>
                  <a:pt x="21158057" y="0"/>
                </a:moveTo>
                <a:lnTo>
                  <a:pt x="0" y="0"/>
                </a:lnTo>
                <a:lnTo>
                  <a:pt x="0" y="7684442"/>
                </a:lnTo>
                <a:lnTo>
                  <a:pt x="21158057" y="7684442"/>
                </a:lnTo>
                <a:lnTo>
                  <a:pt x="211580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854349">
            <a:off x="13617133" y="-3857448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5" y="0"/>
                </a:lnTo>
                <a:lnTo>
                  <a:pt x="8760195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4380" y="314330"/>
            <a:ext cx="4500562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Novidades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4380" y="2362200"/>
            <a:ext cx="17042322" cy="657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Ki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ngston Digital anunciou o SSD NVMe M.2 NV3, um novo modelo de SSD de alta performance. 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Crucial lançou o SSD NVMe PCle 4.0 Crucial T500, que é 12 vezes mais rápido do que a SATA. 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Pure Storage aproveita o aumento nas velocidades de transferência do NVMe por PCIe para fornecer soluções de armazenamento totalmente flash. </a:t>
            </a:r>
          </a:p>
          <a:p>
            <a:pPr algn="just">
              <a:lnSpc>
                <a:spcPts val="5739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tecnologia NVMe é uma das mais recentes inovações em tecnologia de armazenamento. Os SSDs NVMe são mais rápidos que os discos rígidos e as SSDs SCSI ou AHCI. 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954832">
            <a:off x="-2478259" y="-1496871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40" y="0"/>
                </a:moveTo>
                <a:lnTo>
                  <a:pt x="0" y="0"/>
                </a:lnTo>
                <a:lnTo>
                  <a:pt x="0" y="7131619"/>
                </a:lnTo>
                <a:lnTo>
                  <a:pt x="19635940" y="7131619"/>
                </a:lnTo>
                <a:lnTo>
                  <a:pt x="1963594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3211" y="314331"/>
            <a:ext cx="4305300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Melhorias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3211" y="2359967"/>
            <a:ext cx="1613770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Aumento da velocidade: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Em comparação com HDDs (drives de disco rígido), os SSDs (drives de estado sólido) já estão em outra liga em relação a velocidades de leitura e gravação. Mas eles ficam ainda mais rápidos ao usar uma interface NVMe.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211" y="4545493"/>
            <a:ext cx="16137707" cy="211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Desempenho aprimorado: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Os SSDs NVMe permitem que vinte e cinco vezes mais dados sejam transferidos em comparação com drives SATA. A atualização para uma unidade NVMe removerá quaisquer gargalos de armazenamento e melhorará o fluxo de trabalho geral do seu PC.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211" y="7191375"/>
            <a:ext cx="1613770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Benefícios para jogos: </a:t>
            </a:r>
            <a:r>
              <a:rPr lang="en-US" sz="2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Seu PC de jogos também verá os benefícios da atualização para um SSD NVMe. Você notará um tempo de inicialização e carregamento mais rápido do jogo e tempos de instalação reduzidos. Além disso, a tecnologia NVMe irá lidar com o aumento das taxas de quadros dos maiores e mais recentes jogos.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954832">
            <a:off x="-1177182" y="1300443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39" y="0"/>
                </a:moveTo>
                <a:lnTo>
                  <a:pt x="0" y="0"/>
                </a:lnTo>
                <a:lnTo>
                  <a:pt x="0" y="7131619"/>
                </a:lnTo>
                <a:lnTo>
                  <a:pt x="19635939" y="7131619"/>
                </a:lnTo>
                <a:lnTo>
                  <a:pt x="19635939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40787" y="2169498"/>
            <a:ext cx="7362657" cy="5948004"/>
          </a:xfrm>
          <a:custGeom>
            <a:avLst/>
            <a:gdLst/>
            <a:ahLst/>
            <a:cxnLst/>
            <a:rect r="r" b="b" t="t" l="l"/>
            <a:pathLst>
              <a:path h="5948004" w="7362657">
                <a:moveTo>
                  <a:pt x="0" y="0"/>
                </a:moveTo>
                <a:lnTo>
                  <a:pt x="7362658" y="0"/>
                </a:lnTo>
                <a:lnTo>
                  <a:pt x="7362658" y="5948004"/>
                </a:lnTo>
                <a:lnTo>
                  <a:pt x="0" y="59480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334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5459" y="4075765"/>
            <a:ext cx="4764083" cy="183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1"/>
              </a:lnSpc>
            </a:pPr>
            <a:r>
              <a:rPr lang="en-US" sz="1000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HBM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3008" y="2477989"/>
            <a:ext cx="17323376" cy="58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4535" indent="-242267" lvl="1">
              <a:lnSpc>
                <a:spcPts val="3141"/>
              </a:lnSpc>
              <a:buFont typeface="Arial"/>
              <a:buChar char="•"/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Compacidade</a:t>
            </a:r>
          </a:p>
          <a:p>
            <a:pPr algn="just">
              <a:lnSpc>
                <a:spcPts val="3141"/>
              </a:lnSpc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é mais compacta, utiliza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ndo até 94% menos espaço na superfície do PCB. </a:t>
            </a:r>
          </a:p>
          <a:p>
            <a:pPr algn="just">
              <a:lnSpc>
                <a:spcPts val="3141"/>
              </a:lnSpc>
            </a:pPr>
          </a:p>
          <a:p>
            <a:pPr algn="just" marL="484535" indent="-242267" lvl="1">
              <a:lnSpc>
                <a:spcPts val="3141"/>
              </a:lnSpc>
              <a:buFont typeface="Arial"/>
              <a:buChar char="•"/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Largura de banda</a:t>
            </a:r>
          </a:p>
          <a:p>
            <a:pPr algn="just">
              <a:lnSpc>
                <a:spcPts val="3141"/>
              </a:lnSpc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tem uma largura de banda de mais de 100 GB/s por conjunto, enquanto a GDDR5 tem um máximo de 28 GB/s por chip. </a:t>
            </a:r>
          </a:p>
          <a:p>
            <a:pPr algn="just">
              <a:lnSpc>
                <a:spcPts val="3141"/>
              </a:lnSpc>
            </a:pPr>
          </a:p>
          <a:p>
            <a:pPr algn="just" marL="484535" indent="-242267" lvl="1">
              <a:lnSpc>
                <a:spcPts val="3141"/>
              </a:lnSpc>
              <a:buFont typeface="Arial"/>
              <a:buChar char="•"/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Consumo de energia</a:t>
            </a:r>
          </a:p>
          <a:p>
            <a:pPr algn="just">
              <a:lnSpc>
                <a:spcPts val="3141"/>
              </a:lnSpc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funciona com tensões reduzidas de 1,2 volts, enquanto a GDDR5 trabalha com 1,5 volts. </a:t>
            </a:r>
          </a:p>
          <a:p>
            <a:pPr algn="just">
              <a:lnSpc>
                <a:spcPts val="3141"/>
              </a:lnSpc>
            </a:pPr>
          </a:p>
          <a:p>
            <a:pPr algn="just" marL="484535" indent="-242267" lvl="1">
              <a:lnSpc>
                <a:spcPts val="3141"/>
              </a:lnSpc>
              <a:buFont typeface="Arial"/>
              <a:buChar char="•"/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</a:p>
          <a:p>
            <a:pPr algn="just">
              <a:lnSpc>
                <a:spcPts val="3141"/>
              </a:lnSpc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tem uma estrutura mais simplificada, o que permite que opere em clocks menores. </a:t>
            </a:r>
          </a:p>
          <a:p>
            <a:pPr algn="just">
              <a:lnSpc>
                <a:spcPts val="3141"/>
              </a:lnSpc>
            </a:pPr>
          </a:p>
          <a:p>
            <a:pPr algn="just" marL="484535" indent="-242267" lvl="1">
              <a:lnSpc>
                <a:spcPts val="3141"/>
              </a:lnSpc>
              <a:buFont typeface="Arial"/>
              <a:buChar char="•"/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Arquitetura</a:t>
            </a:r>
          </a:p>
          <a:p>
            <a:pPr algn="just">
              <a:lnSpc>
                <a:spcPts val="3141"/>
              </a:lnSpc>
            </a:pP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2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empilha os chips em uma arquitetura 3D, diferente dos métodos convencionais, que alinham as memórias em série. </a:t>
            </a:r>
          </a:p>
          <a:p>
            <a:pPr algn="just">
              <a:lnSpc>
                <a:spcPts val="314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43008" y="314331"/>
            <a:ext cx="6738038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17207" y="314330"/>
            <a:ext cx="12254402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Data de lançamento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2884238">
            <a:off x="2436433" y="1687198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39" y="0"/>
                </a:moveTo>
                <a:lnTo>
                  <a:pt x="0" y="0"/>
                </a:lnTo>
                <a:lnTo>
                  <a:pt x="0" y="7131619"/>
                </a:lnTo>
                <a:lnTo>
                  <a:pt x="19635939" y="7131619"/>
                </a:lnTo>
                <a:lnTo>
                  <a:pt x="196359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6585" y="2990850"/>
            <a:ext cx="1483197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memória HBM (High Bandwidth Memory) foi anunciada oficialmente em maio de 2015. As primeiras placas de vídeo a utilizar a tecnologia foram as da série AMD Radeon R9 Fury, que incluíam os modelos R9 Nano, R9 Fury e R9 Fury X.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AMD desenvolveu a tecnologia em parceria com a Hynix para criar uma memória mais rápida, capaz de transferir mais dados simultaneamente. 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934" y="314330"/>
            <a:ext cx="4604624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Novidades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8528927">
            <a:off x="6281025" y="4651281"/>
            <a:ext cx="24013951" cy="8721679"/>
          </a:xfrm>
          <a:custGeom>
            <a:avLst/>
            <a:gdLst/>
            <a:ahLst/>
            <a:cxnLst/>
            <a:rect r="r" b="b" t="t" l="l"/>
            <a:pathLst>
              <a:path h="8721679" w="24013951">
                <a:moveTo>
                  <a:pt x="24013950" y="0"/>
                </a:moveTo>
                <a:lnTo>
                  <a:pt x="0" y="0"/>
                </a:lnTo>
                <a:lnTo>
                  <a:pt x="0" y="8721679"/>
                </a:lnTo>
                <a:lnTo>
                  <a:pt x="24013950" y="8721679"/>
                </a:lnTo>
                <a:lnTo>
                  <a:pt x="240139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8934" y="3028950"/>
            <a:ext cx="13408964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memória HBM mais recente e adotada é a HBM3 na NVIDIA H100, com um barramento de 5120 bits e mais de 2 TB/s de largura de banda de memória. A HBM3 também está presente no AMD Instinct MI300X do seu concorrente, com um barramento de 8192 bits e mais de 5.3 TB/s de largura de banda de memória.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884238">
            <a:off x="-1772026" y="1307365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40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40" y="7131620"/>
                </a:lnTo>
                <a:lnTo>
                  <a:pt x="19635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765" y="314331"/>
            <a:ext cx="4305300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Melhorias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383" y="2506169"/>
            <a:ext cx="17699235" cy="592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</a:t>
            </a: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nsumo de energia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consome menos energia, pois funciona com tensões mais baixas, de 1,2 volts, em comparação com as memórias GDDR5, que     trabalham com 1,5 volts. </a:t>
            </a:r>
          </a:p>
          <a:p>
            <a:pPr algn="just">
              <a:lnSpc>
                <a:spcPts val="2940"/>
              </a:lnSpc>
            </a:pPr>
          </a:p>
          <a:p>
            <a:pPr algn="just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Espaço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é mais compacta, ocupando até 94% menos espaço na superfície do PCB. </a:t>
            </a:r>
          </a:p>
          <a:p>
            <a:pPr algn="just">
              <a:lnSpc>
                <a:spcPts val="2940"/>
              </a:lnSpc>
            </a:pPr>
          </a:p>
          <a:p>
            <a:pPr algn="just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Largura de banda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tem uma largura de banda de mais de 100 GB/s por conjunto, em comparação com os 28 GB/s máximos por chip da GDDR5. </a:t>
            </a:r>
          </a:p>
          <a:p>
            <a:pPr algn="just">
              <a:lnSpc>
                <a:spcPts val="2940"/>
              </a:lnSpc>
            </a:pPr>
          </a:p>
          <a:p>
            <a:pPr algn="just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Velocidade de transferência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tem uma velocidade de transferência de dados mais rápida, devido à empilhagem vertical de várias camadas de chips de memória. </a:t>
            </a:r>
          </a:p>
          <a:p>
            <a:pPr algn="just">
              <a:lnSpc>
                <a:spcPts val="2940"/>
              </a:lnSpc>
            </a:pPr>
          </a:p>
          <a:p>
            <a:pPr algn="just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Interface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HBM tem uma interface de 1.024 bits por “pilha de memória”, em comparação com os 32 bits da GDDR5. </a:t>
            </a: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528927">
            <a:off x="-3531308" y="156600"/>
            <a:ext cx="24013951" cy="8721679"/>
          </a:xfrm>
          <a:custGeom>
            <a:avLst/>
            <a:gdLst/>
            <a:ahLst/>
            <a:cxnLst/>
            <a:rect r="r" b="b" t="t" l="l"/>
            <a:pathLst>
              <a:path h="8721679" w="24013951">
                <a:moveTo>
                  <a:pt x="24013951" y="0"/>
                </a:moveTo>
                <a:lnTo>
                  <a:pt x="0" y="0"/>
                </a:lnTo>
                <a:lnTo>
                  <a:pt x="0" y="8721679"/>
                </a:lnTo>
                <a:lnTo>
                  <a:pt x="24013951" y="8721679"/>
                </a:lnTo>
                <a:lnTo>
                  <a:pt x="240139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2100" y="2747417"/>
            <a:ext cx="7617920" cy="4792167"/>
          </a:xfrm>
          <a:custGeom>
            <a:avLst/>
            <a:gdLst/>
            <a:ahLst/>
            <a:cxnLst/>
            <a:rect r="r" b="b" t="t" l="l"/>
            <a:pathLst>
              <a:path h="4792167" w="7617920">
                <a:moveTo>
                  <a:pt x="0" y="0"/>
                </a:moveTo>
                <a:lnTo>
                  <a:pt x="7617920" y="0"/>
                </a:lnTo>
                <a:lnTo>
                  <a:pt x="7617920" y="4792166"/>
                </a:lnTo>
                <a:lnTo>
                  <a:pt x="0" y="4792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98208" y="3390900"/>
            <a:ext cx="11866240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MEMORIA 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OPTANE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690" y="314331"/>
            <a:ext cx="6605302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958518">
            <a:off x="-1767440" y="1106263"/>
            <a:ext cx="20817513" cy="7560758"/>
          </a:xfrm>
          <a:custGeom>
            <a:avLst/>
            <a:gdLst/>
            <a:ahLst/>
            <a:cxnLst/>
            <a:rect r="r" b="b" t="t" l="l"/>
            <a:pathLst>
              <a:path h="7560758" w="20817513">
                <a:moveTo>
                  <a:pt x="20817514" y="0"/>
                </a:moveTo>
                <a:lnTo>
                  <a:pt x="0" y="0"/>
                </a:lnTo>
                <a:lnTo>
                  <a:pt x="0" y="7560759"/>
                </a:lnTo>
                <a:lnTo>
                  <a:pt x="20817514" y="7560759"/>
                </a:lnTo>
                <a:lnTo>
                  <a:pt x="208175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1690" y="2155866"/>
            <a:ext cx="17124619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Acelera a inicialização de jogos, a execução de aplicativos e a tra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nsferência de arquivos de mídia 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Melhora a capacidade de resposta do computador, desde a inicialização até a abertura de aplicativos 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Reduz o tempo de espera para concluir tarefas, como pesquisar e encontrar arquivos, salvar arquivos grandes e iniciar aplicações 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Otimiza o acesso aos dados mais frequentemente solicitados pelo sistema e pelo usuário 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Aprende automaticamente os hábitos de computação do usuário para acelerar tarefas frequentes 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6109" y="1222734"/>
            <a:ext cx="10055783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98757" y="3218538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Arthur Galassi Bergonse Medeiros de Souza - RA: 82422433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8757" y="4117464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Leonardo Macedo Camargo - RA: 82422817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8757" y="5015975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Kauê Soares dos Santos- RA: 824117267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8757" y="5914486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Lucas Felipe Monteiro Suarez - RA: 824138683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8757" y="6812998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George Geronimo - RA: 824148488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8757" y="7711509"/>
            <a:ext cx="1549048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Luiz Washington - RA: 824148694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884238">
            <a:off x="-1455499" y="1307365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40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40" y="7131620"/>
                </a:lnTo>
                <a:lnTo>
                  <a:pt x="19635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531" y="314330"/>
            <a:ext cx="8604165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Data de lançamento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1531" y="2698750"/>
            <a:ext cx="14642509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memória Optane foi lançada em 2015, fruto de uma parceria entre a Intel e a Micron. A tecnologia 3D XPoint, que deu origem às memórias Optane, prometia ser mil vezes mais rápida e resistente que os chips Flash convencionais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9096327">
            <a:off x="856727" y="-1277146"/>
            <a:ext cx="20273293" cy="7363102"/>
          </a:xfrm>
          <a:custGeom>
            <a:avLst/>
            <a:gdLst/>
            <a:ahLst/>
            <a:cxnLst/>
            <a:rect r="r" b="b" t="t" l="l"/>
            <a:pathLst>
              <a:path h="7363102" w="20273293">
                <a:moveTo>
                  <a:pt x="20273293" y="0"/>
                </a:moveTo>
                <a:lnTo>
                  <a:pt x="0" y="0"/>
                </a:lnTo>
                <a:lnTo>
                  <a:pt x="0" y="7363102"/>
                </a:lnTo>
                <a:lnTo>
                  <a:pt x="20273293" y="7363102"/>
                </a:lnTo>
                <a:lnTo>
                  <a:pt x="202732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2566" y="314330"/>
            <a:ext cx="4604624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Novidades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5478" y="2499364"/>
            <a:ext cx="16645393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Optane Memory para PCs pode servir como memória de cache para HDs ou até mesmo SSDs. Ele tem interface PCI Express 3.0, será vendido em capacidades de 16 e 32 GB, e promete fornecer desempenho mais consistente: em carga pesada, um SSD com Optane chega a ser 40 vezes mais rápido que um SSD tradicional.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2566" y="6462407"/>
            <a:ext cx="1667830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Intel Optane era uma memória intermediária entre a memória RAM e o armazenamento, que acelerava o desempenho do computador. A tecnologia identificava e lembrava os arquivos, jogos e aplicações mais usados, permitindo um acesso rápido a eles.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723008">
            <a:off x="-1479937" y="2956550"/>
            <a:ext cx="21605294" cy="7846874"/>
          </a:xfrm>
          <a:custGeom>
            <a:avLst/>
            <a:gdLst/>
            <a:ahLst/>
            <a:cxnLst/>
            <a:rect r="r" b="b" t="t" l="l"/>
            <a:pathLst>
              <a:path h="7846874" w="21605294">
                <a:moveTo>
                  <a:pt x="21605294" y="0"/>
                </a:moveTo>
                <a:lnTo>
                  <a:pt x="0" y="0"/>
                </a:lnTo>
                <a:lnTo>
                  <a:pt x="0" y="7846874"/>
                </a:lnTo>
                <a:lnTo>
                  <a:pt x="21605294" y="7846874"/>
                </a:lnTo>
                <a:lnTo>
                  <a:pt x="216052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0549" y="314331"/>
            <a:ext cx="4305300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Melhorias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611" y="2378012"/>
            <a:ext cx="18034779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Aceleração de arquivos: A Optane pode carregar arquivos de mídia gra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ndes até 1,6 vezes mais rápido. 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Aceleração de tarefas: A Optane pode tornar tarefas diárias até 2,1 vezes mais ágeis. 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Melhora de tempos de boot: A Optane pode melhorar os tempos de boot do computador. 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Melhora de inicialização de aplicativos: A Optane pode melhorar a inicialização de aplicativos. 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Melhora da capacidade de resposta: A Optane pode melhorar a capacidade de resposta geral do sistema. 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515590">
            <a:off x="-1406445" y="-3565810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40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40" y="7131620"/>
                </a:lnTo>
                <a:lnTo>
                  <a:pt x="19635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0515590">
            <a:off x="152414" y="6856743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40" y="0"/>
                </a:moveTo>
                <a:lnTo>
                  <a:pt x="0" y="0"/>
                </a:lnTo>
                <a:lnTo>
                  <a:pt x="0" y="7131620"/>
                </a:lnTo>
                <a:lnTo>
                  <a:pt x="19635940" y="7131620"/>
                </a:lnTo>
                <a:lnTo>
                  <a:pt x="19635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9807" y="314331"/>
            <a:ext cx="5126385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Bibliografia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9807" y="2224541"/>
            <a:ext cx="7591718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Os benefícios do NVMe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199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4" tooltip="https://www.kingston.com/br/ssd/what-is-nvme-ssd-technology#:~:text=A%20tecnologia%20NVMe%20oferece%20armazenamento,que%20os%20dos%20drivers%20AHCI."/>
              </a:rPr>
              <a:t>https://www.kingston.com/br/ssd/what-is-nvme-ssd-technology#:~:text=A%20tecnologia%20NVMe%20oferece%20armazenamento,que%20os%20dos%20drivers%20AHCI.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9807" y="4317296"/>
            <a:ext cx="7908322" cy="1544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5106" indent="-23755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SSD NVMe</a:t>
            </a:r>
          </a:p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5" tooltip="https://www.kingston.com/br/blog/pc-performance/nvme-vs-sata#:~:text=SSDs%20NVMe,SATA%20de%20interface%20e%20comunica%C3%A7%C3%A3o."/>
              </a:rPr>
              <a:t>https://www.kingston.com/br/blog/pc-performance/nvme-vs-sata#:~:text=SSDs%20NVMe,SATA%20de%20interface%20e%20comunicação.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9807" y="6414051"/>
            <a:ext cx="7156263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Memória Optane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199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6" tooltip="https://tecnoblog.net/noticias/intel-da-adeus-a-memoria-optane-em-ajuste-contabil-de-us-559-milhoes/"/>
              </a:rPr>
              <a:t>https://tecnoblog.net/noticias/intel-da-adeus-a-memoria-optane-em-ajuste-contabil-de-us-559-milhoes/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0384" y="2224541"/>
            <a:ext cx="7288916" cy="19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5106" indent="-23755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HBM</a:t>
            </a:r>
          </a:p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7" tooltip="https://www.tecmundo.com.br/amd/87489-hbm-memoria-banda-larga-revolucionar-computacao.htm#:~:text=A%20mem%C3%B3ria%20HBM%20%C3%A9%20muito,l%C3%B3gico%20e%20m%C3%B3dulos%20de%20mem%C3%B3ria."/>
              </a:rPr>
              <a:t>https://www.tecmundo.com.br/amd/87489-hbm-memoria-banda-larga-revolucionar-computacao.htm#:~:text=A%20memória%20HBM%20é%20muito,lógico%20e%20módulos%20de%20memória.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70384" y="4517321"/>
            <a:ext cx="6872712" cy="19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5106" indent="-23755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DDR5</a:t>
            </a:r>
          </a:p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 u="sng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  <a:hlinkClick r:id="rId8" tooltip="https://br.crucial.com/articles/about-memory/difference-among-ddr2-ddr3-ddr4-and-ddr5-memory#:~:text=A%20mem%C3%B3ria%20DDR5%20oferece%20maior,banda%20em%20compara%C3%A7%C3%A3o%20%C3%A0%20DDR4."/>
              </a:rPr>
              <a:t>https://br.crucial.com/articles/about-memory/difference-among-ddr2-ddr3-ddr4-and-ddr5-memory#:~:text=A%20memória%20DDR5%20oferece%20maior,banda%20em%20comparação%20à%20DDR4.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8475">
            <a:off x="-487470" y="2690440"/>
            <a:ext cx="16025520" cy="5820343"/>
          </a:xfrm>
          <a:custGeom>
            <a:avLst/>
            <a:gdLst/>
            <a:ahLst/>
            <a:cxnLst/>
            <a:rect r="r" b="b" t="t" l="l"/>
            <a:pathLst>
              <a:path h="5820343" w="16025520">
                <a:moveTo>
                  <a:pt x="16025519" y="0"/>
                </a:moveTo>
                <a:lnTo>
                  <a:pt x="0" y="0"/>
                </a:lnTo>
                <a:lnTo>
                  <a:pt x="0" y="5820343"/>
                </a:lnTo>
                <a:lnTo>
                  <a:pt x="16025519" y="5820343"/>
                </a:lnTo>
                <a:lnTo>
                  <a:pt x="160255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57786" y="2393089"/>
            <a:ext cx="5311976" cy="5311976"/>
          </a:xfrm>
          <a:custGeom>
            <a:avLst/>
            <a:gdLst/>
            <a:ahLst/>
            <a:cxnLst/>
            <a:rect r="r" b="b" t="t" l="l"/>
            <a:pathLst>
              <a:path h="5311976" w="5311976">
                <a:moveTo>
                  <a:pt x="0" y="0"/>
                </a:moveTo>
                <a:lnTo>
                  <a:pt x="5311976" y="0"/>
                </a:lnTo>
                <a:lnTo>
                  <a:pt x="5311976" y="5311977"/>
                </a:lnTo>
                <a:lnTo>
                  <a:pt x="0" y="5311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86954"/>
            <a:ext cx="8927933" cy="324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MEMÓRIA</a:t>
            </a:r>
          </a:p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DDR-5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6296">
            <a:off x="-4076719" y="-2686299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760093" y="304806"/>
            <a:ext cx="10055783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873" y="2266177"/>
            <a:ext cx="16527427" cy="768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Velocidade</a:t>
            </a:r>
            <a:r>
              <a:rPr lang="en-US" sz="3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A DDR5 começa com uma velocidade de 4800 MT/s, 50% mais rápida que a DDR4 (3200 MT/s), e pode alcançar até 8800 MT/s no futuro.</a:t>
            </a:r>
          </a:p>
          <a:p>
            <a:pPr algn="just">
              <a:lnSpc>
                <a:spcPts val="23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Eficiência Energética: 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Consome 20% menos energia, funcionando a 1.1V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Subcanais Dual de 32 bits: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Divide o módulo em dois subcanais independentes para maior eficiência.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SAME-BANK Refresh: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Permite atualizar bancos específicos, otimizando a eficiência.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Hub SPD: 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Possui um novo dispositivo que integra a EEPROM de Detecção de Presença em Série (SPD) com funções adicionais.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6296">
            <a:off x="9867699" y="-362596"/>
            <a:ext cx="10899822" cy="11012191"/>
          </a:xfrm>
          <a:custGeom>
            <a:avLst/>
            <a:gdLst/>
            <a:ahLst/>
            <a:cxnLst/>
            <a:rect r="r" b="b" t="t" l="l"/>
            <a:pathLst>
              <a:path h="11012191" w="10899822">
                <a:moveTo>
                  <a:pt x="0" y="0"/>
                </a:moveTo>
                <a:lnTo>
                  <a:pt x="10899822" y="0"/>
                </a:lnTo>
                <a:lnTo>
                  <a:pt x="10899822" y="11012192"/>
                </a:lnTo>
                <a:lnTo>
                  <a:pt x="0" y="11012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7051" y="314331"/>
            <a:ext cx="8559254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Data de lançamento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7051" y="3108164"/>
            <a:ext cx="15036610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DDR5 foi lançada em 2021 e é a geração mais recente de tecnologia de memória, marcando um salto revolucionário na arquitetura. É, sem dúvida, o maior salto na tecnologia de memória que vimos desde a memória de acesso aleatório dinâmica síncrona.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854" y="2705616"/>
            <a:ext cx="1535868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memória RAM DDR5 inova ao introduzir subcanais dual de 32 bits, dividindo o módulo de memória em dois subcanais acessíveis independentes. Isso resulta em uma eficiência aprimorada e redução de latências para o controlador de memória, enquanto a largura total de dados do módulo permanece em 64 bits.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455056">
            <a:off x="14611175" y="2697230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6"/>
                </a:lnTo>
                <a:lnTo>
                  <a:pt x="0" y="8850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0515590">
            <a:off x="-1337921" y="-3345536"/>
            <a:ext cx="19635939" cy="7131620"/>
          </a:xfrm>
          <a:custGeom>
            <a:avLst/>
            <a:gdLst/>
            <a:ahLst/>
            <a:cxnLst/>
            <a:rect r="r" b="b" t="t" l="l"/>
            <a:pathLst>
              <a:path h="7131620" w="19635939">
                <a:moveTo>
                  <a:pt x="19635939" y="0"/>
                </a:moveTo>
                <a:lnTo>
                  <a:pt x="0" y="0"/>
                </a:lnTo>
                <a:lnTo>
                  <a:pt x="0" y="7131619"/>
                </a:lnTo>
                <a:lnTo>
                  <a:pt x="19635939" y="7131619"/>
                </a:lnTo>
                <a:lnTo>
                  <a:pt x="1963593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6854" y="314331"/>
            <a:ext cx="4500562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Novidades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55056">
            <a:off x="-2512928" y="-531344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9515" y="314331"/>
            <a:ext cx="4305300" cy="128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Melhorias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96296">
            <a:off x="11021612" y="3707544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9515" y="2870849"/>
            <a:ext cx="15214053" cy="307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memória DDR5 oferece maior eficiência de canais, gerenciamento de energia aprimorado e desempenho otimizado, permitindo sistemas de computação multi-core de última geração. As velocidades de inicialização da DDR5 fornecem quase o dobro de largura de banda em comparação à DDR4.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8475">
            <a:off x="-487470" y="2690440"/>
            <a:ext cx="16025520" cy="5820343"/>
          </a:xfrm>
          <a:custGeom>
            <a:avLst/>
            <a:gdLst/>
            <a:ahLst/>
            <a:cxnLst/>
            <a:rect r="r" b="b" t="t" l="l"/>
            <a:pathLst>
              <a:path h="5820343" w="16025520">
                <a:moveTo>
                  <a:pt x="16025519" y="0"/>
                </a:moveTo>
                <a:lnTo>
                  <a:pt x="0" y="0"/>
                </a:lnTo>
                <a:lnTo>
                  <a:pt x="0" y="5820343"/>
                </a:lnTo>
                <a:lnTo>
                  <a:pt x="16025519" y="5820343"/>
                </a:lnTo>
                <a:lnTo>
                  <a:pt x="160255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14850" y="2393089"/>
            <a:ext cx="5716981" cy="5716981"/>
          </a:xfrm>
          <a:custGeom>
            <a:avLst/>
            <a:gdLst/>
            <a:ahLst/>
            <a:cxnLst/>
            <a:rect r="r" b="b" t="t" l="l"/>
            <a:pathLst>
              <a:path h="5716981" w="5716981">
                <a:moveTo>
                  <a:pt x="0" y="0"/>
                </a:moveTo>
                <a:lnTo>
                  <a:pt x="5716980" y="0"/>
                </a:lnTo>
                <a:lnTo>
                  <a:pt x="5716980" y="5716981"/>
                </a:lnTo>
                <a:lnTo>
                  <a:pt x="0" y="5716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67125"/>
            <a:ext cx="8868499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MEMÓRIA NVMe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6296">
            <a:off x="-4076719" y="-2686299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100" y="314330"/>
            <a:ext cx="6941264" cy="128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Características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100" y="2360710"/>
            <a:ext cx="16683200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Velocidade: Leitura e gravação acima de 3000 MB/s, enquanto os HDDs alcançam apenas 100-200 MB/s.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Baixa latência: Acessam dados mais rapidamente, já que não têm partes móveis.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Memória não volátil: Retêm dados mesmo sem energia.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Conexão direta com a CPU: Co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nectam-se diretamente ao processador via barramento PCIe, proporcionando comunicação mais rápida.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Compatibilidade: Funcionam bem com plataformas e aplicativos modernos.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Consumo de energia: Consomem menos energia do que os HDDs.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DAGWaBmToGA</dc:identifier>
  <dcterms:modified xsi:type="dcterms:W3CDTF">2011-08-01T06:04:30Z</dcterms:modified>
  <cp:revision>1</cp:revision>
  <dc:title>TIPOS DE MEMORIA</dc:title>
</cp:coreProperties>
</file>