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94" r:id="rId5"/>
    <p:sldId id="256" r:id="rId6"/>
    <p:sldId id="257" r:id="rId7"/>
    <p:sldId id="295" r:id="rId8"/>
    <p:sldId id="258" r:id="rId9"/>
    <p:sldId id="259" r:id="rId10"/>
    <p:sldId id="299" r:id="rId11"/>
    <p:sldId id="260" r:id="rId12"/>
    <p:sldId id="300" r:id="rId13"/>
    <p:sldId id="261" r:id="rId14"/>
    <p:sldId id="296" r:id="rId15"/>
    <p:sldId id="262" r:id="rId16"/>
    <p:sldId id="297" r:id="rId17"/>
    <p:sldId id="263" r:id="rId18"/>
    <p:sldId id="298" r:id="rId19"/>
    <p:sldId id="270" r:id="rId20"/>
    <p:sldId id="301"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1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11B6C-66B6-45B4-A914-F122D1FF39D5}" v="59" dt="2024-03-24T21:21:22.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096A5-79D0-4AA6-B82D-3E222106E9EB}" type="datetimeFigureOut">
              <a:rPr lang="pt-BR" smtClean="0"/>
              <a:t>25/03/2024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CBC8F-29CE-4816-8071-A09675440535}" type="slidenum">
              <a:rPr lang="pt-BR" smtClean="0"/>
              <a:t>‹#›</a:t>
            </a:fld>
            <a:endParaRPr lang="pt-BR"/>
          </a:p>
        </p:txBody>
      </p:sp>
    </p:spTree>
    <p:extLst>
      <p:ext uri="{BB962C8B-B14F-4D97-AF65-F5344CB8AC3E}">
        <p14:creationId xmlns:p14="http://schemas.microsoft.com/office/powerpoint/2010/main" val="66283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a:t>
            </a:fld>
            <a:endParaRPr lang="en-US" dirty="0"/>
          </a:p>
        </p:txBody>
      </p:sp>
    </p:spTree>
    <p:extLst>
      <p:ext uri="{BB962C8B-B14F-4D97-AF65-F5344CB8AC3E}">
        <p14:creationId xmlns:p14="http://schemas.microsoft.com/office/powerpoint/2010/main" val="141305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FF7BE-8F53-3C21-0EF7-D6CAC24A58E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6783599-3808-1A14-0D3D-D2579FFE26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8B4DCA3-D858-E0EE-A289-0403C49C3CAF}"/>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9B5883A3-3F50-C937-9523-014F1A3D0E4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822D707-B1DD-E6EC-87E2-C363CF66016D}"/>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225397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582B5-EBEC-8446-0145-D9250F55A71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8FA35BB-801A-3B8D-846E-BA722199F8C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B1C33F9-8241-32CE-A10A-E8926D22726D}"/>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C9582112-3C48-441F-4613-0C46B3E77B6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47E825-E830-6497-CCDF-BBD62FBAD40C}"/>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41459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C880D0B-8744-E9A4-7963-581C7438D5C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E14365C-F977-7E7F-6743-ACB161C8D6E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C64E04-6B40-76B2-982F-80411CCE6958}"/>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A0DABAC9-5C94-CA90-4D5D-D351A5A694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C867C9F-3A26-20E3-671D-A6CA89B9D59B}"/>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291539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e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CEF3F-FF9A-923E-AFB2-E780000FDD10}"/>
              </a:ext>
            </a:extLst>
          </p:cNvPr>
          <p:cNvSpPr>
            <a:spLocks noGrp="1"/>
          </p:cNvSpPr>
          <p:nvPr>
            <p:ph type="title"/>
          </p:nvPr>
        </p:nvSpPr>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3A9AD6F-B40C-7416-7184-40BA28506233}"/>
              </a:ext>
            </a:extLst>
          </p:cNvPr>
          <p:cNvSpPr>
            <a:spLocks noGrp="1"/>
          </p:cNvSpPr>
          <p:nvPr>
            <p:ph type="body"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19C386-C8EC-EC5E-4340-C3BBF4E6AFD4}"/>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A20DCD3D-3D7E-5A6F-DEE0-C1C51AD72C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1F83FD-05CD-4B92-5507-FBB1C3F2D7D3}"/>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367398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ogo +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897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F968D-CE86-767D-0F36-A6826C26195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1BF293-6FBC-2D25-2152-44D90A9BEC9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865D77-335C-BDE2-B6FA-793DB405B36A}"/>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CCA5ED9B-C567-268F-2DD5-9A6E765017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7D6A97-ABF2-789E-8244-100599FA52E2}"/>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236678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DB35E-596E-D91B-3FD6-0FEFDE79719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2B10E7E-412B-21E0-BD1E-9BA12F65E1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CACB55C-7453-C8ED-B608-1FF07B98970D}"/>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5DD13118-E00F-6F78-8A9B-50AB71133DE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61AF3E-E26C-161C-3B49-9E3F212E95D9}"/>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188817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A7E2E-E583-634C-F648-7435DD1D1B2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DE92C23-1F57-4769-F297-A70AEABA8D5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52DF98E-5DFF-0735-537E-398E433F08E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0074ACF-D1B6-A913-DDDE-7B2BEAF0E3E7}"/>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6" name="Espaço Reservado para Rodapé 5">
            <a:extLst>
              <a:ext uri="{FF2B5EF4-FFF2-40B4-BE49-F238E27FC236}">
                <a16:creationId xmlns:a16="http://schemas.microsoft.com/office/drawing/2014/main" id="{36B0F4A8-9F00-0F34-9EB5-E58D1A942F3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D0C8155-587C-67ED-E10E-84B94F8EF843}"/>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147116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FA909-160D-E4D2-04CC-3B6DDB4AA5D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9A192C8-AAFB-E534-96D3-28D431E7E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C980B1F-1F19-D195-1E34-0CD00835191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F3DC211-49BC-A845-ECEE-2C1481555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D42DC5C-A385-022A-5105-C73C0B181DA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49B0C5F-0C34-A379-E12C-AACA3DCD8356}"/>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8" name="Espaço Reservado para Rodapé 7">
            <a:extLst>
              <a:ext uri="{FF2B5EF4-FFF2-40B4-BE49-F238E27FC236}">
                <a16:creationId xmlns:a16="http://schemas.microsoft.com/office/drawing/2014/main" id="{D180FBF7-50C5-49DC-922C-C1FD5CF0DE8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8614920-086C-58EF-EF53-83481FB1A49D}"/>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222082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B62EA-2AF8-6844-D341-F24F7C37D5D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57E93E7-D3CA-C430-D7B6-6D3F666EBCFF}"/>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4" name="Espaço Reservado para Rodapé 3">
            <a:extLst>
              <a:ext uri="{FF2B5EF4-FFF2-40B4-BE49-F238E27FC236}">
                <a16:creationId xmlns:a16="http://schemas.microsoft.com/office/drawing/2014/main" id="{729A9822-D252-2F56-BFA0-2F32256E5E0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C335D48-2C3C-059E-32E4-88E2BCBE1A4A}"/>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39792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3E04E1F-E035-5183-1DDD-FADAF32B65EB}"/>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3" name="Espaço Reservado para Rodapé 2">
            <a:extLst>
              <a:ext uri="{FF2B5EF4-FFF2-40B4-BE49-F238E27FC236}">
                <a16:creationId xmlns:a16="http://schemas.microsoft.com/office/drawing/2014/main" id="{16EC86E9-C778-D22C-B4BB-06801D35A57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34FA34C-5634-664E-5328-A12F11BA5AEC}"/>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319130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228D8-0818-0B82-E85A-81432163F8E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48D6E56-C53D-D375-7D0A-73E292617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91A745F-C387-416D-87D3-52416AB7A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BDB7D02-3BAA-DC85-C947-494C1B4C8486}"/>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6" name="Espaço Reservado para Rodapé 5">
            <a:extLst>
              <a:ext uri="{FF2B5EF4-FFF2-40B4-BE49-F238E27FC236}">
                <a16:creationId xmlns:a16="http://schemas.microsoft.com/office/drawing/2014/main" id="{6C26F648-AF10-86DC-CA4B-20479237CDB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1C0A79E-F362-FA35-B12C-4613A1E1438A}"/>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130912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0DC02-25A4-FFC8-CDC3-94500508362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F868851-89CC-4B2B-5A7C-927D20A26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29A93F4-867D-2F8A-FB45-165568075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9B9DD50-9B21-5014-623A-A0622AB76928}"/>
              </a:ext>
            </a:extLst>
          </p:cNvPr>
          <p:cNvSpPr>
            <a:spLocks noGrp="1"/>
          </p:cNvSpPr>
          <p:nvPr>
            <p:ph type="dt" sz="half" idx="10"/>
          </p:nvPr>
        </p:nvSpPr>
        <p:spPr/>
        <p:txBody>
          <a:bodyPr/>
          <a:lstStyle/>
          <a:p>
            <a:fld id="{01DCEDDB-B748-4F5D-8812-E783E728EB9A}" type="datetimeFigureOut">
              <a:rPr lang="pt-BR" smtClean="0"/>
              <a:t>25/03/2024</a:t>
            </a:fld>
            <a:endParaRPr lang="pt-BR"/>
          </a:p>
        </p:txBody>
      </p:sp>
      <p:sp>
        <p:nvSpPr>
          <p:cNvPr id="6" name="Espaço Reservado para Rodapé 5">
            <a:extLst>
              <a:ext uri="{FF2B5EF4-FFF2-40B4-BE49-F238E27FC236}">
                <a16:creationId xmlns:a16="http://schemas.microsoft.com/office/drawing/2014/main" id="{36B66FDD-3448-F31C-DFF0-06D2985B0C8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2931443-B483-2B50-7544-5AA750553966}"/>
              </a:ext>
            </a:extLst>
          </p:cNvPr>
          <p:cNvSpPr>
            <a:spLocks noGrp="1"/>
          </p:cNvSpPr>
          <p:nvPr>
            <p:ph type="sldNum" sz="quarter" idx="12"/>
          </p:nvPr>
        </p:nvSpPr>
        <p:spPr/>
        <p:txBody>
          <a:bodyPr/>
          <a:lstStyle/>
          <a:p>
            <a:fld id="{8A68CAE6-B7ED-429C-85F7-F8D62E4E3DD9}" type="slidenum">
              <a:rPr lang="pt-BR" smtClean="0"/>
              <a:t>‹#›</a:t>
            </a:fld>
            <a:endParaRPr lang="pt-BR"/>
          </a:p>
        </p:txBody>
      </p:sp>
    </p:spTree>
    <p:extLst>
      <p:ext uri="{BB962C8B-B14F-4D97-AF65-F5344CB8AC3E}">
        <p14:creationId xmlns:p14="http://schemas.microsoft.com/office/powerpoint/2010/main" val="295523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6530232-BD18-023F-42C2-9B432EFC5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C3EFE46-EA28-96A4-BF39-2294B9AA3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783F4E-ACB6-0D3C-D4D9-38F0BB19C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DCEDDB-B748-4F5D-8812-E783E728EB9A}" type="datetimeFigureOut">
              <a:rPr lang="pt-BR" smtClean="0"/>
              <a:t>25/03/2024</a:t>
            </a:fld>
            <a:endParaRPr lang="pt-BR"/>
          </a:p>
        </p:txBody>
      </p:sp>
      <p:sp>
        <p:nvSpPr>
          <p:cNvPr id="5" name="Espaço Reservado para Rodapé 4">
            <a:extLst>
              <a:ext uri="{FF2B5EF4-FFF2-40B4-BE49-F238E27FC236}">
                <a16:creationId xmlns:a16="http://schemas.microsoft.com/office/drawing/2014/main" id="{9046BDAC-D8DA-C532-37E6-CF4A8F8B2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BDAF4CD-6E82-EE30-9228-EE73D7FC4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68CAE6-B7ED-429C-85F7-F8D62E4E3DD9}" type="slidenum">
              <a:rPr lang="pt-BR" smtClean="0"/>
              <a:t>‹#›</a:t>
            </a:fld>
            <a:endParaRPr lang="pt-BR"/>
          </a:p>
        </p:txBody>
      </p:sp>
    </p:spTree>
    <p:extLst>
      <p:ext uri="{BB962C8B-B14F-4D97-AF65-F5344CB8AC3E}">
        <p14:creationId xmlns:p14="http://schemas.microsoft.com/office/powerpoint/2010/main" val="2156272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641" y="3"/>
            <a:ext cx="12180721" cy="6858000"/>
          </a:xfrm>
          <a:prstGeom prst="rect">
            <a:avLst/>
          </a:prstGeom>
        </p:spPr>
      </p:pic>
      <p:pic>
        <p:nvPicPr>
          <p:cNvPr id="15" name="Picture 14"/>
          <p:cNvPicPr>
            <a:picLocks noChangeAspect="1"/>
          </p:cNvPicPr>
          <p:nvPr/>
        </p:nvPicPr>
        <p:blipFill>
          <a:blip r:embed="rId4"/>
          <a:stretch>
            <a:fillRect/>
          </a:stretch>
        </p:blipFill>
        <p:spPr>
          <a:xfrm>
            <a:off x="301701" y="278672"/>
            <a:ext cx="11588600" cy="6272437"/>
          </a:xfrm>
          <a:prstGeom prst="rect">
            <a:avLst/>
          </a:prstGeom>
        </p:spPr>
      </p:pic>
      <p:pic>
        <p:nvPicPr>
          <p:cNvPr id="16" name="Imagem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61367" y="2851616"/>
            <a:ext cx="4269268" cy="1148433"/>
          </a:xfrm>
          <a:prstGeom prst="rect">
            <a:avLst/>
          </a:prstGeom>
        </p:spPr>
      </p:pic>
      <p:sp>
        <p:nvSpPr>
          <p:cNvPr id="2" name="CaixaDeTexto 1">
            <a:extLst>
              <a:ext uri="{FF2B5EF4-FFF2-40B4-BE49-F238E27FC236}">
                <a16:creationId xmlns:a16="http://schemas.microsoft.com/office/drawing/2014/main" id="{CC16AEE9-AF14-F4D8-8F2A-A9F6C7C1EBDE}"/>
              </a:ext>
            </a:extLst>
          </p:cNvPr>
          <p:cNvSpPr txBox="1"/>
          <p:nvPr/>
        </p:nvSpPr>
        <p:spPr>
          <a:xfrm>
            <a:off x="9356436" y="1173018"/>
            <a:ext cx="314510" cy="369332"/>
          </a:xfrm>
          <a:prstGeom prst="rect">
            <a:avLst/>
          </a:prstGeom>
          <a:noFill/>
        </p:spPr>
        <p:txBody>
          <a:bodyPr wrap="none" rtlCol="0">
            <a:spAutoFit/>
          </a:bodyPr>
          <a:lstStyle/>
          <a:p>
            <a:r>
              <a:rPr lang="pt-BR" dirty="0">
                <a:solidFill>
                  <a:srgbClr val="EC1164"/>
                </a:solidFill>
              </a:rPr>
              <a:t>d</a:t>
            </a:r>
          </a:p>
        </p:txBody>
      </p:sp>
    </p:spTree>
    <p:extLst>
      <p:ext uri="{BB962C8B-B14F-4D97-AF65-F5344CB8AC3E}">
        <p14:creationId xmlns:p14="http://schemas.microsoft.com/office/powerpoint/2010/main" val="196077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D7B72E10-E7E5-E0D9-8A0D-49D4A58EC5D7}"/>
              </a:ext>
            </a:extLst>
          </p:cNvPr>
          <p:cNvPicPr>
            <a:picLocks noChangeAspect="1"/>
          </p:cNvPicPr>
          <p:nvPr/>
        </p:nvPicPr>
        <p:blipFill>
          <a:blip r:embed="rId2"/>
          <a:stretch>
            <a:fillRect/>
          </a:stretch>
        </p:blipFill>
        <p:spPr>
          <a:xfrm>
            <a:off x="301700" y="292781"/>
            <a:ext cx="11588600" cy="6272437"/>
          </a:xfrm>
          <a:prstGeom prst="rect">
            <a:avLst/>
          </a:prstGeom>
        </p:spPr>
      </p:pic>
      <p:sp>
        <p:nvSpPr>
          <p:cNvPr id="2" name="Título 1">
            <a:extLst>
              <a:ext uri="{FF2B5EF4-FFF2-40B4-BE49-F238E27FC236}">
                <a16:creationId xmlns:a16="http://schemas.microsoft.com/office/drawing/2014/main" id="{ACEF3479-BC56-99AB-49EE-1F25ABCEFB6E}"/>
              </a:ext>
            </a:extLst>
          </p:cNvPr>
          <p:cNvSpPr>
            <a:spLocks noGrp="1"/>
          </p:cNvSpPr>
          <p:nvPr>
            <p:ph type="title"/>
          </p:nvPr>
        </p:nvSpPr>
        <p:spPr/>
        <p:txBody>
          <a:bodyPr/>
          <a:lstStyle/>
          <a:p>
            <a:r>
              <a:rPr lang="pt-BR" dirty="0" err="1">
                <a:solidFill>
                  <a:schemeClr val="bg1"/>
                </a:solidFill>
              </a:rPr>
              <a:t>Right</a:t>
            </a:r>
            <a:r>
              <a:rPr lang="pt-BR" dirty="0">
                <a:solidFill>
                  <a:schemeClr val="bg1"/>
                </a:solidFill>
              </a:rPr>
              <a:t> </a:t>
            </a:r>
            <a:r>
              <a:rPr lang="pt-BR" dirty="0" err="1">
                <a:solidFill>
                  <a:schemeClr val="bg1"/>
                </a:solidFill>
              </a:rPr>
              <a:t>Outer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C62E0321-CCD2-D458-0B47-F32CAD935884}"/>
              </a:ext>
            </a:extLst>
          </p:cNvPr>
          <p:cNvSpPr>
            <a:spLocks noGrp="1"/>
          </p:cNvSpPr>
          <p:nvPr>
            <p:ph type="body" idx="1"/>
          </p:nvPr>
        </p:nvSpPr>
        <p:spPr/>
        <p:txBody>
          <a:bodyPr/>
          <a:lstStyle/>
          <a:p>
            <a:r>
              <a:rPr lang="pt-BR" dirty="0">
                <a:solidFill>
                  <a:schemeClr val="bg1"/>
                </a:solidFill>
              </a:rPr>
              <a:t>O </a:t>
            </a:r>
            <a:r>
              <a:rPr lang="pt-BR" dirty="0" err="1">
                <a:solidFill>
                  <a:schemeClr val="bg1"/>
                </a:solidFill>
              </a:rPr>
              <a:t>Right</a:t>
            </a:r>
            <a:r>
              <a:rPr lang="pt-BR" dirty="0">
                <a:solidFill>
                  <a:schemeClr val="bg1"/>
                </a:solidFill>
              </a:rPr>
              <a:t> </a:t>
            </a:r>
            <a:r>
              <a:rPr lang="pt-BR" dirty="0" err="1">
                <a:solidFill>
                  <a:schemeClr val="bg1"/>
                </a:solidFill>
              </a:rPr>
              <a:t>Outer</a:t>
            </a:r>
            <a:r>
              <a:rPr lang="pt-BR" dirty="0">
                <a:solidFill>
                  <a:schemeClr val="bg1"/>
                </a:solidFill>
              </a:rPr>
              <a:t> Join é semelhante ao </a:t>
            </a:r>
            <a:r>
              <a:rPr lang="pt-BR" dirty="0" err="1">
                <a:solidFill>
                  <a:schemeClr val="bg1"/>
                </a:solidFill>
              </a:rPr>
              <a:t>Left</a:t>
            </a:r>
            <a:r>
              <a:rPr lang="pt-BR" dirty="0">
                <a:solidFill>
                  <a:schemeClr val="bg1"/>
                </a:solidFill>
              </a:rPr>
              <a:t> </a:t>
            </a:r>
            <a:r>
              <a:rPr lang="pt-BR" dirty="0" err="1">
                <a:solidFill>
                  <a:schemeClr val="bg1"/>
                </a:solidFill>
              </a:rPr>
              <a:t>Outer</a:t>
            </a:r>
            <a:r>
              <a:rPr lang="pt-BR" dirty="0">
                <a:solidFill>
                  <a:schemeClr val="bg1"/>
                </a:solidFill>
              </a:rPr>
              <a:t> Join, mas retorna todas as linhas da tabela à direita.</a:t>
            </a:r>
          </a:p>
        </p:txBody>
      </p:sp>
      <p:pic>
        <p:nvPicPr>
          <p:cNvPr id="6" name="Imagem 5">
            <a:extLst>
              <a:ext uri="{FF2B5EF4-FFF2-40B4-BE49-F238E27FC236}">
                <a16:creationId xmlns:a16="http://schemas.microsoft.com/office/drawing/2014/main" id="{80BC3EE8-9EC7-C292-4D92-5CA10AC17673}"/>
              </a:ext>
            </a:extLst>
          </p:cNvPr>
          <p:cNvPicPr>
            <a:picLocks noChangeAspect="1"/>
          </p:cNvPicPr>
          <p:nvPr/>
        </p:nvPicPr>
        <p:blipFill>
          <a:blip r:embed="rId3"/>
          <a:stretch>
            <a:fillRect/>
          </a:stretch>
        </p:blipFill>
        <p:spPr>
          <a:xfrm>
            <a:off x="1133571" y="2691895"/>
            <a:ext cx="10421804" cy="3620005"/>
          </a:xfrm>
          <a:prstGeom prst="rect">
            <a:avLst/>
          </a:prstGeom>
        </p:spPr>
      </p:pic>
    </p:spTree>
    <p:extLst>
      <p:ext uri="{BB962C8B-B14F-4D97-AF65-F5344CB8AC3E}">
        <p14:creationId xmlns:p14="http://schemas.microsoft.com/office/powerpoint/2010/main" val="108473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D7B72E10-E7E5-E0D9-8A0D-49D4A58EC5D7}"/>
              </a:ext>
            </a:extLst>
          </p:cNvPr>
          <p:cNvPicPr>
            <a:picLocks noChangeAspect="1"/>
          </p:cNvPicPr>
          <p:nvPr/>
        </p:nvPicPr>
        <p:blipFill>
          <a:blip r:embed="rId2"/>
          <a:stretch>
            <a:fillRect/>
          </a:stretch>
        </p:blipFill>
        <p:spPr>
          <a:xfrm>
            <a:off x="301700" y="292781"/>
            <a:ext cx="11588600" cy="6272437"/>
          </a:xfrm>
          <a:prstGeom prst="rect">
            <a:avLst/>
          </a:prstGeom>
        </p:spPr>
      </p:pic>
      <p:sp>
        <p:nvSpPr>
          <p:cNvPr id="2" name="Título 1">
            <a:extLst>
              <a:ext uri="{FF2B5EF4-FFF2-40B4-BE49-F238E27FC236}">
                <a16:creationId xmlns:a16="http://schemas.microsoft.com/office/drawing/2014/main" id="{ACEF3479-BC56-99AB-49EE-1F25ABCEFB6E}"/>
              </a:ext>
            </a:extLst>
          </p:cNvPr>
          <p:cNvSpPr>
            <a:spLocks noGrp="1"/>
          </p:cNvSpPr>
          <p:nvPr>
            <p:ph type="title"/>
          </p:nvPr>
        </p:nvSpPr>
        <p:spPr/>
        <p:txBody>
          <a:bodyPr/>
          <a:lstStyle/>
          <a:p>
            <a:r>
              <a:rPr lang="pt-BR" dirty="0" err="1">
                <a:solidFill>
                  <a:schemeClr val="bg1"/>
                </a:solidFill>
              </a:rPr>
              <a:t>Right</a:t>
            </a:r>
            <a:r>
              <a:rPr lang="pt-BR" dirty="0">
                <a:solidFill>
                  <a:schemeClr val="bg1"/>
                </a:solidFill>
              </a:rPr>
              <a:t> </a:t>
            </a:r>
            <a:r>
              <a:rPr lang="pt-BR" dirty="0" err="1">
                <a:solidFill>
                  <a:schemeClr val="bg1"/>
                </a:solidFill>
              </a:rPr>
              <a:t>Outer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C62E0321-CCD2-D458-0B47-F32CAD935884}"/>
              </a:ext>
            </a:extLst>
          </p:cNvPr>
          <p:cNvSpPr>
            <a:spLocks noGrp="1"/>
          </p:cNvSpPr>
          <p:nvPr>
            <p:ph type="body" idx="1"/>
          </p:nvPr>
        </p:nvSpPr>
        <p:spPr/>
        <p:txBody>
          <a:bodyPr/>
          <a:lstStyle/>
          <a:p>
            <a:pPr marL="0" indent="0" algn="just">
              <a:buNone/>
            </a:pPr>
            <a:r>
              <a:rPr lang="pt-BR" dirty="0">
                <a:solidFill>
                  <a:schemeClr val="bg1"/>
                </a:solidFill>
              </a:rPr>
              <a:t>Neste exemplo, estamos selecionando os </a:t>
            </a:r>
            <a:r>
              <a:rPr lang="pt-BR" dirty="0" err="1">
                <a:solidFill>
                  <a:srgbClr val="FFFF00"/>
                </a:solidFill>
              </a:rPr>
              <a:t>IDs</a:t>
            </a:r>
            <a:r>
              <a:rPr lang="pt-BR" dirty="0">
                <a:solidFill>
                  <a:schemeClr val="bg1"/>
                </a:solidFill>
              </a:rPr>
              <a:t> e nomes dos departamentos da tabela </a:t>
            </a:r>
            <a:r>
              <a:rPr lang="pt-BR" dirty="0" err="1">
                <a:solidFill>
                  <a:srgbClr val="FFFF00"/>
                </a:solidFill>
              </a:rPr>
              <a:t>departments</a:t>
            </a:r>
            <a:r>
              <a:rPr lang="pt-BR" dirty="0">
                <a:solidFill>
                  <a:schemeClr val="bg1"/>
                </a:solidFill>
              </a:rPr>
              <a:t> e os </a:t>
            </a:r>
            <a:r>
              <a:rPr lang="pt-BR" dirty="0" err="1">
                <a:solidFill>
                  <a:srgbClr val="FFFF00"/>
                </a:solidFill>
              </a:rPr>
              <a:t>IDs</a:t>
            </a:r>
            <a:r>
              <a:rPr lang="pt-BR" dirty="0">
                <a:solidFill>
                  <a:schemeClr val="bg1"/>
                </a:solidFill>
              </a:rPr>
              <a:t>, nomes e sobrenomes dos funcionários da tabela </a:t>
            </a:r>
            <a:r>
              <a:rPr lang="pt-BR" dirty="0" err="1">
                <a:solidFill>
                  <a:srgbClr val="FFFF00"/>
                </a:solidFill>
              </a:rPr>
              <a:t>employees</a:t>
            </a:r>
            <a:r>
              <a:rPr lang="pt-BR" dirty="0">
                <a:solidFill>
                  <a:schemeClr val="bg1"/>
                </a:solidFill>
              </a:rPr>
              <a:t>. O </a:t>
            </a:r>
            <a:r>
              <a:rPr lang="pt-BR" dirty="0">
                <a:solidFill>
                  <a:srgbClr val="EC1164"/>
                </a:solidFill>
              </a:rPr>
              <a:t>RIGHT</a:t>
            </a:r>
            <a:r>
              <a:rPr lang="pt-BR" dirty="0">
                <a:solidFill>
                  <a:schemeClr val="bg1"/>
                </a:solidFill>
              </a:rPr>
              <a:t> </a:t>
            </a:r>
            <a:r>
              <a:rPr lang="pt-BR" dirty="0">
                <a:solidFill>
                  <a:srgbClr val="EC1164"/>
                </a:solidFill>
              </a:rPr>
              <a:t>OUTER JOIN </a:t>
            </a:r>
            <a:r>
              <a:rPr lang="pt-BR" dirty="0">
                <a:solidFill>
                  <a:schemeClr val="bg1"/>
                </a:solidFill>
              </a:rPr>
              <a:t>garante que todas as linhas da tabela </a:t>
            </a:r>
            <a:r>
              <a:rPr lang="pt-BR" dirty="0" err="1">
                <a:solidFill>
                  <a:schemeClr val="bg1"/>
                </a:solidFill>
              </a:rPr>
              <a:t>employees</a:t>
            </a:r>
            <a:r>
              <a:rPr lang="pt-BR" dirty="0">
                <a:solidFill>
                  <a:schemeClr val="bg1"/>
                </a:solidFill>
              </a:rPr>
              <a:t> sejam retornadas, mesmo que não haja correspondência na tabela </a:t>
            </a:r>
            <a:r>
              <a:rPr lang="pt-BR" dirty="0" err="1">
                <a:solidFill>
                  <a:srgbClr val="FFFF00"/>
                </a:solidFill>
              </a:rPr>
              <a:t>departments</a:t>
            </a:r>
            <a:r>
              <a:rPr lang="pt-BR" dirty="0">
                <a:solidFill>
                  <a:schemeClr val="bg1"/>
                </a:solidFill>
              </a:rPr>
              <a:t>. Se não houver um departamento correspondente para um funcionário, os valores de departamento serão nulos.</a:t>
            </a:r>
          </a:p>
        </p:txBody>
      </p:sp>
    </p:spTree>
    <p:extLst>
      <p:ext uri="{BB962C8B-B14F-4D97-AF65-F5344CB8AC3E}">
        <p14:creationId xmlns:p14="http://schemas.microsoft.com/office/powerpoint/2010/main" val="83320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93D5B353-968E-DBA4-FA19-603200EA299D}"/>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8D8FBDF5-6C11-33C9-6A71-3952548970DC}"/>
              </a:ext>
            </a:extLst>
          </p:cNvPr>
          <p:cNvSpPr>
            <a:spLocks noGrp="1"/>
          </p:cNvSpPr>
          <p:nvPr>
            <p:ph type="title"/>
          </p:nvPr>
        </p:nvSpPr>
        <p:spPr/>
        <p:txBody>
          <a:bodyPr/>
          <a:lstStyle/>
          <a:p>
            <a:r>
              <a:rPr lang="pt-BR" dirty="0">
                <a:solidFill>
                  <a:schemeClr val="bg1"/>
                </a:solidFill>
              </a:rPr>
              <a:t>Full </a:t>
            </a:r>
            <a:r>
              <a:rPr lang="pt-BR" dirty="0" err="1">
                <a:solidFill>
                  <a:schemeClr val="bg1"/>
                </a:solidFill>
              </a:rPr>
              <a:t>Outer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BC5CAD86-20A5-93CB-E15A-7AA46FFC68DF}"/>
              </a:ext>
            </a:extLst>
          </p:cNvPr>
          <p:cNvSpPr>
            <a:spLocks noGrp="1"/>
          </p:cNvSpPr>
          <p:nvPr>
            <p:ph type="body" idx="1"/>
          </p:nvPr>
        </p:nvSpPr>
        <p:spPr/>
        <p:txBody>
          <a:bodyPr/>
          <a:lstStyle/>
          <a:p>
            <a:r>
              <a:rPr lang="pt-BR" dirty="0">
                <a:solidFill>
                  <a:schemeClr val="bg1"/>
                </a:solidFill>
              </a:rPr>
              <a:t>O Full </a:t>
            </a:r>
            <a:r>
              <a:rPr lang="pt-BR" dirty="0" err="1">
                <a:solidFill>
                  <a:schemeClr val="bg1"/>
                </a:solidFill>
              </a:rPr>
              <a:t>Outer</a:t>
            </a:r>
            <a:r>
              <a:rPr lang="pt-BR" dirty="0">
                <a:solidFill>
                  <a:schemeClr val="bg1"/>
                </a:solidFill>
              </a:rPr>
              <a:t> Join retorna todas as linhas quando há uma correspondência em uma das tabelas.</a:t>
            </a:r>
          </a:p>
        </p:txBody>
      </p:sp>
      <p:pic>
        <p:nvPicPr>
          <p:cNvPr id="6" name="Imagem 5">
            <a:extLst>
              <a:ext uri="{FF2B5EF4-FFF2-40B4-BE49-F238E27FC236}">
                <a16:creationId xmlns:a16="http://schemas.microsoft.com/office/drawing/2014/main" id="{6CFE7EAB-50A5-C216-3D28-DA6322A0EAD4}"/>
              </a:ext>
            </a:extLst>
          </p:cNvPr>
          <p:cNvPicPr>
            <a:picLocks noChangeAspect="1"/>
          </p:cNvPicPr>
          <p:nvPr/>
        </p:nvPicPr>
        <p:blipFill>
          <a:blip r:embed="rId3"/>
          <a:stretch>
            <a:fillRect/>
          </a:stretch>
        </p:blipFill>
        <p:spPr>
          <a:xfrm>
            <a:off x="927966" y="2782136"/>
            <a:ext cx="10336067" cy="3581900"/>
          </a:xfrm>
          <a:prstGeom prst="rect">
            <a:avLst/>
          </a:prstGeom>
        </p:spPr>
      </p:pic>
    </p:spTree>
    <p:extLst>
      <p:ext uri="{BB962C8B-B14F-4D97-AF65-F5344CB8AC3E}">
        <p14:creationId xmlns:p14="http://schemas.microsoft.com/office/powerpoint/2010/main" val="187196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93D5B353-968E-DBA4-FA19-603200EA299D}"/>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8D8FBDF5-6C11-33C9-6A71-3952548970DC}"/>
              </a:ext>
            </a:extLst>
          </p:cNvPr>
          <p:cNvSpPr>
            <a:spLocks noGrp="1"/>
          </p:cNvSpPr>
          <p:nvPr>
            <p:ph type="title"/>
          </p:nvPr>
        </p:nvSpPr>
        <p:spPr/>
        <p:txBody>
          <a:bodyPr/>
          <a:lstStyle/>
          <a:p>
            <a:r>
              <a:rPr lang="pt-BR" dirty="0">
                <a:solidFill>
                  <a:schemeClr val="bg1"/>
                </a:solidFill>
              </a:rPr>
              <a:t>Full </a:t>
            </a:r>
            <a:r>
              <a:rPr lang="pt-BR" dirty="0" err="1">
                <a:solidFill>
                  <a:schemeClr val="bg1"/>
                </a:solidFill>
              </a:rPr>
              <a:t>Outer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BC5CAD86-20A5-93CB-E15A-7AA46FFC68DF}"/>
              </a:ext>
            </a:extLst>
          </p:cNvPr>
          <p:cNvSpPr>
            <a:spLocks noGrp="1"/>
          </p:cNvSpPr>
          <p:nvPr>
            <p:ph type="body" idx="1"/>
          </p:nvPr>
        </p:nvSpPr>
        <p:spPr/>
        <p:txBody>
          <a:bodyPr/>
          <a:lstStyle/>
          <a:p>
            <a:pPr marL="0" indent="0" algn="just">
              <a:buNone/>
            </a:pPr>
            <a:r>
              <a:rPr lang="pt-BR" dirty="0">
                <a:solidFill>
                  <a:schemeClr val="bg1"/>
                </a:solidFill>
              </a:rPr>
              <a:t>Neste exemplo, estamos selecionando os </a:t>
            </a:r>
            <a:r>
              <a:rPr lang="pt-BR" dirty="0" err="1">
                <a:solidFill>
                  <a:srgbClr val="FFFF00"/>
                </a:solidFill>
              </a:rPr>
              <a:t>IDs</a:t>
            </a:r>
            <a:r>
              <a:rPr lang="pt-BR" dirty="0">
                <a:solidFill>
                  <a:schemeClr val="bg1"/>
                </a:solidFill>
              </a:rPr>
              <a:t> e nomes dos departamentos da tabela </a:t>
            </a:r>
            <a:r>
              <a:rPr lang="pt-BR" dirty="0" err="1">
                <a:solidFill>
                  <a:srgbClr val="FFFF00"/>
                </a:solidFill>
              </a:rPr>
              <a:t>departments</a:t>
            </a:r>
            <a:r>
              <a:rPr lang="pt-BR" dirty="0">
                <a:solidFill>
                  <a:schemeClr val="bg1"/>
                </a:solidFill>
              </a:rPr>
              <a:t> e os </a:t>
            </a:r>
            <a:r>
              <a:rPr lang="pt-BR" dirty="0" err="1">
                <a:solidFill>
                  <a:srgbClr val="FFFF00"/>
                </a:solidFill>
              </a:rPr>
              <a:t>IDs</a:t>
            </a:r>
            <a:r>
              <a:rPr lang="pt-BR" dirty="0">
                <a:solidFill>
                  <a:schemeClr val="bg1"/>
                </a:solidFill>
              </a:rPr>
              <a:t>, nomes e sobrenomes dos funcionários da tabela </a:t>
            </a:r>
            <a:r>
              <a:rPr lang="pt-BR" dirty="0" err="1">
                <a:solidFill>
                  <a:srgbClr val="FFFF00"/>
                </a:solidFill>
              </a:rPr>
              <a:t>employees</a:t>
            </a:r>
            <a:r>
              <a:rPr lang="pt-BR" dirty="0">
                <a:solidFill>
                  <a:schemeClr val="bg1"/>
                </a:solidFill>
              </a:rPr>
              <a:t>. </a:t>
            </a:r>
          </a:p>
          <a:p>
            <a:pPr marL="0" indent="0" algn="just">
              <a:buNone/>
            </a:pPr>
            <a:r>
              <a:rPr lang="pt-BR" dirty="0">
                <a:solidFill>
                  <a:schemeClr val="bg1"/>
                </a:solidFill>
              </a:rPr>
              <a:t>O </a:t>
            </a:r>
            <a:r>
              <a:rPr lang="pt-BR" dirty="0">
                <a:solidFill>
                  <a:srgbClr val="EC1164"/>
                </a:solidFill>
              </a:rPr>
              <a:t>FULL OUTER JOIN</a:t>
            </a:r>
            <a:r>
              <a:rPr lang="pt-BR" dirty="0">
                <a:solidFill>
                  <a:schemeClr val="bg1"/>
                </a:solidFill>
              </a:rPr>
              <a:t> garante que todas as linhas de ambas as tabelas sejam incluídas no resultado, mesmo que não haja correspondências em uma das tabelas. Se não houver um departamento correspondente para um funcionário, ou vice-versa, os valores de departamento ou funcionário serão nulos.</a:t>
            </a:r>
          </a:p>
        </p:txBody>
      </p:sp>
    </p:spTree>
    <p:extLst>
      <p:ext uri="{BB962C8B-B14F-4D97-AF65-F5344CB8AC3E}">
        <p14:creationId xmlns:p14="http://schemas.microsoft.com/office/powerpoint/2010/main" val="386060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B354C7E9-41CF-5D5C-8FF5-54FBB9A7BD83}"/>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76731DB3-1996-BA37-8E9E-B6EF118951BC}"/>
              </a:ext>
            </a:extLst>
          </p:cNvPr>
          <p:cNvSpPr>
            <a:spLocks noGrp="1"/>
          </p:cNvSpPr>
          <p:nvPr>
            <p:ph type="title"/>
          </p:nvPr>
        </p:nvSpPr>
        <p:spPr/>
        <p:txBody>
          <a:bodyPr/>
          <a:lstStyle/>
          <a:p>
            <a:r>
              <a:rPr lang="pt-BR" dirty="0">
                <a:solidFill>
                  <a:schemeClr val="bg1"/>
                </a:solidFill>
              </a:rPr>
              <a:t>Cross Join</a:t>
            </a:r>
          </a:p>
        </p:txBody>
      </p:sp>
      <p:sp>
        <p:nvSpPr>
          <p:cNvPr id="3" name="Espaço Reservado para Texto 2">
            <a:extLst>
              <a:ext uri="{FF2B5EF4-FFF2-40B4-BE49-F238E27FC236}">
                <a16:creationId xmlns:a16="http://schemas.microsoft.com/office/drawing/2014/main" id="{13479E58-80C8-2300-8C50-D8F4EF72BCF2}"/>
              </a:ext>
            </a:extLst>
          </p:cNvPr>
          <p:cNvSpPr>
            <a:spLocks noGrp="1"/>
          </p:cNvSpPr>
          <p:nvPr>
            <p:ph type="body" idx="1"/>
          </p:nvPr>
        </p:nvSpPr>
        <p:spPr/>
        <p:txBody>
          <a:bodyPr/>
          <a:lstStyle/>
          <a:p>
            <a:r>
              <a:rPr lang="pt-BR" dirty="0">
                <a:solidFill>
                  <a:schemeClr val="bg1"/>
                </a:solidFill>
              </a:rPr>
              <a:t>O Cross Join combina cada linha de uma tabela com cada linha de outra tabela.</a:t>
            </a:r>
          </a:p>
        </p:txBody>
      </p:sp>
      <p:pic>
        <p:nvPicPr>
          <p:cNvPr id="6" name="Imagem 5">
            <a:extLst>
              <a:ext uri="{FF2B5EF4-FFF2-40B4-BE49-F238E27FC236}">
                <a16:creationId xmlns:a16="http://schemas.microsoft.com/office/drawing/2014/main" id="{FDAD601C-A345-056B-A3B2-7E5B3BDAE296}"/>
              </a:ext>
            </a:extLst>
          </p:cNvPr>
          <p:cNvPicPr>
            <a:picLocks noChangeAspect="1"/>
          </p:cNvPicPr>
          <p:nvPr/>
        </p:nvPicPr>
        <p:blipFill>
          <a:blip r:embed="rId3"/>
          <a:stretch>
            <a:fillRect/>
          </a:stretch>
        </p:blipFill>
        <p:spPr>
          <a:xfrm>
            <a:off x="1017733" y="2710947"/>
            <a:ext cx="10336067" cy="3600953"/>
          </a:xfrm>
          <a:prstGeom prst="rect">
            <a:avLst/>
          </a:prstGeom>
        </p:spPr>
      </p:pic>
    </p:spTree>
    <p:extLst>
      <p:ext uri="{BB962C8B-B14F-4D97-AF65-F5344CB8AC3E}">
        <p14:creationId xmlns:p14="http://schemas.microsoft.com/office/powerpoint/2010/main" val="86857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B354C7E9-41CF-5D5C-8FF5-54FBB9A7BD83}"/>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76731DB3-1996-BA37-8E9E-B6EF118951BC}"/>
              </a:ext>
            </a:extLst>
          </p:cNvPr>
          <p:cNvSpPr>
            <a:spLocks noGrp="1"/>
          </p:cNvSpPr>
          <p:nvPr>
            <p:ph type="title"/>
          </p:nvPr>
        </p:nvSpPr>
        <p:spPr/>
        <p:txBody>
          <a:bodyPr/>
          <a:lstStyle/>
          <a:p>
            <a:r>
              <a:rPr lang="pt-BR" dirty="0">
                <a:solidFill>
                  <a:schemeClr val="bg1"/>
                </a:solidFill>
              </a:rPr>
              <a:t>Cross Join</a:t>
            </a:r>
          </a:p>
        </p:txBody>
      </p:sp>
      <p:sp>
        <p:nvSpPr>
          <p:cNvPr id="3" name="Espaço Reservado para Texto 2">
            <a:extLst>
              <a:ext uri="{FF2B5EF4-FFF2-40B4-BE49-F238E27FC236}">
                <a16:creationId xmlns:a16="http://schemas.microsoft.com/office/drawing/2014/main" id="{13479E58-80C8-2300-8C50-D8F4EF72BCF2}"/>
              </a:ext>
            </a:extLst>
          </p:cNvPr>
          <p:cNvSpPr>
            <a:spLocks noGrp="1"/>
          </p:cNvSpPr>
          <p:nvPr>
            <p:ph type="body" idx="1"/>
          </p:nvPr>
        </p:nvSpPr>
        <p:spPr/>
        <p:txBody>
          <a:bodyPr>
            <a:normAutofit fontScale="92500" lnSpcReduction="20000"/>
          </a:bodyPr>
          <a:lstStyle/>
          <a:p>
            <a:pPr algn="just"/>
            <a:r>
              <a:rPr lang="pt-BR" dirty="0">
                <a:solidFill>
                  <a:schemeClr val="bg1"/>
                </a:solidFill>
              </a:rPr>
              <a:t>Neste exemplo, estamos selecionando todas as combinações possíveis entre as linhas das tabelas </a:t>
            </a:r>
            <a:r>
              <a:rPr lang="pt-BR" dirty="0" err="1">
                <a:solidFill>
                  <a:srgbClr val="FFFF00"/>
                </a:solidFill>
              </a:rPr>
              <a:t>departments</a:t>
            </a:r>
            <a:r>
              <a:rPr lang="pt-BR" dirty="0">
                <a:solidFill>
                  <a:schemeClr val="bg1"/>
                </a:solidFill>
              </a:rPr>
              <a:t> e </a:t>
            </a:r>
            <a:r>
              <a:rPr lang="pt-BR" dirty="0" err="1">
                <a:solidFill>
                  <a:srgbClr val="FFFF00"/>
                </a:solidFill>
              </a:rPr>
              <a:t>employees</a:t>
            </a:r>
            <a:r>
              <a:rPr lang="pt-BR" dirty="0">
                <a:solidFill>
                  <a:schemeClr val="bg1"/>
                </a:solidFill>
              </a:rPr>
              <a:t>. </a:t>
            </a:r>
          </a:p>
          <a:p>
            <a:pPr algn="just"/>
            <a:r>
              <a:rPr lang="pt-BR" dirty="0">
                <a:solidFill>
                  <a:schemeClr val="bg1"/>
                </a:solidFill>
              </a:rPr>
              <a:t>Um </a:t>
            </a:r>
            <a:r>
              <a:rPr lang="pt-BR" dirty="0">
                <a:solidFill>
                  <a:srgbClr val="EC1164"/>
                </a:solidFill>
              </a:rPr>
              <a:t>Cross Join </a:t>
            </a:r>
            <a:r>
              <a:rPr lang="pt-BR" dirty="0">
                <a:solidFill>
                  <a:schemeClr val="bg1"/>
                </a:solidFill>
              </a:rPr>
              <a:t>combina cada linha da tabela </a:t>
            </a:r>
            <a:r>
              <a:rPr lang="pt-BR" dirty="0" err="1">
                <a:solidFill>
                  <a:schemeClr val="bg1"/>
                </a:solidFill>
              </a:rPr>
              <a:t>departments</a:t>
            </a:r>
            <a:r>
              <a:rPr lang="pt-BR" dirty="0">
                <a:solidFill>
                  <a:schemeClr val="bg1"/>
                </a:solidFill>
              </a:rPr>
              <a:t> com cada linha da tabela </a:t>
            </a:r>
            <a:r>
              <a:rPr lang="pt-BR" dirty="0" err="1">
                <a:solidFill>
                  <a:srgbClr val="FFFF00"/>
                </a:solidFill>
              </a:rPr>
              <a:t>employees</a:t>
            </a:r>
            <a:r>
              <a:rPr lang="pt-BR" dirty="0">
                <a:solidFill>
                  <a:schemeClr val="bg1"/>
                </a:solidFill>
              </a:rPr>
              <a:t>, resultando em um conjunto de dados onde cada linha da tabela </a:t>
            </a:r>
            <a:r>
              <a:rPr lang="pt-BR" dirty="0" err="1">
                <a:solidFill>
                  <a:srgbClr val="FFFF00"/>
                </a:solidFill>
              </a:rPr>
              <a:t>departments</a:t>
            </a:r>
            <a:r>
              <a:rPr lang="pt-BR" dirty="0">
                <a:solidFill>
                  <a:schemeClr val="bg1"/>
                </a:solidFill>
              </a:rPr>
              <a:t> está emparelhada com cada linha da tabela </a:t>
            </a:r>
            <a:r>
              <a:rPr lang="pt-BR" dirty="0" err="1">
                <a:solidFill>
                  <a:srgbClr val="FFFF00"/>
                </a:solidFill>
              </a:rPr>
              <a:t>employees</a:t>
            </a:r>
            <a:r>
              <a:rPr lang="pt-BR" dirty="0">
                <a:solidFill>
                  <a:schemeClr val="bg1"/>
                </a:solidFill>
              </a:rPr>
              <a:t>.</a:t>
            </a:r>
          </a:p>
          <a:p>
            <a:pPr algn="just"/>
            <a:endParaRPr lang="pt-BR" dirty="0">
              <a:solidFill>
                <a:schemeClr val="bg1"/>
              </a:solidFill>
            </a:endParaRPr>
          </a:p>
          <a:p>
            <a:pPr algn="just"/>
            <a:r>
              <a:rPr lang="pt-BR" dirty="0">
                <a:solidFill>
                  <a:schemeClr val="bg1"/>
                </a:solidFill>
              </a:rPr>
              <a:t>É importante observar que </a:t>
            </a:r>
            <a:r>
              <a:rPr lang="pt-BR" dirty="0">
                <a:solidFill>
                  <a:srgbClr val="EC1164"/>
                </a:solidFill>
              </a:rPr>
              <a:t>Cross Joins </a:t>
            </a:r>
            <a:r>
              <a:rPr lang="pt-BR" dirty="0">
                <a:solidFill>
                  <a:schemeClr val="bg1"/>
                </a:solidFill>
              </a:rPr>
              <a:t>podem produzir um grande número de resultados, especialmente se as tabelas tiverem um grande número de linhas. Portanto, eles devem ser usados com cautela para evitar resultados inesperadamente grandes. Geralmente, são usados em casos específicos onde essa combinação explícita de todas as linhas é necessária.</a:t>
            </a:r>
          </a:p>
        </p:txBody>
      </p:sp>
    </p:spTree>
    <p:extLst>
      <p:ext uri="{BB962C8B-B14F-4D97-AF65-F5344CB8AC3E}">
        <p14:creationId xmlns:p14="http://schemas.microsoft.com/office/powerpoint/2010/main" val="64316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B2050FD0-E0F7-2F8B-D486-519DE08EDCF6}"/>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8BC34F6F-F838-97AC-D1C4-C9184607A700}"/>
              </a:ext>
            </a:extLst>
          </p:cNvPr>
          <p:cNvSpPr>
            <a:spLocks noGrp="1"/>
          </p:cNvSpPr>
          <p:nvPr>
            <p:ph type="title"/>
          </p:nvPr>
        </p:nvSpPr>
        <p:spPr/>
        <p:txBody>
          <a:bodyPr/>
          <a:lstStyle/>
          <a:p>
            <a:r>
              <a:rPr lang="pt-BR" dirty="0">
                <a:solidFill>
                  <a:schemeClr val="bg1"/>
                </a:solidFill>
              </a:rPr>
              <a:t>Conclusão</a:t>
            </a:r>
          </a:p>
        </p:txBody>
      </p:sp>
      <p:sp>
        <p:nvSpPr>
          <p:cNvPr id="3" name="Espaço Reservado para Texto 2">
            <a:extLst>
              <a:ext uri="{FF2B5EF4-FFF2-40B4-BE49-F238E27FC236}">
                <a16:creationId xmlns:a16="http://schemas.microsoft.com/office/drawing/2014/main" id="{DDF32654-9524-FC84-D89F-E2C27736C943}"/>
              </a:ext>
            </a:extLst>
          </p:cNvPr>
          <p:cNvSpPr>
            <a:spLocks noGrp="1"/>
          </p:cNvSpPr>
          <p:nvPr>
            <p:ph type="body" idx="1"/>
          </p:nvPr>
        </p:nvSpPr>
        <p:spPr/>
        <p:txBody>
          <a:bodyPr/>
          <a:lstStyle/>
          <a:p>
            <a:pPr marL="0" indent="0" algn="just">
              <a:buNone/>
            </a:pPr>
            <a:r>
              <a:rPr lang="pt-BR" dirty="0">
                <a:solidFill>
                  <a:schemeClr val="bg1"/>
                </a:solidFill>
              </a:rPr>
              <a:t>Espero que esta aula tenha fornecido uma compreensão dos Joins e seus tipos em bancos de dados relacionais. Lembre-se de praticar esses conceitos e explorar mais sobre o assunto para aprofundar seu conhecimento.</a:t>
            </a:r>
          </a:p>
          <a:p>
            <a:pPr marL="0" indent="0" algn="just">
              <a:buNone/>
            </a:pPr>
            <a:endParaRPr lang="pt-BR" dirty="0">
              <a:solidFill>
                <a:schemeClr val="bg1"/>
              </a:solidFill>
            </a:endParaRPr>
          </a:p>
          <a:p>
            <a:pPr marL="0" indent="0" algn="ctr">
              <a:buNone/>
            </a:pPr>
            <a:r>
              <a:rPr lang="pt-BR" dirty="0">
                <a:solidFill>
                  <a:srgbClr val="EC1164"/>
                </a:solidFill>
              </a:rPr>
              <a:t>Duvidas?</a:t>
            </a:r>
          </a:p>
        </p:txBody>
      </p:sp>
    </p:spTree>
    <p:extLst>
      <p:ext uri="{BB962C8B-B14F-4D97-AF65-F5344CB8AC3E}">
        <p14:creationId xmlns:p14="http://schemas.microsoft.com/office/powerpoint/2010/main" val="399380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B2050FD0-E0F7-2F8B-D486-519DE08EDCF6}"/>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8BC34F6F-F838-97AC-D1C4-C9184607A700}"/>
              </a:ext>
            </a:extLst>
          </p:cNvPr>
          <p:cNvSpPr>
            <a:spLocks noGrp="1"/>
          </p:cNvSpPr>
          <p:nvPr>
            <p:ph type="title"/>
          </p:nvPr>
        </p:nvSpPr>
        <p:spPr>
          <a:xfrm>
            <a:off x="477982" y="2406362"/>
            <a:ext cx="10515600" cy="1325563"/>
          </a:xfrm>
        </p:spPr>
        <p:txBody>
          <a:bodyPr/>
          <a:lstStyle/>
          <a:p>
            <a:pPr algn="ctr"/>
            <a:r>
              <a:rPr lang="pt-BR" dirty="0">
                <a:solidFill>
                  <a:schemeClr val="bg1"/>
                </a:solidFill>
              </a:rPr>
              <a:t>Exercícios Práticos</a:t>
            </a:r>
          </a:p>
        </p:txBody>
      </p:sp>
    </p:spTree>
    <p:extLst>
      <p:ext uri="{BB962C8B-B14F-4D97-AF65-F5344CB8AC3E}">
        <p14:creationId xmlns:p14="http://schemas.microsoft.com/office/powerpoint/2010/main" val="276754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02D8C-F047-6C41-F666-36EEB3A4CB42}"/>
              </a:ext>
            </a:extLst>
          </p:cNvPr>
          <p:cNvSpPr>
            <a:spLocks noGrp="1"/>
          </p:cNvSpPr>
          <p:nvPr>
            <p:ph type="ctrTitle"/>
          </p:nvPr>
        </p:nvSpPr>
        <p:spPr/>
        <p:txBody>
          <a:bodyPr>
            <a:normAutofit fontScale="90000"/>
          </a:bodyPr>
          <a:lstStyle/>
          <a:p>
            <a:r>
              <a:rPr lang="pt-BR" dirty="0">
                <a:solidFill>
                  <a:srgbClr val="EC1164"/>
                </a:solidFill>
              </a:rPr>
              <a:t>Aula sobre Joins e seus tipos em Banco de Dados Relacional</a:t>
            </a:r>
          </a:p>
        </p:txBody>
      </p:sp>
    </p:spTree>
    <p:extLst>
      <p:ext uri="{BB962C8B-B14F-4D97-AF65-F5344CB8AC3E}">
        <p14:creationId xmlns:p14="http://schemas.microsoft.com/office/powerpoint/2010/main" val="249426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36942CAA-774C-705D-01E8-FFEC4BA82AE5}"/>
              </a:ext>
            </a:extLst>
          </p:cNvPr>
          <p:cNvPicPr>
            <a:picLocks noChangeAspect="1"/>
          </p:cNvPicPr>
          <p:nvPr/>
        </p:nvPicPr>
        <p:blipFill>
          <a:blip r:embed="rId2"/>
          <a:stretch>
            <a:fillRect/>
          </a:stretch>
        </p:blipFill>
        <p:spPr>
          <a:xfrm>
            <a:off x="349917" y="365125"/>
            <a:ext cx="13432241" cy="6272437"/>
          </a:xfrm>
          <a:prstGeom prst="rect">
            <a:avLst/>
          </a:prstGeom>
        </p:spPr>
      </p:pic>
      <p:sp>
        <p:nvSpPr>
          <p:cNvPr id="2" name="Título 1">
            <a:extLst>
              <a:ext uri="{FF2B5EF4-FFF2-40B4-BE49-F238E27FC236}">
                <a16:creationId xmlns:a16="http://schemas.microsoft.com/office/drawing/2014/main" id="{DED66BF4-1924-9041-BD3D-D4A6075C24B6}"/>
              </a:ext>
            </a:extLst>
          </p:cNvPr>
          <p:cNvSpPr>
            <a:spLocks noGrp="1"/>
          </p:cNvSpPr>
          <p:nvPr>
            <p:ph type="title"/>
          </p:nvPr>
        </p:nvSpPr>
        <p:spPr/>
        <p:txBody>
          <a:bodyPr/>
          <a:lstStyle/>
          <a:p>
            <a:pPr algn="ctr"/>
            <a:r>
              <a:rPr lang="pt-BR">
                <a:solidFill>
                  <a:schemeClr val="bg1"/>
                </a:solidFill>
              </a:rPr>
              <a:t>Introdução</a:t>
            </a:r>
            <a:endParaRPr lang="pt-BR" dirty="0">
              <a:solidFill>
                <a:schemeClr val="bg1"/>
              </a:solidFill>
            </a:endParaRPr>
          </a:p>
        </p:txBody>
      </p:sp>
      <p:sp>
        <p:nvSpPr>
          <p:cNvPr id="3" name="Espaço Reservado para Texto 2">
            <a:extLst>
              <a:ext uri="{FF2B5EF4-FFF2-40B4-BE49-F238E27FC236}">
                <a16:creationId xmlns:a16="http://schemas.microsoft.com/office/drawing/2014/main" id="{B84F771B-3F19-7241-107B-F0A166158B32}"/>
              </a:ext>
            </a:extLst>
          </p:cNvPr>
          <p:cNvSpPr>
            <a:spLocks noGrp="1"/>
          </p:cNvSpPr>
          <p:nvPr>
            <p:ph type="body" idx="1"/>
          </p:nvPr>
        </p:nvSpPr>
        <p:spPr>
          <a:xfrm>
            <a:off x="916912" y="2427483"/>
            <a:ext cx="10436887" cy="3749480"/>
          </a:xfrm>
        </p:spPr>
        <p:txBody>
          <a:bodyPr/>
          <a:lstStyle/>
          <a:p>
            <a:pPr algn="just"/>
            <a:r>
              <a:rPr lang="pt-BR">
                <a:solidFill>
                  <a:schemeClr val="bg1"/>
                </a:solidFill>
              </a:rPr>
              <a:t>Nesta aula, vamos explorar o conceito de Joins e os diferentes tipos de Joins em bancos de dados relacional.</a:t>
            </a:r>
            <a:endParaRPr lang="pt-BR" dirty="0">
              <a:solidFill>
                <a:schemeClr val="bg1"/>
              </a:solidFill>
            </a:endParaRPr>
          </a:p>
        </p:txBody>
      </p:sp>
      <p:pic>
        <p:nvPicPr>
          <p:cNvPr id="1028" name="Picture 4" descr="Teoria dos conjuntos: entenda o que é (com exemplos) - Toda Matéria">
            <a:extLst>
              <a:ext uri="{FF2B5EF4-FFF2-40B4-BE49-F238E27FC236}">
                <a16:creationId xmlns:a16="http://schemas.microsoft.com/office/drawing/2014/main" id="{6B6DAEFB-47A3-6C10-400F-379D26CDD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524" y="3439634"/>
            <a:ext cx="2581275" cy="260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95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36942CAA-774C-705D-01E8-FFEC4BA82AE5}"/>
              </a:ext>
            </a:extLst>
          </p:cNvPr>
          <p:cNvPicPr>
            <a:picLocks noChangeAspect="1"/>
          </p:cNvPicPr>
          <p:nvPr/>
        </p:nvPicPr>
        <p:blipFill>
          <a:blip r:embed="rId2"/>
          <a:stretch>
            <a:fillRect/>
          </a:stretch>
        </p:blipFill>
        <p:spPr>
          <a:xfrm>
            <a:off x="301700" y="278672"/>
            <a:ext cx="13432241" cy="6272437"/>
          </a:xfrm>
          <a:prstGeom prst="rect">
            <a:avLst/>
          </a:prstGeom>
        </p:spPr>
      </p:pic>
      <p:pic>
        <p:nvPicPr>
          <p:cNvPr id="1026" name="Picture 2" descr="What are SQL Joins? Types of SQL joins explained - DEV Community">
            <a:extLst>
              <a:ext uri="{FF2B5EF4-FFF2-40B4-BE49-F238E27FC236}">
                <a16:creationId xmlns:a16="http://schemas.microsoft.com/office/drawing/2014/main" id="{5754E200-186A-1C61-05C5-59FBCACC4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49" y="813173"/>
            <a:ext cx="8677276" cy="54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0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D0F0ACA3-A7A5-A2BA-5715-10F0D9D0359C}"/>
              </a:ext>
            </a:extLst>
          </p:cNvPr>
          <p:cNvPicPr>
            <a:picLocks noChangeAspect="1"/>
          </p:cNvPicPr>
          <p:nvPr/>
        </p:nvPicPr>
        <p:blipFill>
          <a:blip r:embed="rId2"/>
          <a:stretch>
            <a:fillRect/>
          </a:stretch>
        </p:blipFill>
        <p:spPr>
          <a:xfrm>
            <a:off x="375592" y="365125"/>
            <a:ext cx="11588600" cy="6272437"/>
          </a:xfrm>
          <a:prstGeom prst="rect">
            <a:avLst/>
          </a:prstGeom>
        </p:spPr>
      </p:pic>
      <p:sp>
        <p:nvSpPr>
          <p:cNvPr id="2" name="Título 1">
            <a:extLst>
              <a:ext uri="{FF2B5EF4-FFF2-40B4-BE49-F238E27FC236}">
                <a16:creationId xmlns:a16="http://schemas.microsoft.com/office/drawing/2014/main" id="{1F628495-53E9-DC9F-0203-034CA70742E0}"/>
              </a:ext>
            </a:extLst>
          </p:cNvPr>
          <p:cNvSpPr>
            <a:spLocks noGrp="1"/>
          </p:cNvSpPr>
          <p:nvPr>
            <p:ph type="title"/>
          </p:nvPr>
        </p:nvSpPr>
        <p:spPr/>
        <p:txBody>
          <a:bodyPr/>
          <a:lstStyle/>
          <a:p>
            <a:pPr algn="ctr"/>
            <a:r>
              <a:rPr lang="pt-BR" dirty="0">
                <a:solidFill>
                  <a:srgbClr val="EC1164"/>
                </a:solidFill>
              </a:rPr>
              <a:t>Conceito de Joins</a:t>
            </a:r>
          </a:p>
        </p:txBody>
      </p:sp>
      <p:sp>
        <p:nvSpPr>
          <p:cNvPr id="3" name="Espaço Reservado para Texto 2">
            <a:extLst>
              <a:ext uri="{FF2B5EF4-FFF2-40B4-BE49-F238E27FC236}">
                <a16:creationId xmlns:a16="http://schemas.microsoft.com/office/drawing/2014/main" id="{169EF3B6-A8F1-5827-3928-5FE70CE6E523}"/>
              </a:ext>
            </a:extLst>
          </p:cNvPr>
          <p:cNvSpPr>
            <a:spLocks noGrp="1"/>
          </p:cNvSpPr>
          <p:nvPr>
            <p:ph type="body" idx="1"/>
          </p:nvPr>
        </p:nvSpPr>
        <p:spPr>
          <a:xfrm>
            <a:off x="838200" y="1624457"/>
            <a:ext cx="10515600" cy="4351338"/>
          </a:xfrm>
        </p:spPr>
        <p:txBody>
          <a:bodyPr>
            <a:normAutofit/>
          </a:bodyPr>
          <a:lstStyle/>
          <a:p>
            <a:pPr marL="0" indent="0" algn="just">
              <a:buNone/>
            </a:pPr>
            <a:r>
              <a:rPr lang="pt-BR" sz="2400" dirty="0">
                <a:solidFill>
                  <a:srgbClr val="FFFF00"/>
                </a:solidFill>
              </a:rPr>
              <a:t>Joins</a:t>
            </a:r>
            <a:r>
              <a:rPr lang="pt-BR" sz="2400" dirty="0">
                <a:solidFill>
                  <a:schemeClr val="bg1"/>
                </a:solidFill>
              </a:rPr>
              <a:t> (junções em português) são operações em bancos de dados que combinam dados de duas ou mais tabelas com base em colunas comuns. Elas permitem recuperar informações de forma mais eficiente e completa, evitando a necessidade de escrever </a:t>
            </a:r>
            <a:r>
              <a:rPr lang="pt-BR" sz="2400" dirty="0" err="1">
                <a:solidFill>
                  <a:schemeClr val="bg1"/>
                </a:solidFill>
              </a:rPr>
              <a:t>sub-consultas</a:t>
            </a:r>
            <a:r>
              <a:rPr lang="pt-BR" sz="2400" dirty="0">
                <a:solidFill>
                  <a:schemeClr val="bg1"/>
                </a:solidFill>
              </a:rPr>
              <a:t> complexas.</a:t>
            </a:r>
          </a:p>
          <a:p>
            <a:pPr marL="0" indent="0" algn="l">
              <a:buNone/>
            </a:pPr>
            <a:r>
              <a:rPr lang="pt-BR" sz="2200" b="1" i="0" dirty="0">
                <a:solidFill>
                  <a:srgbClr val="EC1164"/>
                </a:solidFill>
                <a:effectLst/>
                <a:latin typeface="Google Sans"/>
              </a:rPr>
              <a:t>Vantagens do uso de </a:t>
            </a:r>
            <a:r>
              <a:rPr lang="pt-BR" sz="2200" b="1" i="0" dirty="0" err="1">
                <a:solidFill>
                  <a:srgbClr val="EC1164"/>
                </a:solidFill>
                <a:effectLst/>
                <a:latin typeface="Google Sans"/>
              </a:rPr>
              <a:t>joins</a:t>
            </a:r>
            <a:r>
              <a:rPr lang="pt-BR" sz="2200" b="1" i="0" dirty="0">
                <a:solidFill>
                  <a:srgbClr val="EC1164"/>
                </a:solidFill>
                <a:effectLst/>
                <a:latin typeface="Google Sans"/>
              </a:rPr>
              <a:t>:</a:t>
            </a:r>
            <a:endParaRPr lang="pt-BR" sz="2200" b="0" i="0" dirty="0">
              <a:solidFill>
                <a:srgbClr val="EC1164"/>
              </a:solidFill>
              <a:effectLst/>
              <a:latin typeface="Google Sans"/>
            </a:endParaRPr>
          </a:p>
          <a:p>
            <a:pPr algn="l">
              <a:buFont typeface="Arial" panose="020B0604020202020204" pitchFamily="34" charset="0"/>
              <a:buChar char="•"/>
            </a:pPr>
            <a:r>
              <a:rPr lang="pt-BR" sz="2200" b="1" i="0" dirty="0">
                <a:solidFill>
                  <a:srgbClr val="FFFF00"/>
                </a:solidFill>
                <a:effectLst/>
                <a:latin typeface="Google Sans"/>
              </a:rPr>
              <a:t>Melhor legibilidade:</a:t>
            </a:r>
            <a:r>
              <a:rPr lang="pt-BR" sz="2200" b="0" i="0" dirty="0">
                <a:solidFill>
                  <a:srgbClr val="FFFF00"/>
                </a:solidFill>
                <a:effectLst/>
                <a:latin typeface="Google Sans"/>
              </a:rPr>
              <a:t> </a:t>
            </a:r>
            <a:r>
              <a:rPr lang="pt-BR" sz="2200" b="0" i="0" dirty="0">
                <a:solidFill>
                  <a:schemeClr val="bg1"/>
                </a:solidFill>
                <a:effectLst/>
                <a:latin typeface="Google Sans"/>
              </a:rPr>
              <a:t>As consultas com </a:t>
            </a:r>
            <a:r>
              <a:rPr lang="pt-BR" sz="2200" b="0" i="0" dirty="0" err="1">
                <a:solidFill>
                  <a:srgbClr val="FFFF00"/>
                </a:solidFill>
                <a:effectLst/>
                <a:latin typeface="Google Sans"/>
              </a:rPr>
              <a:t>joins</a:t>
            </a:r>
            <a:r>
              <a:rPr lang="pt-BR" sz="2200" b="0" i="0" dirty="0">
                <a:solidFill>
                  <a:schemeClr val="bg1"/>
                </a:solidFill>
                <a:effectLst/>
                <a:latin typeface="Google Sans"/>
              </a:rPr>
              <a:t> são mais fáceis de ler e entender do que as que usam </a:t>
            </a:r>
            <a:r>
              <a:rPr lang="pt-BR" sz="2200" b="0" i="0" dirty="0" err="1">
                <a:solidFill>
                  <a:schemeClr val="bg1"/>
                </a:solidFill>
                <a:effectLst/>
                <a:latin typeface="Google Sans"/>
              </a:rPr>
              <a:t>sub-consultas</a:t>
            </a:r>
            <a:r>
              <a:rPr lang="pt-BR" sz="2200" b="0" i="0" dirty="0">
                <a:solidFill>
                  <a:schemeClr val="bg1"/>
                </a:solidFill>
                <a:effectLst/>
                <a:latin typeface="Google Sans"/>
              </a:rPr>
              <a:t>.</a:t>
            </a:r>
          </a:p>
          <a:p>
            <a:pPr algn="l">
              <a:buFont typeface="Arial" panose="020B0604020202020204" pitchFamily="34" charset="0"/>
              <a:buChar char="•"/>
            </a:pPr>
            <a:r>
              <a:rPr lang="pt-BR" sz="2200" b="1" i="0" dirty="0">
                <a:solidFill>
                  <a:srgbClr val="FFFF00"/>
                </a:solidFill>
                <a:effectLst/>
                <a:latin typeface="Google Sans"/>
              </a:rPr>
              <a:t>Melhor performance:</a:t>
            </a:r>
            <a:r>
              <a:rPr lang="pt-BR" sz="2200" b="0" i="0" dirty="0">
                <a:solidFill>
                  <a:srgbClr val="FFFF00"/>
                </a:solidFill>
                <a:effectLst/>
                <a:latin typeface="Google Sans"/>
              </a:rPr>
              <a:t> </a:t>
            </a:r>
            <a:r>
              <a:rPr lang="pt-BR" sz="2200" b="0" i="0" dirty="0">
                <a:solidFill>
                  <a:schemeClr val="bg1"/>
                </a:solidFill>
                <a:effectLst/>
                <a:latin typeface="Google Sans"/>
              </a:rPr>
              <a:t>Joins podem otimizar o desempenho das consultas, especialmente quando se trabalha com grandes conjuntos de dados.</a:t>
            </a:r>
          </a:p>
          <a:p>
            <a:pPr algn="l">
              <a:buFont typeface="Arial" panose="020B0604020202020204" pitchFamily="34" charset="0"/>
              <a:buChar char="•"/>
            </a:pPr>
            <a:r>
              <a:rPr lang="pt-BR" sz="2200" b="1" i="0" dirty="0">
                <a:solidFill>
                  <a:srgbClr val="FFFF00"/>
                </a:solidFill>
                <a:effectLst/>
                <a:latin typeface="Google Sans"/>
              </a:rPr>
              <a:t>Evitar </a:t>
            </a:r>
            <a:r>
              <a:rPr lang="pt-BR" sz="2200" b="1" i="0" dirty="0" err="1">
                <a:solidFill>
                  <a:srgbClr val="FFFF00"/>
                </a:solidFill>
                <a:effectLst/>
                <a:latin typeface="Google Sans"/>
              </a:rPr>
              <a:t>sub-consultas</a:t>
            </a:r>
            <a:r>
              <a:rPr lang="pt-BR" sz="2200" b="1" i="0" dirty="0">
                <a:solidFill>
                  <a:srgbClr val="FFFF00"/>
                </a:solidFill>
                <a:effectLst/>
                <a:latin typeface="Google Sans"/>
              </a:rPr>
              <a:t> complexas:</a:t>
            </a:r>
            <a:r>
              <a:rPr lang="pt-BR" sz="2200" b="0" i="0" dirty="0">
                <a:solidFill>
                  <a:srgbClr val="FFFF00"/>
                </a:solidFill>
                <a:effectLst/>
                <a:latin typeface="Google Sans"/>
              </a:rPr>
              <a:t> </a:t>
            </a:r>
            <a:r>
              <a:rPr lang="pt-BR" sz="2200" b="0" i="0" dirty="0">
                <a:solidFill>
                  <a:schemeClr val="bg1"/>
                </a:solidFill>
                <a:effectLst/>
                <a:latin typeface="Google Sans"/>
              </a:rPr>
              <a:t>Joins podem eliminar a necessidade de </a:t>
            </a:r>
            <a:r>
              <a:rPr lang="pt-BR" sz="2200" b="0" i="0" dirty="0" err="1">
                <a:solidFill>
                  <a:schemeClr val="bg1"/>
                </a:solidFill>
                <a:effectLst/>
                <a:latin typeface="Google Sans"/>
              </a:rPr>
              <a:t>sub-consultas</a:t>
            </a:r>
            <a:r>
              <a:rPr lang="pt-BR" sz="2200" b="0" i="0" dirty="0">
                <a:solidFill>
                  <a:schemeClr val="bg1"/>
                </a:solidFill>
                <a:effectLst/>
                <a:latin typeface="Google Sans"/>
              </a:rPr>
              <a:t> aninhadas, tornando a consulta mais simples e eficiente.</a:t>
            </a:r>
          </a:p>
          <a:p>
            <a:pPr marL="0" indent="0" algn="just">
              <a:buNone/>
            </a:pPr>
            <a:endParaRPr lang="pt-BR" dirty="0">
              <a:solidFill>
                <a:schemeClr val="bg1"/>
              </a:solidFill>
            </a:endParaRPr>
          </a:p>
        </p:txBody>
      </p:sp>
    </p:spTree>
    <p:extLst>
      <p:ext uri="{BB962C8B-B14F-4D97-AF65-F5344CB8AC3E}">
        <p14:creationId xmlns:p14="http://schemas.microsoft.com/office/powerpoint/2010/main" val="499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BFE2208B-4C98-DE63-A3C8-64397E3A92F7}"/>
              </a:ext>
            </a:extLst>
          </p:cNvPr>
          <p:cNvPicPr>
            <a:picLocks noChangeAspect="1"/>
          </p:cNvPicPr>
          <p:nvPr/>
        </p:nvPicPr>
        <p:blipFill>
          <a:blip r:embed="rId2"/>
          <a:stretch>
            <a:fillRect/>
          </a:stretch>
        </p:blipFill>
        <p:spPr>
          <a:xfrm>
            <a:off x="301700" y="220438"/>
            <a:ext cx="11588600" cy="6272437"/>
          </a:xfrm>
          <a:prstGeom prst="rect">
            <a:avLst/>
          </a:prstGeom>
        </p:spPr>
      </p:pic>
      <p:sp>
        <p:nvSpPr>
          <p:cNvPr id="2" name="Título 1">
            <a:extLst>
              <a:ext uri="{FF2B5EF4-FFF2-40B4-BE49-F238E27FC236}">
                <a16:creationId xmlns:a16="http://schemas.microsoft.com/office/drawing/2014/main" id="{9F509CA0-68A2-1CD4-DF9B-820096A0C3A1}"/>
              </a:ext>
            </a:extLst>
          </p:cNvPr>
          <p:cNvSpPr>
            <a:spLocks noGrp="1"/>
          </p:cNvSpPr>
          <p:nvPr>
            <p:ph type="title"/>
          </p:nvPr>
        </p:nvSpPr>
        <p:spPr/>
        <p:txBody>
          <a:bodyPr/>
          <a:lstStyle/>
          <a:p>
            <a:pPr algn="ctr"/>
            <a:r>
              <a:rPr lang="pt-BR" dirty="0" err="1">
                <a:solidFill>
                  <a:schemeClr val="bg1"/>
                </a:solidFill>
              </a:rPr>
              <a:t>Inner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0CAC76BB-C5D9-8AAE-07E5-592AA263ED06}"/>
              </a:ext>
            </a:extLst>
          </p:cNvPr>
          <p:cNvSpPr>
            <a:spLocks noGrp="1"/>
          </p:cNvSpPr>
          <p:nvPr>
            <p:ph type="body" idx="1"/>
          </p:nvPr>
        </p:nvSpPr>
        <p:spPr/>
        <p:txBody>
          <a:bodyPr/>
          <a:lstStyle/>
          <a:p>
            <a:r>
              <a:rPr lang="pt-BR" dirty="0">
                <a:solidFill>
                  <a:schemeClr val="bg1"/>
                </a:solidFill>
              </a:rPr>
              <a:t>O </a:t>
            </a:r>
            <a:r>
              <a:rPr lang="pt-BR" dirty="0" err="1">
                <a:solidFill>
                  <a:schemeClr val="bg1"/>
                </a:solidFill>
              </a:rPr>
              <a:t>Inner</a:t>
            </a:r>
            <a:r>
              <a:rPr lang="pt-BR" dirty="0">
                <a:solidFill>
                  <a:schemeClr val="bg1"/>
                </a:solidFill>
              </a:rPr>
              <a:t> Join retorna apenas as linhas que têm correspondências em ambas as tabelas.</a:t>
            </a:r>
          </a:p>
        </p:txBody>
      </p:sp>
      <p:pic>
        <p:nvPicPr>
          <p:cNvPr id="10" name="Imagem 9">
            <a:extLst>
              <a:ext uri="{FF2B5EF4-FFF2-40B4-BE49-F238E27FC236}">
                <a16:creationId xmlns:a16="http://schemas.microsoft.com/office/drawing/2014/main" id="{0677BDF2-0B0C-D209-0794-76416528B39D}"/>
              </a:ext>
            </a:extLst>
          </p:cNvPr>
          <p:cNvPicPr>
            <a:picLocks noChangeAspect="1"/>
          </p:cNvPicPr>
          <p:nvPr/>
        </p:nvPicPr>
        <p:blipFill>
          <a:blip r:embed="rId3"/>
          <a:stretch>
            <a:fillRect/>
          </a:stretch>
        </p:blipFill>
        <p:spPr>
          <a:xfrm>
            <a:off x="1089890" y="2705387"/>
            <a:ext cx="10355120" cy="3629532"/>
          </a:xfrm>
          <a:prstGeom prst="rect">
            <a:avLst/>
          </a:prstGeom>
        </p:spPr>
      </p:pic>
    </p:spTree>
    <p:extLst>
      <p:ext uri="{BB962C8B-B14F-4D97-AF65-F5344CB8AC3E}">
        <p14:creationId xmlns:p14="http://schemas.microsoft.com/office/powerpoint/2010/main" val="112394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BFE2208B-4C98-DE63-A3C8-64397E3A92F7}"/>
              </a:ext>
            </a:extLst>
          </p:cNvPr>
          <p:cNvPicPr>
            <a:picLocks noChangeAspect="1"/>
          </p:cNvPicPr>
          <p:nvPr/>
        </p:nvPicPr>
        <p:blipFill>
          <a:blip r:embed="rId2"/>
          <a:stretch>
            <a:fillRect/>
          </a:stretch>
        </p:blipFill>
        <p:spPr>
          <a:xfrm>
            <a:off x="301700" y="220438"/>
            <a:ext cx="11588600" cy="6272437"/>
          </a:xfrm>
          <a:prstGeom prst="rect">
            <a:avLst/>
          </a:prstGeom>
        </p:spPr>
      </p:pic>
      <p:sp>
        <p:nvSpPr>
          <p:cNvPr id="2" name="Título 1">
            <a:extLst>
              <a:ext uri="{FF2B5EF4-FFF2-40B4-BE49-F238E27FC236}">
                <a16:creationId xmlns:a16="http://schemas.microsoft.com/office/drawing/2014/main" id="{9F509CA0-68A2-1CD4-DF9B-820096A0C3A1}"/>
              </a:ext>
            </a:extLst>
          </p:cNvPr>
          <p:cNvSpPr>
            <a:spLocks noGrp="1"/>
          </p:cNvSpPr>
          <p:nvPr>
            <p:ph type="title"/>
          </p:nvPr>
        </p:nvSpPr>
        <p:spPr/>
        <p:txBody>
          <a:bodyPr/>
          <a:lstStyle/>
          <a:p>
            <a:pPr algn="ctr"/>
            <a:r>
              <a:rPr lang="pt-BR" dirty="0" err="1">
                <a:solidFill>
                  <a:schemeClr val="bg1"/>
                </a:solidFill>
              </a:rPr>
              <a:t>Inner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0CAC76BB-C5D9-8AAE-07E5-592AA263ED06}"/>
              </a:ext>
            </a:extLst>
          </p:cNvPr>
          <p:cNvSpPr>
            <a:spLocks noGrp="1"/>
          </p:cNvSpPr>
          <p:nvPr>
            <p:ph type="body" idx="1"/>
          </p:nvPr>
        </p:nvSpPr>
        <p:spPr/>
        <p:txBody>
          <a:bodyPr>
            <a:normAutofit lnSpcReduction="10000"/>
          </a:bodyPr>
          <a:lstStyle/>
          <a:p>
            <a:pPr algn="just"/>
            <a:r>
              <a:rPr lang="pt-BR" dirty="0">
                <a:solidFill>
                  <a:schemeClr val="bg1"/>
                </a:solidFill>
              </a:rPr>
              <a:t>Neste exemplo, estamos selecionando os </a:t>
            </a:r>
            <a:r>
              <a:rPr lang="pt-BR" dirty="0" err="1">
                <a:solidFill>
                  <a:srgbClr val="FFFF00"/>
                </a:solidFill>
              </a:rPr>
              <a:t>IDs</a:t>
            </a:r>
            <a:r>
              <a:rPr lang="pt-BR" dirty="0">
                <a:solidFill>
                  <a:schemeClr val="bg1"/>
                </a:solidFill>
              </a:rPr>
              <a:t> e nomes dos departamentos da tabela </a:t>
            </a:r>
            <a:r>
              <a:rPr lang="pt-BR" dirty="0" err="1">
                <a:solidFill>
                  <a:srgbClr val="FFFF00"/>
                </a:solidFill>
              </a:rPr>
              <a:t>departments</a:t>
            </a:r>
            <a:r>
              <a:rPr lang="pt-BR" dirty="0">
                <a:solidFill>
                  <a:schemeClr val="bg1"/>
                </a:solidFill>
              </a:rPr>
              <a:t> e os </a:t>
            </a:r>
            <a:r>
              <a:rPr lang="pt-BR" dirty="0" err="1">
                <a:solidFill>
                  <a:srgbClr val="FFFF00"/>
                </a:solidFill>
              </a:rPr>
              <a:t>IDs</a:t>
            </a:r>
            <a:r>
              <a:rPr lang="pt-BR" dirty="0">
                <a:solidFill>
                  <a:schemeClr val="bg1"/>
                </a:solidFill>
              </a:rPr>
              <a:t>, nomes e sobrenomes dos funcionários da tabela </a:t>
            </a:r>
            <a:r>
              <a:rPr lang="pt-BR" dirty="0" err="1">
                <a:solidFill>
                  <a:srgbClr val="FFFF00"/>
                </a:solidFill>
              </a:rPr>
              <a:t>employees</a:t>
            </a:r>
            <a:r>
              <a:rPr lang="pt-BR" dirty="0">
                <a:solidFill>
                  <a:schemeClr val="bg1"/>
                </a:solidFill>
              </a:rPr>
              <a:t>. O </a:t>
            </a:r>
            <a:r>
              <a:rPr lang="pt-BR" dirty="0">
                <a:solidFill>
                  <a:srgbClr val="EC1164"/>
                </a:solidFill>
              </a:rPr>
              <a:t>INNER JOIN </a:t>
            </a:r>
            <a:r>
              <a:rPr lang="pt-BR" dirty="0">
                <a:solidFill>
                  <a:schemeClr val="bg1"/>
                </a:solidFill>
              </a:rPr>
              <a:t>combina apenas as linhas das duas tabelas que têm valores correspondentes na coluna </a:t>
            </a:r>
            <a:r>
              <a:rPr lang="pt-BR" dirty="0" err="1">
                <a:solidFill>
                  <a:srgbClr val="FFFF00"/>
                </a:solidFill>
              </a:rPr>
              <a:t>department_id</a:t>
            </a:r>
            <a:r>
              <a:rPr lang="pt-BR" dirty="0">
                <a:solidFill>
                  <a:schemeClr val="bg1"/>
                </a:solidFill>
              </a:rPr>
              <a:t>, ou seja, apenas os registros onde o ID do departamento em ambas as tabelas são iguais.</a:t>
            </a:r>
          </a:p>
          <a:p>
            <a:pPr algn="just"/>
            <a:r>
              <a:rPr lang="pt-BR" dirty="0">
                <a:solidFill>
                  <a:schemeClr val="bg1"/>
                </a:solidFill>
              </a:rPr>
              <a:t>Este tipo de consulta é comumente usados quando queremos combinar dados de duas tabelas com base em um critério de correspondência específico, e só estamos interessados nos registros que têm correspondências em ambas as tabelas.</a:t>
            </a:r>
          </a:p>
        </p:txBody>
      </p:sp>
    </p:spTree>
    <p:extLst>
      <p:ext uri="{BB962C8B-B14F-4D97-AF65-F5344CB8AC3E}">
        <p14:creationId xmlns:p14="http://schemas.microsoft.com/office/powerpoint/2010/main" val="84255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D9AD5261-5FF9-1651-0DD0-E267B4162424}"/>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B047BE84-596D-ED28-8788-FEC453D7DF70}"/>
              </a:ext>
            </a:extLst>
          </p:cNvPr>
          <p:cNvSpPr>
            <a:spLocks noGrp="1"/>
          </p:cNvSpPr>
          <p:nvPr>
            <p:ph type="title"/>
          </p:nvPr>
        </p:nvSpPr>
        <p:spPr/>
        <p:txBody>
          <a:bodyPr/>
          <a:lstStyle/>
          <a:p>
            <a:r>
              <a:rPr lang="pt-BR" dirty="0" err="1">
                <a:solidFill>
                  <a:schemeClr val="bg1"/>
                </a:solidFill>
              </a:rPr>
              <a:t>Left</a:t>
            </a:r>
            <a:r>
              <a:rPr lang="pt-BR" dirty="0">
                <a:solidFill>
                  <a:schemeClr val="bg1"/>
                </a:solidFill>
              </a:rPr>
              <a:t> </a:t>
            </a:r>
            <a:r>
              <a:rPr lang="pt-BR" dirty="0" err="1">
                <a:solidFill>
                  <a:schemeClr val="bg1"/>
                </a:solidFill>
              </a:rPr>
              <a:t>Outer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50F5F110-B31A-D76F-43BE-B79B03196875}"/>
              </a:ext>
            </a:extLst>
          </p:cNvPr>
          <p:cNvSpPr>
            <a:spLocks noGrp="1"/>
          </p:cNvSpPr>
          <p:nvPr>
            <p:ph type="body" idx="1"/>
          </p:nvPr>
        </p:nvSpPr>
        <p:spPr/>
        <p:txBody>
          <a:bodyPr/>
          <a:lstStyle/>
          <a:p>
            <a:r>
              <a:rPr lang="pt-BR" dirty="0">
                <a:solidFill>
                  <a:schemeClr val="bg1"/>
                </a:solidFill>
              </a:rPr>
              <a:t>O </a:t>
            </a:r>
            <a:r>
              <a:rPr lang="pt-BR" dirty="0" err="1">
                <a:solidFill>
                  <a:schemeClr val="bg1"/>
                </a:solidFill>
              </a:rPr>
              <a:t>Left</a:t>
            </a:r>
            <a:r>
              <a:rPr lang="pt-BR" dirty="0">
                <a:solidFill>
                  <a:schemeClr val="bg1"/>
                </a:solidFill>
              </a:rPr>
              <a:t> </a:t>
            </a:r>
            <a:r>
              <a:rPr lang="pt-BR" dirty="0" err="1">
                <a:solidFill>
                  <a:schemeClr val="bg1"/>
                </a:solidFill>
              </a:rPr>
              <a:t>Outer</a:t>
            </a:r>
            <a:r>
              <a:rPr lang="pt-BR" dirty="0">
                <a:solidFill>
                  <a:schemeClr val="bg1"/>
                </a:solidFill>
              </a:rPr>
              <a:t> Join retorna todas as linhas da tabela à esquerda e as correspondências da tabela à direita, se houver.</a:t>
            </a:r>
          </a:p>
        </p:txBody>
      </p:sp>
      <p:pic>
        <p:nvPicPr>
          <p:cNvPr id="8" name="Imagem 7">
            <a:extLst>
              <a:ext uri="{FF2B5EF4-FFF2-40B4-BE49-F238E27FC236}">
                <a16:creationId xmlns:a16="http://schemas.microsoft.com/office/drawing/2014/main" id="{BFF74A39-C655-EE64-D5D9-00D79BE15CF6}"/>
              </a:ext>
            </a:extLst>
          </p:cNvPr>
          <p:cNvPicPr>
            <a:picLocks noChangeAspect="1"/>
          </p:cNvPicPr>
          <p:nvPr/>
        </p:nvPicPr>
        <p:blipFill>
          <a:blip r:embed="rId3"/>
          <a:stretch>
            <a:fillRect/>
          </a:stretch>
        </p:blipFill>
        <p:spPr>
          <a:xfrm>
            <a:off x="998680" y="2724978"/>
            <a:ext cx="10355120" cy="3639058"/>
          </a:xfrm>
          <a:prstGeom prst="rect">
            <a:avLst/>
          </a:prstGeom>
        </p:spPr>
      </p:pic>
    </p:spTree>
    <p:extLst>
      <p:ext uri="{BB962C8B-B14F-4D97-AF65-F5344CB8AC3E}">
        <p14:creationId xmlns:p14="http://schemas.microsoft.com/office/powerpoint/2010/main" val="421401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D9AD5261-5FF9-1651-0DD0-E267B4162424}"/>
              </a:ext>
            </a:extLst>
          </p:cNvPr>
          <p:cNvPicPr>
            <a:picLocks noChangeAspect="1"/>
          </p:cNvPicPr>
          <p:nvPr/>
        </p:nvPicPr>
        <p:blipFill>
          <a:blip r:embed="rId2"/>
          <a:stretch>
            <a:fillRect/>
          </a:stretch>
        </p:blipFill>
        <p:spPr>
          <a:xfrm>
            <a:off x="301701" y="278672"/>
            <a:ext cx="11588600" cy="6272437"/>
          </a:xfrm>
          <a:prstGeom prst="rect">
            <a:avLst/>
          </a:prstGeom>
        </p:spPr>
      </p:pic>
      <p:sp>
        <p:nvSpPr>
          <p:cNvPr id="2" name="Título 1">
            <a:extLst>
              <a:ext uri="{FF2B5EF4-FFF2-40B4-BE49-F238E27FC236}">
                <a16:creationId xmlns:a16="http://schemas.microsoft.com/office/drawing/2014/main" id="{B047BE84-596D-ED28-8788-FEC453D7DF70}"/>
              </a:ext>
            </a:extLst>
          </p:cNvPr>
          <p:cNvSpPr>
            <a:spLocks noGrp="1"/>
          </p:cNvSpPr>
          <p:nvPr>
            <p:ph type="title"/>
          </p:nvPr>
        </p:nvSpPr>
        <p:spPr/>
        <p:txBody>
          <a:bodyPr/>
          <a:lstStyle/>
          <a:p>
            <a:r>
              <a:rPr lang="pt-BR" dirty="0" err="1">
                <a:solidFill>
                  <a:schemeClr val="bg1"/>
                </a:solidFill>
              </a:rPr>
              <a:t>Left</a:t>
            </a:r>
            <a:r>
              <a:rPr lang="pt-BR" dirty="0">
                <a:solidFill>
                  <a:schemeClr val="bg1"/>
                </a:solidFill>
              </a:rPr>
              <a:t> </a:t>
            </a:r>
            <a:r>
              <a:rPr lang="pt-BR" dirty="0" err="1">
                <a:solidFill>
                  <a:schemeClr val="bg1"/>
                </a:solidFill>
              </a:rPr>
              <a:t>Outer</a:t>
            </a:r>
            <a:r>
              <a:rPr lang="pt-BR" dirty="0">
                <a:solidFill>
                  <a:schemeClr val="bg1"/>
                </a:solidFill>
              </a:rPr>
              <a:t> Join</a:t>
            </a:r>
          </a:p>
        </p:txBody>
      </p:sp>
      <p:sp>
        <p:nvSpPr>
          <p:cNvPr id="3" name="Espaço Reservado para Texto 2">
            <a:extLst>
              <a:ext uri="{FF2B5EF4-FFF2-40B4-BE49-F238E27FC236}">
                <a16:creationId xmlns:a16="http://schemas.microsoft.com/office/drawing/2014/main" id="{50F5F110-B31A-D76F-43BE-B79B03196875}"/>
              </a:ext>
            </a:extLst>
          </p:cNvPr>
          <p:cNvSpPr>
            <a:spLocks noGrp="1"/>
          </p:cNvSpPr>
          <p:nvPr>
            <p:ph type="body" idx="1"/>
          </p:nvPr>
        </p:nvSpPr>
        <p:spPr/>
        <p:txBody>
          <a:bodyPr>
            <a:normAutofit fontScale="92500" lnSpcReduction="10000"/>
          </a:bodyPr>
          <a:lstStyle/>
          <a:p>
            <a:pPr marL="0" indent="0" algn="just">
              <a:buNone/>
            </a:pPr>
            <a:r>
              <a:rPr lang="pt-BR" dirty="0">
                <a:solidFill>
                  <a:schemeClr val="bg1"/>
                </a:solidFill>
              </a:rPr>
              <a:t>Neste exemplo, estamos selecionando os </a:t>
            </a:r>
            <a:r>
              <a:rPr lang="pt-BR" dirty="0" err="1">
                <a:solidFill>
                  <a:srgbClr val="FFFF00"/>
                </a:solidFill>
              </a:rPr>
              <a:t>IDs</a:t>
            </a:r>
            <a:r>
              <a:rPr lang="pt-BR" dirty="0">
                <a:solidFill>
                  <a:schemeClr val="bg1"/>
                </a:solidFill>
              </a:rPr>
              <a:t> e nomes dos departamentos da tabela </a:t>
            </a:r>
            <a:r>
              <a:rPr lang="pt-BR" dirty="0" err="1">
                <a:solidFill>
                  <a:srgbClr val="FFFF00"/>
                </a:solidFill>
              </a:rPr>
              <a:t>departments</a:t>
            </a:r>
            <a:r>
              <a:rPr lang="pt-BR" dirty="0">
                <a:solidFill>
                  <a:schemeClr val="bg1"/>
                </a:solidFill>
              </a:rPr>
              <a:t> e os </a:t>
            </a:r>
            <a:r>
              <a:rPr lang="pt-BR" dirty="0" err="1">
                <a:solidFill>
                  <a:srgbClr val="FFFF00"/>
                </a:solidFill>
              </a:rPr>
              <a:t>IDs</a:t>
            </a:r>
            <a:r>
              <a:rPr lang="pt-BR" dirty="0">
                <a:solidFill>
                  <a:schemeClr val="bg1"/>
                </a:solidFill>
              </a:rPr>
              <a:t>, nomes e sobrenomes dos funcionários da tabela </a:t>
            </a:r>
            <a:r>
              <a:rPr lang="pt-BR" dirty="0" err="1">
                <a:solidFill>
                  <a:srgbClr val="FFFF00"/>
                </a:solidFill>
              </a:rPr>
              <a:t>employees</a:t>
            </a:r>
            <a:r>
              <a:rPr lang="pt-BR" dirty="0">
                <a:solidFill>
                  <a:schemeClr val="bg1"/>
                </a:solidFill>
              </a:rPr>
              <a:t>. O </a:t>
            </a:r>
            <a:r>
              <a:rPr lang="pt-BR" dirty="0">
                <a:solidFill>
                  <a:srgbClr val="EC1164"/>
                </a:solidFill>
              </a:rPr>
              <a:t>LEFT OUTER JOIN</a:t>
            </a:r>
            <a:r>
              <a:rPr lang="pt-BR" dirty="0">
                <a:solidFill>
                  <a:schemeClr val="bg1"/>
                </a:solidFill>
              </a:rPr>
              <a:t> garante que todas as linhas da tabela à esquerda (no caso, </a:t>
            </a:r>
            <a:r>
              <a:rPr lang="pt-BR" dirty="0" err="1">
                <a:solidFill>
                  <a:srgbClr val="FFFF00"/>
                </a:solidFill>
              </a:rPr>
              <a:t>departments</a:t>
            </a:r>
            <a:r>
              <a:rPr lang="pt-BR" dirty="0">
                <a:solidFill>
                  <a:schemeClr val="bg1"/>
                </a:solidFill>
              </a:rPr>
              <a:t>) sejam retornadas, mesmo que não haja correspondências na tabela à direita (no caso, </a:t>
            </a:r>
            <a:r>
              <a:rPr lang="pt-BR" dirty="0" err="1">
                <a:solidFill>
                  <a:srgbClr val="FFFF00"/>
                </a:solidFill>
              </a:rPr>
              <a:t>employees</a:t>
            </a:r>
            <a:r>
              <a:rPr lang="pt-BR" dirty="0">
                <a:solidFill>
                  <a:schemeClr val="bg1"/>
                </a:solidFill>
              </a:rPr>
              <a:t>). Se não houver um funcionário correspondente para um departamento, os valores do funcionário serão nulos.</a:t>
            </a:r>
          </a:p>
          <a:p>
            <a:pPr marL="0" indent="0" algn="just">
              <a:buNone/>
            </a:pPr>
            <a:endParaRPr lang="pt-BR" dirty="0">
              <a:solidFill>
                <a:schemeClr val="bg1"/>
              </a:solidFill>
            </a:endParaRPr>
          </a:p>
          <a:p>
            <a:pPr marL="0" indent="0" algn="just">
              <a:buNone/>
            </a:pPr>
            <a:r>
              <a:rPr lang="pt-BR" dirty="0">
                <a:solidFill>
                  <a:schemeClr val="bg1"/>
                </a:solidFill>
              </a:rPr>
              <a:t>Este tipo de consulta é útil quando queremos garantir que todas as linhas de uma tabela específica sejam incluídas no resultado, independentemente da existência de correspondências em outras tabelas.</a:t>
            </a:r>
          </a:p>
        </p:txBody>
      </p:sp>
    </p:spTree>
    <p:extLst>
      <p:ext uri="{BB962C8B-B14F-4D97-AF65-F5344CB8AC3E}">
        <p14:creationId xmlns:p14="http://schemas.microsoft.com/office/powerpoint/2010/main" val="200951061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c1dc2a5-f87b-4340-a568-c485be23fc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5E8FFB4BADE9C4AA27420827F0B6B02" ma:contentTypeVersion="12" ma:contentTypeDescription="Crie um novo documento." ma:contentTypeScope="" ma:versionID="8eda228dbfb4ebf69b34bd2605e74849">
  <xsd:schema xmlns:xsd="http://www.w3.org/2001/XMLSchema" xmlns:xs="http://www.w3.org/2001/XMLSchema" xmlns:p="http://schemas.microsoft.com/office/2006/metadata/properties" xmlns:ns3="3c1dc2a5-f87b-4340-a568-c485be23fc77" xmlns:ns4="2252625f-9dae-43d1-b737-452d42f6f3f1" targetNamespace="http://schemas.microsoft.com/office/2006/metadata/properties" ma:root="true" ma:fieldsID="56d0fa646dc12c2cd39f9dcc7254de8d" ns3:_="" ns4:_="">
    <xsd:import namespace="3c1dc2a5-f87b-4340-a568-c485be23fc77"/>
    <xsd:import namespace="2252625f-9dae-43d1-b737-452d42f6f3f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dc2a5-f87b-4340-a568-c485be23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52625f-9dae-43d1-b737-452d42f6f3f1" elementFormDefault="qualified">
    <xsd:import namespace="http://schemas.microsoft.com/office/2006/documentManagement/types"/>
    <xsd:import namespace="http://schemas.microsoft.com/office/infopath/2007/PartnerControls"/>
    <xsd:element name="SharedWithUsers" ma:index="11"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hes de Compartilhado Com" ma:internalName="SharedWithDetails" ma:readOnly="true">
      <xsd:simpleType>
        <xsd:restriction base="dms:Note">
          <xsd:maxLength value="255"/>
        </xsd:restriction>
      </xsd:simpleType>
    </xsd:element>
    <xsd:element name="SharingHintHash" ma:index="13"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09FC8A-CBDF-400A-BEC7-31FAFA89EDC6}">
  <ds:schemaRef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2252625f-9dae-43d1-b737-452d42f6f3f1"/>
    <ds:schemaRef ds:uri="http://schemas.microsoft.com/office/infopath/2007/PartnerControls"/>
    <ds:schemaRef ds:uri="http://schemas.openxmlformats.org/package/2006/metadata/core-properties"/>
    <ds:schemaRef ds:uri="3c1dc2a5-f87b-4340-a568-c485be23fc77"/>
  </ds:schemaRefs>
</ds:datastoreItem>
</file>

<file path=customXml/itemProps2.xml><?xml version="1.0" encoding="utf-8"?>
<ds:datastoreItem xmlns:ds="http://schemas.openxmlformats.org/officeDocument/2006/customXml" ds:itemID="{57172B0A-9D75-457E-A4F0-B80309CBF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dc2a5-f87b-4340-a568-c485be23fc77"/>
    <ds:schemaRef ds:uri="2252625f-9dae-43d1-b737-452d42f6f3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4148DD-54C8-496C-B352-F330C5E711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TotalTime>
  <Words>781</Words>
  <Application>Microsoft Office PowerPoint</Application>
  <PresentationFormat>Widescreen</PresentationFormat>
  <Paragraphs>43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Google Sans</vt:lpstr>
      <vt:lpstr>Tema do Office</vt:lpstr>
      <vt:lpstr>PowerPoint Presentation</vt:lpstr>
      <vt:lpstr>Aula sobre Joins e seus tipos em Banco de Dados Relacional</vt:lpstr>
      <vt:lpstr>Introdução</vt:lpstr>
      <vt:lpstr>PowerPoint Presentation</vt:lpstr>
      <vt:lpstr>Conceito de Joins</vt:lpstr>
      <vt:lpstr>Inner Join</vt:lpstr>
      <vt:lpstr>Inner Join</vt:lpstr>
      <vt:lpstr>Left Outer Join</vt:lpstr>
      <vt:lpstr>Left Outer Join</vt:lpstr>
      <vt:lpstr>Right Outer Join</vt:lpstr>
      <vt:lpstr>Right Outer Join</vt:lpstr>
      <vt:lpstr>Full Outer Join</vt:lpstr>
      <vt:lpstr>Full Outer Join</vt:lpstr>
      <vt:lpstr>Cross Join</vt:lpstr>
      <vt:lpstr>Cross Join</vt:lpstr>
      <vt:lpstr>Conclusão</vt:lpstr>
      <vt:lpstr>Exercícios Práticos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sobre Joins e Tipos em Banco de Dados Oracle</dc:title>
  <dc:creator>Vergílio Valério dos Santos</dc:creator>
  <cp:lastModifiedBy>Logon Aluno</cp:lastModifiedBy>
  <cp:revision>2</cp:revision>
  <dcterms:created xsi:type="dcterms:W3CDTF">2024-03-24T20:05:30Z</dcterms:created>
  <dcterms:modified xsi:type="dcterms:W3CDTF">2024-03-25T11:44:32Z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0x01010025E8FFB4BADE9C4AA27420827F0B6B02</vt:lpwstr>
  </property>
</Properties>
</file>