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diagrams/colors5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layout2.xml" ContentType="application/vnd.openxmlformats-officedocument.drawingml.diagramLayout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drawing5.xml" ContentType="application/vnd.ms-office.drawingml.diagramDrawing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5.xml" ContentType="application/vnd.openxmlformats-officedocument.drawingml.diagramLayout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90" r:id="rId5"/>
    <p:sldId id="298" r:id="rId6"/>
    <p:sldId id="292" r:id="rId7"/>
    <p:sldId id="286" r:id="rId8"/>
    <p:sldId id="291" r:id="rId9"/>
    <p:sldId id="300" r:id="rId10"/>
    <p:sldId id="301" r:id="rId11"/>
    <p:sldId id="302" r:id="rId12"/>
    <p:sldId id="303" r:id="rId13"/>
    <p:sldId id="277" r:id="rId14"/>
    <p:sldId id="305" r:id="rId15"/>
    <p:sldId id="299" r:id="rId16"/>
    <p:sldId id="304" r:id="rId17"/>
    <p:sldId id="288" r:id="rId18"/>
    <p:sldId id="306" r:id="rId19"/>
    <p:sldId id="307" r:id="rId20"/>
    <p:sldId id="310" r:id="rId21"/>
    <p:sldId id="309" r:id="rId22"/>
    <p:sldId id="308" r:id="rId23"/>
    <p:sldId id="311" r:id="rId24"/>
    <p:sldId id="312" r:id="rId25"/>
    <p:sldId id="26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C4135-34B4-4E2F-8D56-5394C1A361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B4D3FF-7239-4C6B-B6D6-1823D6424F7D}">
      <dgm:prSet custT="1"/>
      <dgm:spPr/>
      <dgm:t>
        <a:bodyPr/>
        <a:lstStyle/>
        <a:p>
          <a:r>
            <a:rPr lang="pt-BR" sz="2000" dirty="0"/>
            <a:t>DML (Data Manipulation </a:t>
          </a:r>
          <a:r>
            <a:rPr lang="pt-BR" sz="2000" dirty="0" err="1"/>
            <a:t>Language</a:t>
          </a:r>
          <a:r>
            <a:rPr lang="pt-BR" sz="2000" dirty="0"/>
            <a:t>)</a:t>
          </a:r>
        </a:p>
      </dgm:t>
    </dgm:pt>
    <dgm:pt modelId="{F633F60B-770B-4B3A-8922-B34BC71217FB}" type="parTrans" cxnId="{DE5A9955-6675-4AC9-B008-7E90A5FEA38F}">
      <dgm:prSet/>
      <dgm:spPr/>
      <dgm:t>
        <a:bodyPr/>
        <a:lstStyle/>
        <a:p>
          <a:endParaRPr lang="pt-BR"/>
        </a:p>
      </dgm:t>
    </dgm:pt>
    <dgm:pt modelId="{D55E1839-20E5-4A0A-A6D0-14B59294772F}" type="sibTrans" cxnId="{DE5A9955-6675-4AC9-B008-7E90A5FEA38F}">
      <dgm:prSet/>
      <dgm:spPr/>
      <dgm:t>
        <a:bodyPr/>
        <a:lstStyle/>
        <a:p>
          <a:endParaRPr lang="pt-BR"/>
        </a:p>
      </dgm:t>
    </dgm:pt>
    <dgm:pt modelId="{55231713-9041-417C-A950-80EC29211DC6}">
      <dgm:prSet custT="1"/>
      <dgm:spPr/>
      <dgm:t>
        <a:bodyPr/>
        <a:lstStyle/>
        <a:p>
          <a:r>
            <a: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SELECT</a:t>
          </a:r>
        </a:p>
      </dgm:t>
    </dgm:pt>
    <dgm:pt modelId="{D7635F32-9DD8-447B-B5EF-4BC363B0C863}" type="parTrans" cxnId="{CC2796F5-4561-4075-8166-9EB86875D2FE}">
      <dgm:prSet/>
      <dgm:spPr/>
      <dgm:t>
        <a:bodyPr/>
        <a:lstStyle/>
        <a:p>
          <a:endParaRPr lang="pt-BR"/>
        </a:p>
      </dgm:t>
    </dgm:pt>
    <dgm:pt modelId="{3724D423-E009-44CF-B65D-0641BCB2408D}" type="sibTrans" cxnId="{CC2796F5-4561-4075-8166-9EB86875D2FE}">
      <dgm:prSet/>
      <dgm:spPr/>
      <dgm:t>
        <a:bodyPr/>
        <a:lstStyle/>
        <a:p>
          <a:endParaRPr lang="pt-BR"/>
        </a:p>
      </dgm:t>
    </dgm:pt>
    <dgm:pt modelId="{5D5A63A0-F565-41C2-B0AF-4AC3387AFF2F}">
      <dgm:prSet custT="1"/>
      <dgm:spPr/>
      <dgm:t>
        <a:bodyPr/>
        <a:lstStyle/>
        <a:p>
          <a:r>
            <a: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INSERT</a:t>
          </a:r>
        </a:p>
      </dgm:t>
    </dgm:pt>
    <dgm:pt modelId="{8390D266-B087-477B-BB59-11B0BA635C0D}" type="parTrans" cxnId="{928F461B-430C-4C39-AD3B-29FB433C64C2}">
      <dgm:prSet/>
      <dgm:spPr/>
      <dgm:t>
        <a:bodyPr/>
        <a:lstStyle/>
        <a:p>
          <a:endParaRPr lang="pt-BR"/>
        </a:p>
      </dgm:t>
    </dgm:pt>
    <dgm:pt modelId="{4A496D3E-8B52-4324-B156-4E8CC81744E9}" type="sibTrans" cxnId="{928F461B-430C-4C39-AD3B-29FB433C64C2}">
      <dgm:prSet/>
      <dgm:spPr/>
      <dgm:t>
        <a:bodyPr/>
        <a:lstStyle/>
        <a:p>
          <a:endParaRPr lang="pt-BR"/>
        </a:p>
      </dgm:t>
    </dgm:pt>
    <dgm:pt modelId="{6122A2D1-9C8C-465C-B772-D9355E7FA43A}">
      <dgm:prSet custT="1"/>
      <dgm:spPr/>
      <dgm:t>
        <a:bodyPr/>
        <a:lstStyle/>
        <a:p>
          <a:r>
            <a: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DELETE</a:t>
          </a:r>
        </a:p>
      </dgm:t>
    </dgm:pt>
    <dgm:pt modelId="{D30465F2-35ED-4082-B54A-2FC96E91BF37}" type="parTrans" cxnId="{5C535000-3A14-4F12-9549-0364D9113371}">
      <dgm:prSet/>
      <dgm:spPr/>
      <dgm:t>
        <a:bodyPr/>
        <a:lstStyle/>
        <a:p>
          <a:endParaRPr lang="pt-BR"/>
        </a:p>
      </dgm:t>
    </dgm:pt>
    <dgm:pt modelId="{2EDAF74B-D238-4B04-A7D3-1633689695F7}" type="sibTrans" cxnId="{5C535000-3A14-4F12-9549-0364D9113371}">
      <dgm:prSet/>
      <dgm:spPr/>
      <dgm:t>
        <a:bodyPr/>
        <a:lstStyle/>
        <a:p>
          <a:endParaRPr lang="pt-BR"/>
        </a:p>
      </dgm:t>
    </dgm:pt>
    <dgm:pt modelId="{2942807E-EA1E-4E2E-ADB0-D0A67A40E71E}">
      <dgm:prSet custT="1"/>
      <dgm:spPr/>
      <dgm:t>
        <a:bodyPr/>
        <a:lstStyle/>
        <a:p>
          <a:r>
            <a: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UPDATE</a:t>
          </a:r>
        </a:p>
      </dgm:t>
    </dgm:pt>
    <dgm:pt modelId="{2A40152C-A9CA-430B-8A2E-77073EE6E006}" type="parTrans" cxnId="{388D7A08-8D3B-4029-B721-CB45C45FE13C}">
      <dgm:prSet/>
      <dgm:spPr/>
      <dgm:t>
        <a:bodyPr/>
        <a:lstStyle/>
        <a:p>
          <a:endParaRPr lang="pt-BR"/>
        </a:p>
      </dgm:t>
    </dgm:pt>
    <dgm:pt modelId="{E016F9EC-7469-4689-B2AE-AD4EC2817989}" type="sibTrans" cxnId="{388D7A08-8D3B-4029-B721-CB45C45FE13C}">
      <dgm:prSet/>
      <dgm:spPr/>
      <dgm:t>
        <a:bodyPr/>
        <a:lstStyle/>
        <a:p>
          <a:endParaRPr lang="pt-BR"/>
        </a:p>
      </dgm:t>
    </dgm:pt>
    <dgm:pt modelId="{66AD5D8B-3EBE-48C2-BBD6-65A294DF86D0}">
      <dgm:prSet custT="1"/>
      <dgm:spPr/>
      <dgm:t>
        <a:bodyPr/>
        <a:lstStyle/>
        <a:p>
          <a:r>
            <a:rPr lang="pt-BR" sz="2000" dirty="0"/>
            <a:t>COMMIT</a:t>
          </a:r>
        </a:p>
      </dgm:t>
    </dgm:pt>
    <dgm:pt modelId="{3145FB85-D187-4A7A-A0C8-FD75E78650FB}" type="parTrans" cxnId="{7DF8E2C5-E7B8-49AA-AC10-9EEF980CE273}">
      <dgm:prSet/>
      <dgm:spPr/>
      <dgm:t>
        <a:bodyPr/>
        <a:lstStyle/>
        <a:p>
          <a:endParaRPr lang="pt-BR"/>
        </a:p>
      </dgm:t>
    </dgm:pt>
    <dgm:pt modelId="{1CF59AB7-547F-4724-815B-8ACD46FA8373}" type="sibTrans" cxnId="{7DF8E2C5-E7B8-49AA-AC10-9EEF980CE273}">
      <dgm:prSet/>
      <dgm:spPr/>
      <dgm:t>
        <a:bodyPr/>
        <a:lstStyle/>
        <a:p>
          <a:endParaRPr lang="pt-BR"/>
        </a:p>
      </dgm:t>
    </dgm:pt>
    <dgm:pt modelId="{03AD9FAA-7964-4765-96A2-1C9DFF71719E}">
      <dgm:prSet custT="1"/>
      <dgm:spPr/>
      <dgm:t>
        <a:bodyPr/>
        <a:lstStyle/>
        <a:p>
          <a:r>
            <a:rPr lang="pt-BR" sz="2000" dirty="0"/>
            <a:t>ROOLBACK</a:t>
          </a:r>
        </a:p>
      </dgm:t>
    </dgm:pt>
    <dgm:pt modelId="{2239E704-44FF-4FE4-A637-AAB73A6995DA}" type="parTrans" cxnId="{CF9F153B-AB9F-4C27-BF62-98B3AB8BF33F}">
      <dgm:prSet/>
      <dgm:spPr/>
      <dgm:t>
        <a:bodyPr/>
        <a:lstStyle/>
        <a:p>
          <a:endParaRPr lang="pt-BR"/>
        </a:p>
      </dgm:t>
    </dgm:pt>
    <dgm:pt modelId="{379F088A-7695-4387-84FF-4EE536998E4C}" type="sibTrans" cxnId="{CF9F153B-AB9F-4C27-BF62-98B3AB8BF33F}">
      <dgm:prSet/>
      <dgm:spPr/>
      <dgm:t>
        <a:bodyPr/>
        <a:lstStyle/>
        <a:p>
          <a:endParaRPr lang="pt-BR"/>
        </a:p>
      </dgm:t>
    </dgm:pt>
    <dgm:pt modelId="{0B7BC48D-450A-4419-AC70-C42194A4BEF9}" type="pres">
      <dgm:prSet presAssocID="{93CC4135-34B4-4E2F-8D56-5394C1A36164}" presName="Name0" presStyleCnt="0">
        <dgm:presLayoutVars>
          <dgm:dir/>
          <dgm:animLvl val="lvl"/>
          <dgm:resizeHandles val="exact"/>
        </dgm:presLayoutVars>
      </dgm:prSet>
      <dgm:spPr/>
    </dgm:pt>
    <dgm:pt modelId="{810B732B-391C-4821-B961-9521A6E03E71}" type="pres">
      <dgm:prSet presAssocID="{ACB4D3FF-7239-4C6B-B6D6-1823D6424F7D}" presName="composite" presStyleCnt="0"/>
      <dgm:spPr/>
    </dgm:pt>
    <dgm:pt modelId="{2909A9EB-E670-411D-AA31-9F6AC706D3FF}" type="pres">
      <dgm:prSet presAssocID="{ACB4D3FF-7239-4C6B-B6D6-1823D6424F7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AFA0CB4-DA7D-4FA0-AF90-517CF967AA42}" type="pres">
      <dgm:prSet presAssocID="{ACB4D3FF-7239-4C6B-B6D6-1823D6424F7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C535000-3A14-4F12-9549-0364D9113371}" srcId="{ACB4D3FF-7239-4C6B-B6D6-1823D6424F7D}" destId="{6122A2D1-9C8C-465C-B772-D9355E7FA43A}" srcOrd="2" destOrd="0" parTransId="{D30465F2-35ED-4082-B54A-2FC96E91BF37}" sibTransId="{2EDAF74B-D238-4B04-A7D3-1633689695F7}"/>
    <dgm:cxn modelId="{388D7A08-8D3B-4029-B721-CB45C45FE13C}" srcId="{ACB4D3FF-7239-4C6B-B6D6-1823D6424F7D}" destId="{2942807E-EA1E-4E2E-ADB0-D0A67A40E71E}" srcOrd="3" destOrd="0" parTransId="{2A40152C-A9CA-430B-8A2E-77073EE6E006}" sibTransId="{E016F9EC-7469-4689-B2AE-AD4EC2817989}"/>
    <dgm:cxn modelId="{C92D3C0F-DE99-4680-9BCA-BA2F1302B872}" type="presOf" srcId="{ACB4D3FF-7239-4C6B-B6D6-1823D6424F7D}" destId="{2909A9EB-E670-411D-AA31-9F6AC706D3FF}" srcOrd="0" destOrd="0" presId="urn:microsoft.com/office/officeart/2005/8/layout/hList1"/>
    <dgm:cxn modelId="{928F461B-430C-4C39-AD3B-29FB433C64C2}" srcId="{ACB4D3FF-7239-4C6B-B6D6-1823D6424F7D}" destId="{5D5A63A0-F565-41C2-B0AF-4AC3387AFF2F}" srcOrd="1" destOrd="0" parTransId="{8390D266-B087-477B-BB59-11B0BA635C0D}" sibTransId="{4A496D3E-8B52-4324-B156-4E8CC81744E9}"/>
    <dgm:cxn modelId="{CF9F153B-AB9F-4C27-BF62-98B3AB8BF33F}" srcId="{ACB4D3FF-7239-4C6B-B6D6-1823D6424F7D}" destId="{03AD9FAA-7964-4765-96A2-1C9DFF71719E}" srcOrd="5" destOrd="0" parTransId="{2239E704-44FF-4FE4-A637-AAB73A6995DA}" sibTransId="{379F088A-7695-4387-84FF-4EE536998E4C}"/>
    <dgm:cxn modelId="{8C462B46-C533-4688-8D75-C1C4B52AD205}" type="presOf" srcId="{55231713-9041-417C-A950-80EC29211DC6}" destId="{EAFA0CB4-DA7D-4FA0-AF90-517CF967AA42}" srcOrd="0" destOrd="0" presId="urn:microsoft.com/office/officeart/2005/8/layout/hList1"/>
    <dgm:cxn modelId="{1A058648-102C-4C7D-9CEF-C6309C7DAA09}" type="presOf" srcId="{2942807E-EA1E-4E2E-ADB0-D0A67A40E71E}" destId="{EAFA0CB4-DA7D-4FA0-AF90-517CF967AA42}" srcOrd="0" destOrd="3" presId="urn:microsoft.com/office/officeart/2005/8/layout/hList1"/>
    <dgm:cxn modelId="{DE5A9955-6675-4AC9-B008-7E90A5FEA38F}" srcId="{93CC4135-34B4-4E2F-8D56-5394C1A36164}" destId="{ACB4D3FF-7239-4C6B-B6D6-1823D6424F7D}" srcOrd="0" destOrd="0" parTransId="{F633F60B-770B-4B3A-8922-B34BC71217FB}" sibTransId="{D55E1839-20E5-4A0A-A6D0-14B59294772F}"/>
    <dgm:cxn modelId="{461B5491-2224-426C-84F1-4F72D840900A}" type="presOf" srcId="{93CC4135-34B4-4E2F-8D56-5394C1A36164}" destId="{0B7BC48D-450A-4419-AC70-C42194A4BEF9}" srcOrd="0" destOrd="0" presId="urn:microsoft.com/office/officeart/2005/8/layout/hList1"/>
    <dgm:cxn modelId="{4EC33FA1-1A68-4DAD-92F0-33A4C85C9999}" type="presOf" srcId="{5D5A63A0-F565-41C2-B0AF-4AC3387AFF2F}" destId="{EAFA0CB4-DA7D-4FA0-AF90-517CF967AA42}" srcOrd="0" destOrd="1" presId="urn:microsoft.com/office/officeart/2005/8/layout/hList1"/>
    <dgm:cxn modelId="{CE7489AC-DC5D-44DA-B505-457575479E5C}" type="presOf" srcId="{03AD9FAA-7964-4765-96A2-1C9DFF71719E}" destId="{EAFA0CB4-DA7D-4FA0-AF90-517CF967AA42}" srcOrd="0" destOrd="5" presId="urn:microsoft.com/office/officeart/2005/8/layout/hList1"/>
    <dgm:cxn modelId="{7DF8E2C5-E7B8-49AA-AC10-9EEF980CE273}" srcId="{ACB4D3FF-7239-4C6B-B6D6-1823D6424F7D}" destId="{66AD5D8B-3EBE-48C2-BBD6-65A294DF86D0}" srcOrd="4" destOrd="0" parTransId="{3145FB85-D187-4A7A-A0C8-FD75E78650FB}" sibTransId="{1CF59AB7-547F-4724-815B-8ACD46FA8373}"/>
    <dgm:cxn modelId="{916AAACD-8ADC-4FAB-BB79-1ACC67AFBA33}" type="presOf" srcId="{66AD5D8B-3EBE-48C2-BBD6-65A294DF86D0}" destId="{EAFA0CB4-DA7D-4FA0-AF90-517CF967AA42}" srcOrd="0" destOrd="4" presId="urn:microsoft.com/office/officeart/2005/8/layout/hList1"/>
    <dgm:cxn modelId="{C096BAD5-4D06-43F8-A67D-30833D2A917F}" type="presOf" srcId="{6122A2D1-9C8C-465C-B772-D9355E7FA43A}" destId="{EAFA0CB4-DA7D-4FA0-AF90-517CF967AA42}" srcOrd="0" destOrd="2" presId="urn:microsoft.com/office/officeart/2005/8/layout/hList1"/>
    <dgm:cxn modelId="{CC2796F5-4561-4075-8166-9EB86875D2FE}" srcId="{ACB4D3FF-7239-4C6B-B6D6-1823D6424F7D}" destId="{55231713-9041-417C-A950-80EC29211DC6}" srcOrd="0" destOrd="0" parTransId="{D7635F32-9DD8-447B-B5EF-4BC363B0C863}" sibTransId="{3724D423-E009-44CF-B65D-0641BCB2408D}"/>
    <dgm:cxn modelId="{C1E996B3-A9A0-42EF-B40E-B2ECE183CDB4}" type="presParOf" srcId="{0B7BC48D-450A-4419-AC70-C42194A4BEF9}" destId="{810B732B-391C-4821-B961-9521A6E03E71}" srcOrd="0" destOrd="0" presId="urn:microsoft.com/office/officeart/2005/8/layout/hList1"/>
    <dgm:cxn modelId="{B7B9D5A0-B1AA-4CDF-86FE-79037872450A}" type="presParOf" srcId="{810B732B-391C-4821-B961-9521A6E03E71}" destId="{2909A9EB-E670-411D-AA31-9F6AC706D3FF}" srcOrd="0" destOrd="0" presId="urn:microsoft.com/office/officeart/2005/8/layout/hList1"/>
    <dgm:cxn modelId="{7544D611-20F5-4102-889F-7358C324D8D7}" type="presParOf" srcId="{810B732B-391C-4821-B961-9521A6E03E71}" destId="{EAFA0CB4-DA7D-4FA0-AF90-517CF967AA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Qual a diferença em performance do “</a:t>
          </a:r>
          <a:r>
            <a:rPr lang="pt-BR" sz="2400" dirty="0" err="1"/>
            <a:t>select</a:t>
          </a:r>
          <a:r>
            <a:rPr lang="pt-BR" sz="2400" dirty="0"/>
            <a:t> atributo1, atributo2 ...” para “</a:t>
          </a:r>
          <a:r>
            <a:rPr lang="pt-BR" sz="2400" dirty="0" err="1"/>
            <a:t>select</a:t>
          </a:r>
          <a:r>
            <a:rPr lang="pt-BR" sz="2400" dirty="0"/>
            <a:t> *...”? Por que?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Todos os SGBD possuem auto incremento?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O que acontece quando é feito um delete e depois um </a:t>
          </a:r>
          <a:r>
            <a:rPr lang="pt-BR" sz="2400" dirty="0" err="1"/>
            <a:t>insert</a:t>
          </a:r>
          <a:r>
            <a:rPr lang="pt-BR" sz="2400" dirty="0"/>
            <a:t> numa tabela que a chave é um número auto incremento?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O que acontece se tentar incluir um registro sem colocar os campos obrigatórios? E no update?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O que acontece se tentar incluir um registro sem o valor válido de uma chave estrangeira? E no update?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O que acontece se tentar excluir um registro que é chave estrangeira em outra tabela e está em uso?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Qual a alternativa para isso nos sistemas?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9A9EB-E670-411D-AA31-9F6AC706D3FF}">
      <dsp:nvSpPr>
        <dsp:cNvPr id="0" name=""/>
        <dsp:cNvSpPr/>
      </dsp:nvSpPr>
      <dsp:spPr>
        <a:xfrm>
          <a:off x="0" y="31388"/>
          <a:ext cx="10820400" cy="135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DML (Data Manipulation </a:t>
          </a:r>
          <a:r>
            <a:rPr lang="pt-BR" sz="2000" kern="1200" dirty="0" err="1"/>
            <a:t>Language</a:t>
          </a:r>
          <a:r>
            <a:rPr lang="pt-BR" sz="2000" kern="1200" dirty="0"/>
            <a:t>)</a:t>
          </a:r>
        </a:p>
      </dsp:txBody>
      <dsp:txXfrm>
        <a:off x="0" y="31388"/>
        <a:ext cx="10820400" cy="1353600"/>
      </dsp:txXfrm>
    </dsp:sp>
    <dsp:sp modelId="{EAFA0CB4-DA7D-4FA0-AF90-517CF967AA42}">
      <dsp:nvSpPr>
        <dsp:cNvPr id="0" name=""/>
        <dsp:cNvSpPr/>
      </dsp:nvSpPr>
      <dsp:spPr>
        <a:xfrm>
          <a:off x="0" y="1384988"/>
          <a:ext cx="10820400" cy="2193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UPDATE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COMMIT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ROOLBACK</a:t>
          </a:r>
        </a:p>
      </dsp:txBody>
      <dsp:txXfrm>
        <a:off x="0" y="1384988"/>
        <a:ext cx="10820400" cy="219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 a diferença em performance do “</a:t>
          </a:r>
          <a:r>
            <a:rPr lang="pt-BR" sz="2400" kern="1200" dirty="0" err="1"/>
            <a:t>select</a:t>
          </a:r>
          <a:r>
            <a:rPr lang="pt-BR" sz="2400" kern="1200" dirty="0"/>
            <a:t> atributo1, atributo2 ...” para “</a:t>
          </a:r>
          <a:r>
            <a:rPr lang="pt-BR" sz="2400" kern="1200" dirty="0" err="1"/>
            <a:t>select</a:t>
          </a:r>
          <a:r>
            <a:rPr lang="pt-BR" sz="2400" kern="1200" dirty="0"/>
            <a:t> *...”? Por que?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Todos os SGBD possuem auto incremento?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acontece quando é feito um delete e depois um </a:t>
          </a:r>
          <a:r>
            <a:rPr lang="pt-BR" sz="2400" kern="1200" dirty="0" err="1"/>
            <a:t>insert</a:t>
          </a:r>
          <a:r>
            <a:rPr lang="pt-BR" sz="2400" kern="1200" dirty="0"/>
            <a:t> numa tabela que a chave é um número auto incremento?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acontece se tentar incluir um registro sem colocar os campos obrigatórios? E no update?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acontece se tentar incluir um registro sem o valor válido de uma chave estrangeira? E no update?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acontece se tentar excluir um registro que é chave estrangeira em outra tabela e está em uso?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 a alternativa para isso nos sistemas?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3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0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5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6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824-F668-4531-9C40-6DF2856A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 a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E5DD0-55B4-466A-B9ED-12835DE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2216"/>
            <a:ext cx="9448800" cy="11255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DEPARTAMENTO DE CIÊNCIAS EXATAS E DA TERRA, CAMPUS I</a:t>
            </a:r>
          </a:p>
          <a:p>
            <a:r>
              <a:rPr lang="pt-BR" dirty="0"/>
              <a:t>PROFESSORA: </a:t>
            </a:r>
            <a:r>
              <a:rPr lang="pt-BR" b="1" dirty="0"/>
              <a:t>Daniela Barreto Araújo</a:t>
            </a:r>
          </a:p>
          <a:p>
            <a:r>
              <a:rPr lang="pt-BR" dirty="0"/>
              <a:t>09/2020</a:t>
            </a:r>
            <a:endParaRPr lang="pt-BR" b="1" dirty="0"/>
          </a:p>
        </p:txBody>
      </p:sp>
      <p:pic>
        <p:nvPicPr>
          <p:cNvPr id="4" name="Picture 4" descr="Resultado de imagem para uneb png transparente">
            <a:extLst>
              <a:ext uri="{FF2B5EF4-FFF2-40B4-BE49-F238E27FC236}">
                <a16:creationId xmlns:a16="http://schemas.microsoft.com/office/drawing/2014/main" id="{C01796E2-89DA-4555-9DAA-A6167654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10689"/>
            <a:ext cx="2486025" cy="1445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B1F74-A316-45BE-B6E9-B4533CA3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8160F-961F-4EF9-A41C-72765FF7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err="1">
                <a:effectLst/>
              </a:rPr>
              <a:t>Adicionar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uma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linha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na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tabela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existente</a:t>
            </a:r>
            <a:r>
              <a:rPr lang="pt-BR" b="1" dirty="0"/>
              <a:t> (campo com auto incremento)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INSERT INTO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(atributo1, atributo2, ..., </a:t>
            </a:r>
            <a:r>
              <a:rPr lang="en-GB" dirty="0" err="1">
                <a:effectLst/>
                <a:latin typeface="Lucida Sans Unicode" pitchFamily="34" charset="0"/>
              </a:rPr>
              <a:t>atributon</a:t>
            </a:r>
            <a:r>
              <a:rPr lang="en-GB" dirty="0">
                <a:effectLst/>
                <a:latin typeface="Lucida Sans Unicode" pitchFamily="34" charset="0"/>
              </a:rPr>
              <a:t>)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VALUES (null, valor2, ..., </a:t>
            </a:r>
            <a:r>
              <a:rPr lang="en-GB" dirty="0" err="1">
                <a:effectLst/>
                <a:latin typeface="Lucida Sans Unicode" pitchFamily="34" charset="0"/>
              </a:rPr>
              <a:t>valorn</a:t>
            </a:r>
            <a:r>
              <a:rPr lang="en-GB" dirty="0">
                <a:effectLst/>
                <a:latin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agentes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idagente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nome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datacontratacao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)</a:t>
            </a: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VALUES (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null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, “</a:t>
            </a:r>
            <a:r>
              <a:rPr lang="en-GB" dirty="0" err="1">
                <a:solidFill>
                  <a:schemeClr val="accent6"/>
                </a:solidFill>
                <a:effectLst/>
                <a:latin typeface="Lucida Sans Unicode" pitchFamily="34" charset="0"/>
              </a:rPr>
              <a:t>Leornardo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 Brito”, “2020-09-01”);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INSERT INTO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(atributo2, ..., </a:t>
            </a:r>
            <a:r>
              <a:rPr lang="en-GB" dirty="0" err="1">
                <a:effectLst/>
                <a:latin typeface="Lucida Sans Unicode" pitchFamily="34" charset="0"/>
              </a:rPr>
              <a:t>atributon</a:t>
            </a:r>
            <a:r>
              <a:rPr lang="en-GB" dirty="0">
                <a:effectLst/>
                <a:latin typeface="Lucida Sans Unicode" pitchFamily="34" charset="0"/>
              </a:rPr>
              <a:t>)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VALUES (valor2, ..., </a:t>
            </a:r>
            <a:r>
              <a:rPr lang="en-GB" dirty="0" err="1">
                <a:effectLst/>
                <a:latin typeface="Lucida Sans Unicode" pitchFamily="34" charset="0"/>
              </a:rPr>
              <a:t>valorn</a:t>
            </a:r>
            <a:r>
              <a:rPr lang="en-GB" dirty="0">
                <a:effectLst/>
                <a:latin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chemeClr val="accent6"/>
              </a:solidFill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agentes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nome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datacontratacao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,)</a:t>
            </a: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VALUES (“</a:t>
            </a:r>
            <a:r>
              <a:rPr lang="en-GB" dirty="0" err="1">
                <a:solidFill>
                  <a:schemeClr val="accent6"/>
                </a:solidFill>
                <a:effectLst/>
                <a:latin typeface="Lucida Sans Unicode" pitchFamily="34" charset="0"/>
              </a:rPr>
              <a:t>Leornardo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 Brito”, “2020-09-01”);</a:t>
            </a: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/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41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B1F74-A316-45BE-B6E9-B4533CA3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8160F-961F-4EF9-A41C-72765FF7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ffectLst/>
              </a:rPr>
              <a:t>Adicionar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uma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linha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na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tabela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existente</a:t>
            </a:r>
            <a:r>
              <a:rPr lang="pt-BR" b="1" dirty="0"/>
              <a:t> (campo com auto incremento)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INSERT INTO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VALUES (null, valor2, ..., </a:t>
            </a:r>
            <a:r>
              <a:rPr lang="en-GB" dirty="0" err="1">
                <a:effectLst/>
                <a:latin typeface="Lucida Sans Unicode" pitchFamily="34" charset="0"/>
              </a:rPr>
              <a:t>valorn</a:t>
            </a:r>
            <a:r>
              <a:rPr lang="en-GB" dirty="0">
                <a:effectLst/>
                <a:latin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agentes</a:t>
            </a:r>
            <a:endParaRPr lang="en-GB" dirty="0">
              <a:solidFill>
                <a:schemeClr val="accent6"/>
              </a:solidFill>
              <a:latin typeface="Lucida Sans Unicode" pitchFamily="34" charset="0"/>
            </a:endParaRP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VALUES (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null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, “</a:t>
            </a:r>
            <a:r>
              <a:rPr lang="en-GB" dirty="0" err="1">
                <a:solidFill>
                  <a:schemeClr val="accent6"/>
                </a:solidFill>
                <a:effectLst/>
                <a:latin typeface="Lucida Sans Unicode" pitchFamily="34" charset="0"/>
              </a:rPr>
              <a:t>Leornardo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 Brito”, “2020-09-01”);</a:t>
            </a: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/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46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96631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65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update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7000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 err="1">
                <a:effectLst/>
                <a:latin typeface="Lucida Sans Unicode" pitchFamily="34" charset="0"/>
              </a:rPr>
              <a:t>Modificar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valores</a:t>
            </a:r>
            <a:r>
              <a:rPr lang="en-GB" b="1" dirty="0">
                <a:effectLst/>
                <a:latin typeface="Lucida Sans Unicode" pitchFamily="34" charset="0"/>
              </a:rPr>
              <a:t> de um </a:t>
            </a:r>
            <a:r>
              <a:rPr lang="en-GB" b="1" dirty="0" err="1">
                <a:effectLst/>
                <a:latin typeface="Lucida Sans Unicode" pitchFamily="34" charset="0"/>
              </a:rPr>
              <a:t>ou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mais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atributos</a:t>
            </a:r>
            <a:r>
              <a:rPr lang="en-GB" b="1" dirty="0">
                <a:effectLst/>
                <a:latin typeface="Lucida Sans Unicode" pitchFamily="34" charset="0"/>
              </a:rPr>
              <a:t> de </a:t>
            </a:r>
            <a:r>
              <a:rPr lang="en-GB" b="1" dirty="0" err="1">
                <a:effectLst/>
                <a:latin typeface="Lucida Sans Unicode" pitchFamily="34" charset="0"/>
              </a:rPr>
              <a:t>uma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ou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mais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linhas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selecionadas</a:t>
            </a:r>
            <a:endParaRPr lang="en-GB" b="1" dirty="0">
              <a:effectLst/>
              <a:latin typeface="Lucida Sans Unicode" pitchFamily="34" charset="0"/>
            </a:endParaRP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UPDATE tabela </a:t>
            </a: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SET &lt;atribuições&gt;  </a:t>
            </a: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WHERE &lt;condição&gt;;</a:t>
            </a: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>
              <a:latin typeface="Lucida Sans Unicode" pitchFamily="34" charset="0"/>
            </a:endParaRP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UPDATE agentes</a:t>
            </a: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SET </a:t>
            </a:r>
            <a:r>
              <a:rPr lang="pt-BR" dirty="0" err="1">
                <a:effectLst/>
                <a:latin typeface="Lucida Sans Unicode" pitchFamily="34" charset="0"/>
              </a:rPr>
              <a:t>datacontratacao</a:t>
            </a:r>
            <a:r>
              <a:rPr lang="pt-BR" dirty="0">
                <a:effectLst/>
                <a:latin typeface="Lucida Sans Unicode" pitchFamily="34" charset="0"/>
              </a:rPr>
              <a:t>=“2004-01-01”</a:t>
            </a: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WHERE nome=</a:t>
            </a:r>
            <a:r>
              <a:rPr lang="pt-BR" dirty="0">
                <a:latin typeface="Lucida Sans Unicode" pitchFamily="34" charset="0"/>
              </a:rPr>
              <a:t>“Francisco”</a:t>
            </a:r>
            <a:r>
              <a:rPr lang="pt-BR" dirty="0">
                <a:effectLst/>
                <a:latin typeface="Lucida Sans Unicode" pitchFamily="34" charset="0"/>
              </a:rPr>
              <a:t>;</a:t>
            </a:r>
            <a:endParaRPr lang="pt-BR" dirty="0">
              <a:latin typeface="Lucida Sans Unicode" pitchFamily="34" charset="0"/>
            </a:endParaRP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6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update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70008"/>
          </a:xfrm>
        </p:spPr>
        <p:txBody>
          <a:bodyPr>
            <a:normAutofit/>
          </a:bodyPr>
          <a:lstStyle/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US" dirty="0">
                <a:effectLst/>
                <a:latin typeface="Lucida Sans Unicode" pitchFamily="34" charset="0"/>
              </a:rPr>
              <a:t>set </a:t>
            </a:r>
            <a:r>
              <a:rPr lang="en-US" dirty="0" err="1">
                <a:effectLst/>
                <a:latin typeface="Lucida Sans Unicode" pitchFamily="34" charset="0"/>
              </a:rPr>
              <a:t>sql_safe_updates</a:t>
            </a:r>
            <a:r>
              <a:rPr lang="en-US" dirty="0">
                <a:effectLst/>
                <a:latin typeface="Lucida Sans Unicode" pitchFamily="34" charset="0"/>
              </a:rPr>
              <a:t> = 0;</a:t>
            </a: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US" dirty="0">
              <a:latin typeface="Lucida Sans Unicode" pitchFamily="34" charset="0"/>
            </a:endParaRP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US" dirty="0" err="1">
                <a:effectLst/>
                <a:latin typeface="Lucida Sans Unicode" pitchFamily="34" charset="0"/>
              </a:rPr>
              <a:t>Quando</a:t>
            </a:r>
            <a:r>
              <a:rPr lang="en-US" dirty="0">
                <a:effectLst/>
                <a:latin typeface="Lucida Sans Unicode" pitchFamily="34" charset="0"/>
              </a:rPr>
              <a:t> </a:t>
            </a:r>
            <a:r>
              <a:rPr lang="en-US" dirty="0" err="1">
                <a:effectLst/>
                <a:latin typeface="Lucida Sans Unicode" pitchFamily="34" charset="0"/>
              </a:rPr>
              <a:t>fazemos</a:t>
            </a:r>
            <a:r>
              <a:rPr lang="en-US" dirty="0">
                <a:effectLst/>
                <a:latin typeface="Lucida Sans Unicode" pitchFamily="34" charset="0"/>
              </a:rPr>
              <a:t> update </a:t>
            </a:r>
            <a:r>
              <a:rPr lang="en-US" dirty="0" err="1">
                <a:effectLst/>
                <a:latin typeface="Lucida Sans Unicode" pitchFamily="34" charset="0"/>
              </a:rPr>
              <a:t>usando</a:t>
            </a:r>
            <a:r>
              <a:rPr lang="en-US" dirty="0">
                <a:effectLst/>
                <a:latin typeface="Lucida Sans Unicode" pitchFamily="34" charset="0"/>
              </a:rPr>
              <a:t> </a:t>
            </a:r>
            <a:r>
              <a:rPr lang="en-US" dirty="0" err="1">
                <a:effectLst/>
                <a:latin typeface="Lucida Sans Unicode" pitchFamily="34" charset="0"/>
              </a:rPr>
              <a:t>condição</a:t>
            </a:r>
            <a:r>
              <a:rPr lang="en-US" dirty="0">
                <a:effectLst/>
                <a:latin typeface="Lucida Sans Unicode" pitchFamily="34" charset="0"/>
              </a:rPr>
              <a:t> que </a:t>
            </a:r>
            <a:r>
              <a:rPr lang="en-US" dirty="0" err="1">
                <a:effectLst/>
                <a:latin typeface="Lucida Sans Unicode" pitchFamily="34" charset="0"/>
              </a:rPr>
              <a:t>não</a:t>
            </a:r>
            <a:r>
              <a:rPr lang="en-US" dirty="0">
                <a:effectLst/>
                <a:latin typeface="Lucida Sans Unicode" pitchFamily="34" charset="0"/>
              </a:rPr>
              <a:t> é a </a:t>
            </a:r>
            <a:r>
              <a:rPr lang="en-US" dirty="0" err="1">
                <a:effectLst/>
                <a:latin typeface="Lucida Sans Unicode" pitchFamily="34" charset="0"/>
              </a:rPr>
              <a:t>chave</a:t>
            </a:r>
            <a:r>
              <a:rPr lang="en-US" dirty="0">
                <a:effectLst/>
                <a:latin typeface="Lucida Sans Unicode" pitchFamily="34" charset="0"/>
              </a:rPr>
              <a:t> </a:t>
            </a:r>
            <a:r>
              <a:rPr lang="en-US" dirty="0" err="1">
                <a:effectLst/>
                <a:latin typeface="Lucida Sans Unicode" pitchFamily="34" charset="0"/>
              </a:rPr>
              <a:t>primária</a:t>
            </a:r>
            <a:r>
              <a:rPr lang="en-US" dirty="0">
                <a:effectLst/>
                <a:latin typeface="Lucida Sans Unicode" pitchFamily="34" charset="0"/>
              </a:rPr>
              <a:t>. </a:t>
            </a:r>
            <a:endParaRPr lang="pt-BR" dirty="0">
              <a:effectLst/>
              <a:latin typeface="Lucida Sans Unicode" pitchFamily="34" charset="0"/>
            </a:endParaRPr>
          </a:p>
          <a:p>
            <a:pPr marL="0" indent="0"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5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delete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70008"/>
          </a:xfrm>
        </p:spPr>
        <p:txBody>
          <a:bodyPr>
            <a:normAutofit/>
          </a:bodyPr>
          <a:lstStyle/>
          <a:p>
            <a:r>
              <a:rPr lang="pt-BR" b="1" dirty="0"/>
              <a:t>Remover linhas na tabela existente</a:t>
            </a:r>
          </a:p>
          <a:p>
            <a:pPr marL="0" indent="0">
              <a:buNone/>
            </a:pPr>
            <a:r>
              <a:rPr lang="en-GB" sz="2400" dirty="0">
                <a:effectLst/>
                <a:latin typeface="Lucida Sans Unicode" pitchFamily="34" charset="0"/>
              </a:rPr>
              <a:t>DELETE FROM </a:t>
            </a:r>
            <a:r>
              <a:rPr lang="en-GB" sz="2400" dirty="0" err="1">
                <a:effectLst/>
                <a:latin typeface="Lucida Sans Unicode" pitchFamily="34" charset="0"/>
              </a:rPr>
              <a:t>tabela</a:t>
            </a:r>
            <a:r>
              <a:rPr lang="en-GB" sz="2400" dirty="0">
                <a:effectLst/>
                <a:latin typeface="Lucida Sans Unicode" pitchFamily="34" charset="0"/>
              </a:rPr>
              <a:t> WHERE  &lt;</a:t>
            </a:r>
            <a:r>
              <a:rPr lang="en-GB" sz="2400" dirty="0" err="1">
                <a:effectLst/>
                <a:latin typeface="Lucida Sans Unicode" pitchFamily="34" charset="0"/>
              </a:rPr>
              <a:t>condição</a:t>
            </a:r>
            <a:r>
              <a:rPr lang="en-GB" sz="2400" dirty="0">
                <a:effectLst/>
                <a:latin typeface="Lucida Sans Unicode" pitchFamily="34" charset="0"/>
              </a:rPr>
              <a:t>&gt;;</a:t>
            </a:r>
            <a:endParaRPr lang="pt-BR" sz="24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endParaRPr lang="pt-BR" sz="2400" dirty="0"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pt-BR" sz="2400" dirty="0">
                <a:effectLst/>
                <a:latin typeface="Lucida Sans Unicode" pitchFamily="34" charset="0"/>
              </a:rPr>
              <a:t>DELETE </a:t>
            </a:r>
            <a:r>
              <a:rPr lang="pt-BR" sz="2400" dirty="0">
                <a:latin typeface="Lucida Sans Unicode" pitchFamily="34" charset="0"/>
              </a:rPr>
              <a:t>FROM agentes</a:t>
            </a:r>
          </a:p>
          <a:p>
            <a:pPr marL="0" indent="0">
              <a:buNone/>
            </a:pPr>
            <a:r>
              <a:rPr lang="pt-BR" sz="2400" dirty="0">
                <a:latin typeface="Lucida Sans Unicode" pitchFamily="34" charset="0"/>
              </a:rPr>
              <a:t>WHERE </a:t>
            </a:r>
            <a:r>
              <a:rPr lang="pt-BR" sz="2400" dirty="0" err="1">
                <a:latin typeface="Lucida Sans Unicode" pitchFamily="34" charset="0"/>
              </a:rPr>
              <a:t>idagente</a:t>
            </a:r>
            <a:r>
              <a:rPr lang="pt-BR" sz="2400" dirty="0">
                <a:latin typeface="Lucida Sans Unicode" pitchFamily="34" charset="0"/>
              </a:rPr>
              <a:t>=6;</a:t>
            </a:r>
            <a:endParaRPr lang="pt-BR" sz="2400" dirty="0"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07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814784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12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98CE63F-2F8B-4A29-8CD3-F09653071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609490"/>
              </p:ext>
            </p:extLst>
          </p:nvPr>
        </p:nvGraphicFramePr>
        <p:xfrm>
          <a:off x="100013" y="2112658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46E810-4C2A-4A4D-82AF-991F66922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324918"/>
              </p:ext>
            </p:extLst>
          </p:nvPr>
        </p:nvGraphicFramePr>
        <p:xfrm>
          <a:off x="0" y="3840640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182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98CE63F-2F8B-4A29-8CD3-F09653071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233505"/>
              </p:ext>
            </p:extLst>
          </p:nvPr>
        </p:nvGraphicFramePr>
        <p:xfrm>
          <a:off x="100013" y="2112658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46E810-4C2A-4A4D-82AF-991F66922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77760"/>
              </p:ext>
            </p:extLst>
          </p:nvPr>
        </p:nvGraphicFramePr>
        <p:xfrm>
          <a:off x="0" y="3840640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89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Consultar dados armazenados no BD filtrando condições</a:t>
            </a:r>
          </a:p>
          <a:p>
            <a:pPr marL="0" indent="0">
              <a:buNone/>
            </a:pPr>
            <a:r>
              <a:rPr lang="pt-BR" dirty="0"/>
              <a:t>SELECT atributo1, atributo2 </a:t>
            </a:r>
          </a:p>
          <a:p>
            <a:pPr marL="0" indent="0">
              <a:buNone/>
            </a:pPr>
            <a:r>
              <a:rPr lang="pt-BR" dirty="0"/>
              <a:t>FROM tabela</a:t>
            </a:r>
          </a:p>
          <a:p>
            <a:pPr marL="0" indent="0">
              <a:buNone/>
            </a:pPr>
            <a:r>
              <a:rPr lang="pt-BR" dirty="0"/>
              <a:t>WHERE &lt;</a:t>
            </a:r>
            <a:r>
              <a:rPr lang="en-GB" dirty="0" err="1">
                <a:effectLst/>
              </a:rPr>
              <a:t>condição</a:t>
            </a:r>
            <a:r>
              <a:rPr lang="pt-BR" dirty="0"/>
              <a:t>&gt;;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idmarca</a:t>
            </a:r>
            <a:r>
              <a:rPr lang="pt-BR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marcas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WHERE </a:t>
            </a:r>
            <a:r>
              <a:rPr lang="pt-BR" dirty="0" err="1">
                <a:solidFill>
                  <a:schemeClr val="accent6"/>
                </a:solidFill>
              </a:rPr>
              <a:t>idmarca</a:t>
            </a:r>
            <a:r>
              <a:rPr lang="pt-BR" dirty="0">
                <a:solidFill>
                  <a:schemeClr val="accent6"/>
                </a:solidFill>
              </a:rPr>
              <a:t>=2;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13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Objetivos de aprendizagem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Conhecimentos prévios/contextualização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Principais comandos DML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Atividade extraclasse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Referências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999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 err="1">
                <a:effectLst/>
              </a:rPr>
              <a:t>Condições</a:t>
            </a:r>
            <a:r>
              <a:rPr lang="en-GB" sz="1800" b="1" dirty="0">
                <a:effectLst/>
              </a:rPr>
              <a:t> do </a:t>
            </a:r>
            <a:r>
              <a:rPr lang="en-GB" sz="1800" b="1" dirty="0" err="1">
                <a:effectLst/>
              </a:rPr>
              <a:t>comando</a:t>
            </a:r>
            <a:r>
              <a:rPr lang="en-GB" sz="1800" b="1" dirty="0">
                <a:effectLst/>
              </a:rPr>
              <a:t> WHERE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</a:rPr>
              <a:t>Operações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comparação</a:t>
            </a:r>
            <a:r>
              <a:rPr lang="en-GB" sz="1800" dirty="0">
                <a:effectLst/>
              </a:rPr>
              <a:t> (</a:t>
            </a:r>
            <a:r>
              <a:rPr lang="en-GB" sz="1800" b="1" dirty="0">
                <a:effectLst/>
              </a:rPr>
              <a:t>=, &gt;, &lt;</a:t>
            </a:r>
            <a:r>
              <a:rPr lang="en-GB" sz="1800" dirty="0">
                <a:effectLst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</a:rPr>
              <a:t>Faixas</a:t>
            </a:r>
            <a:r>
              <a:rPr lang="en-GB" sz="1800" dirty="0">
                <a:effectLst/>
              </a:rPr>
              <a:t> (</a:t>
            </a:r>
            <a:r>
              <a:rPr lang="en-GB" sz="1800" b="1" dirty="0">
                <a:effectLst/>
              </a:rPr>
              <a:t>BETWEEN</a:t>
            </a:r>
            <a:r>
              <a:rPr lang="en-GB" sz="1800" dirty="0">
                <a:effectLst/>
              </a:rPr>
              <a:t> e </a:t>
            </a:r>
            <a:r>
              <a:rPr lang="en-GB" sz="1800" b="1" dirty="0">
                <a:effectLst/>
              </a:rPr>
              <a:t>NOT BETWEEN</a:t>
            </a:r>
            <a:r>
              <a:rPr lang="en-GB" sz="1800" dirty="0">
                <a:effectLst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</a:rPr>
              <a:t>Correspondência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caracteres</a:t>
            </a:r>
            <a:r>
              <a:rPr lang="en-GB" sz="1800" dirty="0">
                <a:effectLst/>
              </a:rPr>
              <a:t>  (</a:t>
            </a:r>
            <a:r>
              <a:rPr lang="en-GB" sz="1800" b="1" dirty="0">
                <a:effectLst/>
              </a:rPr>
              <a:t>LIKE</a:t>
            </a:r>
            <a:r>
              <a:rPr lang="en-GB" sz="1800" dirty="0">
                <a:effectLst/>
              </a:rPr>
              <a:t> e </a:t>
            </a:r>
            <a:r>
              <a:rPr lang="en-GB" sz="1800" b="1" dirty="0">
                <a:effectLst/>
              </a:rPr>
              <a:t>Not LIKE</a:t>
            </a:r>
            <a:r>
              <a:rPr lang="en-GB" sz="1800" dirty="0">
                <a:effectLst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</a:rPr>
              <a:t>Valores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desconhecidos</a:t>
            </a:r>
            <a:r>
              <a:rPr lang="en-GB" sz="1800" dirty="0">
                <a:effectLst/>
              </a:rPr>
              <a:t> (</a:t>
            </a:r>
            <a:r>
              <a:rPr lang="en-GB" sz="1800" b="1" dirty="0">
                <a:effectLst/>
              </a:rPr>
              <a:t>IS NULL</a:t>
            </a:r>
            <a:r>
              <a:rPr lang="en-GB" sz="1800" dirty="0">
                <a:effectLst/>
              </a:rPr>
              <a:t> e </a:t>
            </a:r>
            <a:r>
              <a:rPr lang="en-GB" sz="1800" b="1" dirty="0">
                <a:effectLst/>
              </a:rPr>
              <a:t>IS NOT NULL</a:t>
            </a:r>
            <a:r>
              <a:rPr lang="en-GB" sz="1800" dirty="0">
                <a:effectLst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</a:rPr>
              <a:t>Listas</a:t>
            </a:r>
            <a:r>
              <a:rPr lang="en-GB" sz="1800" dirty="0">
                <a:effectLst/>
              </a:rPr>
              <a:t> (</a:t>
            </a:r>
            <a:r>
              <a:rPr lang="en-GB" sz="1800" b="1" dirty="0">
                <a:effectLst/>
              </a:rPr>
              <a:t>IN</a:t>
            </a:r>
            <a:r>
              <a:rPr lang="en-GB" sz="1800" dirty="0">
                <a:effectLst/>
              </a:rPr>
              <a:t> e </a:t>
            </a:r>
            <a:r>
              <a:rPr lang="en-GB" sz="1800" b="1" dirty="0">
                <a:effectLst/>
              </a:rPr>
              <a:t>NOT IN</a:t>
            </a:r>
            <a:r>
              <a:rPr lang="en-GB" sz="1800" dirty="0">
                <a:effectLst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</a:rPr>
              <a:t>Combinações</a:t>
            </a:r>
            <a:r>
              <a:rPr lang="en-GB" sz="1800" dirty="0">
                <a:effectLst/>
              </a:rPr>
              <a:t> com </a:t>
            </a:r>
            <a:r>
              <a:rPr lang="en-GB" sz="1800" b="1" dirty="0">
                <a:effectLst/>
              </a:rPr>
              <a:t>AND </a:t>
            </a:r>
            <a:r>
              <a:rPr lang="en-GB" sz="1800" dirty="0">
                <a:effectLst/>
              </a:rPr>
              <a:t>e </a:t>
            </a:r>
            <a:r>
              <a:rPr lang="en-GB" sz="1800" b="1" dirty="0">
                <a:effectLst/>
              </a:rPr>
              <a:t>OR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effectLst/>
              </a:rPr>
              <a:t>NOT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pode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negar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qualquer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expressão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booleana</a:t>
            </a:r>
            <a:r>
              <a:rPr lang="en-GB" sz="1800" dirty="0">
                <a:effectLst/>
              </a:rPr>
              <a:t> e </a:t>
            </a:r>
            <a:r>
              <a:rPr lang="en-GB" sz="1800" dirty="0" err="1">
                <a:effectLst/>
              </a:rPr>
              <a:t>chaves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como</a:t>
            </a:r>
            <a:r>
              <a:rPr lang="en-GB" sz="1800" dirty="0">
                <a:effectLst/>
              </a:rPr>
              <a:t> LIKE, NULL, BETWEEN e IN    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57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dirty="0" err="1">
                <a:effectLst/>
                <a:latin typeface="Lucida Sans Unicode" pitchFamily="34" charset="0"/>
              </a:rPr>
              <a:t>Operadores</a:t>
            </a:r>
            <a:r>
              <a:rPr lang="en-GB" sz="1800" b="1" dirty="0">
                <a:effectLst/>
                <a:latin typeface="Lucida Sans Unicode" pitchFamily="34" charset="0"/>
              </a:rPr>
              <a:t> de </a:t>
            </a:r>
            <a:r>
              <a:rPr lang="en-GB" sz="1800" b="1" dirty="0" err="1">
                <a:effectLst/>
                <a:latin typeface="Lucida Sans Unicode" pitchFamily="34" charset="0"/>
              </a:rPr>
              <a:t>comparação</a:t>
            </a:r>
            <a:r>
              <a:rPr lang="en-GB" sz="1800" b="1" dirty="0">
                <a:effectLst/>
                <a:latin typeface="Lucida Sans Unicode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=	</a:t>
            </a:r>
            <a:r>
              <a:rPr lang="en-GB" sz="1800" dirty="0" err="1">
                <a:effectLst/>
                <a:latin typeface="Lucida Sans Unicode" pitchFamily="34" charset="0"/>
              </a:rPr>
              <a:t>igual</a:t>
            </a:r>
            <a:r>
              <a:rPr lang="en-GB" sz="1800" dirty="0">
                <a:effectLst/>
                <a:latin typeface="Lucida Sans Unicode" pitchFamily="34" charset="0"/>
              </a:rPr>
              <a:t> a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&gt;	</a:t>
            </a:r>
            <a:r>
              <a:rPr lang="en-GB" sz="1800" dirty="0" err="1">
                <a:effectLst/>
                <a:latin typeface="Lucida Sans Unicode" pitchFamily="34" charset="0"/>
              </a:rPr>
              <a:t>maior</a:t>
            </a:r>
            <a:r>
              <a:rPr lang="en-GB" sz="1800" dirty="0">
                <a:effectLst/>
                <a:latin typeface="Lucida Sans Unicode" pitchFamily="34" charset="0"/>
              </a:rPr>
              <a:t> que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&lt;		</a:t>
            </a:r>
            <a:r>
              <a:rPr lang="en-GB" sz="1800" dirty="0" err="1">
                <a:effectLst/>
                <a:latin typeface="Lucida Sans Unicode" pitchFamily="34" charset="0"/>
              </a:rPr>
              <a:t>menor</a:t>
            </a:r>
            <a:r>
              <a:rPr lang="en-GB" sz="1800" dirty="0">
                <a:effectLst/>
                <a:latin typeface="Lucida Sans Unicode" pitchFamily="34" charset="0"/>
              </a:rPr>
              <a:t> que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&gt;=	</a:t>
            </a:r>
            <a:r>
              <a:rPr lang="en-GB" sz="1800" dirty="0" err="1">
                <a:effectLst/>
                <a:latin typeface="Lucida Sans Unicode" pitchFamily="34" charset="0"/>
              </a:rPr>
              <a:t>maior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  <a:r>
              <a:rPr lang="en-GB" sz="1800" dirty="0" err="1">
                <a:effectLst/>
                <a:latin typeface="Lucida Sans Unicode" pitchFamily="34" charset="0"/>
              </a:rPr>
              <a:t>ou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igual</a:t>
            </a:r>
            <a:r>
              <a:rPr lang="en-GB" sz="1800" dirty="0">
                <a:effectLst/>
                <a:latin typeface="Lucida Sans Unicode" pitchFamily="34" charset="0"/>
              </a:rPr>
              <a:t>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&lt;=	</a:t>
            </a:r>
            <a:r>
              <a:rPr lang="en-GB" sz="1800" dirty="0" err="1">
                <a:effectLst/>
                <a:latin typeface="Lucida Sans Unicode" pitchFamily="34" charset="0"/>
              </a:rPr>
              <a:t>menor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  <a:r>
              <a:rPr lang="en-GB" sz="1800" dirty="0" err="1">
                <a:effectLst/>
                <a:latin typeface="Lucida Sans Unicode" pitchFamily="34" charset="0"/>
              </a:rPr>
              <a:t>ou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igual</a:t>
            </a:r>
            <a:r>
              <a:rPr lang="en-GB" sz="1800" dirty="0">
                <a:effectLst/>
                <a:latin typeface="Lucida Sans Unicode" pitchFamily="34" charset="0"/>
              </a:rPr>
              <a:t>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!=	</a:t>
            </a:r>
            <a:r>
              <a:rPr lang="en-GB" sz="1800" dirty="0" err="1">
                <a:effectLst/>
                <a:latin typeface="Lucida Sans Unicode" pitchFamily="34" charset="0"/>
              </a:rPr>
              <a:t>diferente</a:t>
            </a: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&lt;&gt;	</a:t>
            </a:r>
            <a:r>
              <a:rPr lang="en-GB" sz="1800" dirty="0" err="1">
                <a:effectLst/>
                <a:latin typeface="Lucida Sans Unicode" pitchFamily="34" charset="0"/>
              </a:rPr>
              <a:t>diferente</a:t>
            </a: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!&gt;	</a:t>
            </a:r>
            <a:r>
              <a:rPr lang="en-GB" sz="1800" dirty="0" err="1">
                <a:effectLst/>
                <a:latin typeface="Lucida Sans Unicode" pitchFamily="34" charset="0"/>
              </a:rPr>
              <a:t>não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maior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!&lt;	</a:t>
            </a:r>
            <a:r>
              <a:rPr lang="en-GB" sz="1800" dirty="0" err="1">
                <a:effectLst/>
                <a:latin typeface="Lucida Sans Unicode" pitchFamily="34" charset="0"/>
              </a:rPr>
              <a:t>não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menor</a:t>
            </a:r>
            <a:r>
              <a:rPr lang="en-GB" sz="1800" dirty="0">
                <a:effectLst/>
                <a:latin typeface="Lucida Sans Unicode" pitchFamily="34" charset="0"/>
              </a:rPr>
              <a:t> que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9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 err="1">
                <a:effectLst/>
                <a:latin typeface="Lucida Sans Unicode" pitchFamily="34" charset="0"/>
              </a:rPr>
              <a:t>Faixas</a:t>
            </a:r>
            <a:r>
              <a:rPr lang="en-GB" sz="1800" b="1" dirty="0">
                <a:effectLst/>
                <a:latin typeface="Lucida Sans Unicode" pitchFamily="34" charset="0"/>
              </a:rPr>
              <a:t> BETWEEN</a:t>
            </a:r>
            <a:r>
              <a:rPr lang="en-GB" sz="1800" dirty="0">
                <a:effectLst/>
                <a:latin typeface="Lucida Sans Unicode" pitchFamily="34" charset="0"/>
              </a:rPr>
              <a:t> e </a:t>
            </a:r>
            <a:r>
              <a:rPr lang="en-GB" sz="1800" b="1" dirty="0">
                <a:effectLst/>
                <a:latin typeface="Lucida Sans Unicode" pitchFamily="34" charset="0"/>
              </a:rPr>
              <a:t>NOT BETWEEN :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sz="1800" b="1" dirty="0">
                <a:effectLst/>
                <a:latin typeface="Lucida Sans Unicode" pitchFamily="34" charset="0"/>
              </a:rPr>
              <a:t>BETWEEN - </a:t>
            </a:r>
            <a:r>
              <a:rPr lang="en-GB" sz="1800" dirty="0" err="1">
                <a:effectLst/>
                <a:latin typeface="Lucida Sans Unicode" pitchFamily="34" charset="0"/>
              </a:rPr>
              <a:t>Opção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usada</a:t>
            </a:r>
            <a:r>
              <a:rPr lang="en-GB" sz="1800" dirty="0">
                <a:effectLst/>
                <a:latin typeface="Lucida Sans Unicode" pitchFamily="34" charset="0"/>
              </a:rPr>
              <a:t> para </a:t>
            </a:r>
            <a:r>
              <a:rPr lang="en-GB" sz="1800" dirty="0" err="1">
                <a:effectLst/>
                <a:latin typeface="Lucida Sans Unicode" pitchFamily="34" charset="0"/>
              </a:rPr>
              <a:t>especificar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uma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faixa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inclusiva</a:t>
            </a:r>
            <a:r>
              <a:rPr lang="en-GB" sz="1800" dirty="0">
                <a:effectLst/>
                <a:latin typeface="Lucida Sans Unicode" pitchFamily="34" charset="0"/>
              </a:rPr>
              <a:t>; </a:t>
            </a:r>
            <a:r>
              <a:rPr lang="en-GB" sz="1800" dirty="0" err="1">
                <a:effectLst/>
                <a:latin typeface="Lucida Sans Unicode" pitchFamily="34" charset="0"/>
              </a:rPr>
              <a:t>os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valores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extremos</a:t>
            </a:r>
            <a:r>
              <a:rPr lang="en-GB" sz="1800" dirty="0">
                <a:effectLst/>
                <a:latin typeface="Lucida Sans Unicode" pitchFamily="34" charset="0"/>
              </a:rPr>
              <a:t> da </a:t>
            </a:r>
            <a:r>
              <a:rPr lang="en-GB" sz="1800" dirty="0" err="1">
                <a:effectLst/>
                <a:latin typeface="Lucida Sans Unicode" pitchFamily="34" charset="0"/>
              </a:rPr>
              <a:t>faixa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também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são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incluídos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na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busca</a:t>
            </a:r>
            <a:r>
              <a:rPr lang="en-GB" sz="1800" b="1" dirty="0">
                <a:effectLst/>
                <a:latin typeface="Lucida Sans Unicode" pitchFamily="34" charset="0"/>
              </a:rPr>
              <a:t>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effectLst/>
                <a:latin typeface="Lucida Sans Unicode" pitchFamily="34" charset="0"/>
              </a:rPr>
              <a:t>	NOT BETWEEN – </a:t>
            </a:r>
            <a:r>
              <a:rPr lang="en-GB" sz="1800" b="1" dirty="0" err="1">
                <a:effectLst/>
                <a:latin typeface="Lucida Sans Unicode" pitchFamily="34" charset="0"/>
              </a:rPr>
              <a:t>Negação</a:t>
            </a:r>
            <a:r>
              <a:rPr lang="en-GB" sz="1800" b="1" dirty="0">
                <a:effectLst/>
                <a:latin typeface="Lucida Sans Unicode" pitchFamily="34" charset="0"/>
              </a:rPr>
              <a:t> do BETWEEN. </a:t>
            </a:r>
            <a:r>
              <a:rPr lang="en-GB" sz="1800" dirty="0" err="1">
                <a:effectLst/>
                <a:latin typeface="Lucida Sans Unicode" pitchFamily="34" charset="0"/>
              </a:rPr>
              <a:t>Exclui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os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valores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especificados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na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faixa</a:t>
            </a:r>
            <a:r>
              <a:rPr lang="en-GB" sz="1800" dirty="0">
                <a:effectLst/>
                <a:latin typeface="Lucida Sans Unicode" pitchFamily="34" charset="0"/>
              </a:rPr>
              <a:t>, inclusive </a:t>
            </a:r>
            <a:r>
              <a:rPr lang="en-GB" sz="1800" dirty="0" err="1">
                <a:effectLst/>
                <a:latin typeface="Lucida Sans Unicode" pitchFamily="34" charset="0"/>
              </a:rPr>
              <a:t>os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extremos</a:t>
            </a:r>
            <a:r>
              <a:rPr lang="en-GB" sz="1800" dirty="0">
                <a:effectLst/>
                <a:latin typeface="Lucida Sans Unicode" pitchFamily="34" charset="0"/>
              </a:rPr>
              <a:t>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SELECT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FROM marcas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WHERE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 </a:t>
            </a:r>
            <a:r>
              <a:rPr lang="pt-BR" sz="1800" dirty="0" err="1">
                <a:solidFill>
                  <a:schemeClr val="accent6"/>
                </a:solidFill>
              </a:rPr>
              <a:t>between</a:t>
            </a:r>
            <a:r>
              <a:rPr lang="pt-BR" sz="1800" dirty="0">
                <a:solidFill>
                  <a:schemeClr val="accent6"/>
                </a:solidFill>
              </a:rPr>
              <a:t> 2 </a:t>
            </a:r>
            <a:r>
              <a:rPr lang="pt-BR" sz="1800" dirty="0" err="1">
                <a:solidFill>
                  <a:schemeClr val="accent6"/>
                </a:solidFill>
              </a:rPr>
              <a:t>and</a:t>
            </a:r>
            <a:r>
              <a:rPr lang="pt-BR" sz="1800" dirty="0">
                <a:solidFill>
                  <a:schemeClr val="accent6"/>
                </a:solidFill>
              </a:rPr>
              <a:t> 5;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52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800" b="1" dirty="0">
                <a:effectLst/>
                <a:latin typeface="Lucida Sans Unicode" pitchFamily="34" charset="0"/>
              </a:rPr>
              <a:t>Correspondência de caracteres  (LIKE e </a:t>
            </a:r>
            <a:r>
              <a:rPr lang="pt-BR" sz="1800" b="1" dirty="0" err="1">
                <a:effectLst/>
                <a:latin typeface="Lucida Sans Unicode" pitchFamily="34" charset="0"/>
              </a:rPr>
              <a:t>Not</a:t>
            </a:r>
            <a:r>
              <a:rPr lang="pt-BR" sz="1800" b="1" dirty="0">
                <a:effectLst/>
                <a:latin typeface="Lucida Sans Unicode" pitchFamily="34" charset="0"/>
              </a:rPr>
              <a:t> LIKE)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800" dirty="0">
                <a:effectLst/>
                <a:latin typeface="Lucida Sans Unicode" pitchFamily="34" charset="0"/>
              </a:rPr>
              <a:t>	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Seleciona linhas que contenham campos que correspondem a porções especificadas de uma série de caracteres (</a:t>
            </a:r>
            <a:r>
              <a:rPr lang="pt-BR" sz="1600" dirty="0" err="1">
                <a:effectLst/>
                <a:latin typeface="Lucida Sans Unicode" pitchFamily="34" charset="0"/>
              </a:rPr>
              <a:t>string</a:t>
            </a:r>
            <a:r>
              <a:rPr lang="pt-BR" sz="1600" dirty="0">
                <a:effectLst/>
                <a:latin typeface="Lucida Sans Unicode" pitchFamily="34" charset="0"/>
              </a:rPr>
              <a:t> de caracteres).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sz="1600" dirty="0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Utilizada apenas com dados do tipo char, </a:t>
            </a:r>
            <a:r>
              <a:rPr lang="pt-BR" sz="1600" dirty="0" err="1">
                <a:effectLst/>
                <a:latin typeface="Lucida Sans Unicode" pitchFamily="34" charset="0"/>
              </a:rPr>
              <a:t>varchar</a:t>
            </a:r>
            <a:r>
              <a:rPr lang="pt-BR" sz="1600" dirty="0">
                <a:effectLst/>
                <a:latin typeface="Lucida Sans Unicode" pitchFamily="34" charset="0"/>
              </a:rPr>
              <a:t> e </a:t>
            </a:r>
            <a:r>
              <a:rPr lang="pt-BR" sz="1600" dirty="0" err="1">
                <a:effectLst/>
                <a:latin typeface="Lucida Sans Unicode" pitchFamily="34" charset="0"/>
              </a:rPr>
              <a:t>datetime</a:t>
            </a:r>
            <a:r>
              <a:rPr lang="pt-BR" sz="1600" dirty="0">
                <a:effectLst/>
                <a:latin typeface="Lucida Sans Unicode" pitchFamily="34" charset="0"/>
              </a:rPr>
              <a:t>.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sz="1600" dirty="0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% - qualquer </a:t>
            </a:r>
            <a:r>
              <a:rPr lang="pt-BR" sz="1600" dirty="0" err="1">
                <a:effectLst/>
                <a:latin typeface="Lucida Sans Unicode" pitchFamily="34" charset="0"/>
              </a:rPr>
              <a:t>string</a:t>
            </a:r>
            <a:r>
              <a:rPr lang="pt-BR" sz="1600" dirty="0">
                <a:effectLst/>
                <a:latin typeface="Lucida Sans Unicode" pitchFamily="34" charset="0"/>
              </a:rPr>
              <a:t> com nenhum ou mais caracteres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 _ um único </a:t>
            </a:r>
            <a:r>
              <a:rPr lang="pt-BR" sz="1600" dirty="0" err="1">
                <a:effectLst/>
                <a:latin typeface="Lucida Sans Unicode" pitchFamily="34" charset="0"/>
              </a:rPr>
              <a:t>caracter</a:t>
            </a:r>
            <a:endParaRPr lang="pt-BR" sz="1600" dirty="0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 [ ] um único </a:t>
            </a:r>
            <a:r>
              <a:rPr lang="pt-BR" sz="1600" dirty="0" err="1">
                <a:effectLst/>
                <a:latin typeface="Lucida Sans Unicode" pitchFamily="34" charset="0"/>
              </a:rPr>
              <a:t>caracter</a:t>
            </a:r>
            <a:r>
              <a:rPr lang="pt-BR" sz="1600" dirty="0">
                <a:effectLst/>
                <a:latin typeface="Lucida Sans Unicode" pitchFamily="34" charset="0"/>
              </a:rPr>
              <a:t> na faixa especificada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 [^] um único </a:t>
            </a:r>
            <a:r>
              <a:rPr lang="pt-BR" sz="1600" dirty="0" err="1">
                <a:effectLst/>
                <a:latin typeface="Lucida Sans Unicode" pitchFamily="34" charset="0"/>
              </a:rPr>
              <a:t>caracter</a:t>
            </a:r>
            <a:r>
              <a:rPr lang="pt-BR" sz="1600" dirty="0">
                <a:effectLst/>
                <a:latin typeface="Lucida Sans Unicode" pitchFamily="34" charset="0"/>
              </a:rPr>
              <a:t> fora da faixa especificada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sz="1600" dirty="0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600" dirty="0">
                <a:effectLst/>
                <a:latin typeface="Lucida Sans Unicode" pitchFamily="34" charset="0"/>
              </a:rPr>
              <a:t>Inclua os curingas e a </a:t>
            </a:r>
            <a:r>
              <a:rPr lang="pt-BR" sz="1600" dirty="0" err="1">
                <a:effectLst/>
                <a:latin typeface="Lucida Sans Unicode" pitchFamily="34" charset="0"/>
              </a:rPr>
              <a:t>string</a:t>
            </a:r>
            <a:r>
              <a:rPr lang="pt-BR" sz="1600" dirty="0">
                <a:effectLst/>
                <a:latin typeface="Lucida Sans Unicode" pitchFamily="34" charset="0"/>
              </a:rPr>
              <a:t> de caracteres entre aspas simples ou duplas.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SELECT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FROM marcas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WHERE nome like “[L-P]%”;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Like não é =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77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800" b="1" dirty="0">
                <a:effectLst/>
                <a:latin typeface="Lucida Sans Unicode" pitchFamily="34" charset="0"/>
              </a:rPr>
              <a:t>Listas (IN e NOT IN)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sz="1800" dirty="0">
                <a:effectLst/>
                <a:latin typeface="Lucida Sans Unicode" pitchFamily="34" charset="0"/>
              </a:rPr>
              <a:t>	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pt-BR" dirty="0">
                <a:effectLst/>
                <a:latin typeface="Lucida Sans Unicode" pitchFamily="34" charset="0"/>
              </a:rPr>
              <a:t>O operador de comparação IN permite ao usuário selecionar valores que correspondam a qualquer um de uma lista de valores.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SELECT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FROM marcas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WHERE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 in (2,5,1,6);</a:t>
            </a:r>
          </a:p>
          <a:p>
            <a:pPr marL="0" indent="0">
              <a:buNone/>
            </a:pPr>
            <a:endParaRPr lang="pt-BR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SELECT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FROM marcas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/>
                </a:solidFill>
              </a:rPr>
              <a:t>WHERE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 = 2 </a:t>
            </a:r>
            <a:r>
              <a:rPr lang="pt-BR" sz="1800" dirty="0" err="1">
                <a:solidFill>
                  <a:schemeClr val="accent6"/>
                </a:solidFill>
              </a:rPr>
              <a:t>or</a:t>
            </a:r>
            <a:r>
              <a:rPr lang="pt-BR" sz="1800" dirty="0">
                <a:solidFill>
                  <a:schemeClr val="accent6"/>
                </a:solidFill>
              </a:rPr>
              <a:t>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 =5 </a:t>
            </a:r>
            <a:r>
              <a:rPr lang="pt-BR" sz="1800" dirty="0" err="1">
                <a:solidFill>
                  <a:schemeClr val="accent6"/>
                </a:solidFill>
              </a:rPr>
              <a:t>or</a:t>
            </a:r>
            <a:r>
              <a:rPr lang="pt-BR" sz="1800" dirty="0">
                <a:solidFill>
                  <a:schemeClr val="accent6"/>
                </a:solidFill>
              </a:rPr>
              <a:t>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=1 </a:t>
            </a:r>
            <a:r>
              <a:rPr lang="pt-BR" sz="1800" dirty="0" err="1">
                <a:solidFill>
                  <a:schemeClr val="accent6"/>
                </a:solidFill>
              </a:rPr>
              <a:t>or</a:t>
            </a:r>
            <a:r>
              <a:rPr lang="pt-BR" sz="1800" dirty="0">
                <a:solidFill>
                  <a:schemeClr val="accent6"/>
                </a:solidFill>
              </a:rPr>
              <a:t> </a:t>
            </a:r>
            <a:r>
              <a:rPr lang="pt-BR" sz="1800" dirty="0" err="1">
                <a:solidFill>
                  <a:schemeClr val="accent6"/>
                </a:solidFill>
              </a:rPr>
              <a:t>idmarca</a:t>
            </a:r>
            <a:r>
              <a:rPr lang="pt-BR" sz="1800" dirty="0">
                <a:solidFill>
                  <a:schemeClr val="accent6"/>
                </a:solidFill>
              </a:rPr>
              <a:t>= 6;</a:t>
            </a:r>
          </a:p>
          <a:p>
            <a:pPr marL="0" indent="0">
              <a:buNone/>
            </a:pPr>
            <a:endParaRPr lang="pt-BR" sz="1800" dirty="0">
              <a:solidFill>
                <a:schemeClr val="accent6"/>
              </a:solidFill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81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extraclasse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exercícios 1 de DML até o número 13.</a:t>
            </a:r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9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Básicas</a:t>
            </a:r>
          </a:p>
          <a:p>
            <a:r>
              <a:rPr lang="pt-BR" dirty="0"/>
              <a:t>KORTH, H. F..; SILBERSCHATZ; S., SUDARSHAN. Sistema de Banco de Dados. Tradução da 6ª Ed. Elsevier, 2012.</a:t>
            </a:r>
          </a:p>
          <a:p>
            <a:r>
              <a:rPr lang="pt-BR" dirty="0"/>
              <a:t>HEUSER, Carlos Alberto. Projeto de Banco de Dados. Porto Alegre, RS: Sagra </a:t>
            </a:r>
            <a:r>
              <a:rPr lang="pt-BR" dirty="0" err="1"/>
              <a:t>Luzzato</a:t>
            </a:r>
            <a:r>
              <a:rPr lang="pt-BR" dirty="0"/>
              <a:t>, 6ª edição, 2009.</a:t>
            </a:r>
          </a:p>
          <a:p>
            <a:r>
              <a:rPr lang="pt-BR" dirty="0"/>
              <a:t>ELMASRI, R.; NAVATHE. Sistemas de Banco de Dados. Rio de Janeiro: Ed. Pearson, 7ª edição, 2018.</a:t>
            </a:r>
          </a:p>
          <a:p>
            <a:pPr marL="0" indent="0">
              <a:buNone/>
            </a:pPr>
            <a:r>
              <a:rPr lang="pt-BR" b="1" dirty="0"/>
              <a:t>Complementares</a:t>
            </a:r>
          </a:p>
          <a:p>
            <a:r>
              <a:rPr lang="pt-BR" dirty="0"/>
              <a:t>DATE, C. J. Introdução a sistemas de banco de dados. RJ: Campus, 8ª edição, 2004.</a:t>
            </a:r>
          </a:p>
          <a:p>
            <a:r>
              <a:rPr lang="pt-BR" dirty="0"/>
              <a:t>TEORREY, T. et al. Projeto e Modelagem de Banco de Dados. Ed. Elsevier, 2ª edição, 2014.</a:t>
            </a:r>
          </a:p>
          <a:p>
            <a:r>
              <a:rPr lang="pt-BR" dirty="0"/>
              <a:t>MEDEIROS, L.F. Banco de Dados: princípios e prática. Ed. </a:t>
            </a:r>
            <a:r>
              <a:rPr lang="pt-BR" dirty="0" err="1"/>
              <a:t>Intersaberes</a:t>
            </a:r>
            <a:r>
              <a:rPr lang="pt-BR" dirty="0"/>
              <a:t>, 2013. ISBN: 9788582122181</a:t>
            </a:r>
          </a:p>
          <a:p>
            <a:r>
              <a:rPr lang="pt-BR" dirty="0"/>
              <a:t>PUGA, S.; FRANÇA, E.; GOYA, M. Banco de dados: Implementação em SQL, PL/SQL e Oracle 11g. Ed. Pearson, 2013. ISBN: 9788581435329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6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Reconhecer os principais comandos DML.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comandos DML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DF777E4-5B54-4303-AFD3-9E01E925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9427"/>
              </p:ext>
            </p:extLst>
          </p:nvPr>
        </p:nvGraphicFramePr>
        <p:xfrm>
          <a:off x="685800" y="2926080"/>
          <a:ext cx="10820400" cy="360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CDF803-F56D-46D0-BFAA-C98FDE062F32}"/>
              </a:ext>
            </a:extLst>
          </p:cNvPr>
          <p:cNvSpPr txBox="1"/>
          <p:nvPr/>
        </p:nvSpPr>
        <p:spPr>
          <a:xfrm>
            <a:off x="685800" y="2194560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Principais comandos SQL DML</a:t>
            </a:r>
          </a:p>
        </p:txBody>
      </p:sp>
    </p:spTree>
    <p:extLst>
      <p:ext uri="{BB962C8B-B14F-4D97-AF65-F5344CB8AC3E}">
        <p14:creationId xmlns:p14="http://schemas.microsoft.com/office/powerpoint/2010/main" val="255328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EC02B-558A-4180-9A93-A6D7FCA7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EC2B40-F0DD-4209-BD81-54B5A45E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t="14213" r="24925" b="9051"/>
          <a:stretch/>
        </p:blipFill>
        <p:spPr>
          <a:xfrm>
            <a:off x="438038" y="2278966"/>
            <a:ext cx="7819697" cy="45243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D16ED4-A5D4-4478-A22A-A7494C32B417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Modelagem do veículos do Detran (fictício)</a:t>
            </a:r>
          </a:p>
        </p:txBody>
      </p:sp>
    </p:spTree>
    <p:extLst>
      <p:ext uri="{BB962C8B-B14F-4D97-AF65-F5344CB8AC3E}">
        <p14:creationId xmlns:p14="http://schemas.microsoft.com/office/powerpoint/2010/main" val="96087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Consultar dados armazenados no BD</a:t>
            </a:r>
          </a:p>
          <a:p>
            <a:pPr marL="0" indent="0">
              <a:buNone/>
            </a:pPr>
            <a:r>
              <a:rPr lang="pt-BR" dirty="0"/>
              <a:t>SELECT atributo1, atributo2 </a:t>
            </a:r>
          </a:p>
          <a:p>
            <a:pPr marL="0" indent="0">
              <a:buNone/>
            </a:pPr>
            <a:r>
              <a:rPr lang="pt-BR" dirty="0"/>
              <a:t>FROM tabela;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idmarca</a:t>
            </a:r>
            <a:r>
              <a:rPr lang="pt-BR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marcas;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SELECT * </a:t>
            </a:r>
          </a:p>
          <a:p>
            <a:pPr marL="0" indent="0">
              <a:buNone/>
            </a:pPr>
            <a:r>
              <a:rPr lang="pt-BR" dirty="0"/>
              <a:t>FROM tabela;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*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marcas;</a:t>
            </a:r>
          </a:p>
        </p:txBody>
      </p:sp>
    </p:spTree>
    <p:extLst>
      <p:ext uri="{BB962C8B-B14F-4D97-AF65-F5344CB8AC3E}">
        <p14:creationId xmlns:p14="http://schemas.microsoft.com/office/powerpoint/2010/main" val="234393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básico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642733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B1F74-A316-45BE-B6E9-B4533CA3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8160F-961F-4EF9-A41C-72765FF7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>
                <a:effectLst/>
              </a:rPr>
              <a:t>Adicionar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uma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linha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na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tabela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existente</a:t>
            </a:r>
            <a:r>
              <a:rPr lang="pt-BR" b="1" dirty="0"/>
              <a:t> (definindo os atributos)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INSERT INTO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(atributo1, atributo2, ..., </a:t>
            </a:r>
            <a:r>
              <a:rPr lang="en-GB" dirty="0" err="1">
                <a:effectLst/>
                <a:latin typeface="Lucida Sans Unicode" pitchFamily="34" charset="0"/>
              </a:rPr>
              <a:t>atributon</a:t>
            </a:r>
            <a:r>
              <a:rPr lang="en-GB" dirty="0">
                <a:effectLst/>
                <a:latin typeface="Lucida Sans Unicode" pitchFamily="34" charset="0"/>
              </a:rPr>
              <a:t>)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VALUES (valor1, valor2, ..., </a:t>
            </a:r>
            <a:r>
              <a:rPr lang="en-GB" dirty="0" err="1">
                <a:effectLst/>
                <a:latin typeface="Lucida Sans Unicode" pitchFamily="34" charset="0"/>
              </a:rPr>
              <a:t>valorn</a:t>
            </a:r>
            <a:r>
              <a:rPr lang="en-GB" dirty="0">
                <a:effectLst/>
                <a:latin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agentes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idagente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nome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datacontratacao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)</a:t>
            </a: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VALUES (10, “</a:t>
            </a:r>
            <a:r>
              <a:rPr lang="en-GB" dirty="0" err="1">
                <a:solidFill>
                  <a:schemeClr val="accent6"/>
                </a:solidFill>
                <a:effectLst/>
                <a:latin typeface="Lucida Sans Unicode" pitchFamily="34" charset="0"/>
              </a:rPr>
              <a:t>Leornardo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 Brito”, “2020-09-01”);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latin typeface="Lucida Sans Unicode" pitchFamily="34" charset="0"/>
              </a:rPr>
              <a:t>Ou</a:t>
            </a: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agentes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idagente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datacontratacao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nome</a:t>
            </a: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)</a:t>
            </a: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VALUES (10, “2020-09-01”, “</a:t>
            </a:r>
            <a:r>
              <a:rPr lang="en-GB" dirty="0" err="1">
                <a:solidFill>
                  <a:schemeClr val="accent6"/>
                </a:solidFill>
                <a:effectLst/>
                <a:latin typeface="Lucida Sans Unicode" pitchFamily="34" charset="0"/>
              </a:rPr>
              <a:t>Leornardo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 Brito”);</a:t>
            </a:r>
            <a:endParaRPr lang="pt-BR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52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B1F74-A316-45BE-B6E9-B4533CA3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8160F-961F-4EF9-A41C-72765FF7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ffectLst/>
              </a:rPr>
              <a:t>Adicionar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uma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linha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na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tabela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existente</a:t>
            </a:r>
            <a:r>
              <a:rPr lang="pt-BR" b="1" dirty="0"/>
              <a:t> (sem declarar os atributos)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INSERT INTO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VALUES (valor1, valor2, ..., </a:t>
            </a:r>
            <a:r>
              <a:rPr lang="en-GB" dirty="0" err="1">
                <a:effectLst/>
                <a:latin typeface="Lucida Sans Unicode" pitchFamily="34" charset="0"/>
              </a:rPr>
              <a:t>valorn</a:t>
            </a:r>
            <a:r>
              <a:rPr lang="en-GB" dirty="0">
                <a:effectLst/>
                <a:latin typeface="Lucida Sans Unicode" pitchFamily="34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chemeClr val="accent6"/>
                </a:solidFill>
                <a:latin typeface="Lucida Sans Unicode" pitchFamily="34" charset="0"/>
              </a:rPr>
              <a:t>agentes</a:t>
            </a:r>
            <a:endParaRPr lang="en-GB" dirty="0">
              <a:solidFill>
                <a:schemeClr val="accent6"/>
              </a:solidFill>
              <a:latin typeface="Lucida Sans Unicode" pitchFamily="34" charset="0"/>
            </a:endParaRPr>
          </a:p>
          <a:p>
            <a:pPr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VALUES (10, “</a:t>
            </a:r>
            <a:r>
              <a:rPr lang="en-GB" dirty="0" err="1">
                <a:solidFill>
                  <a:schemeClr val="accent6"/>
                </a:solidFill>
                <a:effectLst/>
                <a:latin typeface="Lucida Sans Unicode" pitchFamily="34" charset="0"/>
              </a:rPr>
              <a:t>Leornardo</a:t>
            </a:r>
            <a:r>
              <a:rPr lang="en-GB" dirty="0">
                <a:solidFill>
                  <a:schemeClr val="accent6"/>
                </a:solidFill>
                <a:effectLst/>
                <a:latin typeface="Lucida Sans Unicode" pitchFamily="34" charset="0"/>
              </a:rPr>
              <a:t> Brito”, “2020-09-01”);</a:t>
            </a:r>
            <a:endParaRPr lang="pt-BR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50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CD731CDAD9D14D89DE6C30A89B8EAC" ma:contentTypeVersion="0" ma:contentTypeDescription="Crie um novo documento." ma:contentTypeScope="" ma:versionID="dbc70dd54f9985111547a3283650f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4C962A-42EB-4810-BA29-EA379C83D8F8}"/>
</file>

<file path=customXml/itemProps2.xml><?xml version="1.0" encoding="utf-8"?>
<ds:datastoreItem xmlns:ds="http://schemas.openxmlformats.org/officeDocument/2006/customXml" ds:itemID="{A718D7A0-D2ED-413C-8EA2-40154733375C}"/>
</file>

<file path=customXml/itemProps3.xml><?xml version="1.0" encoding="utf-8"?>
<ds:datastoreItem xmlns:ds="http://schemas.openxmlformats.org/officeDocument/2006/customXml" ds:itemID="{DD62DB59-1AA5-4D7D-8965-E78428407EA1}"/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1134</Words>
  <Application>Microsoft Office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Lucida Sans Unicode</vt:lpstr>
      <vt:lpstr>Verdana</vt:lpstr>
      <vt:lpstr>Trilha de Vapor</vt:lpstr>
      <vt:lpstr>Introdução a SQL</vt:lpstr>
      <vt:lpstr>Agenda</vt:lpstr>
      <vt:lpstr>Objetivos de aprendizagem</vt:lpstr>
      <vt:lpstr>Principais comandos DML</vt:lpstr>
      <vt:lpstr>Ambiente de trabalho</vt:lpstr>
      <vt:lpstr>Select básico</vt:lpstr>
      <vt:lpstr>Select básico</vt:lpstr>
      <vt:lpstr>insert</vt:lpstr>
      <vt:lpstr>insert</vt:lpstr>
      <vt:lpstr>insert</vt:lpstr>
      <vt:lpstr>insert</vt:lpstr>
      <vt:lpstr>Insert</vt:lpstr>
      <vt:lpstr>update</vt:lpstr>
      <vt:lpstr>update</vt:lpstr>
      <vt:lpstr>delete</vt:lpstr>
      <vt:lpstr>delete</vt:lpstr>
      <vt:lpstr>DML</vt:lpstr>
      <vt:lpstr>DML</vt:lpstr>
      <vt:lpstr>Select com where</vt:lpstr>
      <vt:lpstr>Select com where</vt:lpstr>
      <vt:lpstr>Select com where</vt:lpstr>
      <vt:lpstr>Select com where</vt:lpstr>
      <vt:lpstr>Select com where</vt:lpstr>
      <vt:lpstr>Select com where</vt:lpstr>
      <vt:lpstr>Atividade extraclasse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Conceitual, Lógica e Física</dc:title>
  <dc:creator>Daniela Araujo</dc:creator>
  <cp:lastModifiedBy>Daniela Araujo</cp:lastModifiedBy>
  <cp:revision>100</cp:revision>
  <dcterms:created xsi:type="dcterms:W3CDTF">2019-11-28T18:48:18Z</dcterms:created>
  <dcterms:modified xsi:type="dcterms:W3CDTF">2021-05-04T13:00:17Z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0x0101007FCD731CDAD9D14D89DE6C30A89B8EAC</vt:lpwstr>
  </property>
</Properties>
</file>