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6.xml" ContentType="application/vnd.openxmlformats-officedocument.drawingml.diagramLayout+xml"/>
  <Override PartName="/ppt/diagrams/colors5.xml" ContentType="application/vnd.openxmlformats-officedocument.drawingml.diagramColors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layout5.xml" ContentType="application/vnd.openxmlformats-officedocument.drawingml.diagramLayout+xml"/>
  <Override PartName="/ppt/diagrams/drawing5.xml" ContentType="application/vnd.ms-office.drawingml.diagramDrawing+xml"/>
  <Override PartName="/ppt/diagrams/colors6.xml" ContentType="application/vnd.openxmlformats-officedocument.drawingml.diagramColors+xml"/>
  <Override PartName="/ppt/diagrams/quickStyle5.xml" ContentType="application/vnd.openxmlformats-officedocument.drawingml.diagramStyle+xml"/>
  <Override PartName="/ppt/diagrams/layout2.xml" ContentType="application/vnd.openxmlformats-officedocument.drawingml.diagramLayout+xml"/>
  <Override PartName="/ppt/diagrams/drawing6.xml" ContentType="application/vnd.ms-office.drawingml.diagramDrawing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quickStyle6.xml" ContentType="application/vnd.openxmlformats-officedocument.drawingml.diagramStyle+xml"/>
  <Override PartName="/ppt/diagrams/quickStyle2.xml" ContentType="application/vnd.openxmlformats-officedocument.drawingml.diagramStyle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sldIdLst>
    <p:sldId id="256" r:id="rId2"/>
    <p:sldId id="257" r:id="rId3"/>
    <p:sldId id="258" r:id="rId4"/>
    <p:sldId id="298" r:id="rId5"/>
    <p:sldId id="292" r:id="rId6"/>
    <p:sldId id="303" r:id="rId7"/>
    <p:sldId id="314" r:id="rId8"/>
    <p:sldId id="317" r:id="rId9"/>
    <p:sldId id="315" r:id="rId10"/>
    <p:sldId id="316" r:id="rId11"/>
    <p:sldId id="318" r:id="rId12"/>
    <p:sldId id="286" r:id="rId13"/>
    <p:sldId id="319" r:id="rId14"/>
    <p:sldId id="321" r:id="rId15"/>
    <p:sldId id="323" r:id="rId16"/>
    <p:sldId id="322" r:id="rId17"/>
    <p:sldId id="324" r:id="rId18"/>
    <p:sldId id="313" r:id="rId19"/>
    <p:sldId id="325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Quando eu quero ordenar em dois níveis o que devo fazer?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Atividade para agrupar e utilizar funções.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O que acontece se o atributo dentro do parênteses for um campo que pode ter valor nulo?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É preciso pensar bastante antes de aplicar a função para verificar se faz sentido!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000" dirty="0"/>
            <a:t>Se eu não colocar o atributo do agrupamento na lista do </a:t>
          </a:r>
          <a:r>
            <a:rPr lang="pt-BR" sz="2000" dirty="0" err="1"/>
            <a:t>select</a:t>
          </a:r>
          <a:r>
            <a:rPr lang="pt-BR" sz="2000" dirty="0"/>
            <a:t> como eu saberei a que item cada resultado se refere? </a:t>
          </a:r>
          <a:r>
            <a:rPr lang="pt-BR" sz="2000" dirty="0" err="1"/>
            <a:t>Ex</a:t>
          </a:r>
          <a:r>
            <a:rPr lang="pt-BR" sz="2000" dirty="0"/>
            <a:t>: SELECT </a:t>
          </a:r>
          <a:r>
            <a:rPr lang="pt-BR" sz="2000" dirty="0" err="1"/>
            <a:t>idmodelo</a:t>
          </a:r>
          <a:r>
            <a:rPr lang="pt-BR" sz="2000" dirty="0"/>
            <a:t>, </a:t>
          </a:r>
          <a:r>
            <a:rPr lang="pt-BR" sz="2000" dirty="0" err="1"/>
            <a:t>count</a:t>
          </a:r>
          <a:r>
            <a:rPr lang="pt-BR" sz="2000" dirty="0"/>
            <a:t>(*) FROM veículos GROUP BY </a:t>
          </a:r>
          <a:r>
            <a:rPr lang="pt-BR" sz="2000" dirty="0" err="1"/>
            <a:t>idmodelo</a:t>
          </a:r>
          <a:r>
            <a:rPr lang="pt-BR" sz="2000" dirty="0"/>
            <a:t>;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 sz="1600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 sz="1600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É possível colocar uma função agregada como </a:t>
          </a:r>
          <a:r>
            <a:rPr lang="pt-BR" sz="2400" dirty="0" err="1"/>
            <a:t>count</a:t>
          </a:r>
          <a:r>
            <a:rPr lang="pt-BR" sz="2400" dirty="0"/>
            <a:t>, sum, ... na condição do </a:t>
          </a:r>
          <a:r>
            <a:rPr lang="pt-BR" sz="2400" dirty="0" err="1"/>
            <a:t>Where</a:t>
          </a:r>
          <a:r>
            <a:rPr lang="pt-BR" sz="2400" dirty="0"/>
            <a:t>? 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000" dirty="0"/>
            <a:t>Se eu não colocar o atributo do agrupamento na lista do </a:t>
          </a:r>
          <a:r>
            <a:rPr lang="pt-BR" sz="2000" dirty="0" err="1"/>
            <a:t>select</a:t>
          </a:r>
          <a:r>
            <a:rPr lang="pt-BR" sz="2000" dirty="0"/>
            <a:t> como eu saberei a que item cada resultado se refere? </a:t>
          </a:r>
          <a:r>
            <a:rPr lang="pt-BR" sz="2000" dirty="0" err="1"/>
            <a:t>Ex</a:t>
          </a:r>
          <a:r>
            <a:rPr lang="pt-BR" sz="2000" dirty="0"/>
            <a:t>: SELECT </a:t>
          </a:r>
          <a:r>
            <a:rPr lang="pt-BR" sz="2000" dirty="0" err="1"/>
            <a:t>idmodelo</a:t>
          </a:r>
          <a:r>
            <a:rPr lang="pt-BR" sz="2000" dirty="0"/>
            <a:t>, </a:t>
          </a:r>
          <a:r>
            <a:rPr lang="pt-BR" sz="2000" dirty="0" err="1"/>
            <a:t>count</a:t>
          </a:r>
          <a:r>
            <a:rPr lang="pt-BR" sz="2000" dirty="0"/>
            <a:t>(*) FROM veículos GROUP BY </a:t>
          </a:r>
          <a:r>
            <a:rPr lang="pt-BR" sz="2000" dirty="0" err="1"/>
            <a:t>idmodelo</a:t>
          </a:r>
          <a:r>
            <a:rPr lang="pt-BR" sz="2000" dirty="0"/>
            <a:t>;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 sz="1600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 sz="1600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É possível colocar uma função agregada como </a:t>
          </a:r>
          <a:r>
            <a:rPr lang="pt-BR" sz="2400" dirty="0" err="1"/>
            <a:t>count</a:t>
          </a:r>
          <a:r>
            <a:rPr lang="pt-BR" sz="2400" dirty="0"/>
            <a:t>, sum, ... na condição do </a:t>
          </a:r>
          <a:r>
            <a:rPr lang="pt-BR" sz="2400" dirty="0" err="1"/>
            <a:t>Where</a:t>
          </a:r>
          <a:r>
            <a:rPr lang="pt-BR" sz="2400" dirty="0"/>
            <a:t>? 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Quando eu quero ordenar em dois níveis o que devo fazer?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Atividade para agrupar e utilizar funções.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O que acontece se o atributo dentro do parênteses for um campo que pode ter valor nulo?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É preciso pensar bastante antes de aplicar a função para verificar se faz sentido!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Se eu não colocar o atributo do agrupamento na lista do </a:t>
          </a:r>
          <a:r>
            <a:rPr lang="pt-BR" sz="2000" kern="1200" dirty="0" err="1"/>
            <a:t>select</a:t>
          </a:r>
          <a:r>
            <a:rPr lang="pt-BR" sz="2000" kern="1200" dirty="0"/>
            <a:t> como eu saberei a que item cada resultado se refere? </a:t>
          </a:r>
          <a:r>
            <a:rPr lang="pt-BR" sz="2000" kern="1200" dirty="0" err="1"/>
            <a:t>Ex</a:t>
          </a:r>
          <a:r>
            <a:rPr lang="pt-BR" sz="2000" kern="1200" dirty="0"/>
            <a:t>: SELECT </a:t>
          </a:r>
          <a:r>
            <a:rPr lang="pt-BR" sz="2000" kern="1200" dirty="0" err="1"/>
            <a:t>idmodelo</a:t>
          </a:r>
          <a:r>
            <a:rPr lang="pt-BR" sz="2000" kern="1200" dirty="0"/>
            <a:t>, </a:t>
          </a:r>
          <a:r>
            <a:rPr lang="pt-BR" sz="2000" kern="1200" dirty="0" err="1"/>
            <a:t>count</a:t>
          </a:r>
          <a:r>
            <a:rPr lang="pt-BR" sz="2000" kern="1200" dirty="0"/>
            <a:t>(*) FROM veículos GROUP BY </a:t>
          </a:r>
          <a:r>
            <a:rPr lang="pt-BR" sz="2000" kern="1200" dirty="0" err="1"/>
            <a:t>idmodelo</a:t>
          </a:r>
          <a:r>
            <a:rPr lang="pt-BR" sz="2000" kern="1200" dirty="0"/>
            <a:t>;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É possível colocar uma função agregada como </a:t>
          </a:r>
          <a:r>
            <a:rPr lang="pt-BR" sz="2400" kern="1200" dirty="0" err="1"/>
            <a:t>count</a:t>
          </a:r>
          <a:r>
            <a:rPr lang="pt-BR" sz="2400" kern="1200" dirty="0"/>
            <a:t>, sum, ... na condição do </a:t>
          </a:r>
          <a:r>
            <a:rPr lang="pt-BR" sz="2400" kern="1200" dirty="0" err="1"/>
            <a:t>Where</a:t>
          </a:r>
          <a:r>
            <a:rPr lang="pt-BR" sz="2400" kern="1200" dirty="0"/>
            <a:t>? 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Se eu não colocar o atributo do agrupamento na lista do </a:t>
          </a:r>
          <a:r>
            <a:rPr lang="pt-BR" sz="2000" kern="1200" dirty="0" err="1"/>
            <a:t>select</a:t>
          </a:r>
          <a:r>
            <a:rPr lang="pt-BR" sz="2000" kern="1200" dirty="0"/>
            <a:t> como eu saberei a que item cada resultado se refere? </a:t>
          </a:r>
          <a:r>
            <a:rPr lang="pt-BR" sz="2000" kern="1200" dirty="0" err="1"/>
            <a:t>Ex</a:t>
          </a:r>
          <a:r>
            <a:rPr lang="pt-BR" sz="2000" kern="1200" dirty="0"/>
            <a:t>: SELECT </a:t>
          </a:r>
          <a:r>
            <a:rPr lang="pt-BR" sz="2000" kern="1200" dirty="0" err="1"/>
            <a:t>idmodelo</a:t>
          </a:r>
          <a:r>
            <a:rPr lang="pt-BR" sz="2000" kern="1200" dirty="0"/>
            <a:t>, </a:t>
          </a:r>
          <a:r>
            <a:rPr lang="pt-BR" sz="2000" kern="1200" dirty="0" err="1"/>
            <a:t>count</a:t>
          </a:r>
          <a:r>
            <a:rPr lang="pt-BR" sz="2000" kern="1200" dirty="0"/>
            <a:t>(*) FROM veículos GROUP BY </a:t>
          </a:r>
          <a:r>
            <a:rPr lang="pt-BR" sz="2000" kern="1200" dirty="0" err="1"/>
            <a:t>idmodelo</a:t>
          </a:r>
          <a:r>
            <a:rPr lang="pt-BR" sz="2000" kern="1200" dirty="0"/>
            <a:t>;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É possível colocar uma função agregada como </a:t>
          </a:r>
          <a:r>
            <a:rPr lang="pt-BR" sz="2400" kern="1200" dirty="0" err="1"/>
            <a:t>count</a:t>
          </a:r>
          <a:r>
            <a:rPr lang="pt-BR" sz="2400" kern="1200" dirty="0"/>
            <a:t>, sum, ... na condição do </a:t>
          </a:r>
          <a:r>
            <a:rPr lang="pt-BR" sz="2400" kern="1200" dirty="0" err="1"/>
            <a:t>Where</a:t>
          </a:r>
          <a:r>
            <a:rPr lang="pt-BR" sz="2400" kern="1200" dirty="0"/>
            <a:t>? 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68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8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439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00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0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28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73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5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45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66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63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3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97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0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42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93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7ACD7-D92D-45D0-88C8-DE68C6D9D02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15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  <p:sldLayoutId id="2147484227" r:id="rId15"/>
    <p:sldLayoutId id="2147484228" r:id="rId16"/>
    <p:sldLayoutId id="214748422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DF824-F668-4531-9C40-6DF2856A1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Introdução a 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BE5DD0-55B4-466A-B9ED-12835DEC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32216"/>
            <a:ext cx="9448800" cy="11255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DEPARTAMENTO DE CIÊNCIAS EXATAS E DA TERRA, CAMPUS I</a:t>
            </a:r>
          </a:p>
          <a:p>
            <a:r>
              <a:rPr lang="pt-BR" dirty="0"/>
              <a:t>PROFESSORA: </a:t>
            </a:r>
            <a:r>
              <a:rPr lang="pt-BR" b="1" dirty="0"/>
              <a:t>Daniela Barreto Araújo</a:t>
            </a:r>
          </a:p>
          <a:p>
            <a:r>
              <a:rPr lang="pt-BR" dirty="0"/>
              <a:t>09/2020</a:t>
            </a:r>
            <a:endParaRPr lang="pt-BR" b="1" dirty="0"/>
          </a:p>
        </p:txBody>
      </p:sp>
      <p:pic>
        <p:nvPicPr>
          <p:cNvPr id="4" name="Picture 4" descr="Resultado de imagem para uneb png transparente">
            <a:extLst>
              <a:ext uri="{FF2B5EF4-FFF2-40B4-BE49-F238E27FC236}">
                <a16:creationId xmlns:a16="http://schemas.microsoft.com/office/drawing/2014/main" id="{C01796E2-89DA-4555-9DAA-A6167654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210689"/>
            <a:ext cx="2486025" cy="1445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78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funções de agregação e 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Consultar dados armazenados no BD usando funções de agregação</a:t>
            </a:r>
          </a:p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funcao_agregada</a:t>
            </a:r>
            <a:r>
              <a:rPr lang="pt-BR" dirty="0"/>
              <a:t> ([</a:t>
            </a:r>
            <a:r>
              <a:rPr lang="pt-BR" dirty="0" err="1"/>
              <a:t>distinct</a:t>
            </a:r>
            <a:r>
              <a:rPr lang="pt-BR" dirty="0"/>
              <a:t>] </a:t>
            </a:r>
            <a:r>
              <a:rPr lang="pt-BR" dirty="0" err="1"/>
              <a:t>expressao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FROM tabela </a:t>
            </a:r>
          </a:p>
          <a:p>
            <a:pPr marL="0" indent="0">
              <a:buNone/>
            </a:pPr>
            <a:r>
              <a:rPr lang="pt-BR" dirty="0"/>
              <a:t>[WHERE </a:t>
            </a:r>
            <a:r>
              <a:rPr lang="pt-BR" dirty="0" err="1"/>
              <a:t>condicoes</a:t>
            </a:r>
            <a:r>
              <a:rPr lang="pt-BR" dirty="0"/>
              <a:t>];</a:t>
            </a:r>
          </a:p>
          <a:p>
            <a:pPr marL="0" indent="0">
              <a:buNone/>
            </a:pPr>
            <a:r>
              <a:rPr lang="pt-BR" dirty="0"/>
              <a:t>	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SELECT </a:t>
            </a:r>
            <a:r>
              <a:rPr lang="pt-BR" dirty="0" err="1">
                <a:solidFill>
                  <a:schemeClr val="accent6"/>
                </a:solidFill>
              </a:rPr>
              <a:t>count</a:t>
            </a:r>
            <a:r>
              <a:rPr lang="pt-BR" dirty="0">
                <a:solidFill>
                  <a:schemeClr val="accent6"/>
                </a:solidFill>
              </a:rPr>
              <a:t>(*)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FROM veículos;</a:t>
            </a: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SELECT </a:t>
            </a:r>
            <a:r>
              <a:rPr lang="pt-BR" dirty="0" err="1">
                <a:solidFill>
                  <a:schemeClr val="accent6"/>
                </a:solidFill>
              </a:rPr>
              <a:t>count</a:t>
            </a:r>
            <a:r>
              <a:rPr lang="pt-BR" dirty="0">
                <a:solidFill>
                  <a:schemeClr val="accent6"/>
                </a:solidFill>
              </a:rPr>
              <a:t>(*)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FROM </a:t>
            </a:r>
            <a:r>
              <a:rPr lang="pt-BR" dirty="0" err="1">
                <a:solidFill>
                  <a:schemeClr val="accent6"/>
                </a:solidFill>
              </a:rPr>
              <a:t>veiculos</a:t>
            </a: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WHERE </a:t>
            </a:r>
            <a:r>
              <a:rPr lang="pt-BR" dirty="0" err="1">
                <a:solidFill>
                  <a:schemeClr val="accent6"/>
                </a:solidFill>
              </a:rPr>
              <a:t>idmodelo</a:t>
            </a:r>
            <a:r>
              <a:rPr lang="pt-BR" dirty="0">
                <a:solidFill>
                  <a:schemeClr val="accent6"/>
                </a:solidFill>
              </a:rPr>
              <a:t>=1;</a:t>
            </a: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97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funções de agregação e 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Consultar dados armazenados no BD usando funções de CONTAGEM</a:t>
            </a:r>
          </a:p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>
                <a:highlight>
                  <a:srgbClr val="FFFF00"/>
                </a:highlight>
              </a:rPr>
              <a:t>COUNT</a:t>
            </a:r>
            <a:r>
              <a:rPr lang="pt-BR" dirty="0"/>
              <a:t>([</a:t>
            </a:r>
            <a:r>
              <a:rPr lang="pt-BR" dirty="0" err="1"/>
              <a:t>distinct</a:t>
            </a:r>
            <a:r>
              <a:rPr lang="pt-BR" dirty="0"/>
              <a:t>] </a:t>
            </a:r>
            <a:r>
              <a:rPr lang="pt-BR" dirty="0" err="1"/>
              <a:t>expressao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FROM tabela </a:t>
            </a:r>
          </a:p>
          <a:p>
            <a:pPr marL="0" indent="0">
              <a:buNone/>
            </a:pPr>
            <a:r>
              <a:rPr lang="pt-BR" dirty="0"/>
              <a:t>[WHERE </a:t>
            </a:r>
            <a:r>
              <a:rPr lang="pt-BR" dirty="0" err="1"/>
              <a:t>condicoes</a:t>
            </a:r>
            <a:r>
              <a:rPr lang="pt-BR" dirty="0"/>
              <a:t>];</a:t>
            </a:r>
          </a:p>
          <a:p>
            <a:pPr marL="0" indent="0">
              <a:buNone/>
            </a:pPr>
            <a:r>
              <a:rPr lang="pt-BR" dirty="0"/>
              <a:t>	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SELECT </a:t>
            </a:r>
            <a:r>
              <a:rPr lang="pt-BR" dirty="0" err="1">
                <a:solidFill>
                  <a:schemeClr val="accent6"/>
                </a:solidFill>
              </a:rPr>
              <a:t>count</a:t>
            </a:r>
            <a:r>
              <a:rPr lang="pt-BR" dirty="0">
                <a:solidFill>
                  <a:schemeClr val="accent6"/>
                </a:solidFill>
              </a:rPr>
              <a:t>(*)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FROM veículos;</a:t>
            </a: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SELECT </a:t>
            </a:r>
            <a:r>
              <a:rPr lang="pt-BR" dirty="0" err="1">
                <a:solidFill>
                  <a:schemeClr val="accent6"/>
                </a:solidFill>
              </a:rPr>
              <a:t>count</a:t>
            </a:r>
            <a:r>
              <a:rPr lang="pt-BR" dirty="0">
                <a:solidFill>
                  <a:schemeClr val="accent6"/>
                </a:solidFill>
              </a:rPr>
              <a:t>(</a:t>
            </a:r>
            <a:r>
              <a:rPr lang="pt-BR" dirty="0" err="1">
                <a:solidFill>
                  <a:schemeClr val="accent6"/>
                </a:solidFill>
              </a:rPr>
              <a:t>renavam</a:t>
            </a:r>
            <a:r>
              <a:rPr lang="pt-BR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FROM </a:t>
            </a:r>
            <a:r>
              <a:rPr lang="pt-BR" dirty="0" err="1">
                <a:solidFill>
                  <a:schemeClr val="accent6"/>
                </a:solidFill>
              </a:rPr>
              <a:t>veiculos</a:t>
            </a:r>
            <a:r>
              <a:rPr lang="pt-BR" dirty="0">
                <a:solidFill>
                  <a:schemeClr val="accent6"/>
                </a:solidFill>
              </a:rPr>
              <a:t>;</a:t>
            </a: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SELECT </a:t>
            </a:r>
            <a:r>
              <a:rPr lang="pt-BR" dirty="0" err="1">
                <a:solidFill>
                  <a:schemeClr val="accent6"/>
                </a:solidFill>
              </a:rPr>
              <a:t>count</a:t>
            </a:r>
            <a:r>
              <a:rPr lang="pt-BR" dirty="0">
                <a:solidFill>
                  <a:schemeClr val="accent6"/>
                </a:solidFill>
              </a:rPr>
              <a:t>(</a:t>
            </a:r>
            <a:r>
              <a:rPr lang="pt-BR" dirty="0" err="1">
                <a:solidFill>
                  <a:schemeClr val="accent6"/>
                </a:solidFill>
              </a:rPr>
              <a:t>distinct</a:t>
            </a:r>
            <a:r>
              <a:rPr lang="pt-BR" dirty="0">
                <a:solidFill>
                  <a:schemeClr val="accent6"/>
                </a:solidFill>
              </a:rPr>
              <a:t> </a:t>
            </a:r>
            <a:r>
              <a:rPr lang="pt-BR" dirty="0" err="1">
                <a:solidFill>
                  <a:schemeClr val="accent6"/>
                </a:solidFill>
              </a:rPr>
              <a:t>idcidade</a:t>
            </a:r>
            <a:r>
              <a:rPr lang="pt-BR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FROM alunos;</a:t>
            </a: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68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funções de agregação e agrupamento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FB74E70A-519E-4289-9441-F7FBD5852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732356"/>
              </p:ext>
            </p:extLst>
          </p:nvPr>
        </p:nvGraphicFramePr>
        <p:xfrm>
          <a:off x="100013" y="2682286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76C0C425-601E-4A93-9193-5C3AF8703F60}"/>
              </a:ext>
            </a:extLst>
          </p:cNvPr>
          <p:cNvSpPr txBox="1"/>
          <p:nvPr/>
        </p:nvSpPr>
        <p:spPr>
          <a:xfrm>
            <a:off x="1774209" y="5131558"/>
            <a:ext cx="8952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Tendo 1000 clientes cadastrados, 800 têm e-mail e 200 não têm.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SELECT </a:t>
            </a:r>
            <a:r>
              <a:rPr lang="pt-BR" dirty="0" err="1">
                <a:solidFill>
                  <a:schemeClr val="accent6"/>
                </a:solidFill>
              </a:rPr>
              <a:t>count</a:t>
            </a:r>
            <a:r>
              <a:rPr lang="pt-BR" dirty="0">
                <a:solidFill>
                  <a:schemeClr val="accent6"/>
                </a:solidFill>
              </a:rPr>
              <a:t>(</a:t>
            </a:r>
            <a:r>
              <a:rPr lang="pt-BR" dirty="0" err="1">
                <a:solidFill>
                  <a:schemeClr val="accent6"/>
                </a:solidFill>
              </a:rPr>
              <a:t>email</a:t>
            </a:r>
            <a:r>
              <a:rPr lang="pt-BR" dirty="0">
                <a:solidFill>
                  <a:schemeClr val="accent6"/>
                </a:solidFill>
              </a:rPr>
              <a:t>)    // sendo e-mail um atributo que não é obrigatório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FROM cliente;</a:t>
            </a: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funções de agregação e 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Consultar dados armazenados no BD usando funções de SOMA OU MÉDIA</a:t>
            </a:r>
          </a:p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>
                <a:highlight>
                  <a:srgbClr val="FFFF00"/>
                </a:highlight>
              </a:rPr>
              <a:t>SUM</a:t>
            </a:r>
            <a:r>
              <a:rPr lang="pt-BR" dirty="0"/>
              <a:t>([</a:t>
            </a:r>
            <a:r>
              <a:rPr lang="pt-BR" dirty="0" err="1"/>
              <a:t>distinct</a:t>
            </a:r>
            <a:r>
              <a:rPr lang="pt-BR" dirty="0"/>
              <a:t>] </a:t>
            </a:r>
            <a:r>
              <a:rPr lang="pt-BR" dirty="0" err="1"/>
              <a:t>expressao</a:t>
            </a:r>
            <a:r>
              <a:rPr lang="pt-BR" dirty="0"/>
              <a:t>)/</a:t>
            </a:r>
            <a:r>
              <a:rPr lang="pt-BR" dirty="0">
                <a:highlight>
                  <a:srgbClr val="FFFF00"/>
                </a:highlight>
              </a:rPr>
              <a:t> AVG</a:t>
            </a:r>
            <a:r>
              <a:rPr lang="pt-BR" dirty="0"/>
              <a:t>([</a:t>
            </a:r>
            <a:r>
              <a:rPr lang="pt-BR" dirty="0" err="1"/>
              <a:t>distinct</a:t>
            </a:r>
            <a:r>
              <a:rPr lang="pt-BR" dirty="0"/>
              <a:t>] </a:t>
            </a:r>
            <a:r>
              <a:rPr lang="pt-BR" dirty="0" err="1"/>
              <a:t>expressao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/>
              <a:t>FROM tabela </a:t>
            </a:r>
          </a:p>
          <a:p>
            <a:pPr marL="0" indent="0">
              <a:buNone/>
            </a:pPr>
            <a:r>
              <a:rPr lang="pt-BR" dirty="0"/>
              <a:t>[WHERE </a:t>
            </a:r>
            <a:r>
              <a:rPr lang="pt-BR" dirty="0" err="1"/>
              <a:t>condicoes</a:t>
            </a:r>
            <a:r>
              <a:rPr lang="pt-BR" dirty="0"/>
              <a:t>];</a:t>
            </a:r>
          </a:p>
          <a:p>
            <a:pPr marL="0" indent="0">
              <a:buNone/>
            </a:pPr>
            <a:r>
              <a:rPr lang="pt-BR" dirty="0"/>
              <a:t>	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SELECT SUM(valor), </a:t>
            </a:r>
            <a:r>
              <a:rPr lang="pt-BR" dirty="0" err="1">
                <a:solidFill>
                  <a:schemeClr val="accent6"/>
                </a:solidFill>
              </a:rPr>
              <a:t>count</a:t>
            </a:r>
            <a:r>
              <a:rPr lang="pt-BR" dirty="0">
                <a:solidFill>
                  <a:schemeClr val="accent6"/>
                </a:solidFill>
              </a:rPr>
              <a:t>(*), </a:t>
            </a:r>
            <a:r>
              <a:rPr lang="pt-BR" dirty="0" err="1">
                <a:solidFill>
                  <a:schemeClr val="accent6"/>
                </a:solidFill>
              </a:rPr>
              <a:t>avg</a:t>
            </a:r>
            <a:r>
              <a:rPr lang="pt-BR" dirty="0">
                <a:solidFill>
                  <a:schemeClr val="accent6"/>
                </a:solidFill>
              </a:rPr>
              <a:t>(valor)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FROM vendas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accent6"/>
                </a:solidFill>
              </a:rPr>
              <a:t>Where</a:t>
            </a:r>
            <a:r>
              <a:rPr lang="pt-BR" dirty="0">
                <a:solidFill>
                  <a:schemeClr val="accent6"/>
                </a:solidFill>
              </a:rPr>
              <a:t> data=“2020-10-02”;</a:t>
            </a: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SELECT SUM(valor), AVG (valor)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FROM vendas;</a:t>
            </a: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80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funções de agregação e agrupamento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FB74E70A-519E-4289-9441-F7FBD5852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733960"/>
              </p:ext>
            </p:extLst>
          </p:nvPr>
        </p:nvGraphicFramePr>
        <p:xfrm>
          <a:off x="100013" y="2682286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76C0C425-601E-4A93-9193-5C3AF8703F60}"/>
              </a:ext>
            </a:extLst>
          </p:cNvPr>
          <p:cNvSpPr txBox="1"/>
          <p:nvPr/>
        </p:nvSpPr>
        <p:spPr>
          <a:xfrm>
            <a:off x="1774209" y="5131558"/>
            <a:ext cx="8952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Não faz sentido somar números de </a:t>
            </a:r>
            <a:r>
              <a:rPr lang="pt-BR" dirty="0" err="1"/>
              <a:t>renavam</a:t>
            </a:r>
            <a:r>
              <a:rPr lang="pt-BR" dirty="0"/>
              <a:t>, nem fazer média de id de alguma coisa.</a:t>
            </a: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03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funções de agregação e 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AGRUPAMENTO</a:t>
            </a:r>
          </a:p>
          <a:p>
            <a:pPr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 lvl="1"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Divide </a:t>
            </a:r>
            <a:r>
              <a:rPr lang="en-GB" dirty="0" err="1">
                <a:effectLst/>
                <a:latin typeface="Lucida Sans Unicode" pitchFamily="34" charset="0"/>
              </a:rPr>
              <a:t>os</a:t>
            </a:r>
            <a:r>
              <a:rPr lang="en-GB" dirty="0">
                <a:effectLst/>
                <a:latin typeface="Lucida Sans Unicode" pitchFamily="34" charset="0"/>
              </a:rPr>
              <a:t> dados </a:t>
            </a:r>
            <a:r>
              <a:rPr lang="en-GB" dirty="0" err="1">
                <a:effectLst/>
                <a:latin typeface="Lucida Sans Unicode" pitchFamily="34" charset="0"/>
              </a:rPr>
              <a:t>em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grupos</a:t>
            </a:r>
            <a:r>
              <a:rPr lang="en-GB" dirty="0">
                <a:effectLst/>
                <a:latin typeface="Lucida Sans Unicode" pitchFamily="34" charset="0"/>
              </a:rPr>
              <a:t>;</a:t>
            </a:r>
          </a:p>
          <a:p>
            <a:pPr lvl="1">
              <a:spcBef>
                <a:spcPct val="0"/>
              </a:spcBef>
              <a:buClr>
                <a:srgbClr val="0000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 lvl="1"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effectLst/>
                <a:latin typeface="Lucida Sans Unicode" pitchFamily="34" charset="0"/>
              </a:rPr>
              <a:t>Normalmente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utilizado</a:t>
            </a:r>
            <a:r>
              <a:rPr lang="en-GB" dirty="0">
                <a:effectLst/>
                <a:latin typeface="Lucida Sans Unicode" pitchFamily="34" charset="0"/>
              </a:rPr>
              <a:t> com </a:t>
            </a:r>
            <a:r>
              <a:rPr lang="en-GB" dirty="0" err="1">
                <a:effectLst/>
                <a:latin typeface="Lucida Sans Unicode" pitchFamily="34" charset="0"/>
              </a:rPr>
              <a:t>uma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função</a:t>
            </a:r>
            <a:r>
              <a:rPr lang="en-GB" dirty="0">
                <a:effectLst/>
                <a:latin typeface="Lucida Sans Unicode" pitchFamily="34" charset="0"/>
              </a:rPr>
              <a:t> de </a:t>
            </a:r>
            <a:r>
              <a:rPr lang="en-GB" dirty="0" err="1">
                <a:effectLst/>
                <a:latin typeface="Lucida Sans Unicode" pitchFamily="34" charset="0"/>
              </a:rPr>
              <a:t>agregação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na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lista</a:t>
            </a:r>
            <a:r>
              <a:rPr lang="en-GB" dirty="0">
                <a:effectLst/>
                <a:latin typeface="Lucida Sans Unicode" pitchFamily="34" charset="0"/>
              </a:rPr>
              <a:t> de </a:t>
            </a:r>
            <a:r>
              <a:rPr lang="en-GB" dirty="0" err="1">
                <a:effectLst/>
                <a:latin typeface="Lucida Sans Unicode" pitchFamily="34" charset="0"/>
              </a:rPr>
              <a:t>seleção</a:t>
            </a:r>
            <a:r>
              <a:rPr lang="en-GB" dirty="0">
                <a:effectLst/>
                <a:latin typeface="Lucida Sans Unicode" pitchFamily="34" charset="0"/>
              </a:rPr>
              <a:t>;</a:t>
            </a:r>
          </a:p>
          <a:p>
            <a:pPr lvl="1">
              <a:spcBef>
                <a:spcPct val="0"/>
              </a:spcBef>
              <a:buClr>
                <a:srgbClr val="0000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 lvl="1"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effectLst/>
                <a:latin typeface="Lucida Sans Unicode" pitchFamily="34" charset="0"/>
              </a:rPr>
              <a:t>Os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valores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nulos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na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coluna</a:t>
            </a:r>
            <a:r>
              <a:rPr lang="en-GB" dirty="0">
                <a:effectLst/>
                <a:latin typeface="Lucida Sans Unicode" pitchFamily="34" charset="0"/>
              </a:rPr>
              <a:t> do group by </a:t>
            </a:r>
            <a:r>
              <a:rPr lang="en-GB" dirty="0" err="1">
                <a:effectLst/>
                <a:latin typeface="Lucida Sans Unicode" pitchFamily="34" charset="0"/>
              </a:rPr>
              <a:t>são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tratados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como</a:t>
            </a:r>
            <a:r>
              <a:rPr lang="en-GB" dirty="0">
                <a:effectLst/>
                <a:latin typeface="Lucida Sans Unicode" pitchFamily="34" charset="0"/>
              </a:rPr>
              <a:t> um </a:t>
            </a:r>
            <a:r>
              <a:rPr lang="en-GB" dirty="0" err="1">
                <a:effectLst/>
                <a:latin typeface="Lucida Sans Unicode" pitchFamily="34" charset="0"/>
              </a:rPr>
              <a:t>grupo</a:t>
            </a:r>
            <a:r>
              <a:rPr lang="en-GB" dirty="0">
                <a:effectLst/>
                <a:latin typeface="Lucida Sans Unicode" pitchFamily="34" charset="0"/>
              </a:rPr>
              <a:t>.</a:t>
            </a:r>
          </a:p>
          <a:p>
            <a:pPr lvl="1"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latin typeface="Lucida Sans Unicode" pitchFamily="34" charset="0"/>
            </a:endParaRPr>
          </a:p>
          <a:p>
            <a:pPr lvl="1"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Lucida Sans Unicode" pitchFamily="34" charset="0"/>
              </a:rPr>
              <a:t>Boa </a:t>
            </a:r>
            <a:r>
              <a:rPr lang="en-GB" dirty="0" err="1">
                <a:latin typeface="Lucida Sans Unicode" pitchFamily="34" charset="0"/>
              </a:rPr>
              <a:t>prática</a:t>
            </a:r>
            <a:r>
              <a:rPr lang="en-GB" dirty="0">
                <a:latin typeface="Lucida Sans Unicode" pitchFamily="34" charset="0"/>
              </a:rPr>
              <a:t>: </a:t>
            </a:r>
            <a:r>
              <a:rPr lang="en-GB" dirty="0" err="1">
                <a:latin typeface="Lucida Sans Unicode" pitchFamily="34" charset="0"/>
              </a:rPr>
              <a:t>colocar</a:t>
            </a:r>
            <a:r>
              <a:rPr lang="en-GB" dirty="0">
                <a:latin typeface="Lucida Sans Unicode" pitchFamily="34" charset="0"/>
              </a:rPr>
              <a:t> o </a:t>
            </a:r>
            <a:r>
              <a:rPr lang="en-GB" dirty="0" err="1">
                <a:latin typeface="Lucida Sans Unicode" pitchFamily="34" charset="0"/>
              </a:rPr>
              <a:t>atributo</a:t>
            </a:r>
            <a:r>
              <a:rPr lang="en-GB" dirty="0">
                <a:latin typeface="Lucida Sans Unicode" pitchFamily="34" charset="0"/>
              </a:rPr>
              <a:t> </a:t>
            </a:r>
            <a:r>
              <a:rPr lang="en-GB" dirty="0" err="1">
                <a:latin typeface="Lucida Sans Unicode" pitchFamily="34" charset="0"/>
              </a:rPr>
              <a:t>usado</a:t>
            </a:r>
            <a:r>
              <a:rPr lang="en-GB" dirty="0">
                <a:latin typeface="Lucida Sans Unicode" pitchFamily="34" charset="0"/>
              </a:rPr>
              <a:t> no group by </a:t>
            </a:r>
            <a:r>
              <a:rPr lang="en-GB" dirty="0" err="1">
                <a:latin typeface="Lucida Sans Unicode" pitchFamily="34" charset="0"/>
              </a:rPr>
              <a:t>na</a:t>
            </a:r>
            <a:r>
              <a:rPr lang="en-GB" dirty="0">
                <a:latin typeface="Lucida Sans Unicode" pitchFamily="34" charset="0"/>
              </a:rPr>
              <a:t> </a:t>
            </a:r>
            <a:r>
              <a:rPr lang="en-GB" dirty="0" err="1">
                <a:latin typeface="Lucida Sans Unicode" pitchFamily="34" charset="0"/>
              </a:rPr>
              <a:t>lista</a:t>
            </a:r>
            <a:r>
              <a:rPr lang="en-GB" dirty="0">
                <a:latin typeface="Lucida Sans Unicode" pitchFamily="34" charset="0"/>
              </a:rPr>
              <a:t> dos </a:t>
            </a:r>
            <a:r>
              <a:rPr lang="en-GB" dirty="0" err="1">
                <a:latin typeface="Lucida Sans Unicode" pitchFamily="34" charset="0"/>
              </a:rPr>
              <a:t>campos</a:t>
            </a:r>
            <a:r>
              <a:rPr lang="en-GB" dirty="0">
                <a:latin typeface="Lucida Sans Unicode" pitchFamily="34" charset="0"/>
              </a:rPr>
              <a:t> do select.</a:t>
            </a:r>
            <a:endParaRPr lang="en-GB" dirty="0">
              <a:effectLst/>
              <a:latin typeface="Lucida Sans Unicode" pitchFamily="34" charset="0"/>
            </a:endParaRPr>
          </a:p>
          <a:p>
            <a:pPr lvl="1">
              <a:spcBef>
                <a:spcPct val="0"/>
              </a:spcBef>
              <a:buClr>
                <a:srgbClr val="000099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latin typeface="Lucida Sans Unicode" pitchFamily="34" charset="0"/>
            </a:endParaRPr>
          </a:p>
          <a:p>
            <a:pPr marL="0" indent="0">
              <a:spcBef>
                <a:spcPct val="0"/>
              </a:spcBef>
              <a:buClr>
                <a:srgbClr val="0000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3606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funções de agregação e 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50831"/>
            <a:ext cx="10820400" cy="4024125"/>
          </a:xfrm>
        </p:spPr>
        <p:txBody>
          <a:bodyPr>
            <a:normAutofit/>
          </a:bodyPr>
          <a:lstStyle/>
          <a:p>
            <a:r>
              <a:rPr lang="pt-BR" b="1" dirty="0"/>
              <a:t>Consultar dados armazenados no BD usando funções e AGRUPAMENTO</a:t>
            </a:r>
          </a:p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funcao_agregada</a:t>
            </a:r>
            <a:r>
              <a:rPr lang="pt-BR" dirty="0"/>
              <a:t> ([</a:t>
            </a:r>
            <a:r>
              <a:rPr lang="pt-BR" dirty="0" err="1"/>
              <a:t>distinct</a:t>
            </a:r>
            <a:r>
              <a:rPr lang="pt-BR" dirty="0"/>
              <a:t>] </a:t>
            </a:r>
            <a:r>
              <a:rPr lang="pt-BR" dirty="0" err="1"/>
              <a:t>expressao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FROM tabela </a:t>
            </a:r>
          </a:p>
          <a:p>
            <a:pPr marL="0" indent="0">
              <a:buNone/>
            </a:pPr>
            <a:r>
              <a:rPr lang="pt-BR" dirty="0"/>
              <a:t>[WHERE </a:t>
            </a:r>
            <a:r>
              <a:rPr lang="pt-BR" dirty="0" err="1"/>
              <a:t>condicoes</a:t>
            </a:r>
            <a:r>
              <a:rPr lang="pt-BR" dirty="0"/>
              <a:t>]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GROUP BY </a:t>
            </a:r>
            <a:r>
              <a:rPr lang="en-GB" dirty="0" err="1">
                <a:effectLst/>
                <a:latin typeface="+mj-lt"/>
              </a:rPr>
              <a:t>expressao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SELECT </a:t>
            </a:r>
            <a:r>
              <a:rPr lang="pt-BR" dirty="0" err="1">
                <a:solidFill>
                  <a:schemeClr val="accent6"/>
                </a:solidFill>
              </a:rPr>
              <a:t>idmodelo</a:t>
            </a:r>
            <a:r>
              <a:rPr lang="pt-BR" dirty="0">
                <a:solidFill>
                  <a:schemeClr val="accent6"/>
                </a:solidFill>
              </a:rPr>
              <a:t>, </a:t>
            </a:r>
            <a:r>
              <a:rPr lang="pt-BR" dirty="0" err="1">
                <a:solidFill>
                  <a:schemeClr val="accent6"/>
                </a:solidFill>
              </a:rPr>
              <a:t>count</a:t>
            </a:r>
            <a:r>
              <a:rPr lang="pt-BR" dirty="0">
                <a:solidFill>
                  <a:schemeClr val="accent6"/>
                </a:solidFill>
              </a:rPr>
              <a:t>(*)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FROM </a:t>
            </a:r>
            <a:r>
              <a:rPr lang="pt-BR" dirty="0" err="1">
                <a:solidFill>
                  <a:schemeClr val="accent6"/>
                </a:solidFill>
              </a:rPr>
              <a:t>veiculos</a:t>
            </a: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GROUP BY </a:t>
            </a:r>
            <a:r>
              <a:rPr lang="pt-BR" dirty="0" err="1">
                <a:solidFill>
                  <a:schemeClr val="accent6"/>
                </a:solidFill>
              </a:rPr>
              <a:t>idmodelo</a:t>
            </a:r>
            <a:r>
              <a:rPr lang="pt-BR" dirty="0">
                <a:solidFill>
                  <a:schemeClr val="accent6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7764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funções de agregação e 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Consultar dados armazenados no BD usando funções e AGRUPAMENTO com HAVING</a:t>
            </a:r>
          </a:p>
          <a:p>
            <a:r>
              <a:rPr lang="en-GB" dirty="0">
                <a:effectLst/>
                <a:latin typeface="Lucida Sans Unicode" pitchFamily="34" charset="0"/>
              </a:rPr>
              <a:t>HAVING </a:t>
            </a:r>
            <a:r>
              <a:rPr lang="en-GB" dirty="0" err="1">
                <a:effectLst/>
                <a:latin typeface="Lucida Sans Unicode" pitchFamily="34" charset="0"/>
              </a:rPr>
              <a:t>estabelece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condições</a:t>
            </a:r>
            <a:r>
              <a:rPr lang="en-GB" dirty="0">
                <a:effectLst/>
                <a:latin typeface="Lucida Sans Unicode" pitchFamily="34" charset="0"/>
              </a:rPr>
              <a:t> para a </a:t>
            </a:r>
            <a:r>
              <a:rPr lang="en-GB" dirty="0" err="1">
                <a:effectLst/>
                <a:latin typeface="Lucida Sans Unicode" pitchFamily="34" charset="0"/>
              </a:rPr>
              <a:t>sentença</a:t>
            </a:r>
            <a:r>
              <a:rPr lang="en-GB" dirty="0">
                <a:effectLst/>
                <a:latin typeface="Lucida Sans Unicode" pitchFamily="34" charset="0"/>
              </a:rPr>
              <a:t> GROUP 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funcao_agregada</a:t>
            </a:r>
            <a:r>
              <a:rPr lang="pt-BR" dirty="0"/>
              <a:t> ([</a:t>
            </a:r>
            <a:r>
              <a:rPr lang="pt-BR" dirty="0" err="1"/>
              <a:t>distinct</a:t>
            </a:r>
            <a:r>
              <a:rPr lang="pt-BR" dirty="0"/>
              <a:t>] </a:t>
            </a:r>
            <a:r>
              <a:rPr lang="pt-BR" dirty="0" err="1"/>
              <a:t>expressao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FROM tabela </a:t>
            </a:r>
          </a:p>
          <a:p>
            <a:pPr marL="0" indent="0">
              <a:buNone/>
            </a:pPr>
            <a:r>
              <a:rPr lang="pt-BR" dirty="0"/>
              <a:t>[WHERE </a:t>
            </a:r>
            <a:r>
              <a:rPr lang="pt-BR" dirty="0" err="1"/>
              <a:t>condicoes</a:t>
            </a:r>
            <a:r>
              <a:rPr lang="pt-BR" dirty="0"/>
              <a:t>]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GROUP BY </a:t>
            </a:r>
            <a:r>
              <a:rPr lang="en-GB" dirty="0" err="1">
                <a:effectLst/>
                <a:latin typeface="+mj-lt"/>
              </a:rPr>
              <a:t>expressao</a:t>
            </a:r>
            <a:endParaRPr lang="en-GB" dirty="0">
              <a:effectLst/>
              <a:latin typeface="+mj-lt"/>
            </a:endParaRPr>
          </a:p>
          <a:p>
            <a:pPr marL="0" indent="0">
              <a:buNone/>
            </a:pPr>
            <a:r>
              <a:rPr lang="pt-BR" dirty="0"/>
              <a:t>HAVING condições com </a:t>
            </a:r>
            <a:r>
              <a:rPr lang="pt-BR" dirty="0" err="1"/>
              <a:t>função_agregada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SELECT </a:t>
            </a:r>
            <a:r>
              <a:rPr lang="pt-BR" dirty="0" err="1">
                <a:solidFill>
                  <a:schemeClr val="accent6"/>
                </a:solidFill>
              </a:rPr>
              <a:t>idmodelo</a:t>
            </a:r>
            <a:r>
              <a:rPr lang="pt-BR" dirty="0">
                <a:solidFill>
                  <a:schemeClr val="accent6"/>
                </a:solidFill>
              </a:rPr>
              <a:t>, </a:t>
            </a:r>
            <a:r>
              <a:rPr lang="pt-BR" dirty="0" err="1">
                <a:solidFill>
                  <a:schemeClr val="accent6"/>
                </a:solidFill>
              </a:rPr>
              <a:t>count</a:t>
            </a:r>
            <a:r>
              <a:rPr lang="pt-BR" dirty="0">
                <a:solidFill>
                  <a:schemeClr val="accent6"/>
                </a:solidFill>
              </a:rPr>
              <a:t>(*)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FROM </a:t>
            </a:r>
            <a:r>
              <a:rPr lang="pt-BR" dirty="0" err="1">
                <a:solidFill>
                  <a:schemeClr val="accent6"/>
                </a:solidFill>
              </a:rPr>
              <a:t>veiculos</a:t>
            </a: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GROUP BY </a:t>
            </a:r>
            <a:r>
              <a:rPr lang="pt-BR" dirty="0" err="1">
                <a:solidFill>
                  <a:schemeClr val="accent6"/>
                </a:solidFill>
              </a:rPr>
              <a:t>idmodelo</a:t>
            </a: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HAVING </a:t>
            </a:r>
            <a:r>
              <a:rPr lang="pt-BR" dirty="0" err="1">
                <a:solidFill>
                  <a:schemeClr val="accent6"/>
                </a:solidFill>
              </a:rPr>
              <a:t>count</a:t>
            </a:r>
            <a:r>
              <a:rPr lang="pt-BR" dirty="0">
                <a:solidFill>
                  <a:schemeClr val="accent6"/>
                </a:solidFill>
              </a:rPr>
              <a:t>(*) &gt; 2;</a:t>
            </a:r>
          </a:p>
        </p:txBody>
      </p:sp>
    </p:spTree>
    <p:extLst>
      <p:ext uri="{BB962C8B-B14F-4D97-AF65-F5344CB8AC3E}">
        <p14:creationId xmlns:p14="http://schemas.microsoft.com/office/powerpoint/2010/main" val="297752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funções de agregação e agrupamento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FB74E70A-519E-4289-9441-F7FBD5852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237383"/>
              </p:ext>
            </p:extLst>
          </p:nvPr>
        </p:nvGraphicFramePr>
        <p:xfrm>
          <a:off x="100013" y="2682286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AAECE5A0-2C8C-49D8-A310-446B575DE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731907"/>
              </p:ext>
            </p:extLst>
          </p:nvPr>
        </p:nvGraphicFramePr>
        <p:xfrm>
          <a:off x="100013" y="4433531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65361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funções de agregação e agrupamento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FB74E70A-519E-4289-9441-F7FBD5852803}"/>
              </a:ext>
            </a:extLst>
          </p:cNvPr>
          <p:cNvGraphicFramePr>
            <a:graphicFrameLocks/>
          </p:cNvGraphicFramePr>
          <p:nvPr/>
        </p:nvGraphicFramePr>
        <p:xfrm>
          <a:off x="100013" y="2682286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AAECE5A0-2C8C-49D8-A310-446B575DEFDC}"/>
              </a:ext>
            </a:extLst>
          </p:cNvPr>
          <p:cNvGraphicFramePr>
            <a:graphicFrameLocks/>
          </p:cNvGraphicFramePr>
          <p:nvPr/>
        </p:nvGraphicFramePr>
        <p:xfrm>
          <a:off x="100013" y="4433531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993C06FE-847C-428F-B7C1-2517361D7BE5}"/>
              </a:ext>
            </a:extLst>
          </p:cNvPr>
          <p:cNvSpPr/>
          <p:nvPr/>
        </p:nvSpPr>
        <p:spPr>
          <a:xfrm>
            <a:off x="10604310" y="2374710"/>
            <a:ext cx="1487677" cy="1293028"/>
          </a:xfrm>
          <a:prstGeom prst="wedgeRoundRectCallout">
            <a:avLst>
              <a:gd name="adj1" fmla="val -74079"/>
              <a:gd name="adj2" fmla="val 802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Não saberei e a resposta da consulta fica sem sentido.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1A600994-7087-40B6-9A35-8F272235C1F8}"/>
              </a:ext>
            </a:extLst>
          </p:cNvPr>
          <p:cNvSpPr/>
          <p:nvPr/>
        </p:nvSpPr>
        <p:spPr>
          <a:xfrm>
            <a:off x="10385947" y="4483290"/>
            <a:ext cx="1706040" cy="2118313"/>
          </a:xfrm>
          <a:prstGeom prst="wedgeRoundRectCallout">
            <a:avLst>
              <a:gd name="adj1" fmla="val -74879"/>
              <a:gd name="adj2" fmla="val 29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Não!!!!!! De forma nenhuma no WHERE.</a:t>
            </a:r>
          </a:p>
          <a:p>
            <a:pPr algn="ctr"/>
            <a:r>
              <a:rPr lang="pt-BR" sz="1400" b="1" dirty="0"/>
              <a:t>Condições que envolvem agregação usam HAVING.</a:t>
            </a:r>
          </a:p>
        </p:txBody>
      </p:sp>
    </p:spTree>
    <p:extLst>
      <p:ext uri="{BB962C8B-B14F-4D97-AF65-F5344CB8AC3E}">
        <p14:creationId xmlns:p14="http://schemas.microsoft.com/office/powerpoint/2010/main" val="2571505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Objetivos de aprendizagem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Conhecimentos prévios/contextualização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Ordenação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Funções de agregação e de agrupamento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dirty="0">
                <a:solidFill>
                  <a:srgbClr val="191919"/>
                </a:solidFill>
                <a:latin typeface="Verdana" panose="020B0604030504040204" pitchFamily="34" charset="0"/>
              </a:rPr>
              <a:t>Atividade extraclasse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dirty="0">
                <a:solidFill>
                  <a:srgbClr val="191919"/>
                </a:solidFill>
                <a:latin typeface="Verdana" panose="020B0604030504040204" pitchFamily="34" charset="0"/>
              </a:rPr>
              <a:t>Referências</a:t>
            </a:r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7999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81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extraclasse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de exercícios 1 de DML a partir do número 10 até o final.</a:t>
            </a:r>
          </a:p>
          <a:p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95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Básicas</a:t>
            </a:r>
          </a:p>
          <a:p>
            <a:r>
              <a:rPr lang="pt-BR" dirty="0"/>
              <a:t>KORTH, H. F..; SILBERSCHATZ; S., SUDARSHAN. Sistema de Banco de Dados. Tradução da 6ª Ed. Elsevier, 2012.</a:t>
            </a:r>
          </a:p>
          <a:p>
            <a:r>
              <a:rPr lang="pt-BR" dirty="0"/>
              <a:t>HEUSER, Carlos Alberto. Projeto de Banco de Dados. Porto Alegre, RS: Sagra </a:t>
            </a:r>
            <a:r>
              <a:rPr lang="pt-BR" dirty="0" err="1"/>
              <a:t>Luzzato</a:t>
            </a:r>
            <a:r>
              <a:rPr lang="pt-BR" dirty="0"/>
              <a:t>, 6ª edição, 2009.</a:t>
            </a:r>
          </a:p>
          <a:p>
            <a:r>
              <a:rPr lang="pt-BR" dirty="0"/>
              <a:t>ELMASRI, R.; NAVATHE. Sistemas de Banco de Dados. Rio de Janeiro: Ed. Pearson, 7ª edição, 2018.</a:t>
            </a:r>
          </a:p>
          <a:p>
            <a:pPr marL="0" indent="0">
              <a:buNone/>
            </a:pPr>
            <a:r>
              <a:rPr lang="pt-BR" b="1" dirty="0"/>
              <a:t>Complementares</a:t>
            </a:r>
          </a:p>
          <a:p>
            <a:r>
              <a:rPr lang="pt-BR" dirty="0"/>
              <a:t>DATE, C. J. Introdução a sistemas de banco de dados. RJ: Campus, 8ª edição, 2004.</a:t>
            </a:r>
          </a:p>
          <a:p>
            <a:r>
              <a:rPr lang="pt-BR" dirty="0"/>
              <a:t>TEORREY, T. et al. Projeto e Modelagem de Banco de Dados. Ed. Elsevier, 2ª edição, 2014.</a:t>
            </a:r>
          </a:p>
          <a:p>
            <a:r>
              <a:rPr lang="pt-BR" dirty="0"/>
              <a:t>MEDEIROS, L.F. Banco de Dados: princípios e prática. Ed. </a:t>
            </a:r>
            <a:r>
              <a:rPr lang="pt-BR" dirty="0" err="1"/>
              <a:t>Intersaberes</a:t>
            </a:r>
            <a:r>
              <a:rPr lang="pt-BR" dirty="0"/>
              <a:t>, 2013. ISBN: 9788582122181</a:t>
            </a:r>
          </a:p>
          <a:p>
            <a:r>
              <a:rPr lang="pt-BR" dirty="0"/>
              <a:t>PUGA, S.; FRANÇA, E.; GOYA, M. Banco de dados: Implementação em SQL, PL/SQL e Oracle 11g. Ed. Pearson, 2013. ISBN: 9788581435329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269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Reconhecer os comandos ordenação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Compreender as funções de agregação e os comandos de agrupamento.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4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EC02B-558A-4180-9A93-A6D7FCA7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3EC2B40-F0DD-4209-BD81-54B5A45E7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9" t="14213" r="24925" b="9051"/>
          <a:stretch/>
        </p:blipFill>
        <p:spPr>
          <a:xfrm>
            <a:off x="438038" y="2278966"/>
            <a:ext cx="7819697" cy="45243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AD16ED4-A5D4-4478-A22A-A7494C32B417}"/>
              </a:ext>
            </a:extLst>
          </p:cNvPr>
          <p:cNvSpPr txBox="1"/>
          <p:nvPr/>
        </p:nvSpPr>
        <p:spPr>
          <a:xfrm>
            <a:off x="410492" y="1814043"/>
            <a:ext cx="8198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Modelagem do veículos do Detran (fictício)</a:t>
            </a:r>
          </a:p>
        </p:txBody>
      </p:sp>
    </p:spTree>
    <p:extLst>
      <p:ext uri="{BB962C8B-B14F-4D97-AF65-F5344CB8AC3E}">
        <p14:creationId xmlns:p14="http://schemas.microsoft.com/office/powerpoint/2010/main" val="960872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ordenação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Consultar dados armazenados no BD ordenados por um atributo</a:t>
            </a:r>
          </a:p>
          <a:p>
            <a:pPr marL="0" indent="0">
              <a:buNone/>
            </a:pPr>
            <a:r>
              <a:rPr lang="pt-BR" dirty="0"/>
              <a:t>SELECT atributo1, atributo2 </a:t>
            </a:r>
          </a:p>
          <a:p>
            <a:pPr marL="0" indent="0">
              <a:buNone/>
            </a:pPr>
            <a:r>
              <a:rPr lang="pt-BR" dirty="0"/>
              <a:t>FROM tabela</a:t>
            </a:r>
          </a:p>
          <a:p>
            <a:pPr marL="0" indent="0">
              <a:buNone/>
            </a:pPr>
            <a:r>
              <a:rPr lang="pt-BR" dirty="0"/>
              <a:t>ORDER BY atributo2;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SELECT </a:t>
            </a:r>
            <a:r>
              <a:rPr lang="pt-BR" dirty="0" err="1">
                <a:solidFill>
                  <a:schemeClr val="accent6"/>
                </a:solidFill>
              </a:rPr>
              <a:t>idmarca</a:t>
            </a:r>
            <a:r>
              <a:rPr lang="pt-BR" dirty="0">
                <a:solidFill>
                  <a:schemeClr val="accent6"/>
                </a:solidFill>
              </a:rPr>
              <a:t>, nome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FROM marcas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ORDER BY nome;</a:t>
            </a:r>
          </a:p>
        </p:txBody>
      </p:sp>
    </p:spTree>
    <p:extLst>
      <p:ext uri="{BB962C8B-B14F-4D97-AF65-F5344CB8AC3E}">
        <p14:creationId xmlns:p14="http://schemas.microsoft.com/office/powerpoint/2010/main" val="2343930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ordenação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FB74E70A-519E-4289-9441-F7FBD5852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666637"/>
              </p:ext>
            </p:extLst>
          </p:nvPr>
        </p:nvGraphicFramePr>
        <p:xfrm>
          <a:off x="100013" y="2682286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657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ordenação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Consultar dados armazenados no BD ordenados por atributo(s)</a:t>
            </a:r>
          </a:p>
          <a:p>
            <a:pPr marL="0" indent="0">
              <a:buNone/>
            </a:pPr>
            <a:r>
              <a:rPr lang="pt-BR" dirty="0"/>
              <a:t>SELECT atributo1, atributo2, atributo 3 </a:t>
            </a:r>
          </a:p>
          <a:p>
            <a:pPr marL="0" indent="0">
              <a:buNone/>
            </a:pPr>
            <a:r>
              <a:rPr lang="pt-BR" dirty="0"/>
              <a:t>FROM tabela</a:t>
            </a:r>
          </a:p>
          <a:p>
            <a:pPr marL="0" indent="0">
              <a:buNone/>
            </a:pPr>
            <a:r>
              <a:rPr lang="pt-BR" dirty="0"/>
              <a:t>ORDER BY atributo2, atributo3;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SELECT </a:t>
            </a:r>
            <a:r>
              <a:rPr lang="pt-BR" dirty="0" err="1">
                <a:solidFill>
                  <a:schemeClr val="accent6"/>
                </a:solidFill>
              </a:rPr>
              <a:t>idmodelo</a:t>
            </a:r>
            <a:r>
              <a:rPr lang="pt-BR" dirty="0">
                <a:solidFill>
                  <a:schemeClr val="accent6"/>
                </a:solidFill>
              </a:rPr>
              <a:t>, </a:t>
            </a:r>
            <a:r>
              <a:rPr lang="pt-BR" dirty="0" err="1">
                <a:solidFill>
                  <a:schemeClr val="accent6"/>
                </a:solidFill>
              </a:rPr>
              <a:t>anofabricacao</a:t>
            </a:r>
            <a:r>
              <a:rPr lang="pt-BR" dirty="0">
                <a:solidFill>
                  <a:schemeClr val="accent6"/>
                </a:solidFill>
              </a:rPr>
              <a:t>, </a:t>
            </a:r>
            <a:r>
              <a:rPr lang="pt-BR" dirty="0" err="1">
                <a:solidFill>
                  <a:schemeClr val="accent6"/>
                </a:solidFill>
              </a:rPr>
              <a:t>renavam</a:t>
            </a:r>
            <a:r>
              <a:rPr lang="pt-BR" dirty="0">
                <a:solidFill>
                  <a:schemeClr val="accent6"/>
                </a:solidFill>
              </a:rPr>
              <a:t>, placa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FROM </a:t>
            </a:r>
            <a:r>
              <a:rPr lang="pt-BR" dirty="0" err="1">
                <a:solidFill>
                  <a:schemeClr val="accent6"/>
                </a:solidFill>
              </a:rPr>
              <a:t>veiculos</a:t>
            </a: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ORDER BY </a:t>
            </a:r>
            <a:r>
              <a:rPr lang="pt-BR" dirty="0" err="1">
                <a:solidFill>
                  <a:schemeClr val="accent6"/>
                </a:solidFill>
              </a:rPr>
              <a:t>idmodelo</a:t>
            </a:r>
            <a:r>
              <a:rPr lang="pt-BR" dirty="0">
                <a:solidFill>
                  <a:schemeClr val="accent6"/>
                </a:solidFill>
              </a:rPr>
              <a:t>, </a:t>
            </a:r>
            <a:r>
              <a:rPr lang="pt-BR" dirty="0" err="1">
                <a:solidFill>
                  <a:schemeClr val="accent6"/>
                </a:solidFill>
              </a:rPr>
              <a:t>anofabricacao</a:t>
            </a:r>
            <a:r>
              <a:rPr lang="pt-BR" dirty="0">
                <a:solidFill>
                  <a:schemeClr val="accent6"/>
                </a:solidFill>
              </a:rPr>
              <a:t>, </a:t>
            </a:r>
            <a:r>
              <a:rPr lang="pt-BR" dirty="0" err="1">
                <a:solidFill>
                  <a:schemeClr val="accent6"/>
                </a:solidFill>
              </a:rPr>
              <a:t>renavam</a:t>
            </a:r>
            <a:r>
              <a:rPr lang="pt-BR" dirty="0">
                <a:solidFill>
                  <a:schemeClr val="accent6"/>
                </a:solidFill>
              </a:rPr>
              <a:t> </a:t>
            </a:r>
            <a:r>
              <a:rPr lang="pt-BR" dirty="0" err="1">
                <a:solidFill>
                  <a:schemeClr val="accent6"/>
                </a:solidFill>
              </a:rPr>
              <a:t>desc</a:t>
            </a:r>
            <a:r>
              <a:rPr lang="pt-BR" dirty="0">
                <a:solidFill>
                  <a:schemeClr val="accent6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4880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funções de agregação e agrupamento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FB74E70A-519E-4289-9441-F7FBD5852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854475"/>
              </p:ext>
            </p:extLst>
          </p:nvPr>
        </p:nvGraphicFramePr>
        <p:xfrm>
          <a:off x="100013" y="2682286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4725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4F6-FE00-407B-AB22-1BC74150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funções de agregação e 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201FC-6D50-438C-833B-41D9921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Função </a:t>
            </a:r>
            <a:r>
              <a:rPr lang="pt-BR" b="1" dirty="0"/>
              <a:t>COUNT</a:t>
            </a:r>
            <a:r>
              <a:rPr lang="pt-BR" dirty="0"/>
              <a:t> é utilizada para contagem de </a:t>
            </a:r>
            <a:r>
              <a:rPr lang="pt-BR" dirty="0" err="1"/>
              <a:t>tuplas</a:t>
            </a:r>
            <a:r>
              <a:rPr lang="pt-BR" dirty="0"/>
              <a:t>; </a:t>
            </a:r>
          </a:p>
          <a:p>
            <a:endParaRPr lang="pt-BR" dirty="0"/>
          </a:p>
          <a:p>
            <a:r>
              <a:rPr lang="pt-BR" dirty="0"/>
              <a:t>Funções comuns aplicadas a coleções de valores numérico, incluem </a:t>
            </a:r>
            <a:r>
              <a:rPr lang="pt-BR" b="1" dirty="0"/>
              <a:t>SUM</a:t>
            </a:r>
            <a:r>
              <a:rPr lang="pt-BR" dirty="0"/>
              <a:t>(soma), </a:t>
            </a:r>
            <a:r>
              <a:rPr lang="pt-BR" b="1" dirty="0"/>
              <a:t>AVG</a:t>
            </a:r>
            <a:r>
              <a:rPr lang="pt-BR" dirty="0"/>
              <a:t>(média), </a:t>
            </a:r>
            <a:r>
              <a:rPr lang="pt-BR" b="1" dirty="0"/>
              <a:t>MAX</a:t>
            </a:r>
            <a:r>
              <a:rPr lang="pt-BR" dirty="0"/>
              <a:t> (máximo) e </a:t>
            </a:r>
            <a:r>
              <a:rPr lang="pt-BR" b="1" dirty="0"/>
              <a:t>MIN</a:t>
            </a:r>
            <a:r>
              <a:rPr lang="pt-BR" dirty="0"/>
              <a:t> (mínimo);</a:t>
            </a:r>
          </a:p>
          <a:p>
            <a:endParaRPr lang="pt-BR" dirty="0"/>
          </a:p>
          <a:p>
            <a:r>
              <a:rPr lang="pt-BR" dirty="0"/>
              <a:t>Funções SUM e AVG só funcionam com valores numéricos;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Utilizadas no SELECT,  na cláusula HAVING e no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;</a:t>
            </a:r>
          </a:p>
          <a:p>
            <a:endParaRPr lang="pt-BR" dirty="0"/>
          </a:p>
          <a:p>
            <a:pPr>
              <a:lnSpc>
                <a:spcPct val="100000"/>
              </a:lnSpc>
              <a:buClr>
                <a:srgbClr val="8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err="1">
                <a:effectLst/>
              </a:rPr>
              <a:t>Não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podem</a:t>
            </a:r>
            <a:r>
              <a:rPr lang="en-GB" b="1" dirty="0">
                <a:effectLst/>
              </a:rPr>
              <a:t> ser </a:t>
            </a:r>
            <a:r>
              <a:rPr lang="en-GB" b="1" dirty="0" err="1">
                <a:effectLst/>
              </a:rPr>
              <a:t>utilizadas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num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comando</a:t>
            </a:r>
            <a:r>
              <a:rPr lang="en-GB" b="1" dirty="0">
                <a:effectLst/>
              </a:rPr>
              <a:t> WHERE;</a:t>
            </a:r>
          </a:p>
          <a:p>
            <a:pPr>
              <a:lnSpc>
                <a:spcPct val="100000"/>
              </a:lnSpc>
              <a:buClr>
                <a:srgbClr val="8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effectLst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effectLst/>
              </a:rPr>
              <a:t>Podem</a:t>
            </a:r>
            <a:r>
              <a:rPr lang="en-GB" dirty="0">
                <a:effectLst/>
              </a:rPr>
              <a:t> ser </a:t>
            </a:r>
            <a:r>
              <a:rPr lang="en-GB" dirty="0" err="1">
                <a:effectLst/>
              </a:rPr>
              <a:t>aplicados</a:t>
            </a:r>
            <a:r>
              <a:rPr lang="en-GB" dirty="0">
                <a:effectLst/>
              </a:rPr>
              <a:t> a </a:t>
            </a:r>
            <a:r>
              <a:rPr lang="en-GB" dirty="0" err="1">
                <a:effectLst/>
              </a:rPr>
              <a:t>todas</a:t>
            </a:r>
            <a:r>
              <a:rPr lang="en-GB" dirty="0">
                <a:effectLst/>
              </a:rPr>
              <a:t> as </a:t>
            </a:r>
            <a:r>
              <a:rPr lang="en-GB" dirty="0" err="1">
                <a:effectLst/>
              </a:rPr>
              <a:t>linhas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em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uma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tabela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ou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num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grupo</a:t>
            </a:r>
            <a:r>
              <a:rPr lang="en-GB" dirty="0">
                <a:effectLst/>
              </a:rPr>
              <a:t> de </a:t>
            </a:r>
            <a:r>
              <a:rPr lang="en-GB" dirty="0" err="1">
                <a:effectLst/>
              </a:rPr>
              <a:t>linhas</a:t>
            </a:r>
            <a:r>
              <a:rPr lang="en-GB" dirty="0">
                <a:effectLst/>
              </a:rPr>
              <a:t> de </a:t>
            </a:r>
            <a:r>
              <a:rPr lang="en-GB" dirty="0" err="1">
                <a:effectLst/>
              </a:rPr>
              <a:t>uma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tabela</a:t>
            </a:r>
            <a:r>
              <a:rPr lang="en-GB" dirty="0"/>
              <a:t>;</a:t>
            </a:r>
            <a:endParaRPr lang="en-GB" dirty="0">
              <a:effectLst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  <a:p>
            <a:pPr>
              <a:lnSpc>
                <a:spcPct val="100000"/>
              </a:lnSpc>
              <a:buClr>
                <a:srgbClr val="8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>
                <a:effectLst/>
              </a:rPr>
              <a:t>Retorna apenas uma linha (sem  GROUP BY ).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371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CD731CDAD9D14D89DE6C30A89B8EAC" ma:contentTypeVersion="0" ma:contentTypeDescription="Crie um novo documento." ma:contentTypeScope="" ma:versionID="dbc70dd54f9985111547a3283650f2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FC520D-17A8-4800-9BB9-9C438B0EA08F}"/>
</file>

<file path=customXml/itemProps2.xml><?xml version="1.0" encoding="utf-8"?>
<ds:datastoreItem xmlns:ds="http://schemas.openxmlformats.org/officeDocument/2006/customXml" ds:itemID="{89B24227-0079-4BDE-88DF-A6F83ACF5F3F}"/>
</file>

<file path=customXml/itemProps3.xml><?xml version="1.0" encoding="utf-8"?>
<ds:datastoreItem xmlns:ds="http://schemas.openxmlformats.org/officeDocument/2006/customXml" ds:itemID="{1C9EA233-4852-4632-9872-F99A38D300C0}"/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1053</Words>
  <Application>Microsoft Office PowerPoint</Application>
  <PresentationFormat>Widescreen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Lucida Sans Unicode</vt:lpstr>
      <vt:lpstr>Verdana</vt:lpstr>
      <vt:lpstr>Trilha de Vapor</vt:lpstr>
      <vt:lpstr>Introdução a SQL</vt:lpstr>
      <vt:lpstr>Agenda</vt:lpstr>
      <vt:lpstr>Objetivos de aprendizagem</vt:lpstr>
      <vt:lpstr>Ambiente de trabalho</vt:lpstr>
      <vt:lpstr>Select ordenação</vt:lpstr>
      <vt:lpstr>Select ordenação</vt:lpstr>
      <vt:lpstr>Select ordenação</vt:lpstr>
      <vt:lpstr>Select funções de agregação e agrupamento</vt:lpstr>
      <vt:lpstr>Select funções de agregação e agrupamento</vt:lpstr>
      <vt:lpstr>Select funções de agregação e agrupamento</vt:lpstr>
      <vt:lpstr>Select funções de agregação e agrupamento</vt:lpstr>
      <vt:lpstr>Select funções de agregação e agrupamento</vt:lpstr>
      <vt:lpstr>Select funções de agregação e agrupamento</vt:lpstr>
      <vt:lpstr>Select funções de agregação e agrupamento</vt:lpstr>
      <vt:lpstr>Select funções de agregação e agrupamento</vt:lpstr>
      <vt:lpstr>Select funções de agregação e agrupamento</vt:lpstr>
      <vt:lpstr>Select funções de agregação e agrupamento</vt:lpstr>
      <vt:lpstr>Select funções de agregação e agrupamento</vt:lpstr>
      <vt:lpstr>Select funções de agregação e agrupamento</vt:lpstr>
      <vt:lpstr>Atividade extraclasse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Conceitual, Lógica e Física</dc:title>
  <dc:creator>Daniela Araujo</dc:creator>
  <cp:lastModifiedBy>Daniela Araujo</cp:lastModifiedBy>
  <cp:revision>121</cp:revision>
  <dcterms:created xsi:type="dcterms:W3CDTF">2019-11-28T18:48:18Z</dcterms:created>
  <dcterms:modified xsi:type="dcterms:W3CDTF">2020-10-02T13:03:24Z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0x0101007FCD731CDAD9D14D89DE6C30A89B8EAC</vt:lpwstr>
  </property>
</Properties>
</file>