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2" r:id="rId1"/>
  </p:sldMasterIdLst>
  <p:sldIdLst>
    <p:sldId id="256" r:id="rId2"/>
    <p:sldId id="257" r:id="rId3"/>
    <p:sldId id="258" r:id="rId4"/>
    <p:sldId id="259" r:id="rId5"/>
    <p:sldId id="276" r:id="rId6"/>
    <p:sldId id="291" r:id="rId7"/>
    <p:sldId id="292" r:id="rId8"/>
    <p:sldId id="277" r:id="rId9"/>
    <p:sldId id="293" r:id="rId10"/>
    <p:sldId id="294" r:id="rId11"/>
    <p:sldId id="296" r:id="rId12"/>
    <p:sldId id="297" r:id="rId13"/>
    <p:sldId id="29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72CBF0-DA99-4BE4-96BE-58BB7AA87663}" type="doc">
      <dgm:prSet loTypeId="urn:microsoft.com/office/officeart/2005/8/layout/vList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4719EE0A-FB3F-4DBF-BB3E-A4841DF18E90}">
      <dgm:prSet custT="1"/>
      <dgm:spPr/>
      <dgm:t>
        <a:bodyPr/>
        <a:lstStyle/>
        <a:p>
          <a:r>
            <a:rPr lang="pt-BR" sz="2400" dirty="0"/>
            <a:t>Conhecem as ferramentas do MySQL?</a:t>
          </a:r>
        </a:p>
      </dgm:t>
    </dgm:pt>
    <dgm:pt modelId="{59A69EEE-F14C-4E50-8D3B-38F6AFECC1C8}" type="parTrans" cxnId="{87DD1399-7573-4351-8765-F1D64BD940F2}">
      <dgm:prSet/>
      <dgm:spPr/>
      <dgm:t>
        <a:bodyPr/>
        <a:lstStyle/>
        <a:p>
          <a:endParaRPr lang="pt-BR"/>
        </a:p>
      </dgm:t>
    </dgm:pt>
    <dgm:pt modelId="{807B7581-DD13-4EC9-B72E-05F0787AC073}" type="sibTrans" cxnId="{87DD1399-7573-4351-8765-F1D64BD940F2}">
      <dgm:prSet/>
      <dgm:spPr/>
      <dgm:t>
        <a:bodyPr/>
        <a:lstStyle/>
        <a:p>
          <a:endParaRPr lang="pt-BR"/>
        </a:p>
      </dgm:t>
    </dgm:pt>
    <dgm:pt modelId="{CE3452C1-209F-49C6-9DDC-3015025C96B9}" type="pres">
      <dgm:prSet presAssocID="{AE72CBF0-DA99-4BE4-96BE-58BB7AA87663}" presName="linearFlow" presStyleCnt="0">
        <dgm:presLayoutVars>
          <dgm:dir/>
          <dgm:resizeHandles val="exact"/>
        </dgm:presLayoutVars>
      </dgm:prSet>
      <dgm:spPr/>
    </dgm:pt>
    <dgm:pt modelId="{59DEFA58-9DE2-498E-87D9-2CC91B3DD702}" type="pres">
      <dgm:prSet presAssocID="{4719EE0A-FB3F-4DBF-BB3E-A4841DF18E90}" presName="composite" presStyleCnt="0"/>
      <dgm:spPr/>
    </dgm:pt>
    <dgm:pt modelId="{3F43BE35-D214-41D8-9751-5B92FA7305C9}" type="pres">
      <dgm:prSet presAssocID="{4719EE0A-FB3F-4DBF-BB3E-A4841DF18E90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visão do cliente"/>
        </a:ext>
      </dgm:extLst>
    </dgm:pt>
    <dgm:pt modelId="{B729D6F6-584B-476B-9C6C-1EEA9659A3B2}" type="pres">
      <dgm:prSet presAssocID="{4719EE0A-FB3F-4DBF-BB3E-A4841DF18E90}" presName="txShp" presStyleLbl="node1" presStyleIdx="0" presStyleCnt="1">
        <dgm:presLayoutVars>
          <dgm:bulletEnabled val="1"/>
        </dgm:presLayoutVars>
      </dgm:prSet>
      <dgm:spPr/>
    </dgm:pt>
  </dgm:ptLst>
  <dgm:cxnLst>
    <dgm:cxn modelId="{35F7E465-7C40-454B-9F75-3607BBD8D176}" type="presOf" srcId="{4719EE0A-FB3F-4DBF-BB3E-A4841DF18E90}" destId="{B729D6F6-584B-476B-9C6C-1EEA9659A3B2}" srcOrd="0" destOrd="0" presId="urn:microsoft.com/office/officeart/2005/8/layout/vList3"/>
    <dgm:cxn modelId="{87DD1399-7573-4351-8765-F1D64BD940F2}" srcId="{AE72CBF0-DA99-4BE4-96BE-58BB7AA87663}" destId="{4719EE0A-FB3F-4DBF-BB3E-A4841DF18E90}" srcOrd="0" destOrd="0" parTransId="{59A69EEE-F14C-4E50-8D3B-38F6AFECC1C8}" sibTransId="{807B7581-DD13-4EC9-B72E-05F0787AC073}"/>
    <dgm:cxn modelId="{94457D9E-DA85-49E4-B66E-E8BA9975B4CD}" type="presOf" srcId="{AE72CBF0-DA99-4BE4-96BE-58BB7AA87663}" destId="{CE3452C1-209F-49C6-9DDC-3015025C96B9}" srcOrd="0" destOrd="0" presId="urn:microsoft.com/office/officeart/2005/8/layout/vList3"/>
    <dgm:cxn modelId="{4329E665-B525-46EE-94BC-4D7294244225}" type="presParOf" srcId="{CE3452C1-209F-49C6-9DDC-3015025C96B9}" destId="{59DEFA58-9DE2-498E-87D9-2CC91B3DD702}" srcOrd="0" destOrd="0" presId="urn:microsoft.com/office/officeart/2005/8/layout/vList3"/>
    <dgm:cxn modelId="{04000CE0-3C08-4780-966C-DDBCEBFE41CA}" type="presParOf" srcId="{59DEFA58-9DE2-498E-87D9-2CC91B3DD702}" destId="{3F43BE35-D214-41D8-9751-5B92FA7305C9}" srcOrd="0" destOrd="0" presId="urn:microsoft.com/office/officeart/2005/8/layout/vList3"/>
    <dgm:cxn modelId="{7CF56A14-0762-443E-83E0-1EC01312E968}" type="presParOf" srcId="{59DEFA58-9DE2-498E-87D9-2CC91B3DD702}" destId="{B729D6F6-584B-476B-9C6C-1EEA9659A3B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9D6F6-584B-476B-9C6C-1EEA9659A3B2}">
      <dsp:nvSpPr>
        <dsp:cNvPr id="0" name=""/>
        <dsp:cNvSpPr/>
      </dsp:nvSpPr>
      <dsp:spPr>
        <a:xfrm rot="10800000">
          <a:off x="2265174" y="0"/>
          <a:ext cx="7841648" cy="116009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1568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Conhecem as ferramentas do MySQL?</a:t>
          </a:r>
        </a:p>
      </dsp:txBody>
      <dsp:txXfrm rot="10800000">
        <a:off x="2555197" y="0"/>
        <a:ext cx="7551625" cy="1160092"/>
      </dsp:txXfrm>
    </dsp:sp>
    <dsp:sp modelId="{3F43BE35-D214-41D8-9751-5B92FA7305C9}">
      <dsp:nvSpPr>
        <dsp:cNvPr id="0" name=""/>
        <dsp:cNvSpPr/>
      </dsp:nvSpPr>
      <dsp:spPr>
        <a:xfrm>
          <a:off x="1685128" y="0"/>
          <a:ext cx="1160092" cy="116009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A77ACD7-D92D-45D0-88C8-DE68C6D9D020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688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083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77ACD7-D92D-45D0-88C8-DE68C6D9D020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439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77ACD7-D92D-45D0-88C8-DE68C6D9D020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6007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77ACD7-D92D-45D0-88C8-DE68C6D9D020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409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288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621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733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77ACD7-D92D-45D0-88C8-DE68C6D9D020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753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455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77ACD7-D92D-45D0-88C8-DE68C6D9D020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664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637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438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973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208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425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933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7ACD7-D92D-45D0-88C8-DE68C6D9D020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15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  <p:sldLayoutId id="2147484224" r:id="rId12"/>
    <p:sldLayoutId id="2147484225" r:id="rId13"/>
    <p:sldLayoutId id="2147484226" r:id="rId14"/>
    <p:sldLayoutId id="2147484227" r:id="rId15"/>
    <p:sldLayoutId id="2147484228" r:id="rId16"/>
    <p:sldLayoutId id="2147484229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jDhtGhj9x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RhZi10lmOU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merTu7dWk8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DF824-F668-4531-9C40-6DF2856A1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Introdução a 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BE5DD0-55B4-466A-B9ED-12835DECE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732216"/>
            <a:ext cx="9448800" cy="112553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DEPARTAMENTO DE CIÊNCIAS EXATAS E DA TERRA, CAMPUS I</a:t>
            </a:r>
          </a:p>
          <a:p>
            <a:r>
              <a:rPr lang="pt-BR" dirty="0"/>
              <a:t>PROFESSORA: </a:t>
            </a:r>
            <a:r>
              <a:rPr lang="pt-BR" b="1" dirty="0"/>
              <a:t>Daniela Barreto Araújo</a:t>
            </a:r>
          </a:p>
          <a:p>
            <a:r>
              <a:rPr lang="pt-BR" dirty="0"/>
              <a:t>11/2020</a:t>
            </a:r>
            <a:endParaRPr lang="pt-BR" b="1" dirty="0"/>
          </a:p>
        </p:txBody>
      </p:sp>
      <p:pic>
        <p:nvPicPr>
          <p:cNvPr id="4" name="Picture 4" descr="Resultado de imagem para uneb png transparente">
            <a:extLst>
              <a:ext uri="{FF2B5EF4-FFF2-40B4-BE49-F238E27FC236}">
                <a16:creationId xmlns:a16="http://schemas.microsoft.com/office/drawing/2014/main" id="{C01796E2-89DA-4555-9DAA-A61676546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0" y="210689"/>
            <a:ext cx="2486025" cy="14459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678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31989-164B-44CB-80AA-ACBB2A4E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trabalho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70E6804-C570-4B0A-A6C7-7BD6E24DD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492" y="2352823"/>
            <a:ext cx="4723145" cy="402431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5D01782-C00D-4AE9-81CB-5EC21DE4454D}"/>
              </a:ext>
            </a:extLst>
          </p:cNvPr>
          <p:cNvSpPr txBox="1"/>
          <p:nvPr/>
        </p:nvSpPr>
        <p:spPr>
          <a:xfrm>
            <a:off x="410492" y="1814043"/>
            <a:ext cx="8198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MySQL Workbench</a:t>
            </a:r>
          </a:p>
        </p:txBody>
      </p:sp>
    </p:spTree>
    <p:extLst>
      <p:ext uri="{BB962C8B-B14F-4D97-AF65-F5344CB8AC3E}">
        <p14:creationId xmlns:p14="http://schemas.microsoft.com/office/powerpoint/2010/main" val="2087135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31989-164B-44CB-80AA-ACBB2A4E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trabalho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D01782-C00D-4AE9-81CB-5EC21DE4454D}"/>
              </a:ext>
            </a:extLst>
          </p:cNvPr>
          <p:cNvSpPr txBox="1"/>
          <p:nvPr/>
        </p:nvSpPr>
        <p:spPr>
          <a:xfrm>
            <a:off x="410492" y="1814043"/>
            <a:ext cx="8198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MySQL Workbench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1D969E2C-BE51-45C1-BAB6-2A0D1F522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778" y="2376805"/>
            <a:ext cx="8198936" cy="4369565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D8066909-4A90-4287-BF50-A9B344C8B8F4}"/>
              </a:ext>
            </a:extLst>
          </p:cNvPr>
          <p:cNvSpPr/>
          <p:nvPr/>
        </p:nvSpPr>
        <p:spPr>
          <a:xfrm>
            <a:off x="1055076" y="5092504"/>
            <a:ext cx="1603717" cy="74558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44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31989-164B-44CB-80AA-ACBB2A4E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trabalho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D01782-C00D-4AE9-81CB-5EC21DE4454D}"/>
              </a:ext>
            </a:extLst>
          </p:cNvPr>
          <p:cNvSpPr txBox="1"/>
          <p:nvPr/>
        </p:nvSpPr>
        <p:spPr>
          <a:xfrm>
            <a:off x="410492" y="1814043"/>
            <a:ext cx="8198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MySQL Workbench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F62836D-3BDB-4F48-8ED1-EA4BEAC5F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086" y="2193925"/>
            <a:ext cx="7157827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51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324F6-FE00-407B-AB22-1BC74150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Conhecendo a ferramenta de modelagem do MySQL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4201FC-6D50-438C-833B-41D99215A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Utilizar o MySQL Workbench para ensinar a usar para modelar projetos de BD.</a:t>
            </a:r>
          </a:p>
          <a:p>
            <a:endParaRPr lang="pt-BR" dirty="0"/>
          </a:p>
          <a:p>
            <a:r>
              <a:rPr lang="pt-BR" dirty="0"/>
              <a:t>Este tutorial mostra como modelar usando Workbench</a:t>
            </a:r>
          </a:p>
          <a:p>
            <a:r>
              <a:rPr lang="pt-BR" dirty="0">
                <a:hlinkClick r:id="rId2"/>
              </a:rPr>
              <a:t>https://www.youtube.com/watch?v=wjDhtGhj9xg</a:t>
            </a:r>
            <a:r>
              <a:rPr lang="pt-BR" dirty="0"/>
              <a:t> (23:47)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3729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pt-BR" altLang="pt-BR" dirty="0">
                <a:solidFill>
                  <a:srgbClr val="191919"/>
                </a:solidFill>
                <a:latin typeface="Verdana" panose="020B0604030504040204" pitchFamily="34" charset="0"/>
              </a:rPr>
              <a:t>Objetivos de aprendizagem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pt-BR" altLang="pt-BR" dirty="0">
                <a:solidFill>
                  <a:srgbClr val="191919"/>
                </a:solidFill>
                <a:latin typeface="Verdana" panose="020B0604030504040204" pitchFamily="34" charset="0"/>
              </a:rPr>
              <a:t>MySQL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pt-BR" altLang="pt-BR" dirty="0">
                <a:solidFill>
                  <a:srgbClr val="191919"/>
                </a:solidFill>
                <a:latin typeface="Verdana" panose="020B0604030504040204" pitchFamily="34" charset="0"/>
              </a:rPr>
              <a:t>Instalações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pt-BR" altLang="pt-BR" dirty="0">
                <a:solidFill>
                  <a:srgbClr val="191919"/>
                </a:solidFill>
                <a:latin typeface="Verdana" panose="020B0604030504040204" pitchFamily="34" charset="0"/>
              </a:rPr>
              <a:t>Ambiente de trabalho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pt-BR" dirty="0">
                <a:solidFill>
                  <a:srgbClr val="191919"/>
                </a:solidFill>
                <a:latin typeface="Verdana" panose="020B0604030504040204" pitchFamily="34" charset="0"/>
              </a:rPr>
              <a:t>Avaliação formativa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pt-BR" dirty="0">
                <a:solidFill>
                  <a:srgbClr val="191919"/>
                </a:solidFill>
                <a:latin typeface="Verdana" panose="020B0604030504040204" pitchFamily="34" charset="0"/>
              </a:rPr>
              <a:t>Atividade extraclasse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pt-BR" dirty="0">
                <a:solidFill>
                  <a:srgbClr val="191919"/>
                </a:solidFill>
                <a:latin typeface="Verdana" panose="020B0604030504040204" pitchFamily="34" charset="0"/>
              </a:rPr>
              <a:t>Referências</a:t>
            </a:r>
            <a:endParaRPr lang="pt-BR" dirty="0"/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7999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811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Conhecer os MySQL.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Preparar o ambiente de trabalho das ferramentas utilizadas nas aulas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441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Conhecimentos prévios / contextualização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Espaço Reservado para Conteúdo 3">
            <a:extLst>
              <a:ext uri="{FF2B5EF4-FFF2-40B4-BE49-F238E27FC236}">
                <a16:creationId xmlns:a16="http://schemas.microsoft.com/office/drawing/2014/main" id="{B3D8F63D-BFB2-4D36-8EF0-EDB0432458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1961714"/>
              </p:ext>
            </p:extLst>
          </p:nvPr>
        </p:nvGraphicFramePr>
        <p:xfrm>
          <a:off x="300037" y="3297635"/>
          <a:ext cx="11791952" cy="1160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7225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MYSQL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1814137-91E0-43CA-96DC-F84F242AC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57401"/>
            <a:ext cx="7628206" cy="4036226"/>
          </a:xfrm>
        </p:spPr>
        <p:txBody>
          <a:bodyPr>
            <a:normAutofit/>
          </a:bodyPr>
          <a:lstStyle/>
          <a:p>
            <a:r>
              <a:rPr lang="pt-BR" sz="2000" b="0" i="0" dirty="0">
                <a:effectLst/>
              </a:rPr>
              <a:t>O MySQL é um dos Sistemas Gerenciadores  de Banco de Dados (</a:t>
            </a:r>
            <a:r>
              <a:rPr lang="pt-BR" sz="2000" b="0" i="0" dirty="0" err="1">
                <a:effectLst/>
              </a:rPr>
              <a:t>SGBDs</a:t>
            </a:r>
            <a:r>
              <a:rPr lang="pt-BR" sz="2000" b="0" i="0" dirty="0">
                <a:effectLst/>
              </a:rPr>
              <a:t>) mais populares </a:t>
            </a:r>
            <a:r>
              <a:rPr lang="pt-BR" sz="2000" dirty="0"/>
              <a:t>d</a:t>
            </a:r>
            <a:r>
              <a:rPr lang="pt-BR" sz="2000" b="0" i="0" dirty="0">
                <a:effectLst/>
              </a:rPr>
              <a:t>o mercado.  </a:t>
            </a:r>
          </a:p>
          <a:p>
            <a:r>
              <a:rPr lang="pt-BR" sz="2000" dirty="0"/>
              <a:t>Código fonte aberto.</a:t>
            </a:r>
          </a:p>
          <a:p>
            <a:r>
              <a:rPr lang="pt-BR" sz="2000" b="0" i="0" dirty="0">
                <a:effectLst/>
              </a:rPr>
              <a:t>Comprado pela Oracle em 2009.</a:t>
            </a:r>
          </a:p>
          <a:p>
            <a:r>
              <a:rPr lang="pt-BR" sz="2000" b="0" i="0" dirty="0">
                <a:effectLst/>
              </a:rPr>
              <a:t>Forte em desenvolvimento de aplicações para Web. </a:t>
            </a:r>
          </a:p>
          <a:p>
            <a:r>
              <a:rPr lang="pt-BR" sz="2000" dirty="0"/>
              <a:t>Pode ser utilizado como banco embarcado.</a:t>
            </a:r>
            <a:endParaRPr lang="pt-BR" sz="2000" b="0" i="0" dirty="0">
              <a:effectLst/>
            </a:endParaRPr>
          </a:p>
          <a:p>
            <a:r>
              <a:rPr lang="pt-BR" sz="2000" b="0" i="0" dirty="0">
                <a:effectLst/>
              </a:rPr>
              <a:t>Possui versões gratuitas e pagas, atende aos requisitos dos projetos mais simples aos mais complexos. </a:t>
            </a:r>
            <a:endParaRPr lang="pt-BR" sz="2000" dirty="0"/>
          </a:p>
        </p:txBody>
      </p:sp>
      <p:pic>
        <p:nvPicPr>
          <p:cNvPr id="1026" name="Picture 2" descr="MySql Vector Logo - Download Free SVG Icon | Worldvectorlogo">
            <a:extLst>
              <a:ext uri="{FF2B5EF4-FFF2-40B4-BE49-F238E27FC236}">
                <a16:creationId xmlns:a16="http://schemas.microsoft.com/office/drawing/2014/main" id="{0D589C0C-266F-4BAD-9DDD-5F8555691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572" y="2381662"/>
            <a:ext cx="4015608" cy="278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829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B1F74-A316-45BE-B6E9-B4533CA3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98160F-961F-4EF9-A41C-72765FF70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Existem diversas possibilidades de instalações do ambiente do MySQL. </a:t>
            </a:r>
          </a:p>
          <a:p>
            <a:r>
              <a:rPr lang="pt-BR" dirty="0"/>
              <a:t>Instalar e configurar um pacote AMP (Apache, MySQL, PHP). </a:t>
            </a:r>
          </a:p>
          <a:p>
            <a:pPr lvl="1"/>
            <a:r>
              <a:rPr lang="pt-BR" dirty="0" err="1"/>
              <a:t>Xampp</a:t>
            </a:r>
            <a:endParaRPr lang="pt-BR" dirty="0"/>
          </a:p>
          <a:p>
            <a:pPr lvl="1"/>
            <a:r>
              <a:rPr lang="pt-BR" dirty="0" err="1"/>
              <a:t>Wamp</a:t>
            </a:r>
            <a:endParaRPr lang="pt-BR" dirty="0"/>
          </a:p>
          <a:p>
            <a:r>
              <a:rPr lang="pt-BR" dirty="0"/>
              <a:t>Instalar e configurar cada componente separadamente.  </a:t>
            </a:r>
          </a:p>
          <a:p>
            <a:pPr lvl="1"/>
            <a:r>
              <a:rPr lang="pt-BR" dirty="0"/>
              <a:t>Servidor: </a:t>
            </a:r>
          </a:p>
          <a:p>
            <a:pPr lvl="2"/>
            <a:r>
              <a:rPr lang="pt-BR" dirty="0"/>
              <a:t>MySQL Server</a:t>
            </a:r>
          </a:p>
          <a:p>
            <a:pPr lvl="1"/>
            <a:r>
              <a:rPr lang="pt-BR" dirty="0"/>
              <a:t>Cliente:</a:t>
            </a:r>
          </a:p>
          <a:p>
            <a:pPr lvl="2"/>
            <a:r>
              <a:rPr lang="pt-BR" dirty="0"/>
              <a:t>MySQL Workbench</a:t>
            </a:r>
          </a:p>
          <a:p>
            <a:pPr lvl="2"/>
            <a:r>
              <a:rPr lang="pt-BR" dirty="0" err="1"/>
              <a:t>phpMyAdmin</a:t>
            </a:r>
            <a:endParaRPr lang="pt-BR" dirty="0"/>
          </a:p>
          <a:p>
            <a:r>
              <a:rPr lang="pt-BR" dirty="0"/>
              <a:t>Nuvem</a:t>
            </a:r>
          </a:p>
          <a:p>
            <a:pPr lvl="1"/>
            <a:r>
              <a:rPr lang="pt-BR" dirty="0"/>
              <a:t>Servidor e cliente</a:t>
            </a:r>
          </a:p>
        </p:txBody>
      </p:sp>
    </p:spTree>
    <p:extLst>
      <p:ext uri="{BB962C8B-B14F-4D97-AF65-F5344CB8AC3E}">
        <p14:creationId xmlns:p14="http://schemas.microsoft.com/office/powerpoint/2010/main" val="2725522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324F6-FE00-407B-AB22-1BC74150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do </a:t>
            </a:r>
            <a:r>
              <a:rPr lang="pt-BR" dirty="0" err="1"/>
              <a:t>Xampp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4201FC-6D50-438C-833B-41D99215A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Este tutorial mostra como instalar o pacote XAMPP.</a:t>
            </a:r>
          </a:p>
          <a:p>
            <a:r>
              <a:rPr lang="pt-BR" dirty="0">
                <a:hlinkClick r:id="rId2"/>
              </a:rPr>
              <a:t>https://www.youtube.com/watch?v=JRhZi10lmOU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3930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Instalação do MySQL Community e do MySQL Workbench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1814137-91E0-43CA-96DC-F84F242AC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401"/>
            <a:ext cx="10820400" cy="4470008"/>
          </a:xfrm>
        </p:spPr>
        <p:txBody>
          <a:bodyPr>
            <a:normAutofit/>
          </a:bodyPr>
          <a:lstStyle/>
          <a:p>
            <a:r>
              <a:rPr lang="pt-BR" dirty="0"/>
              <a:t>Este tutorial mostra como instalar o MySQL e o Workbench:</a:t>
            </a:r>
            <a:endParaRPr lang="pt-BR" dirty="0">
              <a:hlinkClick r:id="rId3"/>
            </a:endParaRPr>
          </a:p>
          <a:p>
            <a:r>
              <a:rPr lang="pt-BR" dirty="0">
                <a:hlinkClick r:id="rId3"/>
              </a:rPr>
              <a:t>https://www.youtube.com/watch?v=fmerTu7dWk8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9469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0FC8E-0275-4C1E-98B0-36256448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trabalho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C3A5E35-7E9E-46C5-9B65-7B1AD83F0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492" y="2193925"/>
            <a:ext cx="6194103" cy="402431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3EB50DA-1EB7-4CEF-9F2A-5D70D7D25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2733675"/>
            <a:ext cx="6362700" cy="41338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4766A36-4439-492F-A475-0D8194735E0B}"/>
              </a:ext>
            </a:extLst>
          </p:cNvPr>
          <p:cNvSpPr txBox="1"/>
          <p:nvPr/>
        </p:nvSpPr>
        <p:spPr>
          <a:xfrm>
            <a:off x="410492" y="1814043"/>
            <a:ext cx="8198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Iniciando serviço: MySQL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B8F6F72-758C-4A10-8C3B-E4469D2B88E2}"/>
              </a:ext>
            </a:extLst>
          </p:cNvPr>
          <p:cNvSpPr/>
          <p:nvPr/>
        </p:nvSpPr>
        <p:spPr>
          <a:xfrm>
            <a:off x="3165231" y="3319975"/>
            <a:ext cx="815926" cy="30949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8ADE82F-A7BD-493D-9192-8A943BC8D4D9}"/>
              </a:ext>
            </a:extLst>
          </p:cNvPr>
          <p:cNvCxnSpPr>
            <a:stCxn id="7" idx="6"/>
          </p:cNvCxnSpPr>
          <p:nvPr/>
        </p:nvCxnSpPr>
        <p:spPr>
          <a:xfrm>
            <a:off x="3981157" y="3474720"/>
            <a:ext cx="2405575" cy="534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073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CD731CDAD9D14D89DE6C30A89B8EAC" ma:contentTypeVersion="0" ma:contentTypeDescription="Crie um novo documento." ma:contentTypeScope="" ma:versionID="dbc70dd54f9985111547a3283650f27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1B5A6D-AB83-4011-A647-0DDB9CE21A2E}"/>
</file>

<file path=customXml/itemProps2.xml><?xml version="1.0" encoding="utf-8"?>
<ds:datastoreItem xmlns:ds="http://schemas.openxmlformats.org/officeDocument/2006/customXml" ds:itemID="{50B6EB76-DDD0-4F36-ABB9-971FAFF60AB5}"/>
</file>

<file path=customXml/itemProps3.xml><?xml version="1.0" encoding="utf-8"?>
<ds:datastoreItem xmlns:ds="http://schemas.openxmlformats.org/officeDocument/2006/customXml" ds:itemID="{E6416B8C-423B-4B31-A549-87BCBE855FF0}"/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291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Verdana</vt:lpstr>
      <vt:lpstr>Trilha de Vapor</vt:lpstr>
      <vt:lpstr>Introdução a SQL</vt:lpstr>
      <vt:lpstr>Agenda</vt:lpstr>
      <vt:lpstr>Objetivos de aprendizagem</vt:lpstr>
      <vt:lpstr>Conhecimentos prévios / contextualização</vt:lpstr>
      <vt:lpstr>MYSQL</vt:lpstr>
      <vt:lpstr>Instalações</vt:lpstr>
      <vt:lpstr>Instalação do Xampp</vt:lpstr>
      <vt:lpstr>Instalação do MySQL Community e do MySQL Workbench</vt:lpstr>
      <vt:lpstr>Ambiente de trabalho</vt:lpstr>
      <vt:lpstr>Ambiente de trabalho</vt:lpstr>
      <vt:lpstr>Ambiente de trabalho</vt:lpstr>
      <vt:lpstr>Ambiente de trabalho</vt:lpstr>
      <vt:lpstr>Conhecendo a ferramenta de modelagem do MySQL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Conceitual, Lógica e Física</dc:title>
  <dc:creator>Daniela Araujo</dc:creator>
  <cp:lastModifiedBy>Daniela Araujo</cp:lastModifiedBy>
  <cp:revision>69</cp:revision>
  <dcterms:created xsi:type="dcterms:W3CDTF">2019-11-28T18:48:18Z</dcterms:created>
  <dcterms:modified xsi:type="dcterms:W3CDTF">2022-03-22T16:05:24Z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0x0101007FCD731CDAD9D14D89DE6C30A89B8EAC</vt:lpwstr>
  </property>
</Properties>
</file>