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1.xml" ContentType="application/vnd.openxmlformats-officedocument.drawingml.diagramStyle+xml"/>
  <Override PartName="/ppt/diagrams/quickStyle11.xml" ContentType="application/vnd.openxmlformats-officedocument.drawingml.diagramStyl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7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colors7.xml" ContentType="application/vnd.openxmlformats-officedocument.drawingml.diagramColors+xml"/>
  <Override PartName="/ppt/diagrams/layout10.xml" ContentType="application/vnd.openxmlformats-officedocument.drawingml.diagramLayout+xml"/>
  <Override PartName="/ppt/diagrams/drawing11.xml" ContentType="application/vnd.ms-office.drawingml.diagramDrawing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7.xml" ContentType="application/vnd.openxmlformats-officedocument.drawingml.diagramLayout+xml"/>
  <Override PartName="/ppt/diagrams/colors8.xml" ContentType="application/vnd.openxmlformats-officedocument.drawingml.diagramColors+xml"/>
  <Override PartName="/ppt/diagrams/colors11.xml" ContentType="application/vnd.openxmlformats-officedocument.drawingml.diagramColors+xml"/>
  <Override PartName="/ppt/diagrams/drawing8.xml" ContentType="application/vnd.ms-office.drawingml.diagramDrawing+xml"/>
  <Override PartName="/ppt/diagrams/colors6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8.xml" ContentType="application/vnd.openxmlformats-officedocument.drawingml.diagramLayout+xml"/>
  <Override PartName="/ppt/diagrams/layout1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76" r:id="rId8"/>
    <p:sldId id="277" r:id="rId9"/>
    <p:sldId id="286" r:id="rId10"/>
    <p:sldId id="260" r:id="rId11"/>
    <p:sldId id="278" r:id="rId12"/>
    <p:sldId id="266" r:id="rId13"/>
    <p:sldId id="268" r:id="rId14"/>
    <p:sldId id="267" r:id="rId15"/>
    <p:sldId id="279" r:id="rId16"/>
    <p:sldId id="280" r:id="rId17"/>
    <p:sldId id="281" r:id="rId18"/>
    <p:sldId id="282" r:id="rId19"/>
    <p:sldId id="287" r:id="rId20"/>
    <p:sldId id="261" r:id="rId21"/>
    <p:sldId id="288" r:id="rId22"/>
    <p:sldId id="269" r:id="rId23"/>
    <p:sldId id="284" r:id="rId24"/>
    <p:sldId id="290" r:id="rId25"/>
    <p:sldId id="291" r:id="rId26"/>
    <p:sldId id="292" r:id="rId27"/>
    <p:sldId id="285" r:id="rId28"/>
    <p:sldId id="265" r:id="rId29"/>
    <p:sldId id="273" r:id="rId30"/>
    <p:sldId id="262" r:id="rId31"/>
    <p:sldId id="293" r:id="rId32"/>
    <p:sldId id="289" r:id="rId33"/>
    <p:sldId id="295" r:id="rId34"/>
    <p:sldId id="294" r:id="rId35"/>
    <p:sldId id="296" r:id="rId36"/>
    <p:sldId id="263" r:id="rId37"/>
    <p:sldId id="26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Qual a diferença entre dados e informações?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2A8694-767C-4B75-BA26-B1763368293B}" type="doc">
      <dgm:prSet loTypeId="urn:microsoft.com/office/officeart/2005/8/layout/h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210874-279B-4713-9DF7-A90B635604BB}">
      <dgm:prSet custT="1"/>
      <dgm:spPr/>
      <dgm:t>
        <a:bodyPr/>
        <a:lstStyle/>
        <a:p>
          <a:r>
            <a:rPr lang="pt-BR" sz="2000" dirty="0"/>
            <a:t>Regras de consistência de dados que são  garantidas pelo próprio SGBD</a:t>
          </a:r>
        </a:p>
      </dgm:t>
    </dgm:pt>
    <dgm:pt modelId="{5CAF0004-3A4C-4728-80CF-B6E97190CFB3}" type="parTrans" cxnId="{18793F2A-3995-4E7F-90C1-456EC52130ED}">
      <dgm:prSet/>
      <dgm:spPr/>
      <dgm:t>
        <a:bodyPr/>
        <a:lstStyle/>
        <a:p>
          <a:endParaRPr lang="pt-BR" sz="1400"/>
        </a:p>
      </dgm:t>
    </dgm:pt>
    <dgm:pt modelId="{904F2403-CEB4-4243-8733-C33197A3275C}" type="sibTrans" cxnId="{18793F2A-3995-4E7F-90C1-456EC52130ED}">
      <dgm:prSet/>
      <dgm:spPr/>
      <dgm:t>
        <a:bodyPr/>
        <a:lstStyle/>
        <a:p>
          <a:endParaRPr lang="pt-BR" sz="1400"/>
        </a:p>
      </dgm:t>
    </dgm:pt>
    <dgm:pt modelId="{CF0FDA72-D733-41F9-8358-5CBBB01EF9E5}">
      <dgm:prSet custT="1"/>
      <dgm:spPr/>
      <dgm:t>
        <a:bodyPr/>
        <a:lstStyle/>
        <a:p>
          <a:r>
            <a:rPr lang="pt-BR" sz="1800" b="1" dirty="0"/>
            <a:t>Integridade de domínio: </a:t>
          </a:r>
          <a:r>
            <a:rPr lang="pt-BR" sz="1800" dirty="0"/>
            <a:t>o valor de um campo deve obedecer a definição de valores admitidos para aquela coluna.</a:t>
          </a:r>
        </a:p>
      </dgm:t>
    </dgm:pt>
    <dgm:pt modelId="{C8E202F3-CD5A-4597-9B93-C5EF46F0DEFE}" type="parTrans" cxnId="{369F0AC1-A534-42E2-81BA-DD9673DF9FBA}">
      <dgm:prSet/>
      <dgm:spPr/>
      <dgm:t>
        <a:bodyPr/>
        <a:lstStyle/>
        <a:p>
          <a:endParaRPr lang="pt-BR" sz="1400"/>
        </a:p>
      </dgm:t>
    </dgm:pt>
    <dgm:pt modelId="{A191DCDC-3469-41ED-B7F8-ACF59D5A7A5F}" type="sibTrans" cxnId="{369F0AC1-A534-42E2-81BA-DD9673DF9FBA}">
      <dgm:prSet/>
      <dgm:spPr/>
      <dgm:t>
        <a:bodyPr/>
        <a:lstStyle/>
        <a:p>
          <a:endParaRPr lang="pt-BR" sz="1400"/>
        </a:p>
      </dgm:t>
    </dgm:pt>
    <dgm:pt modelId="{78D85946-0DA2-428F-AD99-6F10984C2126}">
      <dgm:prSet custT="1"/>
      <dgm:spPr/>
      <dgm:t>
        <a:bodyPr/>
        <a:lstStyle/>
        <a:p>
          <a:r>
            <a:rPr lang="pt-BR" sz="1800" dirty="0"/>
            <a:t> </a:t>
          </a:r>
          <a:r>
            <a:rPr lang="pt-BR" sz="1800" b="1" dirty="0"/>
            <a:t>Integridade de vazio: </a:t>
          </a:r>
          <a:r>
            <a:rPr lang="pt-BR" sz="1800" dirty="0"/>
            <a:t>indica se os campos de uma coluna podem ou não admitir o valor nulo.</a:t>
          </a:r>
        </a:p>
      </dgm:t>
    </dgm:pt>
    <dgm:pt modelId="{63964948-54C5-47C8-9092-44E6F8DBCA79}" type="parTrans" cxnId="{9BF27CE8-28C9-47A4-B38E-36846191934F}">
      <dgm:prSet/>
      <dgm:spPr/>
      <dgm:t>
        <a:bodyPr/>
        <a:lstStyle/>
        <a:p>
          <a:endParaRPr lang="pt-BR"/>
        </a:p>
      </dgm:t>
    </dgm:pt>
    <dgm:pt modelId="{1A131EC9-FB29-4D28-8CD5-DFAF1E5998B8}" type="sibTrans" cxnId="{9BF27CE8-28C9-47A4-B38E-36846191934F}">
      <dgm:prSet/>
      <dgm:spPr/>
      <dgm:t>
        <a:bodyPr/>
        <a:lstStyle/>
        <a:p>
          <a:endParaRPr lang="pt-BR"/>
        </a:p>
      </dgm:t>
    </dgm:pt>
    <dgm:pt modelId="{5A462264-D8CC-40EA-A6D5-F7048D2D16EE}">
      <dgm:prSet custT="1"/>
      <dgm:spPr/>
      <dgm:t>
        <a:bodyPr/>
        <a:lstStyle/>
        <a:p>
          <a:r>
            <a:rPr lang="pt-BR" sz="1800" b="1" dirty="0"/>
            <a:t>Integridade de chave: </a:t>
          </a:r>
          <a:r>
            <a:rPr lang="pt-BR" sz="1800" dirty="0"/>
            <a:t>toda </a:t>
          </a:r>
          <a:r>
            <a:rPr lang="pt-BR" sz="1800" dirty="0" err="1"/>
            <a:t>tupla</a:t>
          </a:r>
          <a:r>
            <a:rPr lang="pt-BR" sz="1800" dirty="0"/>
            <a:t> tem um conjunto de atributos que a identifica de maneira única na relação.</a:t>
          </a:r>
        </a:p>
      </dgm:t>
    </dgm:pt>
    <dgm:pt modelId="{1790430C-0F63-43A1-AC2C-6C87CD53E4EE}" type="parTrans" cxnId="{462DE0A5-F033-4C7A-8E42-0425260FD797}">
      <dgm:prSet/>
      <dgm:spPr/>
      <dgm:t>
        <a:bodyPr/>
        <a:lstStyle/>
        <a:p>
          <a:endParaRPr lang="pt-BR"/>
        </a:p>
      </dgm:t>
    </dgm:pt>
    <dgm:pt modelId="{427BBDF3-E873-48E3-8D08-D82CE5EB4C54}" type="sibTrans" cxnId="{462DE0A5-F033-4C7A-8E42-0425260FD797}">
      <dgm:prSet/>
      <dgm:spPr/>
      <dgm:t>
        <a:bodyPr/>
        <a:lstStyle/>
        <a:p>
          <a:endParaRPr lang="pt-BR"/>
        </a:p>
      </dgm:t>
    </dgm:pt>
    <dgm:pt modelId="{E23AE836-81C5-4445-B4B1-622394864F48}">
      <dgm:prSet custT="1"/>
      <dgm:spPr/>
      <dgm:t>
        <a:bodyPr/>
        <a:lstStyle/>
        <a:p>
          <a:r>
            <a:rPr lang="pt-BR" sz="1800" b="1" dirty="0"/>
            <a:t>Integridade de entidade:</a:t>
          </a:r>
          <a:r>
            <a:rPr lang="pt-BR" sz="1800" dirty="0"/>
            <a:t> nenhum valor de chave primária poderá ser nulo.</a:t>
          </a:r>
        </a:p>
      </dgm:t>
    </dgm:pt>
    <dgm:pt modelId="{3D05DBC2-2343-4C11-B747-0E0AB7E6DF5F}" type="parTrans" cxnId="{086973E7-5EB3-4AA6-85AB-553616769744}">
      <dgm:prSet/>
      <dgm:spPr/>
      <dgm:t>
        <a:bodyPr/>
        <a:lstStyle/>
        <a:p>
          <a:endParaRPr lang="pt-BR"/>
        </a:p>
      </dgm:t>
    </dgm:pt>
    <dgm:pt modelId="{00C053AC-AA27-4110-BFD8-CE1FF37EE10F}" type="sibTrans" cxnId="{086973E7-5EB3-4AA6-85AB-553616769744}">
      <dgm:prSet/>
      <dgm:spPr/>
      <dgm:t>
        <a:bodyPr/>
        <a:lstStyle/>
        <a:p>
          <a:endParaRPr lang="pt-BR"/>
        </a:p>
      </dgm:t>
    </dgm:pt>
    <dgm:pt modelId="{BF332EFB-12C7-4222-93E1-2B4DEB2803C8}">
      <dgm:prSet custT="1"/>
      <dgm:spPr/>
      <dgm:t>
        <a:bodyPr/>
        <a:lstStyle/>
        <a:p>
          <a:r>
            <a:rPr lang="pt-BR" sz="1800" b="1" dirty="0"/>
            <a:t>Integridade referencial: </a:t>
          </a:r>
          <a:r>
            <a:rPr lang="pt-BR" sz="1800" dirty="0"/>
            <a:t>todo valor de chave estrangeira numa relação deve corresponder  a um valor de chave primária de uma segunda relação.</a:t>
          </a:r>
        </a:p>
      </dgm:t>
    </dgm:pt>
    <dgm:pt modelId="{F59CABD4-5FC2-46DE-8114-FE2849747561}" type="parTrans" cxnId="{8C1CF2B4-B70B-4D5E-B739-383B9A7403E6}">
      <dgm:prSet/>
      <dgm:spPr/>
      <dgm:t>
        <a:bodyPr/>
        <a:lstStyle/>
        <a:p>
          <a:endParaRPr lang="pt-BR"/>
        </a:p>
      </dgm:t>
    </dgm:pt>
    <dgm:pt modelId="{84C19B07-2866-43F6-A832-6BC4FDF1E083}" type="sibTrans" cxnId="{8C1CF2B4-B70B-4D5E-B739-383B9A7403E6}">
      <dgm:prSet/>
      <dgm:spPr/>
      <dgm:t>
        <a:bodyPr/>
        <a:lstStyle/>
        <a:p>
          <a:endParaRPr lang="pt-BR"/>
        </a:p>
      </dgm:t>
    </dgm:pt>
    <dgm:pt modelId="{71ABA89D-53F5-410A-80AB-379C8873F9D4}" type="pres">
      <dgm:prSet presAssocID="{B32A8694-767C-4B75-BA26-B1763368293B}" presName="composite" presStyleCnt="0">
        <dgm:presLayoutVars>
          <dgm:chMax val="1"/>
          <dgm:dir/>
          <dgm:resizeHandles val="exact"/>
        </dgm:presLayoutVars>
      </dgm:prSet>
      <dgm:spPr/>
    </dgm:pt>
    <dgm:pt modelId="{D581DDBB-B53E-4B65-BFC3-4AB691B2B327}" type="pres">
      <dgm:prSet presAssocID="{3A210874-279B-4713-9DF7-A90B635604BB}" presName="roof" presStyleLbl="dkBgShp" presStyleIdx="0" presStyleCnt="2"/>
      <dgm:spPr/>
    </dgm:pt>
    <dgm:pt modelId="{167FCE66-42C0-4107-BDC0-75FA272E5FF3}" type="pres">
      <dgm:prSet presAssocID="{3A210874-279B-4713-9DF7-A90B635604BB}" presName="pillars" presStyleCnt="0"/>
      <dgm:spPr/>
    </dgm:pt>
    <dgm:pt modelId="{2AAF8D7B-2090-4577-B00D-AE0EF61DCB16}" type="pres">
      <dgm:prSet presAssocID="{3A210874-279B-4713-9DF7-A90B635604BB}" presName="pillar1" presStyleLbl="node1" presStyleIdx="0" presStyleCnt="5">
        <dgm:presLayoutVars>
          <dgm:bulletEnabled val="1"/>
        </dgm:presLayoutVars>
      </dgm:prSet>
      <dgm:spPr/>
    </dgm:pt>
    <dgm:pt modelId="{8DE44DB2-230A-49C4-8A09-5D2368A2EAAF}" type="pres">
      <dgm:prSet presAssocID="{78D85946-0DA2-428F-AD99-6F10984C2126}" presName="pillarX" presStyleLbl="node1" presStyleIdx="1" presStyleCnt="5">
        <dgm:presLayoutVars>
          <dgm:bulletEnabled val="1"/>
        </dgm:presLayoutVars>
      </dgm:prSet>
      <dgm:spPr/>
    </dgm:pt>
    <dgm:pt modelId="{B520699F-248C-43B4-AF21-76D40C2F17FF}" type="pres">
      <dgm:prSet presAssocID="{5A462264-D8CC-40EA-A6D5-F7048D2D16EE}" presName="pillarX" presStyleLbl="node1" presStyleIdx="2" presStyleCnt="5">
        <dgm:presLayoutVars>
          <dgm:bulletEnabled val="1"/>
        </dgm:presLayoutVars>
      </dgm:prSet>
      <dgm:spPr/>
    </dgm:pt>
    <dgm:pt modelId="{DAE24D56-0785-402D-8465-2A38F255A3A3}" type="pres">
      <dgm:prSet presAssocID="{E23AE836-81C5-4445-B4B1-622394864F48}" presName="pillarX" presStyleLbl="node1" presStyleIdx="3" presStyleCnt="5">
        <dgm:presLayoutVars>
          <dgm:bulletEnabled val="1"/>
        </dgm:presLayoutVars>
      </dgm:prSet>
      <dgm:spPr/>
    </dgm:pt>
    <dgm:pt modelId="{3BF0A756-2E1E-49DA-8209-4FFD75533E2B}" type="pres">
      <dgm:prSet presAssocID="{BF332EFB-12C7-4222-93E1-2B4DEB2803C8}" presName="pillarX" presStyleLbl="node1" presStyleIdx="4" presStyleCnt="5">
        <dgm:presLayoutVars>
          <dgm:bulletEnabled val="1"/>
        </dgm:presLayoutVars>
      </dgm:prSet>
      <dgm:spPr/>
    </dgm:pt>
    <dgm:pt modelId="{3526C796-ED09-4B3E-A5F8-A5F1FDE1FE28}" type="pres">
      <dgm:prSet presAssocID="{3A210874-279B-4713-9DF7-A90B635604BB}" presName="base" presStyleLbl="dkBgShp" presStyleIdx="1" presStyleCnt="2"/>
      <dgm:spPr/>
    </dgm:pt>
  </dgm:ptLst>
  <dgm:cxnLst>
    <dgm:cxn modelId="{7504A019-5730-4649-AB20-837DF6DE7A4E}" type="presOf" srcId="{78D85946-0DA2-428F-AD99-6F10984C2126}" destId="{8DE44DB2-230A-49C4-8A09-5D2368A2EAAF}" srcOrd="0" destOrd="0" presId="urn:microsoft.com/office/officeart/2005/8/layout/hList3"/>
    <dgm:cxn modelId="{EF3BD91A-6309-4D4F-91D0-1C5F2B78D535}" type="presOf" srcId="{3A210874-279B-4713-9DF7-A90B635604BB}" destId="{D581DDBB-B53E-4B65-BFC3-4AB691B2B327}" srcOrd="0" destOrd="0" presId="urn:microsoft.com/office/officeart/2005/8/layout/hList3"/>
    <dgm:cxn modelId="{18793F2A-3995-4E7F-90C1-456EC52130ED}" srcId="{B32A8694-767C-4B75-BA26-B1763368293B}" destId="{3A210874-279B-4713-9DF7-A90B635604BB}" srcOrd="0" destOrd="0" parTransId="{5CAF0004-3A4C-4728-80CF-B6E97190CFB3}" sibTransId="{904F2403-CEB4-4243-8733-C33197A3275C}"/>
    <dgm:cxn modelId="{32462C46-18BF-48C3-8186-5ED18ABB0302}" type="presOf" srcId="{BF332EFB-12C7-4222-93E1-2B4DEB2803C8}" destId="{3BF0A756-2E1E-49DA-8209-4FFD75533E2B}" srcOrd="0" destOrd="0" presId="urn:microsoft.com/office/officeart/2005/8/layout/hList3"/>
    <dgm:cxn modelId="{4DBB029A-47C2-4166-83EB-FA3DB52797A9}" type="presOf" srcId="{E23AE836-81C5-4445-B4B1-622394864F48}" destId="{DAE24D56-0785-402D-8465-2A38F255A3A3}" srcOrd="0" destOrd="0" presId="urn:microsoft.com/office/officeart/2005/8/layout/hList3"/>
    <dgm:cxn modelId="{CC44C7A2-AF49-4E44-947C-0165E8901E56}" type="presOf" srcId="{5A462264-D8CC-40EA-A6D5-F7048D2D16EE}" destId="{B520699F-248C-43B4-AF21-76D40C2F17FF}" srcOrd="0" destOrd="0" presId="urn:microsoft.com/office/officeart/2005/8/layout/hList3"/>
    <dgm:cxn modelId="{462DE0A5-F033-4C7A-8E42-0425260FD797}" srcId="{3A210874-279B-4713-9DF7-A90B635604BB}" destId="{5A462264-D8CC-40EA-A6D5-F7048D2D16EE}" srcOrd="2" destOrd="0" parTransId="{1790430C-0F63-43A1-AC2C-6C87CD53E4EE}" sibTransId="{427BBDF3-E873-48E3-8D08-D82CE5EB4C54}"/>
    <dgm:cxn modelId="{D5CAABAD-987C-4B35-8162-78AD01BDD40F}" type="presOf" srcId="{CF0FDA72-D733-41F9-8358-5CBBB01EF9E5}" destId="{2AAF8D7B-2090-4577-B00D-AE0EF61DCB16}" srcOrd="0" destOrd="0" presId="urn:microsoft.com/office/officeart/2005/8/layout/hList3"/>
    <dgm:cxn modelId="{8C1CF2B4-B70B-4D5E-B739-383B9A7403E6}" srcId="{3A210874-279B-4713-9DF7-A90B635604BB}" destId="{BF332EFB-12C7-4222-93E1-2B4DEB2803C8}" srcOrd="4" destOrd="0" parTransId="{F59CABD4-5FC2-46DE-8114-FE2849747561}" sibTransId="{84C19B07-2866-43F6-A832-6BC4FDF1E083}"/>
    <dgm:cxn modelId="{369F0AC1-A534-42E2-81BA-DD9673DF9FBA}" srcId="{3A210874-279B-4713-9DF7-A90B635604BB}" destId="{CF0FDA72-D733-41F9-8358-5CBBB01EF9E5}" srcOrd="0" destOrd="0" parTransId="{C8E202F3-CD5A-4597-9B93-C5EF46F0DEFE}" sibTransId="{A191DCDC-3469-41ED-B7F8-ACF59D5A7A5F}"/>
    <dgm:cxn modelId="{5F98ACD9-398B-4687-B7CE-2948F5CA3109}" type="presOf" srcId="{B32A8694-767C-4B75-BA26-B1763368293B}" destId="{71ABA89D-53F5-410A-80AB-379C8873F9D4}" srcOrd="0" destOrd="0" presId="urn:microsoft.com/office/officeart/2005/8/layout/hList3"/>
    <dgm:cxn modelId="{086973E7-5EB3-4AA6-85AB-553616769744}" srcId="{3A210874-279B-4713-9DF7-A90B635604BB}" destId="{E23AE836-81C5-4445-B4B1-622394864F48}" srcOrd="3" destOrd="0" parTransId="{3D05DBC2-2343-4C11-B747-0E0AB7E6DF5F}" sibTransId="{00C053AC-AA27-4110-BFD8-CE1FF37EE10F}"/>
    <dgm:cxn modelId="{9BF27CE8-28C9-47A4-B38E-36846191934F}" srcId="{3A210874-279B-4713-9DF7-A90B635604BB}" destId="{78D85946-0DA2-428F-AD99-6F10984C2126}" srcOrd="1" destOrd="0" parTransId="{63964948-54C5-47C8-9092-44E6F8DBCA79}" sibTransId="{1A131EC9-FB29-4D28-8CD5-DFAF1E5998B8}"/>
    <dgm:cxn modelId="{1582B5FB-8653-424D-8E43-943D0BBADCBF}" type="presParOf" srcId="{71ABA89D-53F5-410A-80AB-379C8873F9D4}" destId="{D581DDBB-B53E-4B65-BFC3-4AB691B2B327}" srcOrd="0" destOrd="0" presId="urn:microsoft.com/office/officeart/2005/8/layout/hList3"/>
    <dgm:cxn modelId="{9B0D5CAF-0995-45B1-AAD6-E1DA136119FE}" type="presParOf" srcId="{71ABA89D-53F5-410A-80AB-379C8873F9D4}" destId="{167FCE66-42C0-4107-BDC0-75FA272E5FF3}" srcOrd="1" destOrd="0" presId="urn:microsoft.com/office/officeart/2005/8/layout/hList3"/>
    <dgm:cxn modelId="{F86AB7BD-4108-4509-9E8E-1146880EC673}" type="presParOf" srcId="{167FCE66-42C0-4107-BDC0-75FA272E5FF3}" destId="{2AAF8D7B-2090-4577-B00D-AE0EF61DCB16}" srcOrd="0" destOrd="0" presId="urn:microsoft.com/office/officeart/2005/8/layout/hList3"/>
    <dgm:cxn modelId="{77028B3A-70EC-4559-9B2A-39765243CC6D}" type="presParOf" srcId="{167FCE66-42C0-4107-BDC0-75FA272E5FF3}" destId="{8DE44DB2-230A-49C4-8A09-5D2368A2EAAF}" srcOrd="1" destOrd="0" presId="urn:microsoft.com/office/officeart/2005/8/layout/hList3"/>
    <dgm:cxn modelId="{09525873-174A-4638-B274-139C30CE257D}" type="presParOf" srcId="{167FCE66-42C0-4107-BDC0-75FA272E5FF3}" destId="{B520699F-248C-43B4-AF21-76D40C2F17FF}" srcOrd="2" destOrd="0" presId="urn:microsoft.com/office/officeart/2005/8/layout/hList3"/>
    <dgm:cxn modelId="{277C2022-EA11-4FD8-A0F6-DFE59B9B9E38}" type="presParOf" srcId="{167FCE66-42C0-4107-BDC0-75FA272E5FF3}" destId="{DAE24D56-0785-402D-8465-2A38F255A3A3}" srcOrd="3" destOrd="0" presId="urn:microsoft.com/office/officeart/2005/8/layout/hList3"/>
    <dgm:cxn modelId="{BDC7CAD0-8849-468D-BB1F-2EE833BAA7ED}" type="presParOf" srcId="{167FCE66-42C0-4107-BDC0-75FA272E5FF3}" destId="{3BF0A756-2E1E-49DA-8209-4FFD75533E2B}" srcOrd="4" destOrd="0" presId="urn:microsoft.com/office/officeart/2005/8/layout/hList3"/>
    <dgm:cxn modelId="{D7294663-091B-4E33-9664-1EEB9392D63D}" type="presParOf" srcId="{71ABA89D-53F5-410A-80AB-379C8873F9D4}" destId="{3526C796-ED09-4B3E-A5F8-A5F1FDE1FE2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i="0" dirty="0"/>
            <a:t>Como resolver tais situações de restrições semânticas (regras de negócios)</a:t>
          </a:r>
          <a:r>
            <a:rPr lang="pt-BR" sz="2400" dirty="0"/>
            <a:t>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9371C4-3C09-48BC-BBEF-88498D162F1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5B376AA-74AB-4CE6-B342-4CFC11CC6CB8}">
      <dgm:prSet phldrT="[Texto]"/>
      <dgm:spPr/>
      <dgm:t>
        <a:bodyPr/>
        <a:lstStyle/>
        <a:p>
          <a:r>
            <a:rPr lang="pt-BR" dirty="0"/>
            <a:t>Entrada</a:t>
          </a:r>
        </a:p>
      </dgm:t>
    </dgm:pt>
    <dgm:pt modelId="{AE60BAF9-95DA-4B97-A9DC-9A2EA0C0C715}" type="parTrans" cxnId="{97B04DEE-E9EB-4FD8-AB8F-E59F49D62B4D}">
      <dgm:prSet/>
      <dgm:spPr/>
      <dgm:t>
        <a:bodyPr/>
        <a:lstStyle/>
        <a:p>
          <a:endParaRPr lang="pt-BR"/>
        </a:p>
      </dgm:t>
    </dgm:pt>
    <dgm:pt modelId="{B9E8E41C-97D1-435C-BD3F-5D117B79052C}" type="sibTrans" cxnId="{97B04DEE-E9EB-4FD8-AB8F-E59F49D62B4D}">
      <dgm:prSet/>
      <dgm:spPr/>
      <dgm:t>
        <a:bodyPr/>
        <a:lstStyle/>
        <a:p>
          <a:endParaRPr lang="pt-BR"/>
        </a:p>
      </dgm:t>
    </dgm:pt>
    <dgm:pt modelId="{5993F790-AB83-414C-9EE4-7FEC27F8FEB0}">
      <dgm:prSet phldrT="[Texto]"/>
      <dgm:spPr/>
      <dgm:t>
        <a:bodyPr/>
        <a:lstStyle/>
        <a:p>
          <a:r>
            <a:rPr lang="pt-BR" dirty="0"/>
            <a:t>esquema lógico</a:t>
          </a:r>
        </a:p>
      </dgm:t>
    </dgm:pt>
    <dgm:pt modelId="{1327F2D4-3CA0-45BA-9023-40AAE04C2410}" type="parTrans" cxnId="{B21EA34F-BBAD-4D3D-B92E-4CEC1482D231}">
      <dgm:prSet/>
      <dgm:spPr/>
      <dgm:t>
        <a:bodyPr/>
        <a:lstStyle/>
        <a:p>
          <a:endParaRPr lang="pt-BR"/>
        </a:p>
      </dgm:t>
    </dgm:pt>
    <dgm:pt modelId="{418594A1-4826-4DEC-B5B0-4D54DCF80986}" type="sibTrans" cxnId="{B21EA34F-BBAD-4D3D-B92E-4CEC1482D231}">
      <dgm:prSet/>
      <dgm:spPr/>
      <dgm:t>
        <a:bodyPr/>
        <a:lstStyle/>
        <a:p>
          <a:endParaRPr lang="pt-BR"/>
        </a:p>
      </dgm:t>
    </dgm:pt>
    <dgm:pt modelId="{16E38144-BCBC-4127-ABCD-2B34D80C900A}">
      <dgm:prSet phldrT="[Texto]"/>
      <dgm:spPr/>
      <dgm:t>
        <a:bodyPr/>
        <a:lstStyle/>
        <a:p>
          <a:r>
            <a:rPr lang="pt-BR" dirty="0"/>
            <a:t>Processo</a:t>
          </a:r>
        </a:p>
      </dgm:t>
    </dgm:pt>
    <dgm:pt modelId="{77A06226-CFEA-497E-94A9-CD0C7DE7C21D}" type="parTrans" cxnId="{EAF6617F-17DD-4269-B956-4AA36154F431}">
      <dgm:prSet/>
      <dgm:spPr/>
      <dgm:t>
        <a:bodyPr/>
        <a:lstStyle/>
        <a:p>
          <a:endParaRPr lang="pt-BR"/>
        </a:p>
      </dgm:t>
    </dgm:pt>
    <dgm:pt modelId="{2AC7AB03-1947-4CF9-8860-3B98DA53A0BC}" type="sibTrans" cxnId="{EAF6617F-17DD-4269-B956-4AA36154F431}">
      <dgm:prSet/>
      <dgm:spPr/>
      <dgm:t>
        <a:bodyPr/>
        <a:lstStyle/>
        <a:p>
          <a:endParaRPr lang="pt-BR"/>
        </a:p>
      </dgm:t>
    </dgm:pt>
    <dgm:pt modelId="{783CD8AD-C7A7-408F-B73C-1569B49D1E75}">
      <dgm:prSet phldrT="[Texto]"/>
      <dgm:spPr/>
      <dgm:t>
        <a:bodyPr/>
        <a:lstStyle/>
        <a:p>
          <a:r>
            <a:rPr lang="pt-BR" dirty="0"/>
            <a:t>escolha ou refinamento das estruturas de armazenamento e métodos de acesso;</a:t>
          </a:r>
        </a:p>
      </dgm:t>
    </dgm:pt>
    <dgm:pt modelId="{E54D5264-CEC8-4525-9B03-7F4C311A6AFF}" type="parTrans" cxnId="{0318B901-55EC-4493-BF9B-39B428A7FD7D}">
      <dgm:prSet/>
      <dgm:spPr/>
      <dgm:t>
        <a:bodyPr/>
        <a:lstStyle/>
        <a:p>
          <a:endParaRPr lang="pt-BR"/>
        </a:p>
      </dgm:t>
    </dgm:pt>
    <dgm:pt modelId="{56C0E16A-2DA7-4B7B-B3F7-8B2DE9AFF76C}" type="sibTrans" cxnId="{0318B901-55EC-4493-BF9B-39B428A7FD7D}">
      <dgm:prSet/>
      <dgm:spPr/>
      <dgm:t>
        <a:bodyPr/>
        <a:lstStyle/>
        <a:p>
          <a:endParaRPr lang="pt-BR"/>
        </a:p>
      </dgm:t>
    </dgm:pt>
    <dgm:pt modelId="{8CD3510E-D902-45D0-931E-B0FCFFAC9C7F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EC477C51-06C3-4A12-9768-CB5BFE9E40A3}" type="parTrans" cxnId="{CFB78BF8-3695-40CB-BD2A-BA102F2576EC}">
      <dgm:prSet/>
      <dgm:spPr/>
      <dgm:t>
        <a:bodyPr/>
        <a:lstStyle/>
        <a:p>
          <a:endParaRPr lang="pt-BR"/>
        </a:p>
      </dgm:t>
    </dgm:pt>
    <dgm:pt modelId="{0264FF5C-9136-4852-B12D-AAF9D16B43EA}" type="sibTrans" cxnId="{CFB78BF8-3695-40CB-BD2A-BA102F2576EC}">
      <dgm:prSet/>
      <dgm:spPr/>
      <dgm:t>
        <a:bodyPr/>
        <a:lstStyle/>
        <a:p>
          <a:endParaRPr lang="pt-BR"/>
        </a:p>
      </dgm:t>
    </dgm:pt>
    <dgm:pt modelId="{2D1AF890-3E1F-4923-8921-79EDF3145989}">
      <dgm:prSet phldrT="[Texto]"/>
      <dgm:spPr/>
      <dgm:t>
        <a:bodyPr/>
        <a:lstStyle/>
        <a:p>
          <a:r>
            <a:rPr lang="pt-BR" dirty="0"/>
            <a:t>descrição do esquema na DDL do SGBD.</a:t>
          </a:r>
        </a:p>
      </dgm:t>
    </dgm:pt>
    <dgm:pt modelId="{5129C594-1694-4ED1-9255-7A1FA5AE961F}" type="parTrans" cxnId="{67D95FAF-29FD-46F4-A6B1-C1F83143385C}">
      <dgm:prSet/>
      <dgm:spPr/>
      <dgm:t>
        <a:bodyPr/>
        <a:lstStyle/>
        <a:p>
          <a:endParaRPr lang="pt-BR"/>
        </a:p>
      </dgm:t>
    </dgm:pt>
    <dgm:pt modelId="{8DE3B89F-65EE-4EE0-8B95-AD388EDA79B5}" type="sibTrans" cxnId="{67D95FAF-29FD-46F4-A6B1-C1F83143385C}">
      <dgm:prSet/>
      <dgm:spPr/>
      <dgm:t>
        <a:bodyPr/>
        <a:lstStyle/>
        <a:p>
          <a:endParaRPr lang="pt-BR"/>
        </a:p>
      </dgm:t>
    </dgm:pt>
    <dgm:pt modelId="{7E3C7AF6-6BD4-4F9E-8BC2-58806AC42657}">
      <dgm:prSet/>
      <dgm:spPr/>
      <dgm:t>
        <a:bodyPr/>
        <a:lstStyle/>
        <a:p>
          <a:r>
            <a:rPr lang="pt-BR" dirty="0"/>
            <a:t>leva em consideração o produto de SGBD específico;</a:t>
          </a:r>
        </a:p>
      </dgm:t>
    </dgm:pt>
    <dgm:pt modelId="{FB52D926-18A6-4543-BC16-408E8226E745}" type="parTrans" cxnId="{74DE3474-763A-4206-958F-1DF8087827D4}">
      <dgm:prSet/>
      <dgm:spPr/>
      <dgm:t>
        <a:bodyPr/>
        <a:lstStyle/>
        <a:p>
          <a:endParaRPr lang="pt-BR"/>
        </a:p>
      </dgm:t>
    </dgm:pt>
    <dgm:pt modelId="{A5935D3A-4F4B-4B38-9F3B-DEA2EB2A92B3}" type="sibTrans" cxnId="{74DE3474-763A-4206-958F-1DF8087827D4}">
      <dgm:prSet/>
      <dgm:spPr/>
      <dgm:t>
        <a:bodyPr/>
        <a:lstStyle/>
        <a:p>
          <a:endParaRPr lang="pt-BR"/>
        </a:p>
      </dgm:t>
    </dgm:pt>
    <dgm:pt modelId="{712EC268-0E65-4101-B256-4120331118EE}">
      <dgm:prSet/>
      <dgm:spPr/>
      <dgm:t>
        <a:bodyPr/>
        <a:lstStyle/>
        <a:p>
          <a:r>
            <a:rPr lang="pt-BR" dirty="0"/>
            <a:t>realimenta o esquema lógico.</a:t>
          </a:r>
        </a:p>
      </dgm:t>
    </dgm:pt>
    <dgm:pt modelId="{43575186-1F62-4024-9BAF-C117DE515366}" type="parTrans" cxnId="{617C35F7-E5EF-4F97-86B6-82F2A4FA717D}">
      <dgm:prSet/>
      <dgm:spPr/>
      <dgm:t>
        <a:bodyPr/>
        <a:lstStyle/>
        <a:p>
          <a:endParaRPr lang="pt-BR"/>
        </a:p>
      </dgm:t>
    </dgm:pt>
    <dgm:pt modelId="{07C81587-7EC6-45F1-8297-24161A774D9B}" type="sibTrans" cxnId="{617C35F7-E5EF-4F97-86B6-82F2A4FA717D}">
      <dgm:prSet/>
      <dgm:spPr/>
      <dgm:t>
        <a:bodyPr/>
        <a:lstStyle/>
        <a:p>
          <a:endParaRPr lang="pt-BR"/>
        </a:p>
      </dgm:t>
    </dgm:pt>
    <dgm:pt modelId="{1A9A6DD5-AC27-4432-B519-C8716C79C428}" type="pres">
      <dgm:prSet presAssocID="{D09371C4-3C09-48BC-BBEF-88498D162F1B}" presName="linearFlow" presStyleCnt="0">
        <dgm:presLayoutVars>
          <dgm:dir/>
          <dgm:animLvl val="lvl"/>
          <dgm:resizeHandles val="exact"/>
        </dgm:presLayoutVars>
      </dgm:prSet>
      <dgm:spPr/>
    </dgm:pt>
    <dgm:pt modelId="{DD66DE36-6F91-415B-B0C3-4EBB6ED3DCE3}" type="pres">
      <dgm:prSet presAssocID="{45B376AA-74AB-4CE6-B342-4CFC11CC6CB8}" presName="composite" presStyleCnt="0"/>
      <dgm:spPr/>
    </dgm:pt>
    <dgm:pt modelId="{298C5EA3-9EF5-460B-81AA-CA6226038ECE}" type="pres">
      <dgm:prSet presAssocID="{45B376AA-74AB-4CE6-B342-4CFC11CC6CB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E4F8CAF-1225-4338-BFB8-9D5EC1882EE7}" type="pres">
      <dgm:prSet presAssocID="{45B376AA-74AB-4CE6-B342-4CFC11CC6CB8}" presName="parSh" presStyleLbl="node1" presStyleIdx="0" presStyleCnt="3"/>
      <dgm:spPr/>
    </dgm:pt>
    <dgm:pt modelId="{9A938F27-4857-4939-8919-7370EE1C84FC}" type="pres">
      <dgm:prSet presAssocID="{45B376AA-74AB-4CE6-B342-4CFC11CC6CB8}" presName="desTx" presStyleLbl="fgAcc1" presStyleIdx="0" presStyleCnt="3">
        <dgm:presLayoutVars>
          <dgm:bulletEnabled val="1"/>
        </dgm:presLayoutVars>
      </dgm:prSet>
      <dgm:spPr/>
    </dgm:pt>
    <dgm:pt modelId="{F855A6A5-0FDE-478D-9157-6C0A1B074577}" type="pres">
      <dgm:prSet presAssocID="{B9E8E41C-97D1-435C-BD3F-5D117B79052C}" presName="sibTrans" presStyleLbl="sibTrans2D1" presStyleIdx="0" presStyleCnt="2"/>
      <dgm:spPr/>
    </dgm:pt>
    <dgm:pt modelId="{E5359169-54C3-4A86-B450-D261F08AA5A5}" type="pres">
      <dgm:prSet presAssocID="{B9E8E41C-97D1-435C-BD3F-5D117B79052C}" presName="connTx" presStyleLbl="sibTrans2D1" presStyleIdx="0" presStyleCnt="2"/>
      <dgm:spPr/>
    </dgm:pt>
    <dgm:pt modelId="{8C8C0B19-3057-4B95-ACBC-98E5F6151CBF}" type="pres">
      <dgm:prSet presAssocID="{16E38144-BCBC-4127-ABCD-2B34D80C900A}" presName="composite" presStyleCnt="0"/>
      <dgm:spPr/>
    </dgm:pt>
    <dgm:pt modelId="{F5DDE9D9-B5E4-43D6-83BD-AA98FE047543}" type="pres">
      <dgm:prSet presAssocID="{16E38144-BCBC-4127-ABCD-2B34D80C90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1B0DF5-68DA-4D31-BF90-8D8869636CBF}" type="pres">
      <dgm:prSet presAssocID="{16E38144-BCBC-4127-ABCD-2B34D80C900A}" presName="parSh" presStyleLbl="node1" presStyleIdx="1" presStyleCnt="3"/>
      <dgm:spPr/>
    </dgm:pt>
    <dgm:pt modelId="{440BBFBF-CE32-4DDA-A81A-6A42310D1150}" type="pres">
      <dgm:prSet presAssocID="{16E38144-BCBC-4127-ABCD-2B34D80C900A}" presName="desTx" presStyleLbl="fgAcc1" presStyleIdx="1" presStyleCnt="3">
        <dgm:presLayoutVars>
          <dgm:bulletEnabled val="1"/>
        </dgm:presLayoutVars>
      </dgm:prSet>
      <dgm:spPr/>
    </dgm:pt>
    <dgm:pt modelId="{9D9B89E2-A2E3-4F69-9E69-7762878995D2}" type="pres">
      <dgm:prSet presAssocID="{2AC7AB03-1947-4CF9-8860-3B98DA53A0BC}" presName="sibTrans" presStyleLbl="sibTrans2D1" presStyleIdx="1" presStyleCnt="2"/>
      <dgm:spPr/>
    </dgm:pt>
    <dgm:pt modelId="{207CFD04-8F09-45AE-9FE8-D1B8EBBA72FA}" type="pres">
      <dgm:prSet presAssocID="{2AC7AB03-1947-4CF9-8860-3B98DA53A0BC}" presName="connTx" presStyleLbl="sibTrans2D1" presStyleIdx="1" presStyleCnt="2"/>
      <dgm:spPr/>
    </dgm:pt>
    <dgm:pt modelId="{EB79B1FE-6114-42CC-9C63-C3FD57426608}" type="pres">
      <dgm:prSet presAssocID="{8CD3510E-D902-45D0-931E-B0FCFFAC9C7F}" presName="composite" presStyleCnt="0"/>
      <dgm:spPr/>
    </dgm:pt>
    <dgm:pt modelId="{3468D3C6-1CB5-44AF-BC50-CB6F4E9AC611}" type="pres">
      <dgm:prSet presAssocID="{8CD3510E-D902-45D0-931E-B0FCFFAC9C7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F518CD6-45BB-450F-9907-9DD57498137F}" type="pres">
      <dgm:prSet presAssocID="{8CD3510E-D902-45D0-931E-B0FCFFAC9C7F}" presName="parSh" presStyleLbl="node1" presStyleIdx="2" presStyleCnt="3"/>
      <dgm:spPr/>
    </dgm:pt>
    <dgm:pt modelId="{BC0F8A5C-6F72-4B9A-8EF8-08C5C324C7AF}" type="pres">
      <dgm:prSet presAssocID="{8CD3510E-D902-45D0-931E-B0FCFFAC9C7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18B901-55EC-4493-BF9B-39B428A7FD7D}" srcId="{16E38144-BCBC-4127-ABCD-2B34D80C900A}" destId="{783CD8AD-C7A7-408F-B73C-1569B49D1E75}" srcOrd="0" destOrd="0" parTransId="{E54D5264-CEC8-4525-9B03-7F4C311A6AFF}" sibTransId="{56C0E16A-2DA7-4B7B-B3F7-8B2DE9AFF76C}"/>
    <dgm:cxn modelId="{6883E20E-D9A1-4E72-8ACE-6372F908859C}" type="presOf" srcId="{712EC268-0E65-4101-B256-4120331118EE}" destId="{440BBFBF-CE32-4DDA-A81A-6A42310D1150}" srcOrd="0" destOrd="2" presId="urn:microsoft.com/office/officeart/2005/8/layout/process3"/>
    <dgm:cxn modelId="{DA165416-6C2C-40B7-989E-FBD882AF7A7F}" type="presOf" srcId="{7E3C7AF6-6BD4-4F9E-8BC2-58806AC42657}" destId="{440BBFBF-CE32-4DDA-A81A-6A42310D1150}" srcOrd="0" destOrd="1" presId="urn:microsoft.com/office/officeart/2005/8/layout/process3"/>
    <dgm:cxn modelId="{76A9E418-0F46-4CEF-9ABE-3F24BD7C47FA}" type="presOf" srcId="{B9E8E41C-97D1-435C-BD3F-5D117B79052C}" destId="{F855A6A5-0FDE-478D-9157-6C0A1B074577}" srcOrd="0" destOrd="0" presId="urn:microsoft.com/office/officeart/2005/8/layout/process3"/>
    <dgm:cxn modelId="{EDD98521-63A8-470C-BA2A-C58B0B157ADE}" type="presOf" srcId="{2AC7AB03-1947-4CF9-8860-3B98DA53A0BC}" destId="{207CFD04-8F09-45AE-9FE8-D1B8EBBA72FA}" srcOrd="1" destOrd="0" presId="urn:microsoft.com/office/officeart/2005/8/layout/process3"/>
    <dgm:cxn modelId="{7E491631-5944-43C1-833B-EB97003640B2}" type="presOf" srcId="{2D1AF890-3E1F-4923-8921-79EDF3145989}" destId="{BC0F8A5C-6F72-4B9A-8EF8-08C5C324C7AF}" srcOrd="0" destOrd="0" presId="urn:microsoft.com/office/officeart/2005/8/layout/process3"/>
    <dgm:cxn modelId="{D86DBE65-1CD7-4346-922B-17F7B63F7800}" type="presOf" srcId="{D09371C4-3C09-48BC-BBEF-88498D162F1B}" destId="{1A9A6DD5-AC27-4432-B519-C8716C79C428}" srcOrd="0" destOrd="0" presId="urn:microsoft.com/office/officeart/2005/8/layout/process3"/>
    <dgm:cxn modelId="{E3A53C6D-B6B4-4CE3-A18F-09F7A62FFD84}" type="presOf" srcId="{B9E8E41C-97D1-435C-BD3F-5D117B79052C}" destId="{E5359169-54C3-4A86-B450-D261F08AA5A5}" srcOrd="1" destOrd="0" presId="urn:microsoft.com/office/officeart/2005/8/layout/process3"/>
    <dgm:cxn modelId="{B21EA34F-BBAD-4D3D-B92E-4CEC1482D231}" srcId="{45B376AA-74AB-4CE6-B342-4CFC11CC6CB8}" destId="{5993F790-AB83-414C-9EE4-7FEC27F8FEB0}" srcOrd="0" destOrd="0" parTransId="{1327F2D4-3CA0-45BA-9023-40AAE04C2410}" sibTransId="{418594A1-4826-4DEC-B5B0-4D54DCF80986}"/>
    <dgm:cxn modelId="{BC632270-913A-46EE-BFD4-2E48E0F9112B}" type="presOf" srcId="{8CD3510E-D902-45D0-931E-B0FCFFAC9C7F}" destId="{3468D3C6-1CB5-44AF-BC50-CB6F4E9AC611}" srcOrd="0" destOrd="0" presId="urn:microsoft.com/office/officeart/2005/8/layout/process3"/>
    <dgm:cxn modelId="{74DE3474-763A-4206-958F-1DF8087827D4}" srcId="{16E38144-BCBC-4127-ABCD-2B34D80C900A}" destId="{7E3C7AF6-6BD4-4F9E-8BC2-58806AC42657}" srcOrd="1" destOrd="0" parTransId="{FB52D926-18A6-4543-BC16-408E8226E745}" sibTransId="{A5935D3A-4F4B-4B38-9F3B-DEA2EB2A92B3}"/>
    <dgm:cxn modelId="{73EAA757-1ED0-46BA-AB31-BE1F7C4B6759}" type="presOf" srcId="{8CD3510E-D902-45D0-931E-B0FCFFAC9C7F}" destId="{8F518CD6-45BB-450F-9907-9DD57498137F}" srcOrd="1" destOrd="0" presId="urn:microsoft.com/office/officeart/2005/8/layout/process3"/>
    <dgm:cxn modelId="{20C9A859-11BD-4A36-B70F-D53EBA2DC5EF}" type="presOf" srcId="{45B376AA-74AB-4CE6-B342-4CFC11CC6CB8}" destId="{298C5EA3-9EF5-460B-81AA-CA6226038ECE}" srcOrd="0" destOrd="0" presId="urn:microsoft.com/office/officeart/2005/8/layout/process3"/>
    <dgm:cxn modelId="{EAF6617F-17DD-4269-B956-4AA36154F431}" srcId="{D09371C4-3C09-48BC-BBEF-88498D162F1B}" destId="{16E38144-BCBC-4127-ABCD-2B34D80C900A}" srcOrd="1" destOrd="0" parTransId="{77A06226-CFEA-497E-94A9-CD0C7DE7C21D}" sibTransId="{2AC7AB03-1947-4CF9-8860-3B98DA53A0BC}"/>
    <dgm:cxn modelId="{CE997D9E-DC97-4750-8988-93ED80708424}" type="presOf" srcId="{16E38144-BCBC-4127-ABCD-2B34D80C900A}" destId="{931B0DF5-68DA-4D31-BF90-8D8869636CBF}" srcOrd="1" destOrd="0" presId="urn:microsoft.com/office/officeart/2005/8/layout/process3"/>
    <dgm:cxn modelId="{32608AAC-0270-45BA-8469-59BD5CBD2574}" type="presOf" srcId="{783CD8AD-C7A7-408F-B73C-1569B49D1E75}" destId="{440BBFBF-CE32-4DDA-A81A-6A42310D1150}" srcOrd="0" destOrd="0" presId="urn:microsoft.com/office/officeart/2005/8/layout/process3"/>
    <dgm:cxn modelId="{346CB6AC-848E-46DE-8624-ED545192F987}" type="presOf" srcId="{16E38144-BCBC-4127-ABCD-2B34D80C900A}" destId="{F5DDE9D9-B5E4-43D6-83BD-AA98FE047543}" srcOrd="0" destOrd="0" presId="urn:microsoft.com/office/officeart/2005/8/layout/process3"/>
    <dgm:cxn modelId="{67D95FAF-29FD-46F4-A6B1-C1F83143385C}" srcId="{8CD3510E-D902-45D0-931E-B0FCFFAC9C7F}" destId="{2D1AF890-3E1F-4923-8921-79EDF3145989}" srcOrd="0" destOrd="0" parTransId="{5129C594-1694-4ED1-9255-7A1FA5AE961F}" sibTransId="{8DE3B89F-65EE-4EE0-8B95-AD388EDA79B5}"/>
    <dgm:cxn modelId="{BCC752B3-3E2C-44CD-A71F-37B16E6C43DC}" type="presOf" srcId="{5993F790-AB83-414C-9EE4-7FEC27F8FEB0}" destId="{9A938F27-4857-4939-8919-7370EE1C84FC}" srcOrd="0" destOrd="0" presId="urn:microsoft.com/office/officeart/2005/8/layout/process3"/>
    <dgm:cxn modelId="{D437E5B5-1851-44C5-8331-3E184686D356}" type="presOf" srcId="{45B376AA-74AB-4CE6-B342-4CFC11CC6CB8}" destId="{AE4F8CAF-1225-4338-BFB8-9D5EC1882EE7}" srcOrd="1" destOrd="0" presId="urn:microsoft.com/office/officeart/2005/8/layout/process3"/>
    <dgm:cxn modelId="{E4B754D7-1BA6-41B5-B030-CBEFFA1F1D2C}" type="presOf" srcId="{2AC7AB03-1947-4CF9-8860-3B98DA53A0BC}" destId="{9D9B89E2-A2E3-4F69-9E69-7762878995D2}" srcOrd="0" destOrd="0" presId="urn:microsoft.com/office/officeart/2005/8/layout/process3"/>
    <dgm:cxn modelId="{97B04DEE-E9EB-4FD8-AB8F-E59F49D62B4D}" srcId="{D09371C4-3C09-48BC-BBEF-88498D162F1B}" destId="{45B376AA-74AB-4CE6-B342-4CFC11CC6CB8}" srcOrd="0" destOrd="0" parTransId="{AE60BAF9-95DA-4B97-A9DC-9A2EA0C0C715}" sibTransId="{B9E8E41C-97D1-435C-BD3F-5D117B79052C}"/>
    <dgm:cxn modelId="{617C35F7-E5EF-4F97-86B6-82F2A4FA717D}" srcId="{16E38144-BCBC-4127-ABCD-2B34D80C900A}" destId="{712EC268-0E65-4101-B256-4120331118EE}" srcOrd="2" destOrd="0" parTransId="{43575186-1F62-4024-9BAF-C117DE515366}" sibTransId="{07C81587-7EC6-45F1-8297-24161A774D9B}"/>
    <dgm:cxn modelId="{CFB78BF8-3695-40CB-BD2A-BA102F2576EC}" srcId="{D09371C4-3C09-48BC-BBEF-88498D162F1B}" destId="{8CD3510E-D902-45D0-931E-B0FCFFAC9C7F}" srcOrd="2" destOrd="0" parTransId="{EC477C51-06C3-4A12-9768-CB5BFE9E40A3}" sibTransId="{0264FF5C-9136-4852-B12D-AAF9D16B43EA}"/>
    <dgm:cxn modelId="{494B9FC3-8653-4A85-B23C-2C6AE9FFA428}" type="presParOf" srcId="{1A9A6DD5-AC27-4432-B519-C8716C79C428}" destId="{DD66DE36-6F91-415B-B0C3-4EBB6ED3DCE3}" srcOrd="0" destOrd="0" presId="urn:microsoft.com/office/officeart/2005/8/layout/process3"/>
    <dgm:cxn modelId="{7B5BB03E-8488-41E8-83D1-132BD4596D47}" type="presParOf" srcId="{DD66DE36-6F91-415B-B0C3-4EBB6ED3DCE3}" destId="{298C5EA3-9EF5-460B-81AA-CA6226038ECE}" srcOrd="0" destOrd="0" presId="urn:microsoft.com/office/officeart/2005/8/layout/process3"/>
    <dgm:cxn modelId="{E70D83DA-9807-408B-9A8E-72543DCA6524}" type="presParOf" srcId="{DD66DE36-6F91-415B-B0C3-4EBB6ED3DCE3}" destId="{AE4F8CAF-1225-4338-BFB8-9D5EC1882EE7}" srcOrd="1" destOrd="0" presId="urn:microsoft.com/office/officeart/2005/8/layout/process3"/>
    <dgm:cxn modelId="{BBA2923C-8F45-488F-B1BB-8C1D088C4E2F}" type="presParOf" srcId="{DD66DE36-6F91-415B-B0C3-4EBB6ED3DCE3}" destId="{9A938F27-4857-4939-8919-7370EE1C84FC}" srcOrd="2" destOrd="0" presId="urn:microsoft.com/office/officeart/2005/8/layout/process3"/>
    <dgm:cxn modelId="{34DCBAD8-2525-407B-93F1-FDBBCACF5ED7}" type="presParOf" srcId="{1A9A6DD5-AC27-4432-B519-C8716C79C428}" destId="{F855A6A5-0FDE-478D-9157-6C0A1B074577}" srcOrd="1" destOrd="0" presId="urn:microsoft.com/office/officeart/2005/8/layout/process3"/>
    <dgm:cxn modelId="{2111B350-344E-487D-8393-F4130B9A0483}" type="presParOf" srcId="{F855A6A5-0FDE-478D-9157-6C0A1B074577}" destId="{E5359169-54C3-4A86-B450-D261F08AA5A5}" srcOrd="0" destOrd="0" presId="urn:microsoft.com/office/officeart/2005/8/layout/process3"/>
    <dgm:cxn modelId="{9CE61E0F-F111-4B4C-B3EF-2AF67B3C6661}" type="presParOf" srcId="{1A9A6DD5-AC27-4432-B519-C8716C79C428}" destId="{8C8C0B19-3057-4B95-ACBC-98E5F6151CBF}" srcOrd="2" destOrd="0" presId="urn:microsoft.com/office/officeart/2005/8/layout/process3"/>
    <dgm:cxn modelId="{B79A1D66-17EC-4CEB-82CC-EEFC0C615534}" type="presParOf" srcId="{8C8C0B19-3057-4B95-ACBC-98E5F6151CBF}" destId="{F5DDE9D9-B5E4-43D6-83BD-AA98FE047543}" srcOrd="0" destOrd="0" presId="urn:microsoft.com/office/officeart/2005/8/layout/process3"/>
    <dgm:cxn modelId="{B6C823AE-F3F9-4063-9B58-F616E4DCED27}" type="presParOf" srcId="{8C8C0B19-3057-4B95-ACBC-98E5F6151CBF}" destId="{931B0DF5-68DA-4D31-BF90-8D8869636CBF}" srcOrd="1" destOrd="0" presId="urn:microsoft.com/office/officeart/2005/8/layout/process3"/>
    <dgm:cxn modelId="{9B71D6D5-AD05-42EF-BEF7-1CD716DC0DBF}" type="presParOf" srcId="{8C8C0B19-3057-4B95-ACBC-98E5F6151CBF}" destId="{440BBFBF-CE32-4DDA-A81A-6A42310D1150}" srcOrd="2" destOrd="0" presId="urn:microsoft.com/office/officeart/2005/8/layout/process3"/>
    <dgm:cxn modelId="{64922F2E-C186-4E3D-85D6-40EBBE1D2DD2}" type="presParOf" srcId="{1A9A6DD5-AC27-4432-B519-C8716C79C428}" destId="{9D9B89E2-A2E3-4F69-9E69-7762878995D2}" srcOrd="3" destOrd="0" presId="urn:microsoft.com/office/officeart/2005/8/layout/process3"/>
    <dgm:cxn modelId="{02D28CF0-FA31-4480-BE13-1373F18B4235}" type="presParOf" srcId="{9D9B89E2-A2E3-4F69-9E69-7762878995D2}" destId="{207CFD04-8F09-45AE-9FE8-D1B8EBBA72FA}" srcOrd="0" destOrd="0" presId="urn:microsoft.com/office/officeart/2005/8/layout/process3"/>
    <dgm:cxn modelId="{35941EFF-FAA6-403B-8FC9-ECC7E7695BD9}" type="presParOf" srcId="{1A9A6DD5-AC27-4432-B519-C8716C79C428}" destId="{EB79B1FE-6114-42CC-9C63-C3FD57426608}" srcOrd="4" destOrd="0" presId="urn:microsoft.com/office/officeart/2005/8/layout/process3"/>
    <dgm:cxn modelId="{170BCF91-B7A4-407F-919D-60DE4B5A1543}" type="presParOf" srcId="{EB79B1FE-6114-42CC-9C63-C3FD57426608}" destId="{3468D3C6-1CB5-44AF-BC50-CB6F4E9AC611}" srcOrd="0" destOrd="0" presId="urn:microsoft.com/office/officeart/2005/8/layout/process3"/>
    <dgm:cxn modelId="{4AF3DA1E-7ECA-4205-A3AD-8C4455C4D39C}" type="presParOf" srcId="{EB79B1FE-6114-42CC-9C63-C3FD57426608}" destId="{8F518CD6-45BB-450F-9907-9DD57498137F}" srcOrd="1" destOrd="0" presId="urn:microsoft.com/office/officeart/2005/8/layout/process3"/>
    <dgm:cxn modelId="{E17D8CA5-169A-464A-ABF1-20F65574B91D}" type="presParOf" srcId="{EB79B1FE-6114-42CC-9C63-C3FD57426608}" destId="{BC0F8A5C-6F72-4B9A-8EF8-08C5C324C7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Encontramos os dados bem organizados nas empresas? Conseguimos extrair as informações operacionais e estratégicas?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BAF8E-0A1D-4A42-8809-987AB5FA261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76C13F-030E-4460-97A0-68DA634F8E3F}">
      <dgm:prSet phldrT="[Texto]"/>
      <dgm:spPr/>
      <dgm:t>
        <a:bodyPr/>
        <a:lstStyle/>
        <a:p>
          <a:r>
            <a:rPr lang="pt-BR" dirty="0"/>
            <a:t>Modelo de Dados</a:t>
          </a:r>
        </a:p>
      </dgm:t>
    </dgm:pt>
    <dgm:pt modelId="{006C9DBB-C6CA-44D6-B70E-0C20A5BAEB44}" type="parTrans" cxnId="{630FB367-EEC8-41F6-9B2F-61BCF0F3FF4A}">
      <dgm:prSet/>
      <dgm:spPr/>
      <dgm:t>
        <a:bodyPr/>
        <a:lstStyle/>
        <a:p>
          <a:endParaRPr lang="pt-BR"/>
        </a:p>
      </dgm:t>
    </dgm:pt>
    <dgm:pt modelId="{1728B978-D1CF-4BCB-86CC-75FC4FF408CC}" type="sibTrans" cxnId="{630FB367-EEC8-41F6-9B2F-61BCF0F3FF4A}">
      <dgm:prSet/>
      <dgm:spPr/>
      <dgm:t>
        <a:bodyPr/>
        <a:lstStyle/>
        <a:p>
          <a:endParaRPr lang="pt-BR"/>
        </a:p>
      </dgm:t>
    </dgm:pt>
    <dgm:pt modelId="{9ED9EE92-8B09-4B98-B4F1-57FFE85C6995}">
      <dgm:prSet phldrT="[Texto]"/>
      <dgm:spPr/>
      <dgm:t>
        <a:bodyPr/>
        <a:lstStyle/>
        <a:p>
          <a:r>
            <a:rPr lang="pt-BR" dirty="0"/>
            <a:t>Conhecimento profundo do negócio</a:t>
          </a:r>
        </a:p>
      </dgm:t>
    </dgm:pt>
    <dgm:pt modelId="{063A50E2-8CD0-4C14-90D9-4AA0E4CDA2A1}" type="parTrans" cxnId="{AE52ADFE-2B55-4162-A8EE-E9B2395D98B7}">
      <dgm:prSet/>
      <dgm:spPr/>
      <dgm:t>
        <a:bodyPr/>
        <a:lstStyle/>
        <a:p>
          <a:endParaRPr lang="pt-BR"/>
        </a:p>
      </dgm:t>
    </dgm:pt>
    <dgm:pt modelId="{7B50FC13-C5DC-4F50-AC01-3144BF63F5ED}" type="sibTrans" cxnId="{AE52ADFE-2B55-4162-A8EE-E9B2395D98B7}">
      <dgm:prSet/>
      <dgm:spPr/>
      <dgm:t>
        <a:bodyPr/>
        <a:lstStyle/>
        <a:p>
          <a:endParaRPr lang="pt-BR"/>
        </a:p>
      </dgm:t>
    </dgm:pt>
    <dgm:pt modelId="{E250496C-9762-4B56-8F76-AA335C4F469A}">
      <dgm:prSet phldrT="[Texto]"/>
      <dgm:spPr/>
      <dgm:t>
        <a:bodyPr/>
        <a:lstStyle/>
        <a:p>
          <a:r>
            <a:rPr lang="pt-BR" dirty="0"/>
            <a:t>Definições e conceitos fundamentais do negócio</a:t>
          </a:r>
        </a:p>
      </dgm:t>
    </dgm:pt>
    <dgm:pt modelId="{DD6962C6-35E7-4D17-A874-C3B1440B9F4F}" type="parTrans" cxnId="{85F66540-925F-49A2-B811-4E80DAF2E932}">
      <dgm:prSet/>
      <dgm:spPr/>
      <dgm:t>
        <a:bodyPr/>
        <a:lstStyle/>
        <a:p>
          <a:endParaRPr lang="pt-BR"/>
        </a:p>
      </dgm:t>
    </dgm:pt>
    <dgm:pt modelId="{A24C91B0-1E26-4295-90BA-7D06F7DB6BD2}" type="sibTrans" cxnId="{85F66540-925F-49A2-B811-4E80DAF2E932}">
      <dgm:prSet/>
      <dgm:spPr/>
      <dgm:t>
        <a:bodyPr/>
        <a:lstStyle/>
        <a:p>
          <a:endParaRPr lang="pt-BR"/>
        </a:p>
      </dgm:t>
    </dgm:pt>
    <dgm:pt modelId="{D151770B-0572-43EA-9104-EDC671C0CC58}">
      <dgm:prSet phldrT="[Texto]"/>
      <dgm:spPr/>
      <dgm:t>
        <a:bodyPr/>
        <a:lstStyle/>
        <a:p>
          <a:r>
            <a:rPr lang="pt-BR" dirty="0"/>
            <a:t>Domínio de técnica de modelagem de dados</a:t>
          </a:r>
        </a:p>
      </dgm:t>
    </dgm:pt>
    <dgm:pt modelId="{4505C7F0-A869-4778-963C-8E37B7A96A82}" type="parTrans" cxnId="{4BE51281-844E-41FB-9C8A-7BBAB38D2A9C}">
      <dgm:prSet/>
      <dgm:spPr/>
      <dgm:t>
        <a:bodyPr/>
        <a:lstStyle/>
        <a:p>
          <a:endParaRPr lang="pt-BR"/>
        </a:p>
      </dgm:t>
    </dgm:pt>
    <dgm:pt modelId="{2A4BC25D-C6D6-423A-A463-1E58A127B962}" type="sibTrans" cxnId="{4BE51281-844E-41FB-9C8A-7BBAB38D2A9C}">
      <dgm:prSet/>
      <dgm:spPr/>
      <dgm:t>
        <a:bodyPr/>
        <a:lstStyle/>
        <a:p>
          <a:endParaRPr lang="pt-BR"/>
        </a:p>
      </dgm:t>
    </dgm:pt>
    <dgm:pt modelId="{480E8007-A77D-4DE8-A8CA-C9ECCB1513A3}" type="pres">
      <dgm:prSet presAssocID="{A8FBAF8E-0A1D-4A42-8809-987AB5FA26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2CFF29-D7FB-4493-98DC-D5E87BEF8EE9}" type="pres">
      <dgm:prSet presAssocID="{D376C13F-030E-4460-97A0-68DA634F8E3F}" presName="centerShape" presStyleLbl="node0" presStyleIdx="0" presStyleCnt="1"/>
      <dgm:spPr/>
    </dgm:pt>
    <dgm:pt modelId="{DF0A24E1-793E-4E07-84F7-A06F5F9ED22D}" type="pres">
      <dgm:prSet presAssocID="{063A50E2-8CD0-4C14-90D9-4AA0E4CDA2A1}" presName="parTrans" presStyleLbl="bgSibTrans2D1" presStyleIdx="0" presStyleCnt="3"/>
      <dgm:spPr/>
    </dgm:pt>
    <dgm:pt modelId="{8BE9B6AB-7A8A-4417-B5FE-C0092AB8F6D7}" type="pres">
      <dgm:prSet presAssocID="{9ED9EE92-8B09-4B98-B4F1-57FFE85C6995}" presName="node" presStyleLbl="node1" presStyleIdx="0" presStyleCnt="3">
        <dgm:presLayoutVars>
          <dgm:bulletEnabled val="1"/>
        </dgm:presLayoutVars>
      </dgm:prSet>
      <dgm:spPr/>
    </dgm:pt>
    <dgm:pt modelId="{CA7787D3-F2F2-4DD0-BDB1-BAC6B5D21B4F}" type="pres">
      <dgm:prSet presAssocID="{DD6962C6-35E7-4D17-A874-C3B1440B9F4F}" presName="parTrans" presStyleLbl="bgSibTrans2D1" presStyleIdx="1" presStyleCnt="3"/>
      <dgm:spPr/>
    </dgm:pt>
    <dgm:pt modelId="{1517DD00-36C4-44F6-B4A6-9AD6FC907ED0}" type="pres">
      <dgm:prSet presAssocID="{E250496C-9762-4B56-8F76-AA335C4F469A}" presName="node" presStyleLbl="node1" presStyleIdx="1" presStyleCnt="3">
        <dgm:presLayoutVars>
          <dgm:bulletEnabled val="1"/>
        </dgm:presLayoutVars>
      </dgm:prSet>
      <dgm:spPr/>
    </dgm:pt>
    <dgm:pt modelId="{AD657D47-14EE-424B-84ED-0C3D5B043942}" type="pres">
      <dgm:prSet presAssocID="{4505C7F0-A869-4778-963C-8E37B7A96A82}" presName="parTrans" presStyleLbl="bgSibTrans2D1" presStyleIdx="2" presStyleCnt="3"/>
      <dgm:spPr/>
    </dgm:pt>
    <dgm:pt modelId="{CBEFC7A6-181F-4603-8EAA-386D5EE0ADFF}" type="pres">
      <dgm:prSet presAssocID="{D151770B-0572-43EA-9104-EDC671C0CC58}" presName="node" presStyleLbl="node1" presStyleIdx="2" presStyleCnt="3">
        <dgm:presLayoutVars>
          <dgm:bulletEnabled val="1"/>
        </dgm:presLayoutVars>
      </dgm:prSet>
      <dgm:spPr/>
    </dgm:pt>
  </dgm:ptLst>
  <dgm:cxnLst>
    <dgm:cxn modelId="{5ED06521-73FC-49DB-90C3-77945BB12D89}" type="presOf" srcId="{D376C13F-030E-4460-97A0-68DA634F8E3F}" destId="{B22CFF29-D7FB-4493-98DC-D5E87BEF8EE9}" srcOrd="0" destOrd="0" presId="urn:microsoft.com/office/officeart/2005/8/layout/radial4"/>
    <dgm:cxn modelId="{85F66540-925F-49A2-B811-4E80DAF2E932}" srcId="{D376C13F-030E-4460-97A0-68DA634F8E3F}" destId="{E250496C-9762-4B56-8F76-AA335C4F469A}" srcOrd="1" destOrd="0" parTransId="{DD6962C6-35E7-4D17-A874-C3B1440B9F4F}" sibTransId="{A24C91B0-1E26-4295-90BA-7D06F7DB6BD2}"/>
    <dgm:cxn modelId="{6C4BD566-5AE7-4B4D-AC13-F45B278C8C2C}" type="presOf" srcId="{A8FBAF8E-0A1D-4A42-8809-987AB5FA2618}" destId="{480E8007-A77D-4DE8-A8CA-C9ECCB1513A3}" srcOrd="0" destOrd="0" presId="urn:microsoft.com/office/officeart/2005/8/layout/radial4"/>
    <dgm:cxn modelId="{630FB367-EEC8-41F6-9B2F-61BCF0F3FF4A}" srcId="{A8FBAF8E-0A1D-4A42-8809-987AB5FA2618}" destId="{D376C13F-030E-4460-97A0-68DA634F8E3F}" srcOrd="0" destOrd="0" parTransId="{006C9DBB-C6CA-44D6-B70E-0C20A5BAEB44}" sibTransId="{1728B978-D1CF-4BCB-86CC-75FC4FF408CC}"/>
    <dgm:cxn modelId="{1B32EC6A-5F15-4C89-AA10-77478DCCCF82}" type="presOf" srcId="{4505C7F0-A869-4778-963C-8E37B7A96A82}" destId="{AD657D47-14EE-424B-84ED-0C3D5B043942}" srcOrd="0" destOrd="0" presId="urn:microsoft.com/office/officeart/2005/8/layout/radial4"/>
    <dgm:cxn modelId="{4BE51281-844E-41FB-9C8A-7BBAB38D2A9C}" srcId="{D376C13F-030E-4460-97A0-68DA634F8E3F}" destId="{D151770B-0572-43EA-9104-EDC671C0CC58}" srcOrd="2" destOrd="0" parTransId="{4505C7F0-A869-4778-963C-8E37B7A96A82}" sibTransId="{2A4BC25D-C6D6-423A-A463-1E58A127B962}"/>
    <dgm:cxn modelId="{13B4A3AE-586D-492D-BCF9-D3E17B9E4100}" type="presOf" srcId="{D151770B-0572-43EA-9104-EDC671C0CC58}" destId="{CBEFC7A6-181F-4603-8EAA-386D5EE0ADFF}" srcOrd="0" destOrd="0" presId="urn:microsoft.com/office/officeart/2005/8/layout/radial4"/>
    <dgm:cxn modelId="{87F03FB4-3778-4DAB-A66A-074C211E2F64}" type="presOf" srcId="{DD6962C6-35E7-4D17-A874-C3B1440B9F4F}" destId="{CA7787D3-F2F2-4DD0-BDB1-BAC6B5D21B4F}" srcOrd="0" destOrd="0" presId="urn:microsoft.com/office/officeart/2005/8/layout/radial4"/>
    <dgm:cxn modelId="{E055D6E2-33AB-4CA1-A748-0C4E63813D38}" type="presOf" srcId="{063A50E2-8CD0-4C14-90D9-4AA0E4CDA2A1}" destId="{DF0A24E1-793E-4E07-84F7-A06F5F9ED22D}" srcOrd="0" destOrd="0" presId="urn:microsoft.com/office/officeart/2005/8/layout/radial4"/>
    <dgm:cxn modelId="{FB8E61E3-D9A2-4872-BF1A-D2D394A79745}" type="presOf" srcId="{E250496C-9762-4B56-8F76-AA335C4F469A}" destId="{1517DD00-36C4-44F6-B4A6-9AD6FC907ED0}" srcOrd="0" destOrd="0" presId="urn:microsoft.com/office/officeart/2005/8/layout/radial4"/>
    <dgm:cxn modelId="{9C4396F1-866B-4EDF-B772-55465DD73043}" type="presOf" srcId="{9ED9EE92-8B09-4B98-B4F1-57FFE85C6995}" destId="{8BE9B6AB-7A8A-4417-B5FE-C0092AB8F6D7}" srcOrd="0" destOrd="0" presId="urn:microsoft.com/office/officeart/2005/8/layout/radial4"/>
    <dgm:cxn modelId="{AE52ADFE-2B55-4162-A8EE-E9B2395D98B7}" srcId="{D376C13F-030E-4460-97A0-68DA634F8E3F}" destId="{9ED9EE92-8B09-4B98-B4F1-57FFE85C6995}" srcOrd="0" destOrd="0" parTransId="{063A50E2-8CD0-4C14-90D9-4AA0E4CDA2A1}" sibTransId="{7B50FC13-C5DC-4F50-AC01-3144BF63F5ED}"/>
    <dgm:cxn modelId="{603BC13D-D3E2-4D71-AB65-9A2883FA2132}" type="presParOf" srcId="{480E8007-A77D-4DE8-A8CA-C9ECCB1513A3}" destId="{B22CFF29-D7FB-4493-98DC-D5E87BEF8EE9}" srcOrd="0" destOrd="0" presId="urn:microsoft.com/office/officeart/2005/8/layout/radial4"/>
    <dgm:cxn modelId="{17C15292-4C78-4768-A9AA-398A9A9562DD}" type="presParOf" srcId="{480E8007-A77D-4DE8-A8CA-C9ECCB1513A3}" destId="{DF0A24E1-793E-4E07-84F7-A06F5F9ED22D}" srcOrd="1" destOrd="0" presId="urn:microsoft.com/office/officeart/2005/8/layout/radial4"/>
    <dgm:cxn modelId="{F8B8C756-189B-4433-8150-8B1FEC736D90}" type="presParOf" srcId="{480E8007-A77D-4DE8-A8CA-C9ECCB1513A3}" destId="{8BE9B6AB-7A8A-4417-B5FE-C0092AB8F6D7}" srcOrd="2" destOrd="0" presId="urn:microsoft.com/office/officeart/2005/8/layout/radial4"/>
    <dgm:cxn modelId="{46FB70F1-E92E-4711-80FB-7E9247D175FF}" type="presParOf" srcId="{480E8007-A77D-4DE8-A8CA-C9ECCB1513A3}" destId="{CA7787D3-F2F2-4DD0-BDB1-BAC6B5D21B4F}" srcOrd="3" destOrd="0" presId="urn:microsoft.com/office/officeart/2005/8/layout/radial4"/>
    <dgm:cxn modelId="{C97F30D3-2862-41EF-9347-83F8EECC3288}" type="presParOf" srcId="{480E8007-A77D-4DE8-A8CA-C9ECCB1513A3}" destId="{1517DD00-36C4-44F6-B4A6-9AD6FC907ED0}" srcOrd="4" destOrd="0" presId="urn:microsoft.com/office/officeart/2005/8/layout/radial4"/>
    <dgm:cxn modelId="{6F5C0950-E22E-424E-BB51-1ECFA4071891}" type="presParOf" srcId="{480E8007-A77D-4DE8-A8CA-C9ECCB1513A3}" destId="{AD657D47-14EE-424B-84ED-0C3D5B043942}" srcOrd="5" destOrd="0" presId="urn:microsoft.com/office/officeart/2005/8/layout/radial4"/>
    <dgm:cxn modelId="{2BAD4D23-29B6-48C7-B660-153897B9476A}" type="presParOf" srcId="{480E8007-A77D-4DE8-A8CA-C9ECCB1513A3}" destId="{CBEFC7A6-181F-4603-8EAA-386D5EE0ADF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C4135-34B4-4E2F-8D56-5394C1A361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036EF54-5FCA-4745-B43E-E9D74580EB6D}">
      <dgm:prSet custT="1"/>
      <dgm:spPr/>
      <dgm:t>
        <a:bodyPr/>
        <a:lstStyle/>
        <a:p>
          <a:r>
            <a:rPr lang="pt-BR" sz="2000"/>
            <a:t>Objetivos da modelagem</a:t>
          </a:r>
        </a:p>
      </dgm:t>
    </dgm:pt>
    <dgm:pt modelId="{E7B98C7F-946B-4436-BA1B-67F20FDADE5D}" type="parTrans" cxnId="{4F1867D2-21E7-4786-A5D7-DF2B0DE1B220}">
      <dgm:prSet/>
      <dgm:spPr/>
      <dgm:t>
        <a:bodyPr/>
        <a:lstStyle/>
        <a:p>
          <a:endParaRPr lang="pt-BR"/>
        </a:p>
      </dgm:t>
    </dgm:pt>
    <dgm:pt modelId="{3D589DA8-EAFA-4DD1-A13C-DABDD5BBF0E3}" type="sibTrans" cxnId="{4F1867D2-21E7-4786-A5D7-DF2B0DE1B220}">
      <dgm:prSet/>
      <dgm:spPr/>
      <dgm:t>
        <a:bodyPr/>
        <a:lstStyle/>
        <a:p>
          <a:endParaRPr lang="pt-BR"/>
        </a:p>
      </dgm:t>
    </dgm:pt>
    <dgm:pt modelId="{2354D26B-00EB-4C22-83C9-91077EC0089D}">
      <dgm:prSet/>
      <dgm:spPr/>
      <dgm:t>
        <a:bodyPr/>
        <a:lstStyle/>
        <a:p>
          <a:r>
            <a:rPr lang="pt-BR"/>
            <a:t>Conhecer melhor as informações dos usuários e como elas se relacionam.</a:t>
          </a:r>
        </a:p>
      </dgm:t>
    </dgm:pt>
    <dgm:pt modelId="{6256247C-4F87-45E4-8909-7D0B4C4518CF}" type="parTrans" cxnId="{82E1F551-964A-4B55-91B6-CE1C87408AE1}">
      <dgm:prSet/>
      <dgm:spPr/>
      <dgm:t>
        <a:bodyPr/>
        <a:lstStyle/>
        <a:p>
          <a:endParaRPr lang="pt-BR"/>
        </a:p>
      </dgm:t>
    </dgm:pt>
    <dgm:pt modelId="{3B57DC06-D67A-4046-9B97-14657063CD0E}" type="sibTrans" cxnId="{82E1F551-964A-4B55-91B6-CE1C87408AE1}">
      <dgm:prSet/>
      <dgm:spPr/>
      <dgm:t>
        <a:bodyPr/>
        <a:lstStyle/>
        <a:p>
          <a:endParaRPr lang="pt-BR"/>
        </a:p>
      </dgm:t>
    </dgm:pt>
    <dgm:pt modelId="{F18AC5C9-00E7-4DAA-9AD7-1433AE718C82}">
      <dgm:prSet/>
      <dgm:spPr/>
      <dgm:t>
        <a:bodyPr/>
        <a:lstStyle/>
        <a:p>
          <a:r>
            <a:rPr lang="pt-BR" dirty="0"/>
            <a:t>Estabelecer uma linguagem comum entre analistas e usuários.</a:t>
          </a:r>
        </a:p>
      </dgm:t>
    </dgm:pt>
    <dgm:pt modelId="{6573339A-2A4A-4D97-98AF-13C8B5509F9E}" type="parTrans" cxnId="{AADF7324-CBF0-4170-B172-9990BAC66030}">
      <dgm:prSet/>
      <dgm:spPr/>
      <dgm:t>
        <a:bodyPr/>
        <a:lstStyle/>
        <a:p>
          <a:endParaRPr lang="pt-BR"/>
        </a:p>
      </dgm:t>
    </dgm:pt>
    <dgm:pt modelId="{02892EC7-1D8E-40F0-AC2B-D42547CA7467}" type="sibTrans" cxnId="{AADF7324-CBF0-4170-B172-9990BAC66030}">
      <dgm:prSet/>
      <dgm:spPr/>
      <dgm:t>
        <a:bodyPr/>
        <a:lstStyle/>
        <a:p>
          <a:endParaRPr lang="pt-BR"/>
        </a:p>
      </dgm:t>
    </dgm:pt>
    <dgm:pt modelId="{237F9FB6-0DE5-4BB0-B881-6FDBCD3A7B93}">
      <dgm:prSet/>
      <dgm:spPr/>
      <dgm:t>
        <a:bodyPr/>
        <a:lstStyle/>
        <a:p>
          <a:r>
            <a:rPr lang="pt-BR"/>
            <a:t>Projetar bancos de dados confiáveis e eficientes. </a:t>
          </a:r>
        </a:p>
      </dgm:t>
    </dgm:pt>
    <dgm:pt modelId="{4A57AD1D-04D6-4BE0-B185-53E174690A47}" type="parTrans" cxnId="{A6EB24CA-80A6-4B9A-B1A5-235DDDB73652}">
      <dgm:prSet/>
      <dgm:spPr/>
      <dgm:t>
        <a:bodyPr/>
        <a:lstStyle/>
        <a:p>
          <a:endParaRPr lang="pt-BR"/>
        </a:p>
      </dgm:t>
    </dgm:pt>
    <dgm:pt modelId="{087666BF-EC66-4C7D-9109-2EC481D12F1F}" type="sibTrans" cxnId="{A6EB24CA-80A6-4B9A-B1A5-235DDDB73652}">
      <dgm:prSet/>
      <dgm:spPr/>
      <dgm:t>
        <a:bodyPr/>
        <a:lstStyle/>
        <a:p>
          <a:endParaRPr lang="pt-BR"/>
        </a:p>
      </dgm:t>
    </dgm:pt>
    <dgm:pt modelId="{E83D0CA3-05EC-467F-843C-9DCB058ECDA6}">
      <dgm:prSet/>
      <dgm:spPr/>
      <dgm:t>
        <a:bodyPr/>
        <a:lstStyle/>
        <a:p>
          <a:r>
            <a:rPr lang="pt-BR"/>
            <a:t>Ausência da modelagem</a:t>
          </a:r>
        </a:p>
      </dgm:t>
    </dgm:pt>
    <dgm:pt modelId="{9831C5B8-084E-46EB-94CA-C0731AA0F5CB}" type="parTrans" cxnId="{B5B94B51-55B3-4EC0-8FA1-231A8B0A4774}">
      <dgm:prSet/>
      <dgm:spPr/>
      <dgm:t>
        <a:bodyPr/>
        <a:lstStyle/>
        <a:p>
          <a:endParaRPr lang="pt-BR"/>
        </a:p>
      </dgm:t>
    </dgm:pt>
    <dgm:pt modelId="{EB0C9CBE-AC2C-4343-A288-9745112E47DB}" type="sibTrans" cxnId="{B5B94B51-55B3-4EC0-8FA1-231A8B0A4774}">
      <dgm:prSet/>
      <dgm:spPr/>
      <dgm:t>
        <a:bodyPr/>
        <a:lstStyle/>
        <a:p>
          <a:endParaRPr lang="pt-BR"/>
        </a:p>
      </dgm:t>
    </dgm:pt>
    <dgm:pt modelId="{FDED5611-E640-4051-AA40-75FEF225B4F4}">
      <dgm:prSet/>
      <dgm:spPr/>
      <dgm:t>
        <a:bodyPr/>
        <a:lstStyle/>
        <a:p>
          <a:r>
            <a:rPr lang="pt-BR"/>
            <a:t>Dados redundantes ou inexatos.</a:t>
          </a:r>
        </a:p>
      </dgm:t>
    </dgm:pt>
    <dgm:pt modelId="{4918EEFA-C9EA-4BB9-9FDC-B9E2F443D6AA}" type="parTrans" cxnId="{C3A17352-BA6D-4A28-88EC-C02DE1E1CD9A}">
      <dgm:prSet/>
      <dgm:spPr/>
      <dgm:t>
        <a:bodyPr/>
        <a:lstStyle/>
        <a:p>
          <a:endParaRPr lang="pt-BR"/>
        </a:p>
      </dgm:t>
    </dgm:pt>
    <dgm:pt modelId="{4A9A7416-A3DA-420B-8248-89D131B89FB8}" type="sibTrans" cxnId="{C3A17352-BA6D-4A28-88EC-C02DE1E1CD9A}">
      <dgm:prSet/>
      <dgm:spPr/>
      <dgm:t>
        <a:bodyPr/>
        <a:lstStyle/>
        <a:p>
          <a:endParaRPr lang="pt-BR"/>
        </a:p>
      </dgm:t>
    </dgm:pt>
    <dgm:pt modelId="{2349D2F6-3A5B-47B0-A09D-4F8B0826C0BA}">
      <dgm:prSet/>
      <dgm:spPr/>
      <dgm:t>
        <a:bodyPr/>
        <a:lstStyle/>
        <a:p>
          <a:r>
            <a:rPr lang="pt-BR"/>
            <a:t>Performance degradada.</a:t>
          </a:r>
        </a:p>
      </dgm:t>
    </dgm:pt>
    <dgm:pt modelId="{65B16249-B269-4A92-AC44-548DFAE0B4E7}" type="parTrans" cxnId="{FD3E4096-AFAF-46A9-85D4-9AE9D0535C4B}">
      <dgm:prSet/>
      <dgm:spPr/>
      <dgm:t>
        <a:bodyPr/>
        <a:lstStyle/>
        <a:p>
          <a:endParaRPr lang="pt-BR"/>
        </a:p>
      </dgm:t>
    </dgm:pt>
    <dgm:pt modelId="{ED0005A5-D6C5-4D8B-B301-B888384B5DB6}" type="sibTrans" cxnId="{FD3E4096-AFAF-46A9-85D4-9AE9D0535C4B}">
      <dgm:prSet/>
      <dgm:spPr/>
      <dgm:t>
        <a:bodyPr/>
        <a:lstStyle/>
        <a:p>
          <a:endParaRPr lang="pt-BR"/>
        </a:p>
      </dgm:t>
    </dgm:pt>
    <dgm:pt modelId="{39DF2F1E-866A-4826-9501-8D6BB04F68D1}">
      <dgm:prSet/>
      <dgm:spPr/>
      <dgm:t>
        <a:bodyPr/>
        <a:lstStyle/>
        <a:p>
          <a:r>
            <a:rPr lang="pt-BR"/>
            <a:t>Flexibilidade limitada.</a:t>
          </a:r>
        </a:p>
      </dgm:t>
    </dgm:pt>
    <dgm:pt modelId="{1F292C17-DACC-4B1E-850D-F8DC5D9C5D69}" type="parTrans" cxnId="{0A05870E-AA84-4F2D-B58A-C10CFEEFB564}">
      <dgm:prSet/>
      <dgm:spPr/>
      <dgm:t>
        <a:bodyPr/>
        <a:lstStyle/>
        <a:p>
          <a:endParaRPr lang="pt-BR"/>
        </a:p>
      </dgm:t>
    </dgm:pt>
    <dgm:pt modelId="{AFA23BD3-0D43-4877-A08F-50A327683BBA}" type="sibTrans" cxnId="{0A05870E-AA84-4F2D-B58A-C10CFEEFB564}">
      <dgm:prSet/>
      <dgm:spPr/>
      <dgm:t>
        <a:bodyPr/>
        <a:lstStyle/>
        <a:p>
          <a:endParaRPr lang="pt-BR"/>
        </a:p>
      </dgm:t>
    </dgm:pt>
    <dgm:pt modelId="{457F0F2A-B226-4744-9F10-E19C587FFBD7}">
      <dgm:prSet/>
      <dgm:spPr/>
      <dgm:t>
        <a:bodyPr/>
        <a:lstStyle/>
        <a:p>
          <a:r>
            <a:rPr lang="pt-BR"/>
            <a:t>Modelo de dados</a:t>
          </a:r>
        </a:p>
      </dgm:t>
    </dgm:pt>
    <dgm:pt modelId="{91A76AAB-6CA6-4692-9C74-5DAAA451F946}" type="parTrans" cxnId="{7778F79D-E8B5-4040-8E0B-1D9DEB1BDDCF}">
      <dgm:prSet/>
      <dgm:spPr/>
      <dgm:t>
        <a:bodyPr/>
        <a:lstStyle/>
        <a:p>
          <a:endParaRPr lang="pt-BR"/>
        </a:p>
      </dgm:t>
    </dgm:pt>
    <dgm:pt modelId="{F55B5367-01E6-4367-A2B1-1CDE4A08FB4C}" type="sibTrans" cxnId="{7778F79D-E8B5-4040-8E0B-1D9DEB1BDDCF}">
      <dgm:prSet/>
      <dgm:spPr/>
      <dgm:t>
        <a:bodyPr/>
        <a:lstStyle/>
        <a:p>
          <a:endParaRPr lang="pt-BR"/>
        </a:p>
      </dgm:t>
    </dgm:pt>
    <dgm:pt modelId="{D59D2BEF-5275-410C-AA04-42DA54E30132}">
      <dgm:prSet/>
      <dgm:spPr/>
      <dgm:t>
        <a:bodyPr/>
        <a:lstStyle/>
        <a:p>
          <a:r>
            <a:rPr lang="pt-BR"/>
            <a:t>É uma representação abstrata dos dados sobre entidades, juntamente com suas associações dentro da organização.</a:t>
          </a:r>
        </a:p>
      </dgm:t>
    </dgm:pt>
    <dgm:pt modelId="{B3D9531E-F002-4F49-A1FD-8082F942F6A9}" type="parTrans" cxnId="{47E6392C-CFD9-4C2F-8BDD-7215112FF654}">
      <dgm:prSet/>
      <dgm:spPr/>
      <dgm:t>
        <a:bodyPr/>
        <a:lstStyle/>
        <a:p>
          <a:endParaRPr lang="pt-BR"/>
        </a:p>
      </dgm:t>
    </dgm:pt>
    <dgm:pt modelId="{7CD6E6FD-03D0-4E98-A65B-981FC2568C49}" type="sibTrans" cxnId="{47E6392C-CFD9-4C2F-8BDD-7215112FF654}">
      <dgm:prSet/>
      <dgm:spPr/>
      <dgm:t>
        <a:bodyPr/>
        <a:lstStyle/>
        <a:p>
          <a:endParaRPr lang="pt-BR"/>
        </a:p>
      </dgm:t>
    </dgm:pt>
    <dgm:pt modelId="{C750FDCC-78E7-40CD-ADE2-C611308D77FF}">
      <dgm:prSet/>
      <dgm:spPr/>
      <dgm:t>
        <a:bodyPr/>
        <a:lstStyle/>
        <a:p>
          <a:r>
            <a:rPr lang="pt-BR"/>
            <a:t>Apresenta uma visão dos dados que serão utilizados, em três níveis de abstração:</a:t>
          </a:r>
        </a:p>
      </dgm:t>
    </dgm:pt>
    <dgm:pt modelId="{07B0F18E-E225-48E5-89EC-BBE3711E39FC}" type="parTrans" cxnId="{AB1DB16E-9F21-4BE4-BD01-3968B1B762CA}">
      <dgm:prSet/>
      <dgm:spPr/>
      <dgm:t>
        <a:bodyPr/>
        <a:lstStyle/>
        <a:p>
          <a:endParaRPr lang="pt-BR"/>
        </a:p>
      </dgm:t>
    </dgm:pt>
    <dgm:pt modelId="{BCB797E1-33CE-4B7F-BD45-C2F5506EBEFA}" type="sibTrans" cxnId="{AB1DB16E-9F21-4BE4-BD01-3968B1B762CA}">
      <dgm:prSet/>
      <dgm:spPr/>
      <dgm:t>
        <a:bodyPr/>
        <a:lstStyle/>
        <a:p>
          <a:endParaRPr lang="pt-BR"/>
        </a:p>
      </dgm:t>
    </dgm:pt>
    <dgm:pt modelId="{90AD70BF-2B4D-4551-A784-C710810797B7}">
      <dgm:prSet/>
      <dgm:spPr/>
      <dgm:t>
        <a:bodyPr/>
        <a:lstStyle/>
        <a:p>
          <a:r>
            <a:rPr lang="pt-BR"/>
            <a:t>Modelo Conceitual</a:t>
          </a:r>
        </a:p>
      </dgm:t>
    </dgm:pt>
    <dgm:pt modelId="{BAF49710-CF3C-4AE5-9628-3C0FD1A4ADB7}" type="parTrans" cxnId="{DE104D95-CC95-402E-A15D-E1CB505AE9F6}">
      <dgm:prSet/>
      <dgm:spPr/>
      <dgm:t>
        <a:bodyPr/>
        <a:lstStyle/>
        <a:p>
          <a:endParaRPr lang="pt-BR"/>
        </a:p>
      </dgm:t>
    </dgm:pt>
    <dgm:pt modelId="{B5D02C68-E86D-4B9A-AF44-B3A5AB5B6115}" type="sibTrans" cxnId="{DE104D95-CC95-402E-A15D-E1CB505AE9F6}">
      <dgm:prSet/>
      <dgm:spPr/>
      <dgm:t>
        <a:bodyPr/>
        <a:lstStyle/>
        <a:p>
          <a:endParaRPr lang="pt-BR"/>
        </a:p>
      </dgm:t>
    </dgm:pt>
    <dgm:pt modelId="{E5CE7A88-AC43-4EFF-A2AB-A5B8A9ABF92E}">
      <dgm:prSet/>
      <dgm:spPr/>
      <dgm:t>
        <a:bodyPr/>
        <a:lstStyle/>
        <a:p>
          <a:r>
            <a:rPr lang="pt-BR"/>
            <a:t>Modelo Lógico</a:t>
          </a:r>
        </a:p>
      </dgm:t>
    </dgm:pt>
    <dgm:pt modelId="{2B661F90-E759-46BC-AC8D-F910782CBEEB}" type="parTrans" cxnId="{9BEAB05C-331C-46D8-8F48-58A439C472A7}">
      <dgm:prSet/>
      <dgm:spPr/>
      <dgm:t>
        <a:bodyPr/>
        <a:lstStyle/>
        <a:p>
          <a:endParaRPr lang="pt-BR"/>
        </a:p>
      </dgm:t>
    </dgm:pt>
    <dgm:pt modelId="{1C4A5AC6-76D0-4B76-A0E0-67D9A3025CFB}" type="sibTrans" cxnId="{9BEAB05C-331C-46D8-8F48-58A439C472A7}">
      <dgm:prSet/>
      <dgm:spPr/>
      <dgm:t>
        <a:bodyPr/>
        <a:lstStyle/>
        <a:p>
          <a:endParaRPr lang="pt-BR"/>
        </a:p>
      </dgm:t>
    </dgm:pt>
    <dgm:pt modelId="{23913087-AE9F-4236-887F-440834002AB1}">
      <dgm:prSet/>
      <dgm:spPr/>
      <dgm:t>
        <a:bodyPr/>
        <a:lstStyle/>
        <a:p>
          <a:r>
            <a:rPr lang="pt-BR"/>
            <a:t>Modelo Físico</a:t>
          </a:r>
        </a:p>
      </dgm:t>
    </dgm:pt>
    <dgm:pt modelId="{C8EA9970-8E7D-4B39-BC58-A91457F06624}" type="parTrans" cxnId="{2A6EC245-873F-4FA1-8638-3FAAFD2C7F81}">
      <dgm:prSet/>
      <dgm:spPr/>
      <dgm:t>
        <a:bodyPr/>
        <a:lstStyle/>
        <a:p>
          <a:endParaRPr lang="pt-BR"/>
        </a:p>
      </dgm:t>
    </dgm:pt>
    <dgm:pt modelId="{08DDE2E4-BE8A-4491-AFE1-FA0C9BE3321D}" type="sibTrans" cxnId="{2A6EC245-873F-4FA1-8638-3FAAFD2C7F81}">
      <dgm:prSet/>
      <dgm:spPr/>
      <dgm:t>
        <a:bodyPr/>
        <a:lstStyle/>
        <a:p>
          <a:endParaRPr lang="pt-BR"/>
        </a:p>
      </dgm:t>
    </dgm:pt>
    <dgm:pt modelId="{9F4B44E0-3D21-4FBB-9C3C-EE38C77C6C83}" type="pres">
      <dgm:prSet presAssocID="{93CC4135-34B4-4E2F-8D56-5394C1A36164}" presName="linear" presStyleCnt="0">
        <dgm:presLayoutVars>
          <dgm:animLvl val="lvl"/>
          <dgm:resizeHandles val="exact"/>
        </dgm:presLayoutVars>
      </dgm:prSet>
      <dgm:spPr/>
    </dgm:pt>
    <dgm:pt modelId="{8979FC2A-C87D-4746-961A-BB8DF2C7547B}" type="pres">
      <dgm:prSet presAssocID="{B036EF54-5FCA-4745-B43E-E9D74580EB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63297F-F886-42C2-969A-B22BEDCC6FFD}" type="pres">
      <dgm:prSet presAssocID="{B036EF54-5FCA-4745-B43E-E9D74580EB6D}" presName="childText" presStyleLbl="revTx" presStyleIdx="0" presStyleCnt="3">
        <dgm:presLayoutVars>
          <dgm:bulletEnabled val="1"/>
        </dgm:presLayoutVars>
      </dgm:prSet>
      <dgm:spPr/>
    </dgm:pt>
    <dgm:pt modelId="{1EB68773-255B-4B8B-9060-6A239DE1674C}" type="pres">
      <dgm:prSet presAssocID="{E83D0CA3-05EC-467F-843C-9DCB058ECD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44ADD0-4AE7-4287-BB9D-AD470BC4AAB0}" type="pres">
      <dgm:prSet presAssocID="{E83D0CA3-05EC-467F-843C-9DCB058ECDA6}" presName="childText" presStyleLbl="revTx" presStyleIdx="1" presStyleCnt="3">
        <dgm:presLayoutVars>
          <dgm:bulletEnabled val="1"/>
        </dgm:presLayoutVars>
      </dgm:prSet>
      <dgm:spPr/>
    </dgm:pt>
    <dgm:pt modelId="{A4565FE5-5CBD-4E42-83D3-036A22340B16}" type="pres">
      <dgm:prSet presAssocID="{457F0F2A-B226-4744-9F10-E19C587FFB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93C433-37AF-4637-AB7C-768DFFE7F1B8}" type="pres">
      <dgm:prSet presAssocID="{457F0F2A-B226-4744-9F10-E19C587FFBD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CFDF10A-233C-46C8-ABC1-9A727C511BF3}" type="presOf" srcId="{D59D2BEF-5275-410C-AA04-42DA54E30132}" destId="{4093C433-37AF-4637-AB7C-768DFFE7F1B8}" srcOrd="0" destOrd="0" presId="urn:microsoft.com/office/officeart/2005/8/layout/vList2"/>
    <dgm:cxn modelId="{DF13D00B-7E15-4CA2-B89F-1994D436A5E9}" type="presOf" srcId="{457F0F2A-B226-4744-9F10-E19C587FFBD7}" destId="{A4565FE5-5CBD-4E42-83D3-036A22340B16}" srcOrd="0" destOrd="0" presId="urn:microsoft.com/office/officeart/2005/8/layout/vList2"/>
    <dgm:cxn modelId="{0A05870E-AA84-4F2D-B58A-C10CFEEFB564}" srcId="{E83D0CA3-05EC-467F-843C-9DCB058ECDA6}" destId="{39DF2F1E-866A-4826-9501-8D6BB04F68D1}" srcOrd="2" destOrd="0" parTransId="{1F292C17-DACC-4B1E-850D-F8DC5D9C5D69}" sibTransId="{AFA23BD3-0D43-4877-A08F-50A327683BBA}"/>
    <dgm:cxn modelId="{AADF7324-CBF0-4170-B172-9990BAC66030}" srcId="{B036EF54-5FCA-4745-B43E-E9D74580EB6D}" destId="{F18AC5C9-00E7-4DAA-9AD7-1433AE718C82}" srcOrd="1" destOrd="0" parTransId="{6573339A-2A4A-4D97-98AF-13C8B5509F9E}" sibTransId="{02892EC7-1D8E-40F0-AC2B-D42547CA7467}"/>
    <dgm:cxn modelId="{50985D27-CB11-43F1-A97B-FFC36FB9AAD1}" type="presOf" srcId="{90AD70BF-2B4D-4551-A784-C710810797B7}" destId="{4093C433-37AF-4637-AB7C-768DFFE7F1B8}" srcOrd="0" destOrd="2" presId="urn:microsoft.com/office/officeart/2005/8/layout/vList2"/>
    <dgm:cxn modelId="{47E6392C-CFD9-4C2F-8BDD-7215112FF654}" srcId="{457F0F2A-B226-4744-9F10-E19C587FFBD7}" destId="{D59D2BEF-5275-410C-AA04-42DA54E30132}" srcOrd="0" destOrd="0" parTransId="{B3D9531E-F002-4F49-A1FD-8082F942F6A9}" sibTransId="{7CD6E6FD-03D0-4E98-A65B-981FC2568C49}"/>
    <dgm:cxn modelId="{90E7703A-9350-4380-B6C9-12FDB1537C17}" type="presOf" srcId="{2349D2F6-3A5B-47B0-A09D-4F8B0826C0BA}" destId="{7A44ADD0-4AE7-4287-BB9D-AD470BC4AAB0}" srcOrd="0" destOrd="1" presId="urn:microsoft.com/office/officeart/2005/8/layout/vList2"/>
    <dgm:cxn modelId="{4D50E75B-B977-4E4E-AA0A-D84F44A5EA53}" type="presOf" srcId="{23913087-AE9F-4236-887F-440834002AB1}" destId="{4093C433-37AF-4637-AB7C-768DFFE7F1B8}" srcOrd="0" destOrd="4" presId="urn:microsoft.com/office/officeart/2005/8/layout/vList2"/>
    <dgm:cxn modelId="{9BEAB05C-331C-46D8-8F48-58A439C472A7}" srcId="{C750FDCC-78E7-40CD-ADE2-C611308D77FF}" destId="{E5CE7A88-AC43-4EFF-A2AB-A5B8A9ABF92E}" srcOrd="1" destOrd="0" parTransId="{2B661F90-E759-46BC-AC8D-F910782CBEEB}" sibTransId="{1C4A5AC6-76D0-4B76-A0E0-67D9A3025CFB}"/>
    <dgm:cxn modelId="{87CE625E-8ECB-4378-92D8-DCBFD5EDB0C1}" type="presOf" srcId="{39DF2F1E-866A-4826-9501-8D6BB04F68D1}" destId="{7A44ADD0-4AE7-4287-BB9D-AD470BC4AAB0}" srcOrd="0" destOrd="2" presId="urn:microsoft.com/office/officeart/2005/8/layout/vList2"/>
    <dgm:cxn modelId="{2A6EC245-873F-4FA1-8638-3FAAFD2C7F81}" srcId="{C750FDCC-78E7-40CD-ADE2-C611308D77FF}" destId="{23913087-AE9F-4236-887F-440834002AB1}" srcOrd="2" destOrd="0" parTransId="{C8EA9970-8E7D-4B39-BC58-A91457F06624}" sibTransId="{08DDE2E4-BE8A-4491-AFE1-FA0C9BE3321D}"/>
    <dgm:cxn modelId="{A1C4A846-7B6C-452F-A24A-CB4224B2D24B}" type="presOf" srcId="{E83D0CA3-05EC-467F-843C-9DCB058ECDA6}" destId="{1EB68773-255B-4B8B-9060-6A239DE1674C}" srcOrd="0" destOrd="0" presId="urn:microsoft.com/office/officeart/2005/8/layout/vList2"/>
    <dgm:cxn modelId="{AB1DB16E-9F21-4BE4-BD01-3968B1B762CA}" srcId="{457F0F2A-B226-4744-9F10-E19C587FFBD7}" destId="{C750FDCC-78E7-40CD-ADE2-C611308D77FF}" srcOrd="1" destOrd="0" parTransId="{07B0F18E-E225-48E5-89EC-BBE3711E39FC}" sibTransId="{BCB797E1-33CE-4B7F-BD45-C2F5506EBEFA}"/>
    <dgm:cxn modelId="{B5B94B51-55B3-4EC0-8FA1-231A8B0A4774}" srcId="{93CC4135-34B4-4E2F-8D56-5394C1A36164}" destId="{E83D0CA3-05EC-467F-843C-9DCB058ECDA6}" srcOrd="1" destOrd="0" parTransId="{9831C5B8-084E-46EB-94CA-C0731AA0F5CB}" sibTransId="{EB0C9CBE-AC2C-4343-A288-9745112E47DB}"/>
    <dgm:cxn modelId="{82E1F551-964A-4B55-91B6-CE1C87408AE1}" srcId="{B036EF54-5FCA-4745-B43E-E9D74580EB6D}" destId="{2354D26B-00EB-4C22-83C9-91077EC0089D}" srcOrd="0" destOrd="0" parTransId="{6256247C-4F87-45E4-8909-7D0B4C4518CF}" sibTransId="{3B57DC06-D67A-4046-9B97-14657063CD0E}"/>
    <dgm:cxn modelId="{C3A17352-BA6D-4A28-88EC-C02DE1E1CD9A}" srcId="{E83D0CA3-05EC-467F-843C-9DCB058ECDA6}" destId="{FDED5611-E640-4051-AA40-75FEF225B4F4}" srcOrd="0" destOrd="0" parTransId="{4918EEFA-C9EA-4BB9-9FDC-B9E2F443D6AA}" sibTransId="{4A9A7416-A3DA-420B-8248-89D131B89FB8}"/>
    <dgm:cxn modelId="{979D7D72-5E2D-44C5-B055-C644886CBDE9}" type="presOf" srcId="{C750FDCC-78E7-40CD-ADE2-C611308D77FF}" destId="{4093C433-37AF-4637-AB7C-768DFFE7F1B8}" srcOrd="0" destOrd="1" presId="urn:microsoft.com/office/officeart/2005/8/layout/vList2"/>
    <dgm:cxn modelId="{1700B87D-6FB7-4E4E-9C68-F26FC5E68633}" type="presOf" srcId="{237F9FB6-0DE5-4BB0-B881-6FDBCD3A7B93}" destId="{C263297F-F886-42C2-969A-B22BEDCC6FFD}" srcOrd="0" destOrd="2" presId="urn:microsoft.com/office/officeart/2005/8/layout/vList2"/>
    <dgm:cxn modelId="{F2091B86-9366-4068-BDB7-2A3FEC7BFADD}" type="presOf" srcId="{2354D26B-00EB-4C22-83C9-91077EC0089D}" destId="{C263297F-F886-42C2-969A-B22BEDCC6FFD}" srcOrd="0" destOrd="0" presId="urn:microsoft.com/office/officeart/2005/8/layout/vList2"/>
    <dgm:cxn modelId="{5FB0AD89-EC21-4342-AB65-333C8AF83819}" type="presOf" srcId="{E5CE7A88-AC43-4EFF-A2AB-A5B8A9ABF92E}" destId="{4093C433-37AF-4637-AB7C-768DFFE7F1B8}" srcOrd="0" destOrd="3" presId="urn:microsoft.com/office/officeart/2005/8/layout/vList2"/>
    <dgm:cxn modelId="{E1E6C88A-CCB0-4EB9-8B2F-5F9DC7DC77F1}" type="presOf" srcId="{B036EF54-5FCA-4745-B43E-E9D74580EB6D}" destId="{8979FC2A-C87D-4746-961A-BB8DF2C7547B}" srcOrd="0" destOrd="0" presId="urn:microsoft.com/office/officeart/2005/8/layout/vList2"/>
    <dgm:cxn modelId="{DE104D95-CC95-402E-A15D-E1CB505AE9F6}" srcId="{C750FDCC-78E7-40CD-ADE2-C611308D77FF}" destId="{90AD70BF-2B4D-4551-A784-C710810797B7}" srcOrd="0" destOrd="0" parTransId="{BAF49710-CF3C-4AE5-9628-3C0FD1A4ADB7}" sibTransId="{B5D02C68-E86D-4B9A-AF44-B3A5AB5B6115}"/>
    <dgm:cxn modelId="{FD3E4096-AFAF-46A9-85D4-9AE9D0535C4B}" srcId="{E83D0CA3-05EC-467F-843C-9DCB058ECDA6}" destId="{2349D2F6-3A5B-47B0-A09D-4F8B0826C0BA}" srcOrd="1" destOrd="0" parTransId="{65B16249-B269-4A92-AC44-548DFAE0B4E7}" sibTransId="{ED0005A5-D6C5-4D8B-B301-B888384B5DB6}"/>
    <dgm:cxn modelId="{7778F79D-E8B5-4040-8E0B-1D9DEB1BDDCF}" srcId="{93CC4135-34B4-4E2F-8D56-5394C1A36164}" destId="{457F0F2A-B226-4744-9F10-E19C587FFBD7}" srcOrd="2" destOrd="0" parTransId="{91A76AAB-6CA6-4692-9C74-5DAAA451F946}" sibTransId="{F55B5367-01E6-4367-A2B1-1CDE4A08FB4C}"/>
    <dgm:cxn modelId="{D44CC2B0-CC30-4E40-AAD2-210BAA5C034B}" type="presOf" srcId="{F18AC5C9-00E7-4DAA-9AD7-1433AE718C82}" destId="{C263297F-F886-42C2-969A-B22BEDCC6FFD}" srcOrd="0" destOrd="1" presId="urn:microsoft.com/office/officeart/2005/8/layout/vList2"/>
    <dgm:cxn modelId="{A6EB24CA-80A6-4B9A-B1A5-235DDDB73652}" srcId="{B036EF54-5FCA-4745-B43E-E9D74580EB6D}" destId="{237F9FB6-0DE5-4BB0-B881-6FDBCD3A7B93}" srcOrd="2" destOrd="0" parTransId="{4A57AD1D-04D6-4BE0-B185-53E174690A47}" sibTransId="{087666BF-EC66-4C7D-9109-2EC481D12F1F}"/>
    <dgm:cxn modelId="{4F1867D2-21E7-4786-A5D7-DF2B0DE1B220}" srcId="{93CC4135-34B4-4E2F-8D56-5394C1A36164}" destId="{B036EF54-5FCA-4745-B43E-E9D74580EB6D}" srcOrd="0" destOrd="0" parTransId="{E7B98C7F-946B-4436-BA1B-67F20FDADE5D}" sibTransId="{3D589DA8-EAFA-4DD1-A13C-DABDD5BBF0E3}"/>
    <dgm:cxn modelId="{0A5B55E2-D70D-452E-B8E7-9E9D33E0267E}" type="presOf" srcId="{93CC4135-34B4-4E2F-8D56-5394C1A36164}" destId="{9F4B44E0-3D21-4FBB-9C3C-EE38C77C6C83}" srcOrd="0" destOrd="0" presId="urn:microsoft.com/office/officeart/2005/8/layout/vList2"/>
    <dgm:cxn modelId="{5182B6E8-8ED6-4817-BD4A-51308B1911F4}" type="presOf" srcId="{FDED5611-E640-4051-AA40-75FEF225B4F4}" destId="{7A44ADD0-4AE7-4287-BB9D-AD470BC4AAB0}" srcOrd="0" destOrd="0" presId="urn:microsoft.com/office/officeart/2005/8/layout/vList2"/>
    <dgm:cxn modelId="{5BA64FE5-870E-44CD-A16D-8E09E302F3D4}" type="presParOf" srcId="{9F4B44E0-3D21-4FBB-9C3C-EE38C77C6C83}" destId="{8979FC2A-C87D-4746-961A-BB8DF2C7547B}" srcOrd="0" destOrd="0" presId="urn:microsoft.com/office/officeart/2005/8/layout/vList2"/>
    <dgm:cxn modelId="{9743D84B-6E77-4F0D-9BAE-153FFBEDFC72}" type="presParOf" srcId="{9F4B44E0-3D21-4FBB-9C3C-EE38C77C6C83}" destId="{C263297F-F886-42C2-969A-B22BEDCC6FFD}" srcOrd="1" destOrd="0" presId="urn:microsoft.com/office/officeart/2005/8/layout/vList2"/>
    <dgm:cxn modelId="{77492920-74B6-4F5D-97F7-CC4C9747405C}" type="presParOf" srcId="{9F4B44E0-3D21-4FBB-9C3C-EE38C77C6C83}" destId="{1EB68773-255B-4B8B-9060-6A239DE1674C}" srcOrd="2" destOrd="0" presId="urn:microsoft.com/office/officeart/2005/8/layout/vList2"/>
    <dgm:cxn modelId="{C9F8EA33-AF4B-4311-9E0B-804D018FF480}" type="presParOf" srcId="{9F4B44E0-3D21-4FBB-9C3C-EE38C77C6C83}" destId="{7A44ADD0-4AE7-4287-BB9D-AD470BC4AAB0}" srcOrd="3" destOrd="0" presId="urn:microsoft.com/office/officeart/2005/8/layout/vList2"/>
    <dgm:cxn modelId="{BD6A5DF5-B3EC-4756-B78D-B87978E92F1E}" type="presParOf" srcId="{9F4B44E0-3D21-4FBB-9C3C-EE38C77C6C83}" destId="{A4565FE5-5CBD-4E42-83D3-036A22340B16}" srcOrd="4" destOrd="0" presId="urn:microsoft.com/office/officeart/2005/8/layout/vList2"/>
    <dgm:cxn modelId="{770DE78D-4D16-420A-94AC-E7D71E63C4C6}" type="presParOf" srcId="{9F4B44E0-3D21-4FBB-9C3C-EE38C77C6C83}" destId="{4093C433-37AF-4637-AB7C-768DFFE7F1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Quando devemos utilizar o modelo conceitual, o lógico e o físico?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Vocês conhecem alguma outra forma de representar o modelo conceitual além da proposta do Peter Chen?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Por que não partir diretamente para o modelo lógico?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7130B-21B4-47AD-9904-A4FBE3BE3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3739158-1132-4D61-99DB-B0446D54E223}">
      <dgm:prSet custT="1"/>
      <dgm:spPr/>
      <dgm:t>
        <a:bodyPr/>
        <a:lstStyle/>
        <a:p>
          <a:r>
            <a:rPr lang="pt-BR" sz="1800"/>
            <a:t>Domínio</a:t>
          </a:r>
        </a:p>
      </dgm:t>
    </dgm:pt>
    <dgm:pt modelId="{44246D6F-CBE1-485F-9483-E15555F94337}" type="parTrans" cxnId="{08A8A1AC-76AC-40F2-B77D-649B7A311786}">
      <dgm:prSet/>
      <dgm:spPr/>
      <dgm:t>
        <a:bodyPr/>
        <a:lstStyle/>
        <a:p>
          <a:endParaRPr lang="pt-BR"/>
        </a:p>
      </dgm:t>
    </dgm:pt>
    <dgm:pt modelId="{76F5E7DC-CAE6-42A2-866C-1EE2891BD594}" type="sibTrans" cxnId="{08A8A1AC-76AC-40F2-B77D-649B7A311786}">
      <dgm:prSet/>
      <dgm:spPr/>
      <dgm:t>
        <a:bodyPr/>
        <a:lstStyle/>
        <a:p>
          <a:endParaRPr lang="pt-BR"/>
        </a:p>
      </dgm:t>
    </dgm:pt>
    <dgm:pt modelId="{B8BF8F71-90AA-4855-93BB-42E3C7BD4E91}">
      <dgm:prSet/>
      <dgm:spPr/>
      <dgm:t>
        <a:bodyPr/>
        <a:lstStyle/>
        <a:p>
          <a:r>
            <a:rPr lang="pt-BR" dirty="0"/>
            <a:t>Conjunto de valores permitidos para um dado. </a:t>
          </a:r>
        </a:p>
      </dgm:t>
    </dgm:pt>
    <dgm:pt modelId="{024A418F-4FA6-479E-A94E-49050783FC63}" type="parTrans" cxnId="{0C222D42-555C-46A2-A87D-D768C1FF50A4}">
      <dgm:prSet/>
      <dgm:spPr/>
      <dgm:t>
        <a:bodyPr/>
        <a:lstStyle/>
        <a:p>
          <a:endParaRPr lang="pt-BR"/>
        </a:p>
      </dgm:t>
    </dgm:pt>
    <dgm:pt modelId="{4243548C-DA74-4E37-9C22-A1D24E645426}" type="sibTrans" cxnId="{0C222D42-555C-46A2-A87D-D768C1FF50A4}">
      <dgm:prSet/>
      <dgm:spPr/>
      <dgm:t>
        <a:bodyPr/>
        <a:lstStyle/>
        <a:p>
          <a:endParaRPr lang="pt-BR"/>
        </a:p>
      </dgm:t>
    </dgm:pt>
    <dgm:pt modelId="{B8683CDA-7586-4F95-BE2C-87563E60C501}">
      <dgm:prSet/>
      <dgm:spPr/>
      <dgm:t>
        <a:bodyPr/>
        <a:lstStyle/>
        <a:p>
          <a:r>
            <a:rPr lang="pt-BR" dirty="0"/>
            <a:t>Ex. CPF: conjunto de 11 dígitos.</a:t>
          </a:r>
        </a:p>
      </dgm:t>
    </dgm:pt>
    <dgm:pt modelId="{963EEE80-60E8-4A29-BD27-4E5621C39A1D}" type="parTrans" cxnId="{B7B8A461-C613-4AB5-985D-DC3019EBA91C}">
      <dgm:prSet/>
      <dgm:spPr/>
      <dgm:t>
        <a:bodyPr/>
        <a:lstStyle/>
        <a:p>
          <a:endParaRPr lang="pt-BR"/>
        </a:p>
      </dgm:t>
    </dgm:pt>
    <dgm:pt modelId="{0696AC12-1072-454E-97E5-A4C4AADEF86E}" type="sibTrans" cxnId="{B7B8A461-C613-4AB5-985D-DC3019EBA91C}">
      <dgm:prSet/>
      <dgm:spPr/>
      <dgm:t>
        <a:bodyPr/>
        <a:lstStyle/>
        <a:p>
          <a:endParaRPr lang="pt-BR"/>
        </a:p>
      </dgm:t>
    </dgm:pt>
    <dgm:pt modelId="{F376D7C5-B39C-424B-81C6-9056EAB13F10}">
      <dgm:prSet/>
      <dgm:spPr/>
      <dgm:t>
        <a:bodyPr/>
        <a:lstStyle/>
        <a:p>
          <a:r>
            <a:rPr lang="pt-BR" dirty="0" err="1"/>
            <a:t>Tupla</a:t>
          </a:r>
          <a:endParaRPr lang="pt-BR" dirty="0"/>
        </a:p>
      </dgm:t>
    </dgm:pt>
    <dgm:pt modelId="{6FC60AB9-8772-469D-AA55-17ED6641F500}" type="parTrans" cxnId="{BB25D358-49CB-451B-A564-6E17B25FBB93}">
      <dgm:prSet/>
      <dgm:spPr/>
      <dgm:t>
        <a:bodyPr/>
        <a:lstStyle/>
        <a:p>
          <a:endParaRPr lang="pt-BR"/>
        </a:p>
      </dgm:t>
    </dgm:pt>
    <dgm:pt modelId="{3AEB4DD8-1DB1-409D-85E7-8CF8FD719AC7}" type="sibTrans" cxnId="{BB25D358-49CB-451B-A564-6E17B25FBB93}">
      <dgm:prSet/>
      <dgm:spPr/>
      <dgm:t>
        <a:bodyPr/>
        <a:lstStyle/>
        <a:p>
          <a:endParaRPr lang="pt-BR"/>
        </a:p>
      </dgm:t>
    </dgm:pt>
    <dgm:pt modelId="{AB9BDCE3-459E-4D2A-BD90-26FBDD88618A}">
      <dgm:prSet/>
      <dgm:spPr/>
      <dgm:t>
        <a:bodyPr/>
        <a:lstStyle/>
        <a:p>
          <a:r>
            <a:rPr lang="pt-BR" dirty="0"/>
            <a:t>Conjunto de pares (atributo, valor).</a:t>
          </a:r>
        </a:p>
      </dgm:t>
    </dgm:pt>
    <dgm:pt modelId="{77600FFC-BC7A-45B3-A630-75CDDE033F09}" type="parTrans" cxnId="{4BF72826-798F-42C5-8EF5-F86967A329BA}">
      <dgm:prSet/>
      <dgm:spPr/>
      <dgm:t>
        <a:bodyPr/>
        <a:lstStyle/>
        <a:p>
          <a:endParaRPr lang="pt-BR"/>
        </a:p>
      </dgm:t>
    </dgm:pt>
    <dgm:pt modelId="{B45B2D69-6D24-4157-82E5-8AF1D874F2B0}" type="sibTrans" cxnId="{4BF72826-798F-42C5-8EF5-F86967A329BA}">
      <dgm:prSet/>
      <dgm:spPr/>
      <dgm:t>
        <a:bodyPr/>
        <a:lstStyle/>
        <a:p>
          <a:endParaRPr lang="pt-BR"/>
        </a:p>
      </dgm:t>
    </dgm:pt>
    <dgm:pt modelId="{FC1818B4-EA70-4D7F-8ACA-E9DD2D875A1B}">
      <dgm:prSet/>
      <dgm:spPr/>
      <dgm:t>
        <a:bodyPr/>
        <a:lstStyle/>
        <a:p>
          <a:r>
            <a:rPr lang="pt-BR" dirty="0"/>
            <a:t>Define uma ocorrência de um fato do mundo real ou de um relacionamento entre fatos.</a:t>
          </a:r>
        </a:p>
      </dgm:t>
    </dgm:pt>
    <dgm:pt modelId="{54AF5984-0800-4313-9418-6A37E18D44A8}" type="parTrans" cxnId="{6D5DDC57-54D3-406B-86A2-4559F4E67667}">
      <dgm:prSet/>
      <dgm:spPr/>
      <dgm:t>
        <a:bodyPr/>
        <a:lstStyle/>
        <a:p>
          <a:endParaRPr lang="pt-BR"/>
        </a:p>
      </dgm:t>
    </dgm:pt>
    <dgm:pt modelId="{7C942A7F-81C1-4DBF-BEDE-E9F12131FD9E}" type="sibTrans" cxnId="{6D5DDC57-54D3-406B-86A2-4559F4E67667}">
      <dgm:prSet/>
      <dgm:spPr/>
      <dgm:t>
        <a:bodyPr/>
        <a:lstStyle/>
        <a:p>
          <a:endParaRPr lang="pt-BR"/>
        </a:p>
      </dgm:t>
    </dgm:pt>
    <dgm:pt modelId="{731523AE-FF8A-44AC-93E4-17ED35D5814B}">
      <dgm:prSet/>
      <dgm:spPr/>
      <dgm:t>
        <a:bodyPr/>
        <a:lstStyle/>
        <a:p>
          <a:r>
            <a:rPr lang="pt-BR" dirty="0"/>
            <a:t>Ex. Aluno: {(nome, ‘Pedro’), (idade, 23), (matrícula, 031432), ...}</a:t>
          </a:r>
        </a:p>
      </dgm:t>
    </dgm:pt>
    <dgm:pt modelId="{1BF3AC4A-E062-4ECE-82C8-20194B8C971A}" type="parTrans" cxnId="{FFDD9786-9A3C-46E3-A20F-9F8C5BAD84A1}">
      <dgm:prSet/>
      <dgm:spPr/>
      <dgm:t>
        <a:bodyPr/>
        <a:lstStyle/>
        <a:p>
          <a:endParaRPr lang="pt-BR"/>
        </a:p>
      </dgm:t>
    </dgm:pt>
    <dgm:pt modelId="{E075C805-DB4B-4A18-AA07-AF5E79D51C5C}" type="sibTrans" cxnId="{FFDD9786-9A3C-46E3-A20F-9F8C5BAD84A1}">
      <dgm:prSet/>
      <dgm:spPr/>
      <dgm:t>
        <a:bodyPr/>
        <a:lstStyle/>
        <a:p>
          <a:endParaRPr lang="pt-BR"/>
        </a:p>
      </dgm:t>
    </dgm:pt>
    <dgm:pt modelId="{7AEC95BE-F27C-43D7-8E23-89FA0133FF66}">
      <dgm:prSet/>
      <dgm:spPr/>
      <dgm:t>
        <a:bodyPr/>
        <a:lstStyle/>
        <a:p>
          <a:r>
            <a:rPr lang="pt-BR" dirty="0"/>
            <a:t>Relação</a:t>
          </a:r>
        </a:p>
      </dgm:t>
    </dgm:pt>
    <dgm:pt modelId="{12355022-229F-4AEF-9A57-C99520E1290D}" type="parTrans" cxnId="{5DE43EB1-E26C-4897-B344-15827B4864BC}">
      <dgm:prSet/>
      <dgm:spPr/>
      <dgm:t>
        <a:bodyPr/>
        <a:lstStyle/>
        <a:p>
          <a:endParaRPr lang="pt-BR"/>
        </a:p>
      </dgm:t>
    </dgm:pt>
    <dgm:pt modelId="{8D2B654E-E324-4D69-9636-4A3577852235}" type="sibTrans" cxnId="{5DE43EB1-E26C-4897-B344-15827B4864BC}">
      <dgm:prSet/>
      <dgm:spPr/>
      <dgm:t>
        <a:bodyPr/>
        <a:lstStyle/>
        <a:p>
          <a:endParaRPr lang="pt-BR"/>
        </a:p>
      </dgm:t>
    </dgm:pt>
    <dgm:pt modelId="{2B53BD4D-713E-4A16-AC56-C70A3A4DD020}">
      <dgm:prSet/>
      <dgm:spPr/>
      <dgm:t>
        <a:bodyPr/>
        <a:lstStyle/>
        <a:p>
          <a:r>
            <a:rPr lang="pt-BR" dirty="0"/>
            <a:t>Elemento principal do modelo relacional, uma relação é uma tabela com linhas e colunas onde são armazenados os dados do banco de dados.</a:t>
          </a:r>
        </a:p>
      </dgm:t>
    </dgm:pt>
    <dgm:pt modelId="{7FD5762C-1BA7-4EC1-90BD-1866D84BEE1C}" type="parTrans" cxnId="{2D46D4E2-E7F6-46F7-BDB2-DFFCBF4A9691}">
      <dgm:prSet/>
      <dgm:spPr/>
      <dgm:t>
        <a:bodyPr/>
        <a:lstStyle/>
        <a:p>
          <a:endParaRPr lang="pt-BR"/>
        </a:p>
      </dgm:t>
    </dgm:pt>
    <dgm:pt modelId="{6FB34939-3D82-4868-845A-E68E97AAFAA0}" type="sibTrans" cxnId="{2D46D4E2-E7F6-46F7-BDB2-DFFCBF4A9691}">
      <dgm:prSet/>
      <dgm:spPr/>
      <dgm:t>
        <a:bodyPr/>
        <a:lstStyle/>
        <a:p>
          <a:endParaRPr lang="pt-BR"/>
        </a:p>
      </dgm:t>
    </dgm:pt>
    <dgm:pt modelId="{4F032960-5D22-4196-B594-B523D99899FF}">
      <dgm:prSet/>
      <dgm:spPr/>
      <dgm:t>
        <a:bodyPr/>
        <a:lstStyle/>
        <a:p>
          <a:r>
            <a:rPr lang="pt-BR" dirty="0"/>
            <a:t>Característica</a:t>
          </a:r>
        </a:p>
      </dgm:t>
    </dgm:pt>
    <dgm:pt modelId="{60AFD00A-863C-4776-BE8E-877A2916DB1E}" type="parTrans" cxnId="{15C57803-9FE7-4CB8-807D-93358A443D7E}">
      <dgm:prSet/>
      <dgm:spPr/>
      <dgm:t>
        <a:bodyPr/>
        <a:lstStyle/>
        <a:p>
          <a:endParaRPr lang="pt-BR"/>
        </a:p>
      </dgm:t>
    </dgm:pt>
    <dgm:pt modelId="{F95F6166-4947-46A4-B6B9-FDCF18BAD919}" type="sibTrans" cxnId="{15C57803-9FE7-4CB8-807D-93358A443D7E}">
      <dgm:prSet/>
      <dgm:spPr/>
      <dgm:t>
        <a:bodyPr/>
        <a:lstStyle/>
        <a:p>
          <a:endParaRPr lang="pt-BR"/>
        </a:p>
      </dgm:t>
    </dgm:pt>
    <dgm:pt modelId="{B6ED90B6-1A37-4E29-AE76-A831F6A492F4}">
      <dgm:prSet/>
      <dgm:spPr/>
      <dgm:t>
        <a:bodyPr/>
        <a:lstStyle/>
        <a:p>
          <a:r>
            <a:rPr lang="pt-BR" dirty="0"/>
            <a:t>Cada elemento de uma relação R deve ser único (não repetido) e ter todos os domínios instanciados.</a:t>
          </a:r>
        </a:p>
      </dgm:t>
    </dgm:pt>
    <dgm:pt modelId="{19369731-7E16-4228-B2BE-0AE0B5288FF0}" type="parTrans" cxnId="{B316A73C-C5D2-4054-B88E-07CDE5D21678}">
      <dgm:prSet/>
      <dgm:spPr/>
      <dgm:t>
        <a:bodyPr/>
        <a:lstStyle/>
        <a:p>
          <a:endParaRPr lang="pt-BR"/>
        </a:p>
      </dgm:t>
    </dgm:pt>
    <dgm:pt modelId="{55BB4243-FEF2-459E-8333-B6E58FDA9494}" type="sibTrans" cxnId="{B316A73C-C5D2-4054-B88E-07CDE5D21678}">
      <dgm:prSet/>
      <dgm:spPr/>
      <dgm:t>
        <a:bodyPr/>
        <a:lstStyle/>
        <a:p>
          <a:endParaRPr lang="pt-BR"/>
        </a:p>
      </dgm:t>
    </dgm:pt>
    <dgm:pt modelId="{AE5D8EA7-F2FC-4077-9295-8684F6A27E69}" type="pres">
      <dgm:prSet presAssocID="{B347130B-21B4-47AD-9904-A4FBE3BE3216}" presName="linear" presStyleCnt="0">
        <dgm:presLayoutVars>
          <dgm:animLvl val="lvl"/>
          <dgm:resizeHandles val="exact"/>
        </dgm:presLayoutVars>
      </dgm:prSet>
      <dgm:spPr/>
    </dgm:pt>
    <dgm:pt modelId="{1F8CE456-9EB3-4FFE-B1D0-7394E79059D4}" type="pres">
      <dgm:prSet presAssocID="{13739158-1132-4D61-99DB-B0446D54E2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9F96E7-CAF5-4956-9027-9CCA0BB77C88}" type="pres">
      <dgm:prSet presAssocID="{13739158-1132-4D61-99DB-B0446D54E223}" presName="childText" presStyleLbl="revTx" presStyleIdx="0" presStyleCnt="4">
        <dgm:presLayoutVars>
          <dgm:bulletEnabled val="1"/>
        </dgm:presLayoutVars>
      </dgm:prSet>
      <dgm:spPr/>
    </dgm:pt>
    <dgm:pt modelId="{56B88995-E058-4A7B-B90A-4356C9F08EF6}" type="pres">
      <dgm:prSet presAssocID="{F376D7C5-B39C-424B-81C6-9056EAB13F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392452-FDD9-4A66-AD97-1ADE006F2EA7}" type="pres">
      <dgm:prSet presAssocID="{F376D7C5-B39C-424B-81C6-9056EAB13F10}" presName="childText" presStyleLbl="revTx" presStyleIdx="1" presStyleCnt="4">
        <dgm:presLayoutVars>
          <dgm:bulletEnabled val="1"/>
        </dgm:presLayoutVars>
      </dgm:prSet>
      <dgm:spPr/>
    </dgm:pt>
    <dgm:pt modelId="{B5ACD616-C15F-466A-BEBC-8BD9E1086208}" type="pres">
      <dgm:prSet presAssocID="{7AEC95BE-F27C-43D7-8E23-89FA0133FF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84997A-1A52-4D7C-81D5-FAF109962786}" type="pres">
      <dgm:prSet presAssocID="{7AEC95BE-F27C-43D7-8E23-89FA0133FF66}" presName="childText" presStyleLbl="revTx" presStyleIdx="2" presStyleCnt="4">
        <dgm:presLayoutVars>
          <dgm:bulletEnabled val="1"/>
        </dgm:presLayoutVars>
      </dgm:prSet>
      <dgm:spPr/>
    </dgm:pt>
    <dgm:pt modelId="{459B3619-5CAB-43EB-A13E-747D052D0193}" type="pres">
      <dgm:prSet presAssocID="{4F032960-5D22-4196-B594-B523D99899F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73AD673-1A59-4418-8C1A-53E285D05741}" type="pres">
      <dgm:prSet presAssocID="{4F032960-5D22-4196-B594-B523D99899F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5C57803-9FE7-4CB8-807D-93358A443D7E}" srcId="{B347130B-21B4-47AD-9904-A4FBE3BE3216}" destId="{4F032960-5D22-4196-B594-B523D99899FF}" srcOrd="3" destOrd="0" parTransId="{60AFD00A-863C-4776-BE8E-877A2916DB1E}" sibTransId="{F95F6166-4947-46A4-B6B9-FDCF18BAD919}"/>
    <dgm:cxn modelId="{78A1040B-B4DC-4B1D-B6C6-467DD94B7003}" type="presOf" srcId="{B6ED90B6-1A37-4E29-AE76-A831F6A492F4}" destId="{273AD673-1A59-4418-8C1A-53E285D05741}" srcOrd="0" destOrd="0" presId="urn:microsoft.com/office/officeart/2005/8/layout/vList2"/>
    <dgm:cxn modelId="{A2A61311-C38E-42B4-9B90-4E241A947AC3}" type="presOf" srcId="{7AEC95BE-F27C-43D7-8E23-89FA0133FF66}" destId="{B5ACD616-C15F-466A-BEBC-8BD9E1086208}" srcOrd="0" destOrd="0" presId="urn:microsoft.com/office/officeart/2005/8/layout/vList2"/>
    <dgm:cxn modelId="{FC98C511-BCC5-49FE-B6CC-9D8B705EB4A4}" type="presOf" srcId="{AB9BDCE3-459E-4D2A-BD90-26FBDD88618A}" destId="{C9392452-FDD9-4A66-AD97-1ADE006F2EA7}" srcOrd="0" destOrd="0" presId="urn:microsoft.com/office/officeart/2005/8/layout/vList2"/>
    <dgm:cxn modelId="{4F81AD12-C880-4B54-9535-3114FBB7F85C}" type="presOf" srcId="{F376D7C5-B39C-424B-81C6-9056EAB13F10}" destId="{56B88995-E058-4A7B-B90A-4356C9F08EF6}" srcOrd="0" destOrd="0" presId="urn:microsoft.com/office/officeart/2005/8/layout/vList2"/>
    <dgm:cxn modelId="{2626BB20-CC99-4F99-BF23-35B18C6EA414}" type="presOf" srcId="{B8BF8F71-90AA-4855-93BB-42E3C7BD4E91}" destId="{AD9F96E7-CAF5-4956-9027-9CCA0BB77C88}" srcOrd="0" destOrd="0" presId="urn:microsoft.com/office/officeart/2005/8/layout/vList2"/>
    <dgm:cxn modelId="{4BF72826-798F-42C5-8EF5-F86967A329BA}" srcId="{F376D7C5-B39C-424B-81C6-9056EAB13F10}" destId="{AB9BDCE3-459E-4D2A-BD90-26FBDD88618A}" srcOrd="0" destOrd="0" parTransId="{77600FFC-BC7A-45B3-A630-75CDDE033F09}" sibTransId="{B45B2D69-6D24-4157-82E5-8AF1D874F2B0}"/>
    <dgm:cxn modelId="{B316A73C-C5D2-4054-B88E-07CDE5D21678}" srcId="{4F032960-5D22-4196-B594-B523D99899FF}" destId="{B6ED90B6-1A37-4E29-AE76-A831F6A492F4}" srcOrd="0" destOrd="0" parTransId="{19369731-7E16-4228-B2BE-0AE0B5288FF0}" sibTransId="{55BB4243-FEF2-459E-8333-B6E58FDA9494}"/>
    <dgm:cxn modelId="{FE3BEB5F-F42B-4C38-A676-4C50EFC2EE34}" type="presOf" srcId="{B8683CDA-7586-4F95-BE2C-87563E60C501}" destId="{AD9F96E7-CAF5-4956-9027-9CCA0BB77C88}" srcOrd="0" destOrd="1" presId="urn:microsoft.com/office/officeart/2005/8/layout/vList2"/>
    <dgm:cxn modelId="{B7B8A461-C613-4AB5-985D-DC3019EBA91C}" srcId="{13739158-1132-4D61-99DB-B0446D54E223}" destId="{B8683CDA-7586-4F95-BE2C-87563E60C501}" srcOrd="1" destOrd="0" parTransId="{963EEE80-60E8-4A29-BD27-4E5621C39A1D}" sibTransId="{0696AC12-1072-454E-97E5-A4C4AADEF86E}"/>
    <dgm:cxn modelId="{75400F62-4809-4ACB-9FD3-8C241F248649}" type="presOf" srcId="{4F032960-5D22-4196-B594-B523D99899FF}" destId="{459B3619-5CAB-43EB-A13E-747D052D0193}" srcOrd="0" destOrd="0" presId="urn:microsoft.com/office/officeart/2005/8/layout/vList2"/>
    <dgm:cxn modelId="{0C222D42-555C-46A2-A87D-D768C1FF50A4}" srcId="{13739158-1132-4D61-99DB-B0446D54E223}" destId="{B8BF8F71-90AA-4855-93BB-42E3C7BD4E91}" srcOrd="0" destOrd="0" parTransId="{024A418F-4FA6-479E-A94E-49050783FC63}" sibTransId="{4243548C-DA74-4E37-9C22-A1D24E645426}"/>
    <dgm:cxn modelId="{981DFC6F-B809-40B2-952E-595E3ED228A1}" type="presOf" srcId="{2B53BD4D-713E-4A16-AC56-C70A3A4DD020}" destId="{F384997A-1A52-4D7C-81D5-FAF109962786}" srcOrd="0" destOrd="0" presId="urn:microsoft.com/office/officeart/2005/8/layout/vList2"/>
    <dgm:cxn modelId="{6D5DDC57-54D3-406B-86A2-4559F4E67667}" srcId="{F376D7C5-B39C-424B-81C6-9056EAB13F10}" destId="{FC1818B4-EA70-4D7F-8ACA-E9DD2D875A1B}" srcOrd="1" destOrd="0" parTransId="{54AF5984-0800-4313-9418-6A37E18D44A8}" sibTransId="{7C942A7F-81C1-4DBF-BEDE-E9F12131FD9E}"/>
    <dgm:cxn modelId="{BB25D358-49CB-451B-A564-6E17B25FBB93}" srcId="{B347130B-21B4-47AD-9904-A4FBE3BE3216}" destId="{F376D7C5-B39C-424B-81C6-9056EAB13F10}" srcOrd="1" destOrd="0" parTransId="{6FC60AB9-8772-469D-AA55-17ED6641F500}" sibTransId="{3AEB4DD8-1DB1-409D-85E7-8CF8FD719AC7}"/>
    <dgm:cxn modelId="{FFDD9786-9A3C-46E3-A20F-9F8C5BAD84A1}" srcId="{F376D7C5-B39C-424B-81C6-9056EAB13F10}" destId="{731523AE-FF8A-44AC-93E4-17ED35D5814B}" srcOrd="2" destOrd="0" parTransId="{1BF3AC4A-E062-4ECE-82C8-20194B8C971A}" sibTransId="{E075C805-DB4B-4A18-AA07-AF5E79D51C5C}"/>
    <dgm:cxn modelId="{08A8A1AC-76AC-40F2-B77D-649B7A311786}" srcId="{B347130B-21B4-47AD-9904-A4FBE3BE3216}" destId="{13739158-1132-4D61-99DB-B0446D54E223}" srcOrd="0" destOrd="0" parTransId="{44246D6F-CBE1-485F-9483-E15555F94337}" sibTransId="{76F5E7DC-CAE6-42A2-866C-1EE2891BD594}"/>
    <dgm:cxn modelId="{5DE43EB1-E26C-4897-B344-15827B4864BC}" srcId="{B347130B-21B4-47AD-9904-A4FBE3BE3216}" destId="{7AEC95BE-F27C-43D7-8E23-89FA0133FF66}" srcOrd="2" destOrd="0" parTransId="{12355022-229F-4AEF-9A57-C99520E1290D}" sibTransId="{8D2B654E-E324-4D69-9636-4A3577852235}"/>
    <dgm:cxn modelId="{A5484EC4-AE3E-4AD5-86E1-C7141AEF612E}" type="presOf" srcId="{B347130B-21B4-47AD-9904-A4FBE3BE3216}" destId="{AE5D8EA7-F2FC-4077-9295-8684F6A27E69}" srcOrd="0" destOrd="0" presId="urn:microsoft.com/office/officeart/2005/8/layout/vList2"/>
    <dgm:cxn modelId="{63D0D4E0-502E-4C2D-B81C-BA9DBC2ADB63}" type="presOf" srcId="{13739158-1132-4D61-99DB-B0446D54E223}" destId="{1F8CE456-9EB3-4FFE-B1D0-7394E79059D4}" srcOrd="0" destOrd="0" presId="urn:microsoft.com/office/officeart/2005/8/layout/vList2"/>
    <dgm:cxn modelId="{2D46D4E2-E7F6-46F7-BDB2-DFFCBF4A9691}" srcId="{7AEC95BE-F27C-43D7-8E23-89FA0133FF66}" destId="{2B53BD4D-713E-4A16-AC56-C70A3A4DD020}" srcOrd="0" destOrd="0" parTransId="{7FD5762C-1BA7-4EC1-90BD-1866D84BEE1C}" sibTransId="{6FB34939-3D82-4868-845A-E68E97AAFAA0}"/>
    <dgm:cxn modelId="{204880F0-5024-4EF6-8FDB-ACAE075CF609}" type="presOf" srcId="{FC1818B4-EA70-4D7F-8ACA-E9DD2D875A1B}" destId="{C9392452-FDD9-4A66-AD97-1ADE006F2EA7}" srcOrd="0" destOrd="1" presId="urn:microsoft.com/office/officeart/2005/8/layout/vList2"/>
    <dgm:cxn modelId="{28EC2BF4-48A5-4705-8764-DE44CE1D6797}" type="presOf" srcId="{731523AE-FF8A-44AC-93E4-17ED35D5814B}" destId="{C9392452-FDD9-4A66-AD97-1ADE006F2EA7}" srcOrd="0" destOrd="2" presId="urn:microsoft.com/office/officeart/2005/8/layout/vList2"/>
    <dgm:cxn modelId="{1907DA2F-6C0B-467B-80D9-EA450EB656BF}" type="presParOf" srcId="{AE5D8EA7-F2FC-4077-9295-8684F6A27E69}" destId="{1F8CE456-9EB3-4FFE-B1D0-7394E79059D4}" srcOrd="0" destOrd="0" presId="urn:microsoft.com/office/officeart/2005/8/layout/vList2"/>
    <dgm:cxn modelId="{65D94623-7F37-49E9-9D87-42D9294496A3}" type="presParOf" srcId="{AE5D8EA7-F2FC-4077-9295-8684F6A27E69}" destId="{AD9F96E7-CAF5-4956-9027-9CCA0BB77C88}" srcOrd="1" destOrd="0" presId="urn:microsoft.com/office/officeart/2005/8/layout/vList2"/>
    <dgm:cxn modelId="{6E2162CF-6F56-4526-8A67-A69502CFA3C7}" type="presParOf" srcId="{AE5D8EA7-F2FC-4077-9295-8684F6A27E69}" destId="{56B88995-E058-4A7B-B90A-4356C9F08EF6}" srcOrd="2" destOrd="0" presId="urn:microsoft.com/office/officeart/2005/8/layout/vList2"/>
    <dgm:cxn modelId="{3E368ED6-AB59-4B39-B5E4-0CA224E5A73C}" type="presParOf" srcId="{AE5D8EA7-F2FC-4077-9295-8684F6A27E69}" destId="{C9392452-FDD9-4A66-AD97-1ADE006F2EA7}" srcOrd="3" destOrd="0" presId="urn:microsoft.com/office/officeart/2005/8/layout/vList2"/>
    <dgm:cxn modelId="{5101BCB5-B7BE-4CA8-B885-9ED8CE6B62D7}" type="presParOf" srcId="{AE5D8EA7-F2FC-4077-9295-8684F6A27E69}" destId="{B5ACD616-C15F-466A-BEBC-8BD9E1086208}" srcOrd="4" destOrd="0" presId="urn:microsoft.com/office/officeart/2005/8/layout/vList2"/>
    <dgm:cxn modelId="{D3D81733-E933-40A5-AE0B-8292FD5E8A9F}" type="presParOf" srcId="{AE5D8EA7-F2FC-4077-9295-8684F6A27E69}" destId="{F384997A-1A52-4D7C-81D5-FAF109962786}" srcOrd="5" destOrd="0" presId="urn:microsoft.com/office/officeart/2005/8/layout/vList2"/>
    <dgm:cxn modelId="{357ABFE9-0FA3-41D0-A408-D41D51AD1254}" type="presParOf" srcId="{AE5D8EA7-F2FC-4077-9295-8684F6A27E69}" destId="{459B3619-5CAB-43EB-A13E-747D052D0193}" srcOrd="6" destOrd="0" presId="urn:microsoft.com/office/officeart/2005/8/layout/vList2"/>
    <dgm:cxn modelId="{56367F5A-97CF-43E0-A564-5A03F581A77A}" type="presParOf" srcId="{AE5D8EA7-F2FC-4077-9295-8684F6A27E69}" destId="{273AD673-1A59-4418-8C1A-53E285D0574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2A8694-767C-4B75-BA26-B176336829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210874-279B-4713-9DF7-A90B635604BB}">
      <dgm:prSet custT="1"/>
      <dgm:spPr/>
      <dgm:t>
        <a:bodyPr/>
        <a:lstStyle/>
        <a:p>
          <a:r>
            <a:rPr lang="pt-BR" sz="2000"/>
            <a:t>Chave Primária (PK)</a:t>
          </a:r>
        </a:p>
      </dgm:t>
    </dgm:pt>
    <dgm:pt modelId="{5CAF0004-3A4C-4728-80CF-B6E97190CFB3}" type="parTrans" cxnId="{18793F2A-3995-4E7F-90C1-456EC52130ED}">
      <dgm:prSet/>
      <dgm:spPr/>
      <dgm:t>
        <a:bodyPr/>
        <a:lstStyle/>
        <a:p>
          <a:endParaRPr lang="pt-BR" sz="1400"/>
        </a:p>
      </dgm:t>
    </dgm:pt>
    <dgm:pt modelId="{904F2403-CEB4-4243-8733-C33197A3275C}" type="sibTrans" cxnId="{18793F2A-3995-4E7F-90C1-456EC52130ED}">
      <dgm:prSet/>
      <dgm:spPr/>
      <dgm:t>
        <a:bodyPr/>
        <a:lstStyle/>
        <a:p>
          <a:endParaRPr lang="pt-BR" sz="1400"/>
        </a:p>
      </dgm:t>
    </dgm:pt>
    <dgm:pt modelId="{CF0FDA72-D733-41F9-8358-5CBBB01EF9E5}">
      <dgm:prSet custT="1"/>
      <dgm:spPr/>
      <dgm:t>
        <a:bodyPr/>
        <a:lstStyle/>
        <a:p>
          <a:r>
            <a:rPr lang="pt-BR" sz="1800" dirty="0"/>
            <a:t>Um conjunto de atributos únicos e não nulos com característica de </a:t>
          </a:r>
          <a:r>
            <a:rPr lang="pt-BR" sz="1800" dirty="0" err="1"/>
            <a:t>minimalidade</a:t>
          </a:r>
          <a:r>
            <a:rPr lang="pt-BR" sz="1800" dirty="0"/>
            <a:t>, que identificam </a:t>
          </a:r>
          <a:r>
            <a:rPr lang="pt-BR" sz="1800" b="1" dirty="0"/>
            <a:t>unicamente</a:t>
          </a:r>
          <a:r>
            <a:rPr lang="pt-BR" sz="1800" dirty="0"/>
            <a:t> uma </a:t>
          </a:r>
          <a:r>
            <a:rPr lang="pt-BR" sz="1800" dirty="0" err="1"/>
            <a:t>tupla</a:t>
          </a:r>
          <a:r>
            <a:rPr lang="pt-BR" sz="1800" dirty="0"/>
            <a:t>.</a:t>
          </a:r>
        </a:p>
      </dgm:t>
    </dgm:pt>
    <dgm:pt modelId="{C8E202F3-CD5A-4597-9B93-C5EF46F0DEFE}" type="parTrans" cxnId="{369F0AC1-A534-42E2-81BA-DD9673DF9FBA}">
      <dgm:prSet/>
      <dgm:spPr/>
      <dgm:t>
        <a:bodyPr/>
        <a:lstStyle/>
        <a:p>
          <a:endParaRPr lang="pt-BR" sz="1400"/>
        </a:p>
      </dgm:t>
    </dgm:pt>
    <dgm:pt modelId="{A191DCDC-3469-41ED-B7F8-ACF59D5A7A5F}" type="sibTrans" cxnId="{369F0AC1-A534-42E2-81BA-DD9673DF9FBA}">
      <dgm:prSet/>
      <dgm:spPr/>
      <dgm:t>
        <a:bodyPr/>
        <a:lstStyle/>
        <a:p>
          <a:endParaRPr lang="pt-BR" sz="1400"/>
        </a:p>
      </dgm:t>
    </dgm:pt>
    <dgm:pt modelId="{DC325C54-380A-4490-8083-C2CCEF07C118}">
      <dgm:prSet custT="1"/>
      <dgm:spPr/>
      <dgm:t>
        <a:bodyPr/>
        <a:lstStyle/>
        <a:p>
          <a:r>
            <a:rPr lang="pt-BR" sz="1800" dirty="0"/>
            <a:t>Muitas vezes é “</a:t>
          </a:r>
          <a:r>
            <a:rPr lang="pt-BR" sz="1800" i="1" dirty="0"/>
            <a:t>auto </a:t>
          </a:r>
          <a:r>
            <a:rPr lang="pt-BR" sz="1800" i="1" dirty="0" err="1"/>
            <a:t>increment</a:t>
          </a:r>
          <a:r>
            <a:rPr lang="pt-BR" sz="1800" dirty="0"/>
            <a:t>”</a:t>
          </a:r>
        </a:p>
      </dgm:t>
    </dgm:pt>
    <dgm:pt modelId="{2825B427-E19C-408A-8D3E-4A0D37EC0D89}" type="parTrans" cxnId="{13DC2CA1-EA70-4DA6-8CA7-933EE60C062D}">
      <dgm:prSet/>
      <dgm:spPr/>
      <dgm:t>
        <a:bodyPr/>
        <a:lstStyle/>
        <a:p>
          <a:endParaRPr lang="pt-BR" sz="1400"/>
        </a:p>
      </dgm:t>
    </dgm:pt>
    <dgm:pt modelId="{422561E5-6825-4C36-9A95-8062556B0A2D}" type="sibTrans" cxnId="{13DC2CA1-EA70-4DA6-8CA7-933EE60C062D}">
      <dgm:prSet/>
      <dgm:spPr/>
      <dgm:t>
        <a:bodyPr/>
        <a:lstStyle/>
        <a:p>
          <a:endParaRPr lang="pt-BR" sz="1400"/>
        </a:p>
      </dgm:t>
    </dgm:pt>
    <dgm:pt modelId="{FE30C62C-B3A6-49DA-A45B-08C489097BA8}">
      <dgm:prSet custT="1"/>
      <dgm:spPr/>
      <dgm:t>
        <a:bodyPr/>
        <a:lstStyle/>
        <a:p>
          <a:r>
            <a:rPr lang="pt-BR" sz="2000" dirty="0"/>
            <a:t>Chave Estrangeira (FK)</a:t>
          </a:r>
        </a:p>
      </dgm:t>
    </dgm:pt>
    <dgm:pt modelId="{329A6F73-898B-4B4B-B880-B79FD2C20BB1}" type="parTrans" cxnId="{EC37E925-4E6C-4555-A867-37E8A1E59A7F}">
      <dgm:prSet/>
      <dgm:spPr/>
      <dgm:t>
        <a:bodyPr/>
        <a:lstStyle/>
        <a:p>
          <a:endParaRPr lang="pt-BR" sz="1400"/>
        </a:p>
      </dgm:t>
    </dgm:pt>
    <dgm:pt modelId="{83BCCC25-42B5-412A-9D87-4C5A1E92EC11}" type="sibTrans" cxnId="{EC37E925-4E6C-4555-A867-37E8A1E59A7F}">
      <dgm:prSet/>
      <dgm:spPr/>
      <dgm:t>
        <a:bodyPr/>
        <a:lstStyle/>
        <a:p>
          <a:endParaRPr lang="pt-BR" sz="1400"/>
        </a:p>
      </dgm:t>
    </dgm:pt>
    <dgm:pt modelId="{E5775589-AFF5-4917-86D0-C1A02FE879BB}">
      <dgm:prSet custT="1"/>
      <dgm:spPr/>
      <dgm:t>
        <a:bodyPr/>
        <a:lstStyle/>
        <a:p>
          <a:r>
            <a:rPr lang="pt-BR" sz="1800" dirty="0"/>
            <a:t>Um atributo ou uma combinação de atributos, cujos valores aparecem necessariamente na chave primária </a:t>
          </a:r>
          <a:r>
            <a:rPr lang="pt-BR" sz="1800" b="1" dirty="0"/>
            <a:t>de uma outra relação </a:t>
          </a:r>
          <a:r>
            <a:rPr lang="pt-BR" sz="1800" dirty="0"/>
            <a:t>ou </a:t>
          </a:r>
          <a:r>
            <a:rPr lang="pt-BR" sz="1800" b="1" dirty="0"/>
            <a:t>da mesma relação</a:t>
          </a:r>
          <a:r>
            <a:rPr lang="pt-BR" sz="1800" dirty="0"/>
            <a:t>.</a:t>
          </a:r>
        </a:p>
      </dgm:t>
    </dgm:pt>
    <dgm:pt modelId="{38316F66-9525-4CDC-AE61-20AB776EFCF3}" type="parTrans" cxnId="{7AFE5C26-113C-4D7E-AA16-B92EA3371641}">
      <dgm:prSet/>
      <dgm:spPr/>
      <dgm:t>
        <a:bodyPr/>
        <a:lstStyle/>
        <a:p>
          <a:endParaRPr lang="pt-BR" sz="1400"/>
        </a:p>
      </dgm:t>
    </dgm:pt>
    <dgm:pt modelId="{C5D7599F-473D-4025-8071-79A0D533D779}" type="sibTrans" cxnId="{7AFE5C26-113C-4D7E-AA16-B92EA3371641}">
      <dgm:prSet/>
      <dgm:spPr/>
      <dgm:t>
        <a:bodyPr/>
        <a:lstStyle/>
        <a:p>
          <a:endParaRPr lang="pt-BR" sz="1400"/>
        </a:p>
      </dgm:t>
    </dgm:pt>
    <dgm:pt modelId="{18188811-9E39-4DB5-8D60-3DD8ED08BE38}">
      <dgm:prSet custT="1"/>
      <dgm:spPr/>
      <dgm:t>
        <a:bodyPr/>
        <a:lstStyle/>
        <a:p>
          <a:r>
            <a:rPr lang="pt-BR" sz="1800" dirty="0"/>
            <a:t>Não está no seu local de origem, mas sim no local para onde foi migrada (estrangeiro).</a:t>
          </a:r>
        </a:p>
      </dgm:t>
    </dgm:pt>
    <dgm:pt modelId="{FFD3F9AD-17D4-410B-81B9-8FC0D7FA8561}" type="parTrans" cxnId="{A9BF7200-3429-4F0A-A16A-9F8AD913126E}">
      <dgm:prSet/>
      <dgm:spPr/>
      <dgm:t>
        <a:bodyPr/>
        <a:lstStyle/>
        <a:p>
          <a:endParaRPr lang="pt-BR" sz="1400"/>
        </a:p>
      </dgm:t>
    </dgm:pt>
    <dgm:pt modelId="{9A2FA5E7-C06C-4685-865F-C8F817C8B37E}" type="sibTrans" cxnId="{A9BF7200-3429-4F0A-A16A-9F8AD913126E}">
      <dgm:prSet/>
      <dgm:spPr/>
      <dgm:t>
        <a:bodyPr/>
        <a:lstStyle/>
        <a:p>
          <a:endParaRPr lang="pt-BR" sz="1400"/>
        </a:p>
      </dgm:t>
    </dgm:pt>
    <dgm:pt modelId="{B18565D1-3F74-42E5-9421-CC99993A41D4}" type="pres">
      <dgm:prSet presAssocID="{B32A8694-767C-4B75-BA26-B1763368293B}" presName="linear" presStyleCnt="0">
        <dgm:presLayoutVars>
          <dgm:animLvl val="lvl"/>
          <dgm:resizeHandles val="exact"/>
        </dgm:presLayoutVars>
      </dgm:prSet>
      <dgm:spPr/>
    </dgm:pt>
    <dgm:pt modelId="{717447CE-F3C8-4E8A-88EE-7797BCEE6A65}" type="pres">
      <dgm:prSet presAssocID="{3A210874-279B-4713-9DF7-A90B635604BB}" presName="parentText" presStyleLbl="node1" presStyleIdx="0" presStyleCnt="2" custScaleY="67581">
        <dgm:presLayoutVars>
          <dgm:chMax val="0"/>
          <dgm:bulletEnabled val="1"/>
        </dgm:presLayoutVars>
      </dgm:prSet>
      <dgm:spPr/>
    </dgm:pt>
    <dgm:pt modelId="{75AA1706-473C-4F24-9D32-FA44E8C3E20C}" type="pres">
      <dgm:prSet presAssocID="{3A210874-279B-4713-9DF7-A90B635604BB}" presName="childText" presStyleLbl="revTx" presStyleIdx="0" presStyleCnt="2">
        <dgm:presLayoutVars>
          <dgm:bulletEnabled val="1"/>
        </dgm:presLayoutVars>
      </dgm:prSet>
      <dgm:spPr/>
    </dgm:pt>
    <dgm:pt modelId="{038EF8FC-8FB3-4F92-8E3C-C80622550A5A}" type="pres">
      <dgm:prSet presAssocID="{FE30C62C-B3A6-49DA-A45B-08C489097BA8}" presName="parentText" presStyleLbl="node1" presStyleIdx="1" presStyleCnt="2" custScaleY="59986">
        <dgm:presLayoutVars>
          <dgm:chMax val="0"/>
          <dgm:bulletEnabled val="1"/>
        </dgm:presLayoutVars>
      </dgm:prSet>
      <dgm:spPr/>
    </dgm:pt>
    <dgm:pt modelId="{A7AD4FE1-19CF-4F04-9CC6-60C018BD2CC0}" type="pres">
      <dgm:prSet presAssocID="{FE30C62C-B3A6-49DA-A45B-08C489097B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9BF7200-3429-4F0A-A16A-9F8AD913126E}" srcId="{FE30C62C-B3A6-49DA-A45B-08C489097BA8}" destId="{18188811-9E39-4DB5-8D60-3DD8ED08BE38}" srcOrd="1" destOrd="0" parTransId="{FFD3F9AD-17D4-410B-81B9-8FC0D7FA8561}" sibTransId="{9A2FA5E7-C06C-4685-865F-C8F817C8B37E}"/>
    <dgm:cxn modelId="{EB694C06-0C89-4E72-85CF-778AE237B3A0}" type="presOf" srcId="{DC325C54-380A-4490-8083-C2CCEF07C118}" destId="{75AA1706-473C-4F24-9D32-FA44E8C3E20C}" srcOrd="0" destOrd="1" presId="urn:microsoft.com/office/officeart/2005/8/layout/vList2"/>
    <dgm:cxn modelId="{EC37E925-4E6C-4555-A867-37E8A1E59A7F}" srcId="{B32A8694-767C-4B75-BA26-B1763368293B}" destId="{FE30C62C-B3A6-49DA-A45B-08C489097BA8}" srcOrd="1" destOrd="0" parTransId="{329A6F73-898B-4B4B-B880-B79FD2C20BB1}" sibTransId="{83BCCC25-42B5-412A-9D87-4C5A1E92EC11}"/>
    <dgm:cxn modelId="{7AFE5C26-113C-4D7E-AA16-B92EA3371641}" srcId="{FE30C62C-B3A6-49DA-A45B-08C489097BA8}" destId="{E5775589-AFF5-4917-86D0-C1A02FE879BB}" srcOrd="0" destOrd="0" parTransId="{38316F66-9525-4CDC-AE61-20AB776EFCF3}" sibTransId="{C5D7599F-473D-4025-8071-79A0D533D779}"/>
    <dgm:cxn modelId="{18793F2A-3995-4E7F-90C1-456EC52130ED}" srcId="{B32A8694-767C-4B75-BA26-B1763368293B}" destId="{3A210874-279B-4713-9DF7-A90B635604BB}" srcOrd="0" destOrd="0" parTransId="{5CAF0004-3A4C-4728-80CF-B6E97190CFB3}" sibTransId="{904F2403-CEB4-4243-8733-C33197A3275C}"/>
    <dgm:cxn modelId="{D59D6A2A-5DE0-4FEF-A62F-3EE1E52DC3F9}" type="presOf" srcId="{3A210874-279B-4713-9DF7-A90B635604BB}" destId="{717447CE-F3C8-4E8A-88EE-7797BCEE6A65}" srcOrd="0" destOrd="0" presId="urn:microsoft.com/office/officeart/2005/8/layout/vList2"/>
    <dgm:cxn modelId="{A881592E-2B0B-4669-B0B6-6C5C59513880}" type="presOf" srcId="{E5775589-AFF5-4917-86D0-C1A02FE879BB}" destId="{A7AD4FE1-19CF-4F04-9CC6-60C018BD2CC0}" srcOrd="0" destOrd="0" presId="urn:microsoft.com/office/officeart/2005/8/layout/vList2"/>
    <dgm:cxn modelId="{FABABE94-3E13-4501-A51B-F00BADBE6003}" type="presOf" srcId="{B32A8694-767C-4B75-BA26-B1763368293B}" destId="{B18565D1-3F74-42E5-9421-CC99993A41D4}" srcOrd="0" destOrd="0" presId="urn:microsoft.com/office/officeart/2005/8/layout/vList2"/>
    <dgm:cxn modelId="{13DC2CA1-EA70-4DA6-8CA7-933EE60C062D}" srcId="{3A210874-279B-4713-9DF7-A90B635604BB}" destId="{DC325C54-380A-4490-8083-C2CCEF07C118}" srcOrd="1" destOrd="0" parTransId="{2825B427-E19C-408A-8D3E-4A0D37EC0D89}" sibTransId="{422561E5-6825-4C36-9A95-8062556B0A2D}"/>
    <dgm:cxn modelId="{369F0AC1-A534-42E2-81BA-DD9673DF9FBA}" srcId="{3A210874-279B-4713-9DF7-A90B635604BB}" destId="{CF0FDA72-D733-41F9-8358-5CBBB01EF9E5}" srcOrd="0" destOrd="0" parTransId="{C8E202F3-CD5A-4597-9B93-C5EF46F0DEFE}" sibTransId="{A191DCDC-3469-41ED-B7F8-ACF59D5A7A5F}"/>
    <dgm:cxn modelId="{CEBB64D4-AD50-49D7-8B0A-8C707122CF5C}" type="presOf" srcId="{FE30C62C-B3A6-49DA-A45B-08C489097BA8}" destId="{038EF8FC-8FB3-4F92-8E3C-C80622550A5A}" srcOrd="0" destOrd="0" presId="urn:microsoft.com/office/officeart/2005/8/layout/vList2"/>
    <dgm:cxn modelId="{9101F6F3-10A0-4E26-8180-8561DD2F69BB}" type="presOf" srcId="{CF0FDA72-D733-41F9-8358-5CBBB01EF9E5}" destId="{75AA1706-473C-4F24-9D32-FA44E8C3E20C}" srcOrd="0" destOrd="0" presId="urn:microsoft.com/office/officeart/2005/8/layout/vList2"/>
    <dgm:cxn modelId="{55C11EF6-A3D6-44BE-85CB-FFA0FC8F3BDB}" type="presOf" srcId="{18188811-9E39-4DB5-8D60-3DD8ED08BE38}" destId="{A7AD4FE1-19CF-4F04-9CC6-60C018BD2CC0}" srcOrd="0" destOrd="1" presId="urn:microsoft.com/office/officeart/2005/8/layout/vList2"/>
    <dgm:cxn modelId="{04344BD3-44AD-480B-94DE-2367F5D551C9}" type="presParOf" srcId="{B18565D1-3F74-42E5-9421-CC99993A41D4}" destId="{717447CE-F3C8-4E8A-88EE-7797BCEE6A65}" srcOrd="0" destOrd="0" presId="urn:microsoft.com/office/officeart/2005/8/layout/vList2"/>
    <dgm:cxn modelId="{A16DC77C-EA6D-40EF-80F3-EAB9542D9F58}" type="presParOf" srcId="{B18565D1-3F74-42E5-9421-CC99993A41D4}" destId="{75AA1706-473C-4F24-9D32-FA44E8C3E20C}" srcOrd="1" destOrd="0" presId="urn:microsoft.com/office/officeart/2005/8/layout/vList2"/>
    <dgm:cxn modelId="{5C8FAB88-7D5C-4C9C-9E9F-8A5782C19B8D}" type="presParOf" srcId="{B18565D1-3F74-42E5-9421-CC99993A41D4}" destId="{038EF8FC-8FB3-4F92-8E3C-C80622550A5A}" srcOrd="2" destOrd="0" presId="urn:microsoft.com/office/officeart/2005/8/layout/vList2"/>
    <dgm:cxn modelId="{4CA2E530-369E-45B0-92D4-6FC50C5DB01A}" type="presParOf" srcId="{B18565D1-3F74-42E5-9421-CC99993A41D4}" destId="{A7AD4FE1-19CF-4F04-9CC6-60C018BD2C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 a diferença entre dados e informações?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1DDBB-B53E-4B65-BFC3-4AB691B2B327}">
      <dsp:nvSpPr>
        <dsp:cNvPr id="0" name=""/>
        <dsp:cNvSpPr/>
      </dsp:nvSpPr>
      <dsp:spPr>
        <a:xfrm>
          <a:off x="0" y="0"/>
          <a:ext cx="10820400" cy="130407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Regras de consistência de dados que são  garantidas pelo próprio SGBD</a:t>
          </a:r>
        </a:p>
      </dsp:txBody>
      <dsp:txXfrm>
        <a:off x="0" y="0"/>
        <a:ext cx="10820400" cy="1304075"/>
      </dsp:txXfrm>
    </dsp:sp>
    <dsp:sp modelId="{2AAF8D7B-2090-4577-B00D-AE0EF61DCB16}">
      <dsp:nvSpPr>
        <dsp:cNvPr id="0" name=""/>
        <dsp:cNvSpPr/>
      </dsp:nvSpPr>
      <dsp:spPr>
        <a:xfrm>
          <a:off x="1320" y="1304075"/>
          <a:ext cx="2163551" cy="273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Integridade de domínio: </a:t>
          </a:r>
          <a:r>
            <a:rPr lang="pt-BR" sz="1800" kern="1200" dirty="0"/>
            <a:t>o valor de um campo deve obedecer a definição de valores admitidos para aquela coluna.</a:t>
          </a:r>
        </a:p>
      </dsp:txBody>
      <dsp:txXfrm>
        <a:off x="1320" y="1304075"/>
        <a:ext cx="2163551" cy="2738557"/>
      </dsp:txXfrm>
    </dsp:sp>
    <dsp:sp modelId="{8DE44DB2-230A-49C4-8A09-5D2368A2EAAF}">
      <dsp:nvSpPr>
        <dsp:cNvPr id="0" name=""/>
        <dsp:cNvSpPr/>
      </dsp:nvSpPr>
      <dsp:spPr>
        <a:xfrm>
          <a:off x="2164872" y="1304075"/>
          <a:ext cx="2163551" cy="273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  <a:r>
            <a:rPr lang="pt-BR" sz="1800" b="1" kern="1200" dirty="0"/>
            <a:t>Integridade de vazio: </a:t>
          </a:r>
          <a:r>
            <a:rPr lang="pt-BR" sz="1800" kern="1200" dirty="0"/>
            <a:t>indica se os campos de uma coluna podem ou não admitir o valor nulo.</a:t>
          </a:r>
        </a:p>
      </dsp:txBody>
      <dsp:txXfrm>
        <a:off x="2164872" y="1304075"/>
        <a:ext cx="2163551" cy="2738557"/>
      </dsp:txXfrm>
    </dsp:sp>
    <dsp:sp modelId="{B520699F-248C-43B4-AF21-76D40C2F17FF}">
      <dsp:nvSpPr>
        <dsp:cNvPr id="0" name=""/>
        <dsp:cNvSpPr/>
      </dsp:nvSpPr>
      <dsp:spPr>
        <a:xfrm>
          <a:off x="4328424" y="1304075"/>
          <a:ext cx="2163551" cy="273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Integridade de chave: </a:t>
          </a:r>
          <a:r>
            <a:rPr lang="pt-BR" sz="1800" kern="1200" dirty="0"/>
            <a:t>toda </a:t>
          </a:r>
          <a:r>
            <a:rPr lang="pt-BR" sz="1800" kern="1200" dirty="0" err="1"/>
            <a:t>tupla</a:t>
          </a:r>
          <a:r>
            <a:rPr lang="pt-BR" sz="1800" kern="1200" dirty="0"/>
            <a:t> tem um conjunto de atributos que a identifica de maneira única na relação.</a:t>
          </a:r>
        </a:p>
      </dsp:txBody>
      <dsp:txXfrm>
        <a:off x="4328424" y="1304075"/>
        <a:ext cx="2163551" cy="2738557"/>
      </dsp:txXfrm>
    </dsp:sp>
    <dsp:sp modelId="{DAE24D56-0785-402D-8465-2A38F255A3A3}">
      <dsp:nvSpPr>
        <dsp:cNvPr id="0" name=""/>
        <dsp:cNvSpPr/>
      </dsp:nvSpPr>
      <dsp:spPr>
        <a:xfrm>
          <a:off x="6491975" y="1304075"/>
          <a:ext cx="2163551" cy="273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Integridade de entidade:</a:t>
          </a:r>
          <a:r>
            <a:rPr lang="pt-BR" sz="1800" kern="1200" dirty="0"/>
            <a:t> nenhum valor de chave primária poderá ser nulo.</a:t>
          </a:r>
        </a:p>
      </dsp:txBody>
      <dsp:txXfrm>
        <a:off x="6491975" y="1304075"/>
        <a:ext cx="2163551" cy="2738557"/>
      </dsp:txXfrm>
    </dsp:sp>
    <dsp:sp modelId="{3BF0A756-2E1E-49DA-8209-4FFD75533E2B}">
      <dsp:nvSpPr>
        <dsp:cNvPr id="0" name=""/>
        <dsp:cNvSpPr/>
      </dsp:nvSpPr>
      <dsp:spPr>
        <a:xfrm>
          <a:off x="8655527" y="1304075"/>
          <a:ext cx="2163551" cy="273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Integridade referencial: </a:t>
          </a:r>
          <a:r>
            <a:rPr lang="pt-BR" sz="1800" kern="1200" dirty="0"/>
            <a:t>todo valor de chave estrangeira numa relação deve corresponder  a um valor de chave primária de uma segunda relação.</a:t>
          </a:r>
        </a:p>
      </dsp:txBody>
      <dsp:txXfrm>
        <a:off x="8655527" y="1304075"/>
        <a:ext cx="2163551" cy="2738557"/>
      </dsp:txXfrm>
    </dsp:sp>
    <dsp:sp modelId="{3526C796-ED09-4B3E-A5F8-A5F1FDE1FE28}">
      <dsp:nvSpPr>
        <dsp:cNvPr id="0" name=""/>
        <dsp:cNvSpPr/>
      </dsp:nvSpPr>
      <dsp:spPr>
        <a:xfrm>
          <a:off x="0" y="4042632"/>
          <a:ext cx="10820400" cy="30428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i="0" kern="1200" dirty="0"/>
            <a:t>Como resolver tais situações de restrições semânticas (regras de negócios)</a:t>
          </a:r>
          <a:r>
            <a:rPr lang="pt-BR" sz="2400" kern="1200" dirty="0"/>
            <a:t>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F8CAF-1225-4338-BFB8-9D5EC1882EE7}">
      <dsp:nvSpPr>
        <dsp:cNvPr id="0" name=""/>
        <dsp:cNvSpPr/>
      </dsp:nvSpPr>
      <dsp:spPr>
        <a:xfrm>
          <a:off x="5449" y="296617"/>
          <a:ext cx="2477970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Entrada</a:t>
          </a:r>
        </a:p>
      </dsp:txBody>
      <dsp:txXfrm>
        <a:off x="5449" y="296617"/>
        <a:ext cx="2477970" cy="518400"/>
      </dsp:txXfrm>
    </dsp:sp>
    <dsp:sp modelId="{9A938F27-4857-4939-8919-7370EE1C84FC}">
      <dsp:nvSpPr>
        <dsp:cNvPr id="0" name=""/>
        <dsp:cNvSpPr/>
      </dsp:nvSpPr>
      <dsp:spPr>
        <a:xfrm>
          <a:off x="512986" y="815017"/>
          <a:ext cx="2477970" cy="35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esquema lógico</a:t>
          </a:r>
        </a:p>
      </dsp:txBody>
      <dsp:txXfrm>
        <a:off x="585563" y="887594"/>
        <a:ext cx="2332816" cy="3418846"/>
      </dsp:txXfrm>
    </dsp:sp>
    <dsp:sp modelId="{F855A6A5-0FDE-478D-9157-6C0A1B074577}">
      <dsp:nvSpPr>
        <dsp:cNvPr id="0" name=""/>
        <dsp:cNvSpPr/>
      </dsp:nvSpPr>
      <dsp:spPr>
        <a:xfrm>
          <a:off x="2859072" y="247345"/>
          <a:ext cx="796381" cy="6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859072" y="370734"/>
        <a:ext cx="611298" cy="370165"/>
      </dsp:txXfrm>
    </dsp:sp>
    <dsp:sp modelId="{931B0DF5-68DA-4D31-BF90-8D8869636CBF}">
      <dsp:nvSpPr>
        <dsp:cNvPr id="0" name=""/>
        <dsp:cNvSpPr/>
      </dsp:nvSpPr>
      <dsp:spPr>
        <a:xfrm>
          <a:off x="3986026" y="296617"/>
          <a:ext cx="2477970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Processo</a:t>
          </a:r>
        </a:p>
      </dsp:txBody>
      <dsp:txXfrm>
        <a:off x="3986026" y="296617"/>
        <a:ext cx="2477970" cy="518400"/>
      </dsp:txXfrm>
    </dsp:sp>
    <dsp:sp modelId="{440BBFBF-CE32-4DDA-A81A-6A42310D1150}">
      <dsp:nvSpPr>
        <dsp:cNvPr id="0" name=""/>
        <dsp:cNvSpPr/>
      </dsp:nvSpPr>
      <dsp:spPr>
        <a:xfrm>
          <a:off x="4493562" y="815017"/>
          <a:ext cx="2477970" cy="35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escolha ou refinamento das estruturas de armazenamento e métodos de acesso;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leva em consideração o produto de SGBD específico;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realimenta o esquema lógico.</a:t>
          </a:r>
        </a:p>
      </dsp:txBody>
      <dsp:txXfrm>
        <a:off x="4566139" y="887594"/>
        <a:ext cx="2332816" cy="3418846"/>
      </dsp:txXfrm>
    </dsp:sp>
    <dsp:sp modelId="{9D9B89E2-A2E3-4F69-9E69-7762878995D2}">
      <dsp:nvSpPr>
        <dsp:cNvPr id="0" name=""/>
        <dsp:cNvSpPr/>
      </dsp:nvSpPr>
      <dsp:spPr>
        <a:xfrm>
          <a:off x="6839648" y="247345"/>
          <a:ext cx="796381" cy="6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6839648" y="370734"/>
        <a:ext cx="611298" cy="370165"/>
      </dsp:txXfrm>
    </dsp:sp>
    <dsp:sp modelId="{8F518CD6-45BB-450F-9907-9DD57498137F}">
      <dsp:nvSpPr>
        <dsp:cNvPr id="0" name=""/>
        <dsp:cNvSpPr/>
      </dsp:nvSpPr>
      <dsp:spPr>
        <a:xfrm>
          <a:off x="7966603" y="296617"/>
          <a:ext cx="2477970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Resultado</a:t>
          </a:r>
        </a:p>
      </dsp:txBody>
      <dsp:txXfrm>
        <a:off x="7966603" y="296617"/>
        <a:ext cx="2477970" cy="518400"/>
      </dsp:txXfrm>
    </dsp:sp>
    <dsp:sp modelId="{BC0F8A5C-6F72-4B9A-8EF8-08C5C324C7AF}">
      <dsp:nvSpPr>
        <dsp:cNvPr id="0" name=""/>
        <dsp:cNvSpPr/>
      </dsp:nvSpPr>
      <dsp:spPr>
        <a:xfrm>
          <a:off x="8474139" y="815017"/>
          <a:ext cx="2477970" cy="35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descrição do esquema na DDL do SGBD.</a:t>
          </a:r>
        </a:p>
      </dsp:txBody>
      <dsp:txXfrm>
        <a:off x="8546716" y="887594"/>
        <a:ext cx="2332816" cy="341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Encontramos os dados bem organizados nas empresas? Conseguimos extrair as informações operacionais e estratégicas?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CFF29-D7FB-4493-98DC-D5E87BEF8EE9}">
      <dsp:nvSpPr>
        <dsp:cNvPr id="0" name=""/>
        <dsp:cNvSpPr/>
      </dsp:nvSpPr>
      <dsp:spPr>
        <a:xfrm>
          <a:off x="1995903" y="1936808"/>
          <a:ext cx="1476421" cy="1476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Modelo de Dados</a:t>
          </a:r>
        </a:p>
      </dsp:txBody>
      <dsp:txXfrm>
        <a:off x="2212120" y="2153025"/>
        <a:ext cx="1043987" cy="1043987"/>
      </dsp:txXfrm>
    </dsp:sp>
    <dsp:sp modelId="{DF0A24E1-793E-4E07-84F7-A06F5F9ED22D}">
      <dsp:nvSpPr>
        <dsp:cNvPr id="0" name=""/>
        <dsp:cNvSpPr/>
      </dsp:nvSpPr>
      <dsp:spPr>
        <a:xfrm rot="12900000">
          <a:off x="886367" y="1625450"/>
          <a:ext cx="1298550" cy="4207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B6AB-7A8A-4417-B5FE-C0092AB8F6D7}">
      <dsp:nvSpPr>
        <dsp:cNvPr id="0" name=""/>
        <dsp:cNvSpPr/>
      </dsp:nvSpPr>
      <dsp:spPr>
        <a:xfrm>
          <a:off x="302487" y="902391"/>
          <a:ext cx="1402600" cy="112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Conhecimento profundo do negócio</a:t>
          </a:r>
        </a:p>
      </dsp:txBody>
      <dsp:txXfrm>
        <a:off x="335352" y="935256"/>
        <a:ext cx="1336870" cy="1056350"/>
      </dsp:txXfrm>
    </dsp:sp>
    <dsp:sp modelId="{CA7787D3-F2F2-4DD0-BDB1-BAC6B5D21B4F}">
      <dsp:nvSpPr>
        <dsp:cNvPr id="0" name=""/>
        <dsp:cNvSpPr/>
      </dsp:nvSpPr>
      <dsp:spPr>
        <a:xfrm rot="16200000">
          <a:off x="2084838" y="1001565"/>
          <a:ext cx="1298550" cy="4207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DD00-36C4-44F6-B4A6-9AD6FC907ED0}">
      <dsp:nvSpPr>
        <dsp:cNvPr id="0" name=""/>
        <dsp:cNvSpPr/>
      </dsp:nvSpPr>
      <dsp:spPr>
        <a:xfrm>
          <a:off x="2032813" y="1640"/>
          <a:ext cx="1402600" cy="112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Definições e conceitos fundamentais do negócio</a:t>
          </a:r>
        </a:p>
      </dsp:txBody>
      <dsp:txXfrm>
        <a:off x="2065678" y="34505"/>
        <a:ext cx="1336870" cy="1056350"/>
      </dsp:txXfrm>
    </dsp:sp>
    <dsp:sp modelId="{AD657D47-14EE-424B-84ED-0C3D5B043942}">
      <dsp:nvSpPr>
        <dsp:cNvPr id="0" name=""/>
        <dsp:cNvSpPr/>
      </dsp:nvSpPr>
      <dsp:spPr>
        <a:xfrm rot="19500000">
          <a:off x="3283309" y="1625450"/>
          <a:ext cx="1298550" cy="4207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FC7A6-181F-4603-8EAA-386D5EE0ADFF}">
      <dsp:nvSpPr>
        <dsp:cNvPr id="0" name=""/>
        <dsp:cNvSpPr/>
      </dsp:nvSpPr>
      <dsp:spPr>
        <a:xfrm>
          <a:off x="3763139" y="902391"/>
          <a:ext cx="1402600" cy="112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Domínio de técnica de modelagem de dados</a:t>
          </a:r>
        </a:p>
      </dsp:txBody>
      <dsp:txXfrm>
        <a:off x="3796004" y="935256"/>
        <a:ext cx="1336870" cy="105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9FC2A-C87D-4746-961A-BB8DF2C7547B}">
      <dsp:nvSpPr>
        <dsp:cNvPr id="0" name=""/>
        <dsp:cNvSpPr/>
      </dsp:nvSpPr>
      <dsp:spPr>
        <a:xfrm>
          <a:off x="0" y="9495"/>
          <a:ext cx="10820400" cy="484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Objetivos da modelagem</a:t>
          </a:r>
        </a:p>
      </dsp:txBody>
      <dsp:txXfrm>
        <a:off x="23645" y="33140"/>
        <a:ext cx="10773110" cy="437089"/>
      </dsp:txXfrm>
    </dsp:sp>
    <dsp:sp modelId="{C263297F-F886-42C2-969A-B22BEDCC6FFD}">
      <dsp:nvSpPr>
        <dsp:cNvPr id="0" name=""/>
        <dsp:cNvSpPr/>
      </dsp:nvSpPr>
      <dsp:spPr>
        <a:xfrm>
          <a:off x="0" y="493875"/>
          <a:ext cx="108204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Conhecer melhor as informações dos usuários e como elas se relacionam.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Estabelecer uma linguagem comum entre analistas e usuários.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Projetar bancos de dados confiáveis e eficientes. </a:t>
          </a:r>
        </a:p>
      </dsp:txBody>
      <dsp:txXfrm>
        <a:off x="0" y="493875"/>
        <a:ext cx="10820400" cy="726570"/>
      </dsp:txXfrm>
    </dsp:sp>
    <dsp:sp modelId="{1EB68773-255B-4B8B-9060-6A239DE1674C}">
      <dsp:nvSpPr>
        <dsp:cNvPr id="0" name=""/>
        <dsp:cNvSpPr/>
      </dsp:nvSpPr>
      <dsp:spPr>
        <a:xfrm>
          <a:off x="0" y="1220445"/>
          <a:ext cx="10820400" cy="484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Ausência da modelagem</a:t>
          </a:r>
        </a:p>
      </dsp:txBody>
      <dsp:txXfrm>
        <a:off x="23645" y="1244090"/>
        <a:ext cx="10773110" cy="437089"/>
      </dsp:txXfrm>
    </dsp:sp>
    <dsp:sp modelId="{7A44ADD0-4AE7-4287-BB9D-AD470BC4AAB0}">
      <dsp:nvSpPr>
        <dsp:cNvPr id="0" name=""/>
        <dsp:cNvSpPr/>
      </dsp:nvSpPr>
      <dsp:spPr>
        <a:xfrm>
          <a:off x="0" y="1704825"/>
          <a:ext cx="108204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Dados redundantes ou inexatos.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Performance degradada.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Flexibilidade limitada.</a:t>
          </a:r>
        </a:p>
      </dsp:txBody>
      <dsp:txXfrm>
        <a:off x="0" y="1704825"/>
        <a:ext cx="10820400" cy="726570"/>
      </dsp:txXfrm>
    </dsp:sp>
    <dsp:sp modelId="{A4565FE5-5CBD-4E42-83D3-036A22340B16}">
      <dsp:nvSpPr>
        <dsp:cNvPr id="0" name=""/>
        <dsp:cNvSpPr/>
      </dsp:nvSpPr>
      <dsp:spPr>
        <a:xfrm>
          <a:off x="0" y="2431395"/>
          <a:ext cx="10820400" cy="484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Modelo de dados</a:t>
          </a:r>
        </a:p>
      </dsp:txBody>
      <dsp:txXfrm>
        <a:off x="23645" y="2455040"/>
        <a:ext cx="10773110" cy="437089"/>
      </dsp:txXfrm>
    </dsp:sp>
    <dsp:sp modelId="{4093C433-37AF-4637-AB7C-768DFFE7F1B8}">
      <dsp:nvSpPr>
        <dsp:cNvPr id="0" name=""/>
        <dsp:cNvSpPr/>
      </dsp:nvSpPr>
      <dsp:spPr>
        <a:xfrm>
          <a:off x="0" y="2915775"/>
          <a:ext cx="1082040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É uma representação abstrata dos dados sobre entidades, juntamente com suas associações dentro da organização.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Apresenta uma visão dos dados que serão utilizados, em três níveis de abstração: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Modelo Conceitual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Modelo Lógico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Modelo Físico</a:t>
          </a:r>
        </a:p>
      </dsp:txBody>
      <dsp:txXfrm>
        <a:off x="0" y="2915775"/>
        <a:ext cx="10820400" cy="141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Quando devemos utilizar o modelo conceitual, o lógico e o físico?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Vocês conhecem alguma outra forma de representar o modelo conceitual além da proposta do Peter Chen?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Por que não partir diretamente para o modelo lógico?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CE456-9EB3-4FFE-B1D0-7394E79059D4}">
      <dsp:nvSpPr>
        <dsp:cNvPr id="0" name=""/>
        <dsp:cNvSpPr/>
      </dsp:nvSpPr>
      <dsp:spPr>
        <a:xfrm>
          <a:off x="0" y="9435"/>
          <a:ext cx="10820400" cy="487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Domínio</a:t>
          </a:r>
        </a:p>
      </dsp:txBody>
      <dsp:txXfrm>
        <a:off x="23774" y="33209"/>
        <a:ext cx="10772852" cy="439464"/>
      </dsp:txXfrm>
    </dsp:sp>
    <dsp:sp modelId="{AD9F96E7-CAF5-4956-9027-9CCA0BB77C88}">
      <dsp:nvSpPr>
        <dsp:cNvPr id="0" name=""/>
        <dsp:cNvSpPr/>
      </dsp:nvSpPr>
      <dsp:spPr>
        <a:xfrm>
          <a:off x="0" y="496448"/>
          <a:ext cx="10820400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Conjunto de valores permitidos para um dado.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Ex. CPF: conjunto de 11 dígitos.</a:t>
          </a:r>
        </a:p>
      </dsp:txBody>
      <dsp:txXfrm>
        <a:off x="0" y="496448"/>
        <a:ext cx="10820400" cy="558900"/>
      </dsp:txXfrm>
    </dsp:sp>
    <dsp:sp modelId="{56B88995-E058-4A7B-B90A-4356C9F08EF6}">
      <dsp:nvSpPr>
        <dsp:cNvPr id="0" name=""/>
        <dsp:cNvSpPr/>
      </dsp:nvSpPr>
      <dsp:spPr>
        <a:xfrm>
          <a:off x="0" y="1055348"/>
          <a:ext cx="10820400" cy="487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Tupla</a:t>
          </a:r>
          <a:endParaRPr lang="pt-BR" sz="2000" kern="1200" dirty="0"/>
        </a:p>
      </dsp:txBody>
      <dsp:txXfrm>
        <a:off x="23774" y="1079122"/>
        <a:ext cx="10772852" cy="439464"/>
      </dsp:txXfrm>
    </dsp:sp>
    <dsp:sp modelId="{C9392452-FDD9-4A66-AD97-1ADE006F2EA7}">
      <dsp:nvSpPr>
        <dsp:cNvPr id="0" name=""/>
        <dsp:cNvSpPr/>
      </dsp:nvSpPr>
      <dsp:spPr>
        <a:xfrm>
          <a:off x="0" y="1542360"/>
          <a:ext cx="108204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Conjunto de pares (atributo, valor).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Define uma ocorrência de um fato do mundo real ou de um relacionamento entre fatos.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Ex. Aluno: {(nome, ‘Pedro’), (idade, 23), (matrícula, 031432), ...}</a:t>
          </a:r>
        </a:p>
      </dsp:txBody>
      <dsp:txXfrm>
        <a:off x="0" y="1542360"/>
        <a:ext cx="10820400" cy="828000"/>
      </dsp:txXfrm>
    </dsp:sp>
    <dsp:sp modelId="{B5ACD616-C15F-466A-BEBC-8BD9E1086208}">
      <dsp:nvSpPr>
        <dsp:cNvPr id="0" name=""/>
        <dsp:cNvSpPr/>
      </dsp:nvSpPr>
      <dsp:spPr>
        <a:xfrm>
          <a:off x="0" y="2370361"/>
          <a:ext cx="10820400" cy="487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Relação</a:t>
          </a:r>
        </a:p>
      </dsp:txBody>
      <dsp:txXfrm>
        <a:off x="23774" y="2394135"/>
        <a:ext cx="10772852" cy="439464"/>
      </dsp:txXfrm>
    </dsp:sp>
    <dsp:sp modelId="{F384997A-1A52-4D7C-81D5-FAF109962786}">
      <dsp:nvSpPr>
        <dsp:cNvPr id="0" name=""/>
        <dsp:cNvSpPr/>
      </dsp:nvSpPr>
      <dsp:spPr>
        <a:xfrm>
          <a:off x="0" y="2857373"/>
          <a:ext cx="10820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Elemento principal do modelo relacional, uma relação é uma tabela com linhas e colunas onde são armazenados os dados do banco de dados.</a:t>
          </a:r>
        </a:p>
      </dsp:txBody>
      <dsp:txXfrm>
        <a:off x="0" y="2857373"/>
        <a:ext cx="10820400" cy="507150"/>
      </dsp:txXfrm>
    </dsp:sp>
    <dsp:sp modelId="{459B3619-5CAB-43EB-A13E-747D052D0193}">
      <dsp:nvSpPr>
        <dsp:cNvPr id="0" name=""/>
        <dsp:cNvSpPr/>
      </dsp:nvSpPr>
      <dsp:spPr>
        <a:xfrm>
          <a:off x="0" y="3364523"/>
          <a:ext cx="10820400" cy="487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Característica</a:t>
          </a:r>
        </a:p>
      </dsp:txBody>
      <dsp:txXfrm>
        <a:off x="23774" y="3388297"/>
        <a:ext cx="10772852" cy="439464"/>
      </dsp:txXfrm>
    </dsp:sp>
    <dsp:sp modelId="{273AD673-1A59-4418-8C1A-53E285D05741}">
      <dsp:nvSpPr>
        <dsp:cNvPr id="0" name=""/>
        <dsp:cNvSpPr/>
      </dsp:nvSpPr>
      <dsp:spPr>
        <a:xfrm>
          <a:off x="0" y="3851536"/>
          <a:ext cx="10820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Cada elemento de uma relação R deve ser único (não repetido) e ter todos os domínios instanciados.</a:t>
          </a:r>
        </a:p>
      </dsp:txBody>
      <dsp:txXfrm>
        <a:off x="0" y="3851536"/>
        <a:ext cx="10820400" cy="331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447CE-F3C8-4E8A-88EE-7797BCEE6A65}">
      <dsp:nvSpPr>
        <dsp:cNvPr id="0" name=""/>
        <dsp:cNvSpPr/>
      </dsp:nvSpPr>
      <dsp:spPr>
        <a:xfrm>
          <a:off x="0" y="11816"/>
          <a:ext cx="10820400" cy="809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Chave Primária (PK)</a:t>
          </a:r>
        </a:p>
      </dsp:txBody>
      <dsp:txXfrm>
        <a:off x="39525" y="51341"/>
        <a:ext cx="10741350" cy="730624"/>
      </dsp:txXfrm>
    </dsp:sp>
    <dsp:sp modelId="{75AA1706-473C-4F24-9D32-FA44E8C3E20C}">
      <dsp:nvSpPr>
        <dsp:cNvPr id="0" name=""/>
        <dsp:cNvSpPr/>
      </dsp:nvSpPr>
      <dsp:spPr>
        <a:xfrm>
          <a:off x="0" y="821491"/>
          <a:ext cx="108204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Um conjunto de atributos únicos e não nulos com característica de </a:t>
          </a:r>
          <a:r>
            <a:rPr lang="pt-BR" sz="1800" kern="1200" dirty="0" err="1"/>
            <a:t>minimalidade</a:t>
          </a:r>
          <a:r>
            <a:rPr lang="pt-BR" sz="1800" kern="1200" dirty="0"/>
            <a:t>, que identificam </a:t>
          </a:r>
          <a:r>
            <a:rPr lang="pt-BR" sz="1800" b="1" kern="1200" dirty="0"/>
            <a:t>unicamente</a:t>
          </a:r>
          <a:r>
            <a:rPr lang="pt-BR" sz="1800" kern="1200" dirty="0"/>
            <a:t> uma </a:t>
          </a:r>
          <a:r>
            <a:rPr lang="pt-BR" sz="1800" kern="1200" dirty="0" err="1"/>
            <a:t>tupla</a:t>
          </a:r>
          <a:r>
            <a:rPr lang="pt-BR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Muitas vezes é “</a:t>
          </a:r>
          <a:r>
            <a:rPr lang="pt-BR" sz="1800" i="1" kern="1200" dirty="0"/>
            <a:t>auto </a:t>
          </a:r>
          <a:r>
            <a:rPr lang="pt-BR" sz="1800" i="1" kern="1200" dirty="0" err="1"/>
            <a:t>increment</a:t>
          </a:r>
          <a:r>
            <a:rPr lang="pt-BR" sz="1800" kern="1200" dirty="0"/>
            <a:t>”</a:t>
          </a:r>
        </a:p>
      </dsp:txBody>
      <dsp:txXfrm>
        <a:off x="0" y="821491"/>
        <a:ext cx="10820400" cy="1059840"/>
      </dsp:txXfrm>
    </dsp:sp>
    <dsp:sp modelId="{038EF8FC-8FB3-4F92-8E3C-C80622550A5A}">
      <dsp:nvSpPr>
        <dsp:cNvPr id="0" name=""/>
        <dsp:cNvSpPr/>
      </dsp:nvSpPr>
      <dsp:spPr>
        <a:xfrm>
          <a:off x="0" y="1881331"/>
          <a:ext cx="10820400" cy="718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Chave Estrangeira (FK)</a:t>
          </a:r>
        </a:p>
      </dsp:txBody>
      <dsp:txXfrm>
        <a:off x="35083" y="1916414"/>
        <a:ext cx="10750234" cy="648514"/>
      </dsp:txXfrm>
    </dsp:sp>
    <dsp:sp modelId="{A7AD4FE1-19CF-4F04-9CC6-60C018BD2CC0}">
      <dsp:nvSpPr>
        <dsp:cNvPr id="0" name=""/>
        <dsp:cNvSpPr/>
      </dsp:nvSpPr>
      <dsp:spPr>
        <a:xfrm>
          <a:off x="0" y="2600011"/>
          <a:ext cx="108204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Um atributo ou uma combinação de atributos, cujos valores aparecem necessariamente na chave primária </a:t>
          </a:r>
          <a:r>
            <a:rPr lang="pt-BR" sz="1800" b="1" kern="1200" dirty="0"/>
            <a:t>de uma outra relação </a:t>
          </a:r>
          <a:r>
            <a:rPr lang="pt-BR" sz="1800" kern="1200" dirty="0"/>
            <a:t>ou </a:t>
          </a:r>
          <a:r>
            <a:rPr lang="pt-BR" sz="1800" b="1" kern="1200" dirty="0"/>
            <a:t>da mesma relação</a:t>
          </a:r>
          <a:r>
            <a:rPr lang="pt-BR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Não está no seu local de origem, mas sim no local para onde foi migrada (estrangeiro).</a:t>
          </a:r>
        </a:p>
      </dsp:txBody>
      <dsp:txXfrm>
        <a:off x="0" y="2600011"/>
        <a:ext cx="10820400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Modelagem Conceitual, Lógica e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  <a:p>
            <a:r>
              <a:rPr lang="pt-BR"/>
              <a:t>11/2020</a:t>
            </a:r>
            <a:endParaRPr lang="pt-BR" b="1" dirty="0"/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4610"/>
            <a:ext cx="10820400" cy="1561514"/>
          </a:xfrm>
        </p:spPr>
        <p:txBody>
          <a:bodyPr>
            <a:normAutofit/>
          </a:bodyPr>
          <a:lstStyle/>
          <a:p>
            <a:r>
              <a:rPr lang="pt-BR" sz="2000" b="1" dirty="0"/>
              <a:t>O mundo está cheio de coisas...</a:t>
            </a:r>
          </a:p>
          <a:p>
            <a:pPr marL="0" indent="0">
              <a:buNone/>
            </a:pPr>
            <a:r>
              <a:rPr lang="pt-BR" sz="2000" dirty="0"/>
              <a:t>Dentro de um universo observado estaremos reconhecendo coisas (objetos).</a:t>
            </a:r>
          </a:p>
          <a:p>
            <a:pPr marL="0" indent="0">
              <a:buNone/>
            </a:pPr>
            <a:r>
              <a:rPr lang="pt-BR" sz="1800" dirty="0" err="1"/>
              <a:t>Ex</a:t>
            </a:r>
            <a:r>
              <a:rPr lang="pt-BR" sz="1800" dirty="0"/>
              <a:t>: Dentro de um ambiente de uma loja, podemos identificar as coisas (objetos): produto, classificação, cliente, vendedor, etc. 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4A11DC-98D8-4449-86A0-8AC3E4D3A375}"/>
              </a:ext>
            </a:extLst>
          </p:cNvPr>
          <p:cNvSpPr txBox="1"/>
          <p:nvPr/>
        </p:nvSpPr>
        <p:spPr>
          <a:xfrm flipH="1">
            <a:off x="731519" y="2039810"/>
            <a:ext cx="105918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Grail Light" pitchFamily="34" charset="0"/>
              </a:rPr>
              <a:t>“O mundo está cheio de coisas que possuem características próprias e que se relacionam entre si”</a:t>
            </a:r>
            <a:endParaRPr lang="pt-BR" dirty="0">
              <a:latin typeface="Grail Light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6B4498B-776B-47EF-8E49-E996EABAF07A}"/>
              </a:ext>
            </a:extLst>
          </p:cNvPr>
          <p:cNvSpPr txBox="1">
            <a:spLocks/>
          </p:cNvSpPr>
          <p:nvPr/>
        </p:nvSpPr>
        <p:spPr>
          <a:xfrm>
            <a:off x="685800" y="4123763"/>
            <a:ext cx="10820400" cy="29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... que possuem características próprias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As coisas identificadas no mundo real possuem um conjunto de características comuns.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 err="1"/>
              <a:t>Ex</a:t>
            </a:r>
            <a:r>
              <a:rPr lang="pt-BR" sz="1800" dirty="0"/>
              <a:t>:  Produto tem um nome, uma descrição, um valor de venda, uma quantidade em estoque,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Estas características comuns os agrupam dentro de um mesmo conjunto, e os diferenciam de um outro conjunto.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 err="1"/>
              <a:t>Ex</a:t>
            </a:r>
            <a:r>
              <a:rPr lang="pt-BR" sz="1800" dirty="0"/>
              <a:t>:  Vestido Angel, Calça Z e Blusa Uva são Produtos da loja, e não clientes ou vendedores.</a:t>
            </a:r>
          </a:p>
        </p:txBody>
      </p:sp>
    </p:spTree>
    <p:extLst>
      <p:ext uri="{BB962C8B-B14F-4D97-AF65-F5344CB8AC3E}">
        <p14:creationId xmlns:p14="http://schemas.microsoft.com/office/powerpoint/2010/main" val="11140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4610"/>
            <a:ext cx="10820400" cy="1561514"/>
          </a:xfrm>
        </p:spPr>
        <p:txBody>
          <a:bodyPr>
            <a:normAutofit/>
          </a:bodyPr>
          <a:lstStyle/>
          <a:p>
            <a:r>
              <a:rPr lang="pt-BR" sz="2000" b="1" dirty="0"/>
              <a:t>... e que se relacionam entre si.</a:t>
            </a:r>
          </a:p>
          <a:p>
            <a:pPr marL="0" indent="0">
              <a:buNone/>
            </a:pPr>
            <a:r>
              <a:rPr lang="pt-BR" sz="2000" dirty="0"/>
              <a:t>Estes objetos existem inter-relacionamentos estabelecidos em função de suas próprias características. </a:t>
            </a:r>
          </a:p>
          <a:p>
            <a:pPr marL="0" indent="0">
              <a:buNone/>
            </a:pPr>
            <a:r>
              <a:rPr lang="pt-BR" sz="1800" dirty="0" err="1"/>
              <a:t>Ex</a:t>
            </a:r>
            <a:r>
              <a:rPr lang="pt-BR" sz="1800" dirty="0"/>
              <a:t>: O produto Vestido Angel tem a classificação Vestido.</a:t>
            </a:r>
            <a:endParaRPr lang="pt-BR" sz="1600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4A11DC-98D8-4449-86A0-8AC3E4D3A375}"/>
              </a:ext>
            </a:extLst>
          </p:cNvPr>
          <p:cNvSpPr txBox="1"/>
          <p:nvPr/>
        </p:nvSpPr>
        <p:spPr>
          <a:xfrm flipH="1">
            <a:off x="731519" y="2039810"/>
            <a:ext cx="105918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Grail Light" pitchFamily="34" charset="0"/>
              </a:rPr>
              <a:t>“O mundo está cheio de coisas que possuem características próprias e que se relacionam entre si”</a:t>
            </a:r>
            <a:endParaRPr lang="pt-BR" dirty="0">
              <a:latin typeface="Grail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1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Representação com alto nível de abstração.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Modela de forma mais natural os fatos do mundo real, suas propriedades e relacionamentos.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Independe dos detalhes de implementação do SGBD.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Melhor compreendido por usuários leigos.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Facilita a compreensão da semântica dos dados de um domínio.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Preocupa-se com a semântica da aplicação.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Pode ser mapeado para qualquer modelo lógico de banco de dados.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sz="2400" dirty="0"/>
              <a:t>Facilita a manutenção do modelo lógico e a migração para outro modelo lógico.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9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pt-BR"/>
              <a:t>Modelo conceitual</a:t>
            </a:r>
            <a:endParaRPr lang="pt-B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BF8D1A2-E48D-480B-81FE-7E7F9D7D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t="22807" r="29356" b="46104"/>
          <a:stretch>
            <a:fillRect/>
          </a:stretch>
        </p:blipFill>
        <p:spPr bwMode="auto">
          <a:xfrm>
            <a:off x="96467" y="3608108"/>
            <a:ext cx="6316253" cy="201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294" y="2899852"/>
            <a:ext cx="5893191" cy="3318833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Modelo definido por Peter Chen em 1976</a:t>
            </a:r>
          </a:p>
          <a:p>
            <a:pPr lvl="2"/>
            <a:r>
              <a:rPr lang="pt-BR" dirty="0"/>
              <a:t>diversas extensões e notações foram definidas com o passar do tempo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Padrão para modelagem conceitual de BD</a:t>
            </a:r>
          </a:p>
          <a:p>
            <a:pPr lvl="2"/>
            <a:r>
              <a:rPr lang="pt-BR" dirty="0"/>
              <a:t>Modelo simples, com poucos conceitos.</a:t>
            </a:r>
          </a:p>
          <a:p>
            <a:pPr lvl="2"/>
            <a:r>
              <a:rPr lang="pt-BR" dirty="0"/>
              <a:t>Representação gráfica de fácil compreensão.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8705618-7B60-4C45-9F66-5E7897E1AE97}"/>
              </a:ext>
            </a:extLst>
          </p:cNvPr>
          <p:cNvSpPr txBox="1">
            <a:spLocks/>
          </p:cNvSpPr>
          <p:nvPr/>
        </p:nvSpPr>
        <p:spPr>
          <a:xfrm>
            <a:off x="418515" y="2194561"/>
            <a:ext cx="11354970" cy="70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Modelo Entidade Relacionamento (MER) / Diagrama Entidade Relacionamento (DER)</a:t>
            </a:r>
          </a:p>
        </p:txBody>
      </p:sp>
    </p:spTree>
    <p:extLst>
      <p:ext uri="{BB962C8B-B14F-4D97-AF65-F5344CB8AC3E}">
        <p14:creationId xmlns:p14="http://schemas.microsoft.com/office/powerpoint/2010/main" val="236955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Entidade</a:t>
            </a:r>
          </a:p>
          <a:p>
            <a:pPr lvl="1"/>
            <a:r>
              <a:rPr lang="pt-BR" dirty="0"/>
              <a:t>Algo concreto ou abstrato que possui características que o torna distinguível.</a:t>
            </a:r>
          </a:p>
          <a:p>
            <a:pPr lvl="1"/>
            <a:r>
              <a:rPr lang="pt-BR" dirty="0"/>
              <a:t>Alguma coisa que desempenha um papel específico no sistema que está sendo modelado.</a:t>
            </a:r>
          </a:p>
          <a:p>
            <a:pPr lvl="1"/>
            <a:r>
              <a:rPr lang="pt-BR" dirty="0"/>
              <a:t>Unidade sobre a qual se quer guardar informação.</a:t>
            </a:r>
          </a:p>
          <a:p>
            <a:pPr lvl="1"/>
            <a:r>
              <a:rPr lang="pt-BR" dirty="0"/>
              <a:t>Pode ser um objeto real, uma pessoa, um conceito abstrato, um evento ou uma associação.</a:t>
            </a:r>
          </a:p>
          <a:p>
            <a:pPr lvl="1"/>
            <a:r>
              <a:rPr lang="pt-BR" dirty="0"/>
              <a:t>Representação</a:t>
            </a:r>
          </a:p>
          <a:p>
            <a:pPr lvl="2"/>
            <a:r>
              <a:rPr lang="pt-BR" dirty="0"/>
              <a:t>Um retângulo com o nome da entidade.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0E7F7F0-3C09-4EC1-B046-6D2BA2255658}"/>
              </a:ext>
            </a:extLst>
          </p:cNvPr>
          <p:cNvSpPr/>
          <p:nvPr/>
        </p:nvSpPr>
        <p:spPr>
          <a:xfrm>
            <a:off x="1485901" y="5228521"/>
            <a:ext cx="2270173" cy="663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DFB2F8F-84D8-412D-B025-81C57E6CAF58}"/>
              </a:ext>
            </a:extLst>
          </p:cNvPr>
          <p:cNvSpPr/>
          <p:nvPr/>
        </p:nvSpPr>
        <p:spPr>
          <a:xfrm>
            <a:off x="4091357" y="5892019"/>
            <a:ext cx="2270173" cy="663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classificacao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A1E3B3-0071-4838-BB2D-C64A2D9D0DF6}"/>
              </a:ext>
            </a:extLst>
          </p:cNvPr>
          <p:cNvSpPr/>
          <p:nvPr/>
        </p:nvSpPr>
        <p:spPr>
          <a:xfrm>
            <a:off x="6696813" y="5223860"/>
            <a:ext cx="2270173" cy="663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7F6B6C-D21F-4B77-A433-0113F0D69CBE}"/>
              </a:ext>
            </a:extLst>
          </p:cNvPr>
          <p:cNvSpPr/>
          <p:nvPr/>
        </p:nvSpPr>
        <p:spPr>
          <a:xfrm>
            <a:off x="9250680" y="5892019"/>
            <a:ext cx="2270173" cy="663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85317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Atributos</a:t>
            </a:r>
          </a:p>
          <a:p>
            <a:pPr lvl="1"/>
            <a:r>
              <a:rPr lang="pt-BR" dirty="0"/>
              <a:t>São dados que caracterizam uma determinada propriedade de uma entidade.</a:t>
            </a:r>
          </a:p>
          <a:p>
            <a:pPr lvl="1"/>
            <a:r>
              <a:rPr lang="pt-BR" dirty="0"/>
              <a:t>São os dados que possuem significado para uma entidade</a:t>
            </a:r>
          </a:p>
          <a:p>
            <a:pPr lvl="1"/>
            <a:r>
              <a:rPr lang="pt-BR" dirty="0"/>
              <a:t>Representação</a:t>
            </a:r>
          </a:p>
          <a:p>
            <a:pPr lvl="2"/>
            <a:r>
              <a:rPr lang="pt-BR" dirty="0"/>
              <a:t>Obrigatórios ou opcionais</a:t>
            </a:r>
          </a:p>
          <a:p>
            <a:pPr lvl="2"/>
            <a:r>
              <a:rPr lang="pt-BR" dirty="0" err="1"/>
              <a:t>Monovalorados</a:t>
            </a:r>
            <a:r>
              <a:rPr lang="pt-BR" dirty="0"/>
              <a:t> ou  multivalorados.</a:t>
            </a:r>
          </a:p>
          <a:p>
            <a:pPr lvl="2"/>
            <a:r>
              <a:rPr lang="pt-BR" dirty="0"/>
              <a:t>Simples ou  compostos.</a:t>
            </a:r>
          </a:p>
          <a:p>
            <a:pPr lvl="2"/>
            <a:r>
              <a:rPr lang="pt-BR" dirty="0"/>
              <a:t>Identificadores.</a:t>
            </a:r>
          </a:p>
          <a:p>
            <a:pPr lvl="2"/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08F27F8-4AA1-456B-B627-F1629BB47671}"/>
              </a:ext>
            </a:extLst>
          </p:cNvPr>
          <p:cNvSpPr/>
          <p:nvPr/>
        </p:nvSpPr>
        <p:spPr>
          <a:xfrm>
            <a:off x="7283450" y="5094157"/>
            <a:ext cx="1714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1"/>
                </a:solidFill>
                <a:latin typeface="Garamond" pitchFamily="18" charset="0"/>
              </a:rPr>
              <a:t>Empregados</a:t>
            </a:r>
          </a:p>
        </p:txBody>
      </p:sp>
      <p:sp>
        <p:nvSpPr>
          <p:cNvPr id="11" name="CaixaDeTexto 14">
            <a:extLst>
              <a:ext uri="{FF2B5EF4-FFF2-40B4-BE49-F238E27FC236}">
                <a16:creationId xmlns:a16="http://schemas.microsoft.com/office/drawing/2014/main" id="{30630946-4046-4970-B128-91BE5D476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7" y="6165720"/>
            <a:ext cx="81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Nome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AAA368C-A03D-4575-BF27-77BB7E722C61}"/>
              </a:ext>
            </a:extLst>
          </p:cNvPr>
          <p:cNvCxnSpPr/>
          <p:nvPr/>
        </p:nvCxnSpPr>
        <p:spPr>
          <a:xfrm rot="5400000">
            <a:off x="7224712" y="5987921"/>
            <a:ext cx="6429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A93F16-D01C-4E88-AE5C-97DFA1BF86D7}"/>
              </a:ext>
            </a:extLst>
          </p:cNvPr>
          <p:cNvSpPr/>
          <p:nvPr/>
        </p:nvSpPr>
        <p:spPr>
          <a:xfrm>
            <a:off x="7481887" y="6336730"/>
            <a:ext cx="1317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CED4A3B-9952-4C20-B46A-2DBF78D62948}"/>
              </a:ext>
            </a:extLst>
          </p:cNvPr>
          <p:cNvCxnSpPr/>
          <p:nvPr/>
        </p:nvCxnSpPr>
        <p:spPr>
          <a:xfrm rot="5400000">
            <a:off x="8413750" y="4770307"/>
            <a:ext cx="6429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6ECFAE05-CD47-41B7-B198-47AD0A58FF62}"/>
              </a:ext>
            </a:extLst>
          </p:cNvPr>
          <p:cNvSpPr/>
          <p:nvPr/>
        </p:nvSpPr>
        <p:spPr>
          <a:xfrm>
            <a:off x="8667750" y="4306757"/>
            <a:ext cx="131762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EFF236-06A0-4D73-8066-D95E6CB8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887" y="4205157"/>
            <a:ext cx="125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CNH (0,1)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6839C5C-5F3C-4DE1-96F1-C83D00B78062}"/>
              </a:ext>
            </a:extLst>
          </p:cNvPr>
          <p:cNvCxnSpPr>
            <a:stCxn id="10" idx="3"/>
          </p:cNvCxnSpPr>
          <p:nvPr/>
        </p:nvCxnSpPr>
        <p:spPr>
          <a:xfrm>
            <a:off x="8997950" y="5379907"/>
            <a:ext cx="527050" cy="1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E333A53E-DCF8-4C11-95BB-91E422CCA32A}"/>
              </a:ext>
            </a:extLst>
          </p:cNvPr>
          <p:cNvSpPr/>
          <p:nvPr/>
        </p:nvSpPr>
        <p:spPr>
          <a:xfrm>
            <a:off x="9525000" y="5321170"/>
            <a:ext cx="131762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9" name="CaixaDeTexto 32">
            <a:extLst>
              <a:ext uri="{FF2B5EF4-FFF2-40B4-BE49-F238E27FC236}">
                <a16:creationId xmlns:a16="http://schemas.microsoft.com/office/drawing/2014/main" id="{B8441F4E-0A7D-4B1B-A525-15C20FED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437" y="5205282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Telefones (0,N)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35FAF7C-B932-4B9E-8DFC-22423FEFB07F}"/>
              </a:ext>
            </a:extLst>
          </p:cNvPr>
          <p:cNvCxnSpPr/>
          <p:nvPr/>
        </p:nvCxnSpPr>
        <p:spPr>
          <a:xfrm rot="5400000">
            <a:off x="7161212" y="4770307"/>
            <a:ext cx="6429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C0C349E9-943A-48CF-B545-63C398221CEC}"/>
              </a:ext>
            </a:extLst>
          </p:cNvPr>
          <p:cNvSpPr/>
          <p:nvPr/>
        </p:nvSpPr>
        <p:spPr>
          <a:xfrm>
            <a:off x="7126287" y="4290882"/>
            <a:ext cx="725488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2" name="CaixaDeTexto 35">
            <a:extLst>
              <a:ext uri="{FF2B5EF4-FFF2-40B4-BE49-F238E27FC236}">
                <a16:creationId xmlns:a16="http://schemas.microsoft.com/office/drawing/2014/main" id="{A4F5FF19-E8D9-4520-9112-C9FEDB58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7817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Endereço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DE482D3-C3C9-4777-B1DD-54D8472AD2C9}"/>
              </a:ext>
            </a:extLst>
          </p:cNvPr>
          <p:cNvCxnSpPr/>
          <p:nvPr/>
        </p:nvCxnSpPr>
        <p:spPr>
          <a:xfrm rot="5400000">
            <a:off x="7161212" y="3941632"/>
            <a:ext cx="6429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13931B70-8BDD-4547-B79A-D53421F54305}"/>
              </a:ext>
            </a:extLst>
          </p:cNvPr>
          <p:cNvSpPr/>
          <p:nvPr/>
        </p:nvSpPr>
        <p:spPr>
          <a:xfrm>
            <a:off x="7415212" y="3478082"/>
            <a:ext cx="1317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5" name="CaixaDeTexto 38">
            <a:extLst>
              <a:ext uri="{FF2B5EF4-FFF2-40B4-BE49-F238E27FC236}">
                <a16:creationId xmlns:a16="http://schemas.microsoft.com/office/drawing/2014/main" id="{89084C11-16D1-4A22-AF2A-CFDAC71D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7" y="332092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Número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3659E2-5E9E-49A5-A10B-B3E4AC3B893C}"/>
              </a:ext>
            </a:extLst>
          </p:cNvPr>
          <p:cNvCxnSpPr/>
          <p:nvPr/>
        </p:nvCxnSpPr>
        <p:spPr>
          <a:xfrm rot="5400000">
            <a:off x="7038975" y="4128957"/>
            <a:ext cx="3571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018238B-D4A0-4443-AE34-2D1DAD2F77CA}"/>
              </a:ext>
            </a:extLst>
          </p:cNvPr>
          <p:cNvSpPr/>
          <p:nvPr/>
        </p:nvSpPr>
        <p:spPr>
          <a:xfrm>
            <a:off x="7151687" y="3806695"/>
            <a:ext cx="1317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CaixaDeTexto 42">
            <a:extLst>
              <a:ext uri="{FF2B5EF4-FFF2-40B4-BE49-F238E27FC236}">
                <a16:creationId xmlns:a16="http://schemas.microsoft.com/office/drawing/2014/main" id="{77928E20-B0F9-4A79-9746-37E707EF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7" y="3678107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Rua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38BD34B-B0A4-44D5-A328-888E679628D1}"/>
              </a:ext>
            </a:extLst>
          </p:cNvPr>
          <p:cNvCxnSpPr/>
          <p:nvPr/>
        </p:nvCxnSpPr>
        <p:spPr>
          <a:xfrm rot="5400000">
            <a:off x="7578725" y="4125782"/>
            <a:ext cx="3571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B00F7F81-4E7E-4148-A3B3-9A594CDCBA43}"/>
              </a:ext>
            </a:extLst>
          </p:cNvPr>
          <p:cNvSpPr/>
          <p:nvPr/>
        </p:nvSpPr>
        <p:spPr>
          <a:xfrm>
            <a:off x="7693025" y="3805107"/>
            <a:ext cx="131762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1" name="CaixaDeTexto 45">
            <a:extLst>
              <a:ext uri="{FF2B5EF4-FFF2-40B4-BE49-F238E27FC236}">
                <a16:creationId xmlns:a16="http://schemas.microsoft.com/office/drawing/2014/main" id="{7B4CA9B7-4F96-454C-9636-BA4AE687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37" y="3736845"/>
            <a:ext cx="874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Garamond" panose="02020404030301010803" pitchFamily="18" charset="0"/>
              </a:rPr>
              <a:t>Cidade</a:t>
            </a:r>
          </a:p>
        </p:txBody>
      </p:sp>
      <p:sp>
        <p:nvSpPr>
          <p:cNvPr id="32" name="CaixaDeTexto 14">
            <a:extLst>
              <a:ext uri="{FF2B5EF4-FFF2-40B4-BE49-F238E27FC236}">
                <a16:creationId xmlns:a16="http://schemas.microsoft.com/office/drawing/2014/main" id="{598DBCAF-1601-4563-A831-056F72FB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707" y="6176343"/>
            <a:ext cx="1117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Garamond" panose="02020404030301010803" pitchFamily="18" charset="0"/>
              </a:rPr>
              <a:t>Matrícula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0740DE1-ED98-4DDF-AABD-D1AF7FD8A21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733632" y="5649735"/>
            <a:ext cx="6314" cy="701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241ED444-FE98-41E3-8E09-EBFEB37152E1}"/>
              </a:ext>
            </a:extLst>
          </p:cNvPr>
          <p:cNvSpPr/>
          <p:nvPr/>
        </p:nvSpPr>
        <p:spPr>
          <a:xfrm>
            <a:off x="8667750" y="6351673"/>
            <a:ext cx="131763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8443"/>
          </a:xfrm>
        </p:spPr>
        <p:txBody>
          <a:bodyPr>
            <a:normAutofit/>
          </a:bodyPr>
          <a:lstStyle/>
          <a:p>
            <a:r>
              <a:rPr lang="pt-BR" dirty="0"/>
              <a:t>Relacionamento</a:t>
            </a:r>
          </a:p>
          <a:p>
            <a:pPr lvl="1"/>
            <a:r>
              <a:rPr lang="pt-BR" dirty="0"/>
              <a:t>Representa um mapeamento entre ocorrências de entidades.</a:t>
            </a:r>
          </a:p>
          <a:p>
            <a:pPr lvl="1"/>
            <a:r>
              <a:rPr lang="pt-BR" dirty="0"/>
              <a:t>É a associação entre as ocorrências das entidades.</a:t>
            </a:r>
          </a:p>
          <a:p>
            <a:pPr lvl="1"/>
            <a:r>
              <a:rPr lang="pt-BR" dirty="0"/>
              <a:t>Representação</a:t>
            </a:r>
          </a:p>
          <a:p>
            <a:pPr lvl="2"/>
            <a:r>
              <a:rPr lang="pt-BR" dirty="0"/>
              <a:t>O relacionamento é representado por uma linha contínua ligando as duas entidades envolvidas, e um losango no qual é identificado o relacionamento.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O relacionamento acontece nos dois sentidos.</a:t>
            </a:r>
          </a:p>
          <a:p>
            <a:pPr marL="914400" lvl="2" indent="0">
              <a:buNone/>
            </a:pPr>
            <a:r>
              <a:rPr lang="pt-BR" dirty="0" err="1"/>
              <a:t>Ex</a:t>
            </a:r>
            <a:r>
              <a:rPr lang="pt-BR" dirty="0"/>
              <a:t>:	cliente movimenta conta corrente </a:t>
            </a:r>
          </a:p>
          <a:p>
            <a:pPr marL="914400" lvl="2" indent="0">
              <a:buNone/>
            </a:pPr>
            <a:r>
              <a:rPr lang="pt-BR" dirty="0"/>
              <a:t>	conta corrente é movimentada pelo cliente</a:t>
            </a:r>
          </a:p>
          <a:p>
            <a:pPr lvl="2"/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7">
            <a:extLst>
              <a:ext uri="{FF2B5EF4-FFF2-40B4-BE49-F238E27FC236}">
                <a16:creationId xmlns:a16="http://schemas.microsoft.com/office/drawing/2014/main" id="{1E1ECBBA-8F39-46F7-B3C5-F4687CBF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608" y="4559813"/>
            <a:ext cx="1997075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/>
              <a:t>CLIENTE	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F818500A-A29B-4DF6-9F31-18F422CE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882" y="4559813"/>
            <a:ext cx="2628509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/>
              <a:t>CONTA CORRENTE</a:t>
            </a: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0BB1EF40-7A80-47AC-8DFE-F76DA7B3D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683" y="4780475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AutoShape 12">
            <a:extLst>
              <a:ext uri="{FF2B5EF4-FFF2-40B4-BE49-F238E27FC236}">
                <a16:creationId xmlns:a16="http://schemas.microsoft.com/office/drawing/2014/main" id="{6E032E90-56C1-4B74-8B7E-4FF81A4B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45" y="4569338"/>
            <a:ext cx="1912938" cy="422275"/>
          </a:xfrm>
          <a:prstGeom prst="diamond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/>
              <a:t>movimenta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86603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8443"/>
          </a:xfrm>
        </p:spPr>
        <p:txBody>
          <a:bodyPr>
            <a:normAutofit/>
          </a:bodyPr>
          <a:lstStyle/>
          <a:p>
            <a:r>
              <a:rPr lang="pt-BR" dirty="0"/>
              <a:t>CARDINALIDADE (ou cardinalidade máxima):</a:t>
            </a:r>
          </a:p>
          <a:p>
            <a:pPr lvl="1"/>
            <a:r>
              <a:rPr lang="pt-BR" dirty="0"/>
              <a:t>1:1 </a:t>
            </a:r>
            <a:r>
              <a:rPr lang="pt-BR" dirty="0">
                <a:sym typeface="Wingdings" panose="05000000000000000000" pitchFamily="2" charset="2"/>
              </a:rPr>
              <a:t> Lê-se - um para um </a:t>
            </a: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1:N  Lê-se – um para N</a:t>
            </a: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N:M  Lê-se – N para M</a:t>
            </a: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6">
            <a:extLst>
              <a:ext uri="{FF2B5EF4-FFF2-40B4-BE49-F238E27FC236}">
                <a16:creationId xmlns:a16="http://schemas.microsoft.com/office/drawing/2014/main" id="{536CB83A-61AF-4DAD-9AA1-3B9891E83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1" y="3320920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0FC838-99A9-4838-A31B-B769C0B1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1" y="3162170"/>
            <a:ext cx="1930400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Times New Roman" panose="02020603050405020304" pitchFamily="18" charset="0"/>
              </a:rPr>
              <a:t>GERENTE	</a:t>
            </a:r>
            <a:endParaRPr lang="pt-BR" altLang="pt-BR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1BE072D-0C4D-4FA2-A63E-7198183B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3162170"/>
            <a:ext cx="1930400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latin typeface="Times New Roman" panose="02020603050405020304" pitchFamily="18" charset="0"/>
              </a:rPr>
              <a:t>DEPARTAMENTO</a:t>
            </a:r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128FA4CB-33E7-4F88-A90D-A2F4FCC9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1" y="3109782"/>
            <a:ext cx="1625600" cy="422275"/>
          </a:xfrm>
          <a:prstGeom prst="diamond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/>
              <a:t>pertence</a:t>
            </a: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47EFA529-2E19-46B3-8BE5-801BFF827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3027232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2FAED927-3061-442E-9C48-E2A16C1A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1" y="3027232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CA85FC9B-6A06-41D5-9638-E06AF5E52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1" y="4673204"/>
            <a:ext cx="3252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D6167A3A-05F3-4414-8E45-304A4C7F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514454"/>
            <a:ext cx="193040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latin typeface="Times New Roman" panose="02020603050405020304" pitchFamily="18" charset="0"/>
              </a:rPr>
              <a:t>DEPARTAMENTO</a:t>
            </a:r>
            <a:endParaRPr lang="pt-BR" altLang="pt-BR" dirty="0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DCD928A0-6ADA-45D3-B21D-7F5A5A6D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4514454"/>
            <a:ext cx="1928813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latin typeface="Times New Roman" panose="02020603050405020304" pitchFamily="18" charset="0"/>
              </a:rPr>
              <a:t>FUNCIONÁRIO</a:t>
            </a:r>
          </a:p>
        </p:txBody>
      </p:sp>
      <p:sp>
        <p:nvSpPr>
          <p:cNvPr id="18" name="AutoShape 27">
            <a:extLst>
              <a:ext uri="{FF2B5EF4-FFF2-40B4-BE49-F238E27FC236}">
                <a16:creationId xmlns:a16="http://schemas.microsoft.com/office/drawing/2014/main" id="{945C4425-4003-4619-A6F2-1DEDACAD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4462067"/>
            <a:ext cx="1625600" cy="422275"/>
          </a:xfrm>
          <a:prstGeom prst="diamond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/>
              <a:t>tem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1CB844FF-7BD8-4462-840C-D2ACD43F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4390629"/>
            <a:ext cx="132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93C1C878-D774-448E-A3D8-2D39CB21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4390629"/>
            <a:ext cx="132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Garamond" panose="02020404030301010803" pitchFamily="18" charset="0"/>
              </a:rPr>
              <a:t>N</a:t>
            </a:r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16812309-7924-411A-998F-EB9F9BCE8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5943600"/>
            <a:ext cx="3252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924F91B0-CCC9-47D7-B0DF-C4375A2D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5784850"/>
            <a:ext cx="193040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latin typeface="Times New Roman" panose="02020603050405020304" pitchFamily="18" charset="0"/>
              </a:rPr>
              <a:t>ALUNO</a:t>
            </a:r>
            <a:endParaRPr lang="pt-BR" altLang="pt-BR" dirty="0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162D29DF-545A-4C9D-A9FF-B4E74853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5784850"/>
            <a:ext cx="1928813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latin typeface="Times New Roman" panose="02020603050405020304" pitchFamily="18" charset="0"/>
              </a:rPr>
              <a:t>DISCIPLINAS</a:t>
            </a:r>
          </a:p>
        </p:txBody>
      </p:sp>
      <p:sp>
        <p:nvSpPr>
          <p:cNvPr id="24" name="AutoShape 34">
            <a:extLst>
              <a:ext uri="{FF2B5EF4-FFF2-40B4-BE49-F238E27FC236}">
                <a16:creationId xmlns:a16="http://schemas.microsoft.com/office/drawing/2014/main" id="{87C50FB3-55C9-4438-B2D0-C370D0DA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5732463"/>
            <a:ext cx="1625600" cy="422275"/>
          </a:xfrm>
          <a:prstGeom prst="diamond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/>
              <a:t>cursa</a:t>
            </a:r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EC8D75E5-827B-4D5C-A8B3-5B1E22B0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5661025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Garamond" panose="02020404030301010803" pitchFamily="18" charset="0"/>
              </a:rPr>
              <a:t>M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7C353B44-8194-4911-9F81-CE93795C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016" y="5662123"/>
            <a:ext cx="1319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>
                <a:latin typeface="Garamond" panose="02020404030301010803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5963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48443"/>
          </a:xfrm>
        </p:spPr>
        <p:txBody>
          <a:bodyPr>
            <a:normAutofit/>
          </a:bodyPr>
          <a:lstStyle/>
          <a:p>
            <a:r>
              <a:rPr lang="pt-BR" dirty="0"/>
              <a:t>CONDICIONALIDADE (ou modalidade ou cardinalidade mínima):</a:t>
            </a:r>
          </a:p>
          <a:p>
            <a:pPr lvl="1"/>
            <a:r>
              <a:rPr lang="pt-BR" dirty="0"/>
              <a:t>Pode ser zero ou um</a:t>
            </a:r>
          </a:p>
          <a:p>
            <a:pPr lvl="1"/>
            <a:r>
              <a:rPr lang="pt-BR" dirty="0"/>
              <a:t>Representação </a:t>
            </a:r>
            <a:r>
              <a:rPr lang="pt-BR" dirty="0">
                <a:sym typeface="Wingdings" panose="05000000000000000000" pitchFamily="2" charset="2"/>
              </a:rPr>
              <a:t> (cardinalidade mínima, cardinalidade máxima)</a:t>
            </a: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>
              <a:spcBef>
                <a:spcPct val="50000"/>
              </a:spcBef>
              <a:buClr>
                <a:schemeClr val="accent2"/>
              </a:buClr>
            </a:pPr>
            <a:r>
              <a:rPr lang="pt-BR" altLang="pt-BR" dirty="0">
                <a:latin typeface="+mj-lt"/>
              </a:rPr>
              <a:t>1 cheque é emitido por um cliente.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</a:pPr>
            <a:r>
              <a:rPr lang="pt-BR" altLang="pt-BR" dirty="0">
                <a:latin typeface="+mj-lt"/>
              </a:rPr>
              <a:t>1 cliente pode ou não emitir vários cheques.</a:t>
            </a:r>
            <a:endParaRPr lang="pt-BR" dirty="0">
              <a:latin typeface="+mj-lt"/>
            </a:endParaRP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44">
            <a:extLst>
              <a:ext uri="{FF2B5EF4-FFF2-40B4-BE49-F238E27FC236}">
                <a16:creationId xmlns:a16="http://schemas.microsoft.com/office/drawing/2014/main" id="{01482C2F-FCDC-437E-B009-37C79BEF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283075"/>
            <a:ext cx="193040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/>
              <a:t>CLIENTE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79FF35EA-68AC-49BE-98B9-76418335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283075"/>
            <a:ext cx="193040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/>
              <a:t>CHEQUE</a:t>
            </a:r>
          </a:p>
        </p:txBody>
      </p:sp>
      <p:sp>
        <p:nvSpPr>
          <p:cNvPr id="29" name="Line 46">
            <a:extLst>
              <a:ext uri="{FF2B5EF4-FFF2-40B4-BE49-F238E27FC236}">
                <a16:creationId xmlns:a16="http://schemas.microsoft.com/office/drawing/2014/main" id="{A8DAD8E3-6B73-490D-96CE-D75D87D7C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4441825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AutoShape 47">
            <a:extLst>
              <a:ext uri="{FF2B5EF4-FFF2-40B4-BE49-F238E27FC236}">
                <a16:creationId xmlns:a16="http://schemas.microsoft.com/office/drawing/2014/main" id="{56C967E5-6395-4285-84D5-D78EEE86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230688"/>
            <a:ext cx="1625600" cy="422275"/>
          </a:xfrm>
          <a:prstGeom prst="diamond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/>
              <a:t>emite</a:t>
            </a:r>
          </a:p>
        </p:txBody>
      </p:sp>
      <p:sp>
        <p:nvSpPr>
          <p:cNvPr id="31" name="Text Box 54">
            <a:extLst>
              <a:ext uri="{FF2B5EF4-FFF2-40B4-BE49-F238E27FC236}">
                <a16:creationId xmlns:a16="http://schemas.microsoft.com/office/drawing/2014/main" id="{5D54034F-5C42-46BA-80ED-D921BC8C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400526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000" dirty="0">
                <a:latin typeface="Garamond" panose="02020404030301010803" pitchFamily="18" charset="0"/>
              </a:rPr>
              <a:t>(1,1)</a:t>
            </a:r>
          </a:p>
        </p:txBody>
      </p:sp>
      <p:sp>
        <p:nvSpPr>
          <p:cNvPr id="32" name="Text Box 55">
            <a:extLst>
              <a:ext uri="{FF2B5EF4-FFF2-40B4-BE49-F238E27FC236}">
                <a16:creationId xmlns:a16="http://schemas.microsoft.com/office/drawing/2014/main" id="{852A23A8-AEB5-47A8-9C73-BA640655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0767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000">
                <a:latin typeface="Garamond" panose="02020404030301010803" pitchFamily="18" charset="0"/>
              </a:rPr>
              <a:t>0,N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FAB638-CCB1-4557-A5BA-701080882B51}"/>
              </a:ext>
            </a:extLst>
          </p:cNvPr>
          <p:cNvCxnSpPr>
            <a:cxnSpLocks/>
          </p:cNvCxnSpPr>
          <p:nvPr/>
        </p:nvCxnSpPr>
        <p:spPr>
          <a:xfrm flipH="1">
            <a:off x="3291841" y="3179298"/>
            <a:ext cx="2658793" cy="82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4E27D1D-9989-44B2-A43D-44A0BE5DA931}"/>
              </a:ext>
            </a:extLst>
          </p:cNvPr>
          <p:cNvCxnSpPr/>
          <p:nvPr/>
        </p:nvCxnSpPr>
        <p:spPr>
          <a:xfrm>
            <a:off x="5950634" y="3179298"/>
            <a:ext cx="0" cy="8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DF04E66-3B47-4894-B38A-A6AF93E1D283}"/>
              </a:ext>
            </a:extLst>
          </p:cNvPr>
          <p:cNvCxnSpPr/>
          <p:nvPr/>
        </p:nvCxnSpPr>
        <p:spPr>
          <a:xfrm flipH="1">
            <a:off x="3545058" y="3179298"/>
            <a:ext cx="5261317" cy="102599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51CEF07-9130-4D73-81BC-BBFAE9486B03}"/>
              </a:ext>
            </a:extLst>
          </p:cNvPr>
          <p:cNvCxnSpPr/>
          <p:nvPr/>
        </p:nvCxnSpPr>
        <p:spPr>
          <a:xfrm flipH="1">
            <a:off x="6127800" y="3179298"/>
            <a:ext cx="2747742" cy="96661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6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F5E28BE-8084-4856-AFB7-9E111CFBCA58}"/>
              </a:ext>
            </a:extLst>
          </p:cNvPr>
          <p:cNvGrpSpPr/>
          <p:nvPr/>
        </p:nvGrpSpPr>
        <p:grpSpPr>
          <a:xfrm>
            <a:off x="2915627" y="3567864"/>
            <a:ext cx="6360746" cy="3230380"/>
            <a:chOff x="2915627" y="3567864"/>
            <a:chExt cx="6360746" cy="3230380"/>
          </a:xfrm>
        </p:grpSpPr>
        <p:pic>
          <p:nvPicPr>
            <p:cNvPr id="10" name="Picture 4" descr="Resultado de imagem para modelo conceitual pé de galinha">
              <a:extLst>
                <a:ext uri="{FF2B5EF4-FFF2-40B4-BE49-F238E27FC236}">
                  <a16:creationId xmlns:a16="http://schemas.microsoft.com/office/drawing/2014/main" id="{D42E6178-0F8F-499E-A36A-A02B1DF1EC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71" t="30123" b="17965"/>
            <a:stretch/>
          </p:blipFill>
          <p:spPr bwMode="auto">
            <a:xfrm>
              <a:off x="3090472" y="3567864"/>
              <a:ext cx="6011055" cy="284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61B0FCE-C0CA-43D9-AD6C-80DA05A67C84}"/>
                </a:ext>
              </a:extLst>
            </p:cNvPr>
            <p:cNvSpPr txBox="1"/>
            <p:nvPr/>
          </p:nvSpPr>
          <p:spPr>
            <a:xfrm>
              <a:off x="2915627" y="6459690"/>
              <a:ext cx="63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Notação de James Martins no diagrama de “Pé de galinha”</a:t>
              </a:r>
            </a:p>
          </p:txBody>
        </p:sp>
      </p:grpSp>
      <p:graphicFrame>
        <p:nvGraphicFramePr>
          <p:cNvPr id="16" name="Espaço Reservado para Conteúdo 3">
            <a:extLst>
              <a:ext uri="{FF2B5EF4-FFF2-40B4-BE49-F238E27FC236}">
                <a16:creationId xmlns:a16="http://schemas.microsoft.com/office/drawing/2014/main" id="{6A1EE02D-991B-4284-86D3-1BF5DDB32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936508"/>
              </p:ext>
            </p:extLst>
          </p:nvPr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235AC1C-29CB-47AD-A9E6-3DFF7282D746}"/>
              </a:ext>
            </a:extLst>
          </p:cNvPr>
          <p:cNvSpPr txBox="1"/>
          <p:nvPr/>
        </p:nvSpPr>
        <p:spPr>
          <a:xfrm>
            <a:off x="8623495" y="3661343"/>
            <a:ext cx="7184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  <a:p>
            <a:endParaRPr lang="pt-BR" dirty="0"/>
          </a:p>
          <a:p>
            <a:r>
              <a:rPr lang="pt-BR" dirty="0"/>
              <a:t>(1,N)</a:t>
            </a:r>
          </a:p>
          <a:p>
            <a:endParaRPr lang="pt-BR" dirty="0"/>
          </a:p>
          <a:p>
            <a:r>
              <a:rPr lang="pt-BR" dirty="0"/>
              <a:t>(0,N)</a:t>
            </a:r>
          </a:p>
          <a:p>
            <a:endParaRPr lang="pt-BR" dirty="0"/>
          </a:p>
          <a:p>
            <a:r>
              <a:rPr lang="pt-BR" dirty="0"/>
              <a:t>(0,1)</a:t>
            </a:r>
          </a:p>
          <a:p>
            <a:endParaRPr lang="pt-BR" dirty="0"/>
          </a:p>
          <a:p>
            <a:r>
              <a:rPr lang="pt-BR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3057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Conhecimentos prévios/contextualização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Modelagem de dados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Modelo Conceitual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Modelo Lógico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Modelo Físico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Avaliação formativa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Atividade extraclasse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999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76455"/>
          </a:xfrm>
        </p:spPr>
        <p:txBody>
          <a:bodyPr>
            <a:normAutofit/>
          </a:bodyPr>
          <a:lstStyle/>
          <a:p>
            <a:r>
              <a:rPr lang="pt-BR" sz="2400" dirty="0"/>
              <a:t> Modelo em que os objetos (classes de entidades), suas características (atributos) e relacionamentos têm a representação de acordo com as regras de implementação e limitantes impostos por algum  tipo de tecnologia.</a:t>
            </a:r>
          </a:p>
          <a:p>
            <a:r>
              <a:rPr lang="pt-BR" sz="2400" dirty="0"/>
              <a:t> Esse modelo deve ser elaborado a partir de conceitos relacionados ao SGBD a ser usado e se dá pela aplicação de regras de derivação sobre um modelo conceitual já construído. 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2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98CE63F-2F8B-4A29-8CD3-F09653071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483448"/>
              </p:ext>
            </p:extLst>
          </p:nvPr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4F7E4F63-321D-4D1A-BF99-EB3E84F84CF4}"/>
              </a:ext>
            </a:extLst>
          </p:cNvPr>
          <p:cNvSpPr/>
          <p:nvPr/>
        </p:nvSpPr>
        <p:spPr>
          <a:xfrm>
            <a:off x="1075395" y="4586069"/>
            <a:ext cx="10430805" cy="197429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pt-BR" dirty="0"/>
              <a:t>Porque o modelo torna-se fortemente dependente do ambiente (tecnológico) onde será implementado. Isso acarretará a obtenção de modelos eficientes porém bastante dependentes da tecnologia que os orientou.</a:t>
            </a:r>
          </a:p>
          <a:p>
            <a:pPr lvl="0">
              <a:buChar char="•"/>
            </a:pPr>
            <a:r>
              <a:rPr lang="pt-BR" dirty="0"/>
              <a:t> Construindo um modelo conceitual de dados, pode-se derivá-lo para modelos lógicos para bancos de dados baseados em diferentes abordagens. </a:t>
            </a:r>
          </a:p>
        </p:txBody>
      </p:sp>
    </p:spTree>
    <p:extLst>
      <p:ext uri="{BB962C8B-B14F-4D97-AF65-F5344CB8AC3E}">
        <p14:creationId xmlns:p14="http://schemas.microsoft.com/office/powerpoint/2010/main" val="126182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  <a:br>
              <a:rPr lang="pt-BR" sz="2800" dirty="0"/>
            </a:br>
            <a:r>
              <a:rPr lang="pt-BR" sz="2800" dirty="0"/>
              <a:t>Abordagem relacional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DFA657D-3845-494C-99F1-F79415E96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915343"/>
              </p:ext>
            </p:extLst>
          </p:nvPr>
        </p:nvGraphicFramePr>
        <p:xfrm>
          <a:off x="685800" y="2194560"/>
          <a:ext cx="10820400" cy="419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3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  <a:br>
              <a:rPr lang="pt-BR" sz="2800" dirty="0"/>
            </a:br>
            <a:r>
              <a:rPr lang="pt-BR" sz="2800" dirty="0"/>
              <a:t>Abordagem relacional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B6E00E8-B370-4AFE-A62A-0B1E246DB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478308"/>
              </p:ext>
            </p:extLst>
          </p:nvPr>
        </p:nvGraphicFramePr>
        <p:xfrm>
          <a:off x="685800" y="2236763"/>
          <a:ext cx="10820400" cy="367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F4AA57-1F76-4FA5-AC1D-3169E6EE786D}"/>
              </a:ext>
            </a:extLst>
          </p:cNvPr>
          <p:cNvSpPr/>
          <p:nvPr/>
        </p:nvSpPr>
        <p:spPr>
          <a:xfrm>
            <a:off x="685800" y="6049108"/>
            <a:ext cx="10820399" cy="683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Arial" charset="0"/>
              </a:rPr>
              <a:t>A chave estrangeira é o método de estabelecimento do relacionamento entre duas tabelas - basta pegar a chave primária de uma tabela e transportá-la para outra, como chave estrangeira.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  <a:br>
              <a:rPr lang="pt-BR" sz="2800" dirty="0"/>
            </a:br>
            <a:r>
              <a:rPr lang="pt-BR" sz="2800" dirty="0"/>
              <a:t>Restrição de Integridade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B6E00E8-B370-4AFE-A62A-0B1E246DB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94239"/>
              </p:ext>
            </p:extLst>
          </p:nvPr>
        </p:nvGraphicFramePr>
        <p:xfrm>
          <a:off x="685800" y="2236762"/>
          <a:ext cx="10820400" cy="434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2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  <a:br>
              <a:rPr lang="pt-BR" sz="2800" dirty="0"/>
            </a:br>
            <a:r>
              <a:rPr lang="pt-BR" sz="2800" dirty="0"/>
              <a:t>Restrição de Integridade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867C7-A6D5-48D4-B732-7B6EFCAF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pt-BR" altLang="pt-BR" sz="2400" dirty="0"/>
              <a:t>Há outras restrições de integridade que não se encaixam nas categorias básicas.</a:t>
            </a:r>
          </a:p>
          <a:p>
            <a:pPr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pt-BR" altLang="pt-BR" sz="2400" dirty="0"/>
              <a:t>Essas restrições são chamadas de restrições semânticas ou regras de negócio.</a:t>
            </a:r>
          </a:p>
          <a:p>
            <a:pPr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pt-BR" altLang="pt-BR" sz="2400" dirty="0"/>
              <a:t>Não é possível representar tais restrições no modelo relacional.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Exemplos de restrições semânticas:</a:t>
            </a:r>
          </a:p>
          <a:p>
            <a:r>
              <a:rPr lang="pt-BR" dirty="0"/>
              <a:t>– Um empregado do departamento denominado “Finanças” não pode ter a categoria funcional “Engenheiro”.</a:t>
            </a:r>
          </a:p>
          <a:p>
            <a:r>
              <a:rPr lang="pt-BR" dirty="0"/>
              <a:t>– Um empregado não pode ter um salário maior que seu superior imediato.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68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98CE63F-2F8B-4A29-8CD3-F09653071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750501"/>
              </p:ext>
            </p:extLst>
          </p:nvPr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4F7E4F63-321D-4D1A-BF99-EB3E84F84CF4}"/>
              </a:ext>
            </a:extLst>
          </p:cNvPr>
          <p:cNvSpPr/>
          <p:nvPr/>
        </p:nvSpPr>
        <p:spPr>
          <a:xfrm>
            <a:off x="1075395" y="4586069"/>
            <a:ext cx="10430805" cy="197429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pt-BR" dirty="0"/>
              <a:t>Trigger </a:t>
            </a:r>
          </a:p>
          <a:p>
            <a:pPr lvl="0">
              <a:buChar char="•"/>
            </a:pPr>
            <a:r>
              <a:rPr lang="pt-BR" dirty="0"/>
              <a:t>Procedure</a:t>
            </a:r>
          </a:p>
          <a:p>
            <a:pPr lvl="0">
              <a:buChar char="•"/>
            </a:pPr>
            <a:r>
              <a:rPr lang="pt-BR" dirty="0"/>
              <a:t>Programação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1624599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  <a:br>
              <a:rPr lang="pt-BR" sz="2800" dirty="0"/>
            </a:br>
            <a:r>
              <a:rPr lang="pt-BR" sz="2800" dirty="0"/>
              <a:t>Abordagem relacional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93226E9-4624-4B4B-B1E5-F83E837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32" y="2459384"/>
            <a:ext cx="6690067" cy="42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1E763E6-06FE-4B83-ABC0-3A9EB8AD881F}"/>
              </a:ext>
            </a:extLst>
          </p:cNvPr>
          <p:cNvSpPr txBox="1">
            <a:spLocks/>
          </p:cNvSpPr>
          <p:nvPr/>
        </p:nvSpPr>
        <p:spPr>
          <a:xfrm>
            <a:off x="685800" y="2194561"/>
            <a:ext cx="10820400" cy="23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75881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873C18C-A886-4BFB-A564-6E2B3DFC2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370220"/>
              </p:ext>
            </p:extLst>
          </p:nvPr>
        </p:nvGraphicFramePr>
        <p:xfrm>
          <a:off x="548640" y="2057401"/>
          <a:ext cx="10957560" cy="467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8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a organização dos arquivos de dados no disco.</a:t>
            </a:r>
          </a:p>
          <a:p>
            <a:pPr lvl="1"/>
            <a:r>
              <a:rPr lang="pt-BR" dirty="0"/>
              <a:t>sequencial, índices </a:t>
            </a:r>
            <a:r>
              <a:rPr lang="pt-BR" dirty="0" err="1"/>
              <a:t>hashing</a:t>
            </a:r>
            <a:r>
              <a:rPr lang="pt-BR" dirty="0"/>
              <a:t>, </a:t>
            </a:r>
            <a:r>
              <a:rPr lang="pt-BR" dirty="0" err="1"/>
              <a:t>ávores</a:t>
            </a:r>
            <a:r>
              <a:rPr lang="pt-BR" dirty="0"/>
              <a:t>-B, etc.</a:t>
            </a:r>
          </a:p>
          <a:p>
            <a:r>
              <a:rPr lang="pt-BR" dirty="0"/>
              <a:t>Não é manipulado por usuários ou aplicações que acessam o banco de dados.</a:t>
            </a:r>
          </a:p>
          <a:p>
            <a:r>
              <a:rPr lang="pt-BR" dirty="0"/>
              <a:t>Procura otimizar o desempenho do sistema em relação ao acesso aos dados.</a:t>
            </a:r>
          </a:p>
          <a:p>
            <a:r>
              <a:rPr lang="pt-BR" dirty="0"/>
              <a:t>As decisões de implementação cabem a cada SGBD.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0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Reconhecer os conceitos de modelagem.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Conhecer os elementos do modelo de entidade-relacionamento.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Comparar modelo conceitual, modelo lógico e modelo físico.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Identificar entidade, atributo, relacionamento, cardinalidade máxima, mínima, chave primária e chave estrangeira.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dirty="0"/>
              <a:t>Qual resposta representa a leitura completa do relacionamento a seguir? </a:t>
            </a:r>
          </a:p>
          <a:p>
            <a:pPr marL="457200" indent="-457200"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Uma pessoa compra uma e somente uma moto. Uma moto é comprada por várias pessoas ou nenhuma.</a:t>
            </a:r>
          </a:p>
          <a:p>
            <a:pPr marL="0" indent="0">
              <a:buNone/>
            </a:pPr>
            <a:r>
              <a:rPr lang="pt-BR" dirty="0"/>
              <a:t>b) Uma pessoa compra várias motos. Uma moto é comprada por uma pessoa.</a:t>
            </a:r>
          </a:p>
          <a:p>
            <a:pPr marL="0" indent="0">
              <a:buNone/>
            </a:pPr>
            <a:r>
              <a:rPr lang="pt-BR" dirty="0"/>
              <a:t>c) Uma pessoa compra várias motos ou nenhuma. Uma moto é comprada por uma e somente uma pessoa.</a:t>
            </a:r>
          </a:p>
          <a:p>
            <a:pPr marL="0" indent="0">
              <a:buNone/>
            </a:pPr>
            <a:r>
              <a:rPr lang="pt-BR" dirty="0"/>
              <a:t>d) Uma pessoa compra uma moto. Uma moto é comprada por uma pessoa.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modelo entidade relacionamento">
            <a:extLst>
              <a:ext uri="{FF2B5EF4-FFF2-40B4-BE49-F238E27FC236}">
                <a16:creationId xmlns:a16="http://schemas.microsoft.com/office/drawing/2014/main" id="{0A61DAE7-92AB-4313-B125-9A42D6725D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9" y="2339401"/>
            <a:ext cx="46101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151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dirty="0"/>
              <a:t>Qual resposta representa a leitura completa do relacionamento a seguir? </a:t>
            </a:r>
          </a:p>
          <a:p>
            <a:pPr marL="457200" indent="-457200"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Uma pessoa compra uma e somente uma moto. Uma moto é comprada por várias pessoas ou nenhuma.</a:t>
            </a:r>
          </a:p>
          <a:p>
            <a:pPr marL="0" indent="0">
              <a:buNone/>
            </a:pPr>
            <a:r>
              <a:rPr lang="pt-BR" dirty="0"/>
              <a:t>b) Uma pessoa compra várias motos. Uma moto é comprada por uma pessoa.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c) Uma pessoa compra várias motos ou nenhuma. Uma moto é comprada por uma e somente uma pessoa.</a:t>
            </a:r>
          </a:p>
          <a:p>
            <a:pPr marL="0" indent="0">
              <a:buNone/>
            </a:pPr>
            <a:r>
              <a:rPr lang="pt-BR" dirty="0"/>
              <a:t>d) Uma pessoa compra uma moto. Uma moto é comprada por uma pessoa.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modelo entidade relacionamento">
            <a:extLst>
              <a:ext uri="{FF2B5EF4-FFF2-40B4-BE49-F238E27FC236}">
                <a16:creationId xmlns:a16="http://schemas.microsoft.com/office/drawing/2014/main" id="{0A61DAE7-92AB-4313-B125-9A42D6725D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9" y="2339401"/>
            <a:ext cx="46101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3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Por que as </a:t>
            </a:r>
            <a:r>
              <a:rPr lang="pt-BR" dirty="0" err="1"/>
              <a:t>tuplas</a:t>
            </a:r>
            <a:r>
              <a:rPr lang="pt-BR" dirty="0"/>
              <a:t> duplicadas não são permitidas em uma relação?</a:t>
            </a:r>
          </a:p>
          <a:p>
            <a:pPr marL="0" indent="0">
              <a:buNone/>
            </a:pPr>
            <a:r>
              <a:rPr lang="pt-BR" dirty="0"/>
              <a:t>a) Por causa da chave estrangeira.</a:t>
            </a:r>
          </a:p>
          <a:p>
            <a:pPr marL="0" indent="0">
              <a:buNone/>
            </a:pPr>
            <a:r>
              <a:rPr lang="pt-BR" dirty="0"/>
              <a:t>b) Partindo do princípio de que cada registro deve ser exclusivamente único.</a:t>
            </a:r>
          </a:p>
          <a:p>
            <a:pPr marL="0" indent="0">
              <a:buNone/>
            </a:pPr>
            <a:r>
              <a:rPr lang="pt-BR" dirty="0"/>
              <a:t>c) Por causa do domínio dos atributos.</a:t>
            </a:r>
          </a:p>
          <a:p>
            <a:pPr marL="0" indent="0">
              <a:buNone/>
            </a:pPr>
            <a:r>
              <a:rPr lang="pt-BR" dirty="0"/>
              <a:t>d) As </a:t>
            </a:r>
            <a:r>
              <a:rPr lang="pt-BR" dirty="0" err="1"/>
              <a:t>tuplas</a:t>
            </a:r>
            <a:r>
              <a:rPr lang="pt-BR" dirty="0"/>
              <a:t> duplicadas são permitidas, sim.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0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Por que as </a:t>
            </a:r>
            <a:r>
              <a:rPr lang="pt-BR" dirty="0" err="1"/>
              <a:t>tuplas</a:t>
            </a:r>
            <a:r>
              <a:rPr lang="pt-BR" dirty="0"/>
              <a:t> duplicadas não são permitidas em uma relação?</a:t>
            </a:r>
          </a:p>
          <a:p>
            <a:pPr marL="0" indent="0">
              <a:buNone/>
            </a:pPr>
            <a:r>
              <a:rPr lang="pt-BR" dirty="0"/>
              <a:t>a) Por causa da chave estrangeira.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b) Partindo do princípio de que cada registro deve ser exclusivamente único.</a:t>
            </a:r>
          </a:p>
          <a:p>
            <a:pPr marL="0" indent="0">
              <a:buNone/>
            </a:pPr>
            <a:r>
              <a:rPr lang="pt-BR" dirty="0"/>
              <a:t>c) Por causa do domínio dos atributos.</a:t>
            </a:r>
          </a:p>
          <a:p>
            <a:pPr marL="0" indent="0">
              <a:buNone/>
            </a:pPr>
            <a:r>
              <a:rPr lang="pt-BR" dirty="0"/>
              <a:t>d) As </a:t>
            </a:r>
            <a:r>
              <a:rPr lang="pt-BR" dirty="0" err="1"/>
              <a:t>tuplas</a:t>
            </a:r>
            <a:r>
              <a:rPr lang="pt-BR" dirty="0"/>
              <a:t> duplicadas são permitidas, sim.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69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Para que chave estrangeira é usada?</a:t>
            </a:r>
          </a:p>
          <a:p>
            <a:pPr marL="0" indent="0">
              <a:buNone/>
            </a:pPr>
            <a:r>
              <a:rPr lang="pt-BR" dirty="0"/>
              <a:t>a) Para estabelecimento do relacionamento entre duas tabelas.</a:t>
            </a:r>
          </a:p>
          <a:p>
            <a:pPr marL="0" indent="0">
              <a:buNone/>
            </a:pPr>
            <a:r>
              <a:rPr lang="pt-BR" dirty="0"/>
              <a:t>b) Para implementação do auto incremento.</a:t>
            </a:r>
          </a:p>
          <a:p>
            <a:pPr marL="0" indent="0">
              <a:buNone/>
            </a:pPr>
            <a:r>
              <a:rPr lang="pt-BR" dirty="0"/>
              <a:t>c) Para identificar unicamente uma </a:t>
            </a:r>
            <a:r>
              <a:rPr lang="pt-BR" dirty="0" err="1"/>
              <a:t>tupla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d) Para caracterizar uma determinada propriedade de uma entidade.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8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780"/>
            <a:ext cx="10820400" cy="475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Para que chave estrangeira é usada?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a) Para estabelecimento do relacionamento entre duas tabelas.</a:t>
            </a:r>
          </a:p>
          <a:p>
            <a:pPr marL="0" indent="0">
              <a:buNone/>
            </a:pPr>
            <a:r>
              <a:rPr lang="pt-BR" dirty="0"/>
              <a:t>b) Para implementação do auto incremento.</a:t>
            </a:r>
          </a:p>
          <a:p>
            <a:pPr marL="0" indent="0">
              <a:buNone/>
            </a:pPr>
            <a:r>
              <a:rPr lang="pt-BR" dirty="0"/>
              <a:t>c) Para identificar unicamente uma </a:t>
            </a:r>
            <a:r>
              <a:rPr lang="pt-BR" dirty="0" err="1"/>
              <a:t>tupla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d) Para caracterizar uma determinada propriedade de uma entidade.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3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extraclasse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nas referências (do plano de ensino) sobre os assuntos tratados nesta aula e também sobre Normalização.</a:t>
            </a:r>
          </a:p>
          <a:p>
            <a:r>
              <a:rPr lang="pt-BR" dirty="0"/>
              <a:t>Ler os slides sobre normalização e tirar dúvidas no chat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COUGO, Paulo. Modelagem Conceitual e Projeto de Bancos de Dados. Rio de Janeiro: Editora Campus, 1999.</a:t>
            </a:r>
          </a:p>
          <a:p>
            <a:r>
              <a:rPr lang="pt-BR" b="1" dirty="0"/>
              <a:t>DATE, C. J. Introdução a sistemas de banco de dados. RJ: Campus, 8ª edição, 2004.</a:t>
            </a:r>
          </a:p>
          <a:p>
            <a:r>
              <a:rPr lang="pt-BR" b="1" dirty="0"/>
              <a:t>KORTH, H. F..; SILBERSCHATZ; S., SUDARSHAN. Sistema de Banco de Dados. Tradução da 6ª Ed. Elsevier, 2012.</a:t>
            </a:r>
          </a:p>
          <a:p>
            <a:r>
              <a:rPr lang="pt-BR" dirty="0"/>
              <a:t>HEUSER, Carlos Alberto. Projeto de Banco de Dados. Porto Alegre, RS: Sagra </a:t>
            </a:r>
            <a:r>
              <a:rPr lang="pt-BR" dirty="0" err="1"/>
              <a:t>Luzzato</a:t>
            </a:r>
            <a:r>
              <a:rPr lang="pt-BR" dirty="0"/>
              <a:t>, 6ª edição, 2009.</a:t>
            </a:r>
          </a:p>
          <a:p>
            <a:r>
              <a:rPr lang="pt-BR" dirty="0"/>
              <a:t>ELMASRI, R.; NAVATHE. Sistemas de Banco de Dados. Rio de Janeiro: Ed. Pearson, 7ª edição, 2018.</a:t>
            </a:r>
          </a:p>
          <a:p>
            <a:r>
              <a:rPr lang="pt-BR" dirty="0"/>
              <a:t>TEORREY, T. et al. Projeto e Modelagem de Banco de Dados. Ed. Elsevier, 2ª edição, 2014.</a:t>
            </a:r>
          </a:p>
          <a:p>
            <a:r>
              <a:rPr lang="pt-BR" dirty="0"/>
              <a:t>MEDEIROS, L.F. Banco de Dados: princípios e prática. Ed. </a:t>
            </a:r>
            <a:r>
              <a:rPr lang="pt-BR" dirty="0" err="1"/>
              <a:t>Intersaberes</a:t>
            </a:r>
            <a:r>
              <a:rPr lang="pt-BR" dirty="0"/>
              <a:t>, 2013. ISBN: 9788582122181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prévios / contextualização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B8CFA495-A0F6-43F4-9310-E8E1B99BF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280690"/>
              </p:ext>
            </p:extLst>
          </p:nvPr>
        </p:nvGraphicFramePr>
        <p:xfrm>
          <a:off x="1" y="2682287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Espaço Reservado para Conteúdo 3">
            <a:extLst>
              <a:ext uri="{FF2B5EF4-FFF2-40B4-BE49-F238E27FC236}">
                <a16:creationId xmlns:a16="http://schemas.microsoft.com/office/drawing/2014/main" id="{9982287B-A2A5-4970-9100-99FE85115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330911"/>
              </p:ext>
            </p:extLst>
          </p:nvPr>
        </p:nvGraphicFramePr>
        <p:xfrm>
          <a:off x="100013" y="4433533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3722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19911" cy="4375052"/>
          </a:xfrm>
        </p:spPr>
        <p:txBody>
          <a:bodyPr>
            <a:normAutofit/>
          </a:bodyPr>
          <a:lstStyle/>
          <a:p>
            <a:r>
              <a:rPr lang="pt-BR" dirty="0"/>
              <a:t>Definições</a:t>
            </a:r>
          </a:p>
          <a:p>
            <a:pPr lvl="1"/>
            <a:r>
              <a:rPr lang="pt-BR" dirty="0"/>
              <a:t>Técnica aplicada para modelar os </a:t>
            </a:r>
            <a:r>
              <a:rPr lang="pt-BR" b="1" dirty="0"/>
              <a:t>dados</a:t>
            </a:r>
            <a:r>
              <a:rPr lang="pt-BR" dirty="0"/>
              <a:t>, visando formar uma base estável para suportar o negócio e as necessidades de </a:t>
            </a:r>
            <a:r>
              <a:rPr lang="pt-BR" b="1" dirty="0"/>
              <a:t>informação</a:t>
            </a:r>
            <a:r>
              <a:rPr lang="pt-BR" dirty="0"/>
              <a:t> decorrentes.</a:t>
            </a:r>
          </a:p>
          <a:p>
            <a:pPr lvl="1"/>
            <a:r>
              <a:rPr lang="pt-BR" dirty="0"/>
              <a:t>Método de análise que busca determinar a natureza fundamental dos recursos de </a:t>
            </a:r>
            <a:r>
              <a:rPr lang="pt-BR" b="1" dirty="0"/>
              <a:t>dados </a:t>
            </a:r>
            <a:r>
              <a:rPr lang="pt-BR" dirty="0"/>
              <a:t>utilizados em um contexto, permitindo organizar todos os fatos relevantes que estejam associados ao domínio do conhecimento analisado.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E04A6C-024A-432A-8D18-CC9353448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9901"/>
              </p:ext>
            </p:extLst>
          </p:nvPr>
        </p:nvGraphicFramePr>
        <p:xfrm>
          <a:off x="6723772" y="2591972"/>
          <a:ext cx="5468228" cy="341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537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DF777E4-5B54-4303-AFD3-9E01E925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81884"/>
              </p:ext>
            </p:extLst>
          </p:nvPr>
        </p:nvGraphicFramePr>
        <p:xfrm>
          <a:off x="685800" y="2194560"/>
          <a:ext cx="10820400" cy="43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4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9988"/>
            <a:ext cx="10820400" cy="492369"/>
          </a:xfrm>
        </p:spPr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D48D97C-4C4B-4B75-8A53-1053807A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t="22807" r="29356" b="46104"/>
          <a:stretch>
            <a:fillRect/>
          </a:stretch>
        </p:blipFill>
        <p:spPr bwMode="auto">
          <a:xfrm>
            <a:off x="1092417" y="2152357"/>
            <a:ext cx="6570662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6645F1A-A322-46E1-A060-BC317FBE05C0}"/>
              </a:ext>
            </a:extLst>
          </p:cNvPr>
          <p:cNvSpPr txBox="1">
            <a:spLocks/>
          </p:cNvSpPr>
          <p:nvPr/>
        </p:nvSpPr>
        <p:spPr>
          <a:xfrm>
            <a:off x="683452" y="4302370"/>
            <a:ext cx="108204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Modelo lógico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3CEB620-E70F-451E-9CED-62ABFEAF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t="27759" r="33189" b="45618"/>
          <a:stretch>
            <a:fillRect/>
          </a:stretch>
        </p:blipFill>
        <p:spPr bwMode="auto">
          <a:xfrm>
            <a:off x="1092417" y="4785173"/>
            <a:ext cx="7156450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82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9988"/>
            <a:ext cx="10820400" cy="4867421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Modelo físico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CREATE SCHEMA IF NOT EXISTS `</a:t>
            </a:r>
            <a:r>
              <a:rPr lang="pt-BR" altLang="pt-BR" sz="1900" i="1" dirty="0" err="1">
                <a:latin typeface="Garamond" panose="02020404030301010803" pitchFamily="18" charset="0"/>
              </a:rPr>
              <a:t>modelologico</a:t>
            </a:r>
            <a:r>
              <a:rPr lang="pt-BR" altLang="pt-BR" sz="1900" i="1" dirty="0">
                <a:latin typeface="Garamond" panose="02020404030301010803" pitchFamily="18" charset="0"/>
              </a:rPr>
              <a:t>` DEFAULT CHARACTER SET latin1 COLLATE latin1_swedish_ci ;</a:t>
            </a:r>
          </a:p>
          <a:p>
            <a:pPr marL="0" indent="0">
              <a:buNone/>
            </a:pPr>
            <a:endParaRPr lang="pt-BR" altLang="pt-BR" sz="1900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USE `</a:t>
            </a:r>
            <a:r>
              <a:rPr lang="pt-BR" altLang="pt-BR" sz="1900" i="1" dirty="0" err="1">
                <a:latin typeface="Garamond" panose="02020404030301010803" pitchFamily="18" charset="0"/>
              </a:rPr>
              <a:t>modelologico</a:t>
            </a:r>
            <a:r>
              <a:rPr lang="pt-BR" altLang="pt-BR" sz="1900" i="1" dirty="0">
                <a:latin typeface="Garamond" panose="02020404030301010803" pitchFamily="18" charset="0"/>
              </a:rPr>
              <a:t>` ;</a:t>
            </a:r>
          </a:p>
          <a:p>
            <a:pPr marL="0" indent="0">
              <a:buNone/>
            </a:pPr>
            <a:endParaRPr lang="pt-BR" altLang="pt-BR" sz="1900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CREATE  TABLE IF NOT EXISTS `</a:t>
            </a:r>
            <a:r>
              <a:rPr lang="pt-BR" altLang="pt-BR" sz="1900" i="1" dirty="0" err="1">
                <a:latin typeface="Garamond" panose="02020404030301010803" pitchFamily="18" charset="0"/>
              </a:rPr>
              <a:t>pmodelologico</a:t>
            </a:r>
            <a:r>
              <a:rPr lang="pt-BR" altLang="pt-BR" sz="1900" i="1" dirty="0">
                <a:latin typeface="Garamond" panose="02020404030301010803" pitchFamily="18" charset="0"/>
              </a:rPr>
              <a:t>`.`</a:t>
            </a:r>
            <a:r>
              <a:rPr lang="pt-BR" altLang="pt-BR" sz="1900" i="1" dirty="0" err="1">
                <a:latin typeface="Garamond" panose="02020404030301010803" pitchFamily="18" charset="0"/>
              </a:rPr>
              <a:t>classificacao</a:t>
            </a:r>
            <a:r>
              <a:rPr lang="pt-BR" altLang="pt-BR" sz="1900" i="1" dirty="0">
                <a:latin typeface="Garamond" panose="02020404030301010803" pitchFamily="18" charset="0"/>
              </a:rPr>
              <a:t>` (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  `</a:t>
            </a:r>
            <a:r>
              <a:rPr lang="pt-BR" altLang="pt-BR" sz="1900" i="1" dirty="0" err="1">
                <a:latin typeface="Garamond" panose="02020404030301010803" pitchFamily="18" charset="0"/>
              </a:rPr>
              <a:t>idclassificacao</a:t>
            </a:r>
            <a:r>
              <a:rPr lang="pt-BR" altLang="pt-BR" sz="1900" i="1" dirty="0">
                <a:latin typeface="Garamond" panose="02020404030301010803" pitchFamily="18" charset="0"/>
              </a:rPr>
              <a:t>` INT UNSIGNED NOT NULL AUTO_INCREMENT ,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  `nome` VARCHAR(30) NOT NULL ,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  PRIMARY KEY (`</a:t>
            </a:r>
            <a:r>
              <a:rPr lang="pt-BR" altLang="pt-BR" sz="1900" i="1" dirty="0" err="1">
                <a:latin typeface="Garamond" panose="02020404030301010803" pitchFamily="18" charset="0"/>
              </a:rPr>
              <a:t>idclassificacao</a:t>
            </a:r>
            <a:r>
              <a:rPr lang="pt-BR" altLang="pt-BR" sz="1900" i="1" dirty="0">
                <a:latin typeface="Garamond" panose="02020404030301010803" pitchFamily="18" charset="0"/>
              </a:rPr>
              <a:t>`) ,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  UNIQUE INDEX `</a:t>
            </a:r>
            <a:r>
              <a:rPr lang="pt-BR" altLang="pt-BR" sz="1900" i="1" dirty="0" err="1">
                <a:latin typeface="Garamond" panose="02020404030301010803" pitchFamily="18" charset="0"/>
              </a:rPr>
              <a:t>idclassificacao_UNIQUE</a:t>
            </a:r>
            <a:r>
              <a:rPr lang="pt-BR" altLang="pt-BR" sz="1900" i="1" dirty="0">
                <a:latin typeface="Garamond" panose="02020404030301010803" pitchFamily="18" charset="0"/>
              </a:rPr>
              <a:t>` (`</a:t>
            </a:r>
            <a:r>
              <a:rPr lang="pt-BR" altLang="pt-BR" sz="1900" i="1" dirty="0" err="1">
                <a:latin typeface="Garamond" panose="02020404030301010803" pitchFamily="18" charset="0"/>
              </a:rPr>
              <a:t>idclassificacao</a:t>
            </a:r>
            <a:r>
              <a:rPr lang="pt-BR" altLang="pt-BR" sz="1900" i="1" dirty="0">
                <a:latin typeface="Garamond" panose="02020404030301010803" pitchFamily="18" charset="0"/>
              </a:rPr>
              <a:t>` ASC) ,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  UNIQUE INDEX `</a:t>
            </a:r>
            <a:r>
              <a:rPr lang="pt-BR" altLang="pt-BR" sz="1900" i="1" dirty="0" err="1">
                <a:latin typeface="Garamond" panose="02020404030301010803" pitchFamily="18" charset="0"/>
              </a:rPr>
              <a:t>nome_UNIQUE</a:t>
            </a:r>
            <a:r>
              <a:rPr lang="pt-BR" altLang="pt-BR" sz="1900" i="1" dirty="0">
                <a:latin typeface="Garamond" panose="02020404030301010803" pitchFamily="18" charset="0"/>
              </a:rPr>
              <a:t>` (`nome` ASC) )</a:t>
            </a:r>
          </a:p>
          <a:p>
            <a:pPr marL="0" indent="0">
              <a:buNone/>
            </a:pPr>
            <a:r>
              <a:rPr lang="pt-BR" altLang="pt-BR" sz="1900" i="1" dirty="0">
                <a:latin typeface="Garamond" panose="02020404030301010803" pitchFamily="18" charset="0"/>
              </a:rPr>
              <a:t>ENGINE = </a:t>
            </a:r>
            <a:r>
              <a:rPr lang="pt-BR" altLang="pt-BR" sz="1900" i="1" dirty="0" err="1">
                <a:latin typeface="Garamond" panose="02020404030301010803" pitchFamily="18" charset="0"/>
              </a:rPr>
              <a:t>InnoDB</a:t>
            </a:r>
            <a:r>
              <a:rPr lang="pt-BR" altLang="pt-BR" sz="1900" i="1" dirty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pt-BR" sz="1700" dirty="0"/>
              <a:t>...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39946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00292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2" ma:contentTypeDescription="Crie um novo documento." ma:contentTypeScope="" ma:versionID="a81458dafe98369874ddf11fb067dd17">
  <xsd:schema xmlns:xsd="http://www.w3.org/2001/XMLSchema" xmlns:xs="http://www.w3.org/2001/XMLSchema" xmlns:p="http://schemas.microsoft.com/office/2006/metadata/properties" xmlns:ns2="b1564e07-ed07-434f-abbd-a3bdd1b7db0a" targetNamespace="http://schemas.microsoft.com/office/2006/metadata/properties" ma:root="true" ma:fieldsID="920e971cdb8f8dda42f5e0532c8725a3" ns2:_="">
    <xsd:import namespace="b1564e07-ed07-434f-abbd-a3bdd1b7db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64e07-ed07-434f-abbd-a3bdd1b7db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9DFF24-86DC-40FC-B62F-C2EC333C00CF}"/>
</file>

<file path=customXml/itemProps2.xml><?xml version="1.0" encoding="utf-8"?>
<ds:datastoreItem xmlns:ds="http://schemas.openxmlformats.org/officeDocument/2006/customXml" ds:itemID="{D13F9BCD-CE00-4282-B3F2-2C152A6C9753}"/>
</file>

<file path=customXml/itemProps3.xml><?xml version="1.0" encoding="utf-8"?>
<ds:datastoreItem xmlns:ds="http://schemas.openxmlformats.org/officeDocument/2006/customXml" ds:itemID="{56BD8575-95EB-4BEA-9AFF-F19203F10B17}"/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2356</Words>
  <Application>Microsoft Office PowerPoint</Application>
  <PresentationFormat>Widescreen</PresentationFormat>
  <Paragraphs>320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Century Gothic</vt:lpstr>
      <vt:lpstr>Garamond</vt:lpstr>
      <vt:lpstr>Grail Light</vt:lpstr>
      <vt:lpstr>Times New Roman</vt:lpstr>
      <vt:lpstr>Verdana</vt:lpstr>
      <vt:lpstr>Wingdings</vt:lpstr>
      <vt:lpstr>Wingdings 2</vt:lpstr>
      <vt:lpstr>Trilha de Vapor</vt:lpstr>
      <vt:lpstr>Modelagem Conceitual, Lógica e Física</vt:lpstr>
      <vt:lpstr>Agenda</vt:lpstr>
      <vt:lpstr>Objetivos de aprendizagem</vt:lpstr>
      <vt:lpstr>Conhecimentos prévios / contextualização</vt:lpstr>
      <vt:lpstr>Modelagem de dados</vt:lpstr>
      <vt:lpstr>Modelagem de dados</vt:lpstr>
      <vt:lpstr>Modelagem de dados</vt:lpstr>
      <vt:lpstr>Modelagem de dados</vt:lpstr>
      <vt:lpstr>Modelagem de dados</vt:lpstr>
      <vt:lpstr>Modelo conceitual</vt:lpstr>
      <vt:lpstr>Modelo conceitual</vt:lpstr>
      <vt:lpstr>Modelo conceitual</vt:lpstr>
      <vt:lpstr>Modelo conceitual</vt:lpstr>
      <vt:lpstr>Modelo conceitual</vt:lpstr>
      <vt:lpstr>Modelo conceitual</vt:lpstr>
      <vt:lpstr>Modelo conceitual</vt:lpstr>
      <vt:lpstr>Modelo conceitual</vt:lpstr>
      <vt:lpstr>Modelo conceitual</vt:lpstr>
      <vt:lpstr>Modelo conceitual</vt:lpstr>
      <vt:lpstr>Modelo lógico</vt:lpstr>
      <vt:lpstr>Modelo lógico</vt:lpstr>
      <vt:lpstr>Modelo lógico Abordagem relacional</vt:lpstr>
      <vt:lpstr>Modelo lógico Abordagem relacional</vt:lpstr>
      <vt:lpstr>Modelo lógico Restrição de Integridade</vt:lpstr>
      <vt:lpstr>Modelo lógico Restrição de Integridade</vt:lpstr>
      <vt:lpstr>Modelo lógico</vt:lpstr>
      <vt:lpstr>Modelo lógico Abordagem relacional</vt:lpstr>
      <vt:lpstr>Modelo físico</vt:lpstr>
      <vt:lpstr>Modelo físico</vt:lpstr>
      <vt:lpstr>Avaliação formativa</vt:lpstr>
      <vt:lpstr>Avaliação formativa</vt:lpstr>
      <vt:lpstr>Avaliação formativa</vt:lpstr>
      <vt:lpstr>Avaliação formativa</vt:lpstr>
      <vt:lpstr>Avaliação formativa</vt:lpstr>
      <vt:lpstr>Avaliação formativa</vt:lpstr>
      <vt:lpstr>Atividade extraclasse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BARRETO ARAUJO</cp:lastModifiedBy>
  <cp:revision>34</cp:revision>
  <dcterms:created xsi:type="dcterms:W3CDTF">2019-11-28T18:48:18Z</dcterms:created>
  <dcterms:modified xsi:type="dcterms:W3CDTF">2023-03-26T20:49:27Z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