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diagrams/colors4.xml" ContentType="application/vnd.openxmlformats-officedocument.drawingml.diagramColors+xml"/>
  <Override PartName="/ppt/theme/theme1.xml" ContentType="application/vnd.openxmlformats-officedocument.theme+xml"/>
  <Override PartName="/ppt/diagrams/drawing4.xml" ContentType="application/vnd.ms-office.drawingml.diagramDrawing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layout4.xml" ContentType="application/vnd.openxmlformats-officedocument.drawingml.diagramLayout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3.xml" ContentType="application/vnd.openxmlformats-officedocument.drawingml.diagramLayout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88" r:id="rId6"/>
    <p:sldId id="289" r:id="rId7"/>
    <p:sldId id="290" r:id="rId8"/>
    <p:sldId id="293" r:id="rId9"/>
    <p:sldId id="294" r:id="rId10"/>
    <p:sldId id="308" r:id="rId11"/>
    <p:sldId id="292" r:id="rId12"/>
    <p:sldId id="291" r:id="rId13"/>
    <p:sldId id="295" r:id="rId14"/>
    <p:sldId id="297" r:id="rId15"/>
    <p:sldId id="298" r:id="rId16"/>
    <p:sldId id="299" r:id="rId17"/>
    <p:sldId id="300" r:id="rId18"/>
    <p:sldId id="309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72CBF0-DA99-4BE4-96BE-58BB7AA87663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4719EE0A-FB3F-4DBF-BB3E-A4841DF18E90}">
      <dgm:prSet custT="1"/>
      <dgm:spPr/>
      <dgm:t>
        <a:bodyPr/>
        <a:lstStyle/>
        <a:p>
          <a:r>
            <a:rPr lang="pt-BR" sz="2400" dirty="0"/>
            <a:t>Conhece as formas normais, processos de organizações das estruturas dos dados? </a:t>
          </a:r>
        </a:p>
      </dgm:t>
    </dgm:pt>
    <dgm:pt modelId="{59A69EEE-F14C-4E50-8D3B-38F6AFECC1C8}" type="parTrans" cxnId="{87DD1399-7573-4351-8765-F1D64BD940F2}">
      <dgm:prSet/>
      <dgm:spPr/>
      <dgm:t>
        <a:bodyPr/>
        <a:lstStyle/>
        <a:p>
          <a:endParaRPr lang="pt-BR"/>
        </a:p>
      </dgm:t>
    </dgm:pt>
    <dgm:pt modelId="{807B7581-DD13-4EC9-B72E-05F0787AC073}" type="sibTrans" cxnId="{87DD1399-7573-4351-8765-F1D64BD940F2}">
      <dgm:prSet/>
      <dgm:spPr/>
      <dgm:t>
        <a:bodyPr/>
        <a:lstStyle/>
        <a:p>
          <a:endParaRPr lang="pt-BR"/>
        </a:p>
      </dgm:t>
    </dgm:pt>
    <dgm:pt modelId="{CE3452C1-209F-49C6-9DDC-3015025C96B9}" type="pres">
      <dgm:prSet presAssocID="{AE72CBF0-DA99-4BE4-96BE-58BB7AA87663}" presName="linearFlow" presStyleCnt="0">
        <dgm:presLayoutVars>
          <dgm:dir/>
          <dgm:resizeHandles val="exact"/>
        </dgm:presLayoutVars>
      </dgm:prSet>
      <dgm:spPr/>
    </dgm:pt>
    <dgm:pt modelId="{59DEFA58-9DE2-498E-87D9-2CC91B3DD702}" type="pres">
      <dgm:prSet presAssocID="{4719EE0A-FB3F-4DBF-BB3E-A4841DF18E90}" presName="composite" presStyleCnt="0"/>
      <dgm:spPr/>
    </dgm:pt>
    <dgm:pt modelId="{3F43BE35-D214-41D8-9751-5B92FA7305C9}" type="pres">
      <dgm:prSet presAssocID="{4719EE0A-FB3F-4DBF-BB3E-A4841DF18E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visão do cliente"/>
        </a:ext>
      </dgm:extLst>
    </dgm:pt>
    <dgm:pt modelId="{B729D6F6-584B-476B-9C6C-1EEA9659A3B2}" type="pres">
      <dgm:prSet presAssocID="{4719EE0A-FB3F-4DBF-BB3E-A4841DF18E90}" presName="txShp" presStyleLbl="node1" presStyleIdx="0" presStyleCnt="1" custLinFactNeighborY="-1004">
        <dgm:presLayoutVars>
          <dgm:bulletEnabled val="1"/>
        </dgm:presLayoutVars>
      </dgm:prSet>
      <dgm:spPr/>
    </dgm:pt>
  </dgm:ptLst>
  <dgm:cxnLst>
    <dgm:cxn modelId="{35F7E465-7C40-454B-9F75-3607BBD8D176}" type="presOf" srcId="{4719EE0A-FB3F-4DBF-BB3E-A4841DF18E90}" destId="{B729D6F6-584B-476B-9C6C-1EEA9659A3B2}" srcOrd="0" destOrd="0" presId="urn:microsoft.com/office/officeart/2005/8/layout/vList3"/>
    <dgm:cxn modelId="{87DD1399-7573-4351-8765-F1D64BD940F2}" srcId="{AE72CBF0-DA99-4BE4-96BE-58BB7AA87663}" destId="{4719EE0A-FB3F-4DBF-BB3E-A4841DF18E90}" srcOrd="0" destOrd="0" parTransId="{59A69EEE-F14C-4E50-8D3B-38F6AFECC1C8}" sibTransId="{807B7581-DD13-4EC9-B72E-05F0787AC073}"/>
    <dgm:cxn modelId="{94457D9E-DA85-49E4-B66E-E8BA9975B4CD}" type="presOf" srcId="{AE72CBF0-DA99-4BE4-96BE-58BB7AA87663}" destId="{CE3452C1-209F-49C6-9DDC-3015025C96B9}" srcOrd="0" destOrd="0" presId="urn:microsoft.com/office/officeart/2005/8/layout/vList3"/>
    <dgm:cxn modelId="{4329E665-B525-46EE-94BC-4D7294244225}" type="presParOf" srcId="{CE3452C1-209F-49C6-9DDC-3015025C96B9}" destId="{59DEFA58-9DE2-498E-87D9-2CC91B3DD702}" srcOrd="0" destOrd="0" presId="urn:microsoft.com/office/officeart/2005/8/layout/vList3"/>
    <dgm:cxn modelId="{04000CE0-3C08-4780-966C-DDBCEBFE41CA}" type="presParOf" srcId="{59DEFA58-9DE2-498E-87D9-2CC91B3DD702}" destId="{3F43BE35-D214-41D8-9751-5B92FA7305C9}" srcOrd="0" destOrd="0" presId="urn:microsoft.com/office/officeart/2005/8/layout/vList3"/>
    <dgm:cxn modelId="{7CF56A14-0762-443E-83E0-1EC01312E968}" type="presParOf" srcId="{59DEFA58-9DE2-498E-87D9-2CC91B3DD702}" destId="{B729D6F6-584B-476B-9C6C-1EEA9659A3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7C50BB-A849-4C9E-B82D-FB5A022E630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922D220-E9C0-485E-8511-3495F3E395C9}">
      <dgm:prSet/>
      <dgm:spPr/>
      <dgm:t>
        <a:bodyPr/>
        <a:lstStyle/>
        <a:p>
          <a:r>
            <a:rPr lang="pt-BR" dirty="0"/>
            <a:t>Benefícios da normalização:</a:t>
          </a:r>
        </a:p>
      </dgm:t>
    </dgm:pt>
    <dgm:pt modelId="{F293AFAB-BF13-4663-8EE6-B84B20BBA07E}" type="parTrans" cxnId="{0AC5A068-50C2-418E-892A-D682548ABCE3}">
      <dgm:prSet/>
      <dgm:spPr/>
      <dgm:t>
        <a:bodyPr/>
        <a:lstStyle/>
        <a:p>
          <a:endParaRPr lang="pt-BR"/>
        </a:p>
      </dgm:t>
    </dgm:pt>
    <dgm:pt modelId="{874654D4-FA11-4E53-B41C-3F3F4F8424D1}" type="sibTrans" cxnId="{0AC5A068-50C2-418E-892A-D682548ABCE3}">
      <dgm:prSet/>
      <dgm:spPr/>
      <dgm:t>
        <a:bodyPr/>
        <a:lstStyle/>
        <a:p>
          <a:endParaRPr lang="pt-BR"/>
        </a:p>
      </dgm:t>
    </dgm:pt>
    <dgm:pt modelId="{36FB5D30-6675-4C75-8934-857E7607231C}">
      <dgm:prSet/>
      <dgm:spPr/>
      <dgm:t>
        <a:bodyPr/>
        <a:lstStyle/>
        <a:p>
          <a:r>
            <a:rPr lang="pt-BR" dirty="0"/>
            <a:t>Estabilidade do modelo de aplicações e de dados.</a:t>
          </a:r>
        </a:p>
      </dgm:t>
    </dgm:pt>
    <dgm:pt modelId="{1079BCAD-790C-4F86-A3BE-460776FC7DDD}" type="parTrans" cxnId="{135875E9-5235-40B7-8FC1-B7C328B03C18}">
      <dgm:prSet/>
      <dgm:spPr/>
      <dgm:t>
        <a:bodyPr/>
        <a:lstStyle/>
        <a:p>
          <a:endParaRPr lang="pt-BR"/>
        </a:p>
      </dgm:t>
    </dgm:pt>
    <dgm:pt modelId="{1B145DA1-9193-4C9E-9205-7049B94ADE87}" type="sibTrans" cxnId="{135875E9-5235-40B7-8FC1-B7C328B03C18}">
      <dgm:prSet/>
      <dgm:spPr/>
      <dgm:t>
        <a:bodyPr/>
        <a:lstStyle/>
        <a:p>
          <a:endParaRPr lang="pt-BR"/>
        </a:p>
      </dgm:t>
    </dgm:pt>
    <dgm:pt modelId="{4C05F8D9-F72E-4696-BBEC-CD02FCE7AAE0}">
      <dgm:prSet/>
      <dgm:spPr/>
      <dgm:t>
        <a:bodyPr/>
        <a:lstStyle/>
        <a:p>
          <a:r>
            <a:rPr lang="pt-BR" dirty="0"/>
            <a:t>Flexibilidade</a:t>
          </a:r>
        </a:p>
      </dgm:t>
    </dgm:pt>
    <dgm:pt modelId="{542186CD-2B3E-42DE-B83D-86758B27C4E6}" type="parTrans" cxnId="{A9A5843E-4B0C-4E96-A530-9D9175D7FF15}">
      <dgm:prSet/>
      <dgm:spPr/>
      <dgm:t>
        <a:bodyPr/>
        <a:lstStyle/>
        <a:p>
          <a:endParaRPr lang="pt-BR"/>
        </a:p>
      </dgm:t>
    </dgm:pt>
    <dgm:pt modelId="{D516A680-85B7-431A-AC18-F49A482D8611}" type="sibTrans" cxnId="{A9A5843E-4B0C-4E96-A530-9D9175D7FF15}">
      <dgm:prSet/>
      <dgm:spPr/>
      <dgm:t>
        <a:bodyPr/>
        <a:lstStyle/>
        <a:p>
          <a:endParaRPr lang="pt-BR"/>
        </a:p>
      </dgm:t>
    </dgm:pt>
    <dgm:pt modelId="{26244C5B-039D-439A-B7A9-7AF6CC026EE7}">
      <dgm:prSet/>
      <dgm:spPr/>
      <dgm:t>
        <a:bodyPr/>
        <a:lstStyle/>
        <a:p>
          <a:r>
            <a:rPr lang="pt-BR" dirty="0"/>
            <a:t>Integridade</a:t>
          </a:r>
        </a:p>
      </dgm:t>
    </dgm:pt>
    <dgm:pt modelId="{FB7E0F76-3684-48FD-AEFA-EB57A1A00758}" type="parTrans" cxnId="{AC6A8816-DA1F-4FC1-BBE7-8A53A4969538}">
      <dgm:prSet/>
      <dgm:spPr/>
      <dgm:t>
        <a:bodyPr/>
        <a:lstStyle/>
        <a:p>
          <a:endParaRPr lang="pt-BR"/>
        </a:p>
      </dgm:t>
    </dgm:pt>
    <dgm:pt modelId="{21D9A710-D5C8-4E8B-91CC-707062F701C1}" type="sibTrans" cxnId="{AC6A8816-DA1F-4FC1-BBE7-8A53A4969538}">
      <dgm:prSet/>
      <dgm:spPr/>
      <dgm:t>
        <a:bodyPr/>
        <a:lstStyle/>
        <a:p>
          <a:endParaRPr lang="pt-BR"/>
        </a:p>
      </dgm:t>
    </dgm:pt>
    <dgm:pt modelId="{20D8210B-7EB5-4DB6-B0D3-E15FF75F0DEF}">
      <dgm:prSet/>
      <dgm:spPr/>
      <dgm:t>
        <a:bodyPr/>
        <a:lstStyle/>
        <a:p>
          <a:r>
            <a:rPr lang="pt-BR" dirty="0"/>
            <a:t>Fidelidade ao ambiente</a:t>
          </a:r>
        </a:p>
      </dgm:t>
    </dgm:pt>
    <dgm:pt modelId="{1F8BEDD1-68DE-4B36-B0EC-C225966F3472}" type="parTrans" cxnId="{2D1220D3-E2D1-48F7-9A17-A13579A5A3FE}">
      <dgm:prSet/>
      <dgm:spPr/>
      <dgm:t>
        <a:bodyPr/>
        <a:lstStyle/>
        <a:p>
          <a:endParaRPr lang="pt-BR"/>
        </a:p>
      </dgm:t>
    </dgm:pt>
    <dgm:pt modelId="{7D115137-1D16-4EDF-9572-4CCFB0CE134E}" type="sibTrans" cxnId="{2D1220D3-E2D1-48F7-9A17-A13579A5A3FE}">
      <dgm:prSet/>
      <dgm:spPr/>
      <dgm:t>
        <a:bodyPr/>
        <a:lstStyle/>
        <a:p>
          <a:endParaRPr lang="pt-BR"/>
        </a:p>
      </dgm:t>
    </dgm:pt>
    <dgm:pt modelId="{B5A968D0-C002-4937-BD6E-A5FCBA1DB5D5}" type="pres">
      <dgm:prSet presAssocID="{417C50BB-A849-4C9E-B82D-FB5A022E6304}" presName="Name0" presStyleCnt="0">
        <dgm:presLayoutVars>
          <dgm:dir/>
          <dgm:animLvl val="lvl"/>
          <dgm:resizeHandles val="exact"/>
        </dgm:presLayoutVars>
      </dgm:prSet>
      <dgm:spPr/>
    </dgm:pt>
    <dgm:pt modelId="{CCE2F3ED-5020-46FC-956E-612565CF9EA0}" type="pres">
      <dgm:prSet presAssocID="{6922D220-E9C0-485E-8511-3495F3E395C9}" presName="composite" presStyleCnt="0"/>
      <dgm:spPr/>
    </dgm:pt>
    <dgm:pt modelId="{2D042F44-63E8-4D53-8AE3-44341E30D0AD}" type="pres">
      <dgm:prSet presAssocID="{6922D220-E9C0-485E-8511-3495F3E395C9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7BFBB7BE-3A5D-4AF6-B2DF-65072043EFB6}" type="pres">
      <dgm:prSet presAssocID="{6922D220-E9C0-485E-8511-3495F3E395C9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AC6A8816-DA1F-4FC1-BBE7-8A53A4969538}" srcId="{6922D220-E9C0-485E-8511-3495F3E395C9}" destId="{26244C5B-039D-439A-B7A9-7AF6CC026EE7}" srcOrd="2" destOrd="0" parTransId="{FB7E0F76-3684-48FD-AEFA-EB57A1A00758}" sibTransId="{21D9A710-D5C8-4E8B-91CC-707062F701C1}"/>
    <dgm:cxn modelId="{A9A5843E-4B0C-4E96-A530-9D9175D7FF15}" srcId="{6922D220-E9C0-485E-8511-3495F3E395C9}" destId="{4C05F8D9-F72E-4696-BBEC-CD02FCE7AAE0}" srcOrd="1" destOrd="0" parTransId="{542186CD-2B3E-42DE-B83D-86758B27C4E6}" sibTransId="{D516A680-85B7-431A-AC18-F49A482D8611}"/>
    <dgm:cxn modelId="{0AC5A068-50C2-418E-892A-D682548ABCE3}" srcId="{417C50BB-A849-4C9E-B82D-FB5A022E6304}" destId="{6922D220-E9C0-485E-8511-3495F3E395C9}" srcOrd="0" destOrd="0" parTransId="{F293AFAB-BF13-4663-8EE6-B84B20BBA07E}" sibTransId="{874654D4-FA11-4E53-B41C-3F3F4F8424D1}"/>
    <dgm:cxn modelId="{0ACE266C-64E2-4B6B-8845-13BAF34C2005}" type="presOf" srcId="{417C50BB-A849-4C9E-B82D-FB5A022E6304}" destId="{B5A968D0-C002-4937-BD6E-A5FCBA1DB5D5}" srcOrd="0" destOrd="0" presId="urn:microsoft.com/office/officeart/2005/8/layout/hList1"/>
    <dgm:cxn modelId="{B97CBA6E-B7BB-4DD4-BA8F-57488CB35F4C}" type="presOf" srcId="{26244C5B-039D-439A-B7A9-7AF6CC026EE7}" destId="{7BFBB7BE-3A5D-4AF6-B2DF-65072043EFB6}" srcOrd="0" destOrd="2" presId="urn:microsoft.com/office/officeart/2005/8/layout/hList1"/>
    <dgm:cxn modelId="{2E52B95A-5933-4092-9B6B-B89BB14CA3E1}" type="presOf" srcId="{20D8210B-7EB5-4DB6-B0D3-E15FF75F0DEF}" destId="{7BFBB7BE-3A5D-4AF6-B2DF-65072043EFB6}" srcOrd="0" destOrd="3" presId="urn:microsoft.com/office/officeart/2005/8/layout/hList1"/>
    <dgm:cxn modelId="{6FBCA1BF-B0EE-4D00-8148-6BF1415D62C1}" type="presOf" srcId="{36FB5D30-6675-4C75-8934-857E7607231C}" destId="{7BFBB7BE-3A5D-4AF6-B2DF-65072043EFB6}" srcOrd="0" destOrd="0" presId="urn:microsoft.com/office/officeart/2005/8/layout/hList1"/>
    <dgm:cxn modelId="{2D1220D3-E2D1-48F7-9A17-A13579A5A3FE}" srcId="{6922D220-E9C0-485E-8511-3495F3E395C9}" destId="{20D8210B-7EB5-4DB6-B0D3-E15FF75F0DEF}" srcOrd="3" destOrd="0" parTransId="{1F8BEDD1-68DE-4B36-B0EC-C225966F3472}" sibTransId="{7D115137-1D16-4EDF-9572-4CCFB0CE134E}"/>
    <dgm:cxn modelId="{E1F872D8-F378-43FA-B05F-80EE8709EE1B}" type="presOf" srcId="{6922D220-E9C0-485E-8511-3495F3E395C9}" destId="{2D042F44-63E8-4D53-8AE3-44341E30D0AD}" srcOrd="0" destOrd="0" presId="urn:microsoft.com/office/officeart/2005/8/layout/hList1"/>
    <dgm:cxn modelId="{135875E9-5235-40B7-8FC1-B7C328B03C18}" srcId="{6922D220-E9C0-485E-8511-3495F3E395C9}" destId="{36FB5D30-6675-4C75-8934-857E7607231C}" srcOrd="0" destOrd="0" parTransId="{1079BCAD-790C-4F86-A3BE-460776FC7DDD}" sibTransId="{1B145DA1-9193-4C9E-9205-7049B94ADE87}"/>
    <dgm:cxn modelId="{4579B5F9-ADBB-4F4D-9F1B-4BDEFD451CA4}" type="presOf" srcId="{4C05F8D9-F72E-4696-BBEC-CD02FCE7AAE0}" destId="{7BFBB7BE-3A5D-4AF6-B2DF-65072043EFB6}" srcOrd="0" destOrd="1" presId="urn:microsoft.com/office/officeart/2005/8/layout/hList1"/>
    <dgm:cxn modelId="{7079210F-E8C4-4B26-96D5-7312EF09DC18}" type="presParOf" srcId="{B5A968D0-C002-4937-BD6E-A5FCBA1DB5D5}" destId="{CCE2F3ED-5020-46FC-956E-612565CF9EA0}" srcOrd="0" destOrd="0" presId="urn:microsoft.com/office/officeart/2005/8/layout/hList1"/>
    <dgm:cxn modelId="{0B13B3EA-1CA3-4526-A861-209C3D798731}" type="presParOf" srcId="{CCE2F3ED-5020-46FC-956E-612565CF9EA0}" destId="{2D042F44-63E8-4D53-8AE3-44341E30D0AD}" srcOrd="0" destOrd="0" presId="urn:microsoft.com/office/officeart/2005/8/layout/hList1"/>
    <dgm:cxn modelId="{3EEC0F6A-7B4F-43D4-B5FB-26CF6C218173}" type="presParOf" srcId="{CCE2F3ED-5020-46FC-956E-612565CF9EA0}" destId="{7BFBB7BE-3A5D-4AF6-B2DF-65072043EFB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72CBF0-DA99-4BE4-96BE-58BB7AA87663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4719EE0A-FB3F-4DBF-BB3E-A4841DF18E90}">
      <dgm:prSet custT="1"/>
      <dgm:spPr/>
      <dgm:t>
        <a:bodyPr/>
        <a:lstStyle/>
        <a:p>
          <a:r>
            <a:rPr lang="pt-BR" sz="2400" dirty="0"/>
            <a:t>Qual a melhor alternativa (A ou B) para atender a 1FN? </a:t>
          </a:r>
        </a:p>
      </dgm:t>
    </dgm:pt>
    <dgm:pt modelId="{59A69EEE-F14C-4E50-8D3B-38F6AFECC1C8}" type="parTrans" cxnId="{87DD1399-7573-4351-8765-F1D64BD940F2}">
      <dgm:prSet/>
      <dgm:spPr/>
      <dgm:t>
        <a:bodyPr/>
        <a:lstStyle/>
        <a:p>
          <a:endParaRPr lang="pt-BR"/>
        </a:p>
      </dgm:t>
    </dgm:pt>
    <dgm:pt modelId="{807B7581-DD13-4EC9-B72E-05F0787AC073}" type="sibTrans" cxnId="{87DD1399-7573-4351-8765-F1D64BD940F2}">
      <dgm:prSet/>
      <dgm:spPr/>
      <dgm:t>
        <a:bodyPr/>
        <a:lstStyle/>
        <a:p>
          <a:endParaRPr lang="pt-BR"/>
        </a:p>
      </dgm:t>
    </dgm:pt>
    <dgm:pt modelId="{CE3452C1-209F-49C6-9DDC-3015025C96B9}" type="pres">
      <dgm:prSet presAssocID="{AE72CBF0-DA99-4BE4-96BE-58BB7AA87663}" presName="linearFlow" presStyleCnt="0">
        <dgm:presLayoutVars>
          <dgm:dir/>
          <dgm:resizeHandles val="exact"/>
        </dgm:presLayoutVars>
      </dgm:prSet>
      <dgm:spPr/>
    </dgm:pt>
    <dgm:pt modelId="{59DEFA58-9DE2-498E-87D9-2CC91B3DD702}" type="pres">
      <dgm:prSet presAssocID="{4719EE0A-FB3F-4DBF-BB3E-A4841DF18E90}" presName="composite" presStyleCnt="0"/>
      <dgm:spPr/>
    </dgm:pt>
    <dgm:pt modelId="{3F43BE35-D214-41D8-9751-5B92FA7305C9}" type="pres">
      <dgm:prSet presAssocID="{4719EE0A-FB3F-4DBF-BB3E-A4841DF18E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visão do cliente"/>
        </a:ext>
      </dgm:extLst>
    </dgm:pt>
    <dgm:pt modelId="{B729D6F6-584B-476B-9C6C-1EEA9659A3B2}" type="pres">
      <dgm:prSet presAssocID="{4719EE0A-FB3F-4DBF-BB3E-A4841DF18E90}" presName="txShp" presStyleLbl="node1" presStyleIdx="0" presStyleCnt="1" custLinFactNeighborY="-1004">
        <dgm:presLayoutVars>
          <dgm:bulletEnabled val="1"/>
        </dgm:presLayoutVars>
      </dgm:prSet>
      <dgm:spPr/>
    </dgm:pt>
  </dgm:ptLst>
  <dgm:cxnLst>
    <dgm:cxn modelId="{35F7E465-7C40-454B-9F75-3607BBD8D176}" type="presOf" srcId="{4719EE0A-FB3F-4DBF-BB3E-A4841DF18E90}" destId="{B729D6F6-584B-476B-9C6C-1EEA9659A3B2}" srcOrd="0" destOrd="0" presId="urn:microsoft.com/office/officeart/2005/8/layout/vList3"/>
    <dgm:cxn modelId="{87DD1399-7573-4351-8765-F1D64BD940F2}" srcId="{AE72CBF0-DA99-4BE4-96BE-58BB7AA87663}" destId="{4719EE0A-FB3F-4DBF-BB3E-A4841DF18E90}" srcOrd="0" destOrd="0" parTransId="{59A69EEE-F14C-4E50-8D3B-38F6AFECC1C8}" sibTransId="{807B7581-DD13-4EC9-B72E-05F0787AC073}"/>
    <dgm:cxn modelId="{94457D9E-DA85-49E4-B66E-E8BA9975B4CD}" type="presOf" srcId="{AE72CBF0-DA99-4BE4-96BE-58BB7AA87663}" destId="{CE3452C1-209F-49C6-9DDC-3015025C96B9}" srcOrd="0" destOrd="0" presId="urn:microsoft.com/office/officeart/2005/8/layout/vList3"/>
    <dgm:cxn modelId="{4329E665-B525-46EE-94BC-4D7294244225}" type="presParOf" srcId="{CE3452C1-209F-49C6-9DDC-3015025C96B9}" destId="{59DEFA58-9DE2-498E-87D9-2CC91B3DD702}" srcOrd="0" destOrd="0" presId="urn:microsoft.com/office/officeart/2005/8/layout/vList3"/>
    <dgm:cxn modelId="{04000CE0-3C08-4780-966C-DDBCEBFE41CA}" type="presParOf" srcId="{59DEFA58-9DE2-498E-87D9-2CC91B3DD702}" destId="{3F43BE35-D214-41D8-9751-5B92FA7305C9}" srcOrd="0" destOrd="0" presId="urn:microsoft.com/office/officeart/2005/8/layout/vList3"/>
    <dgm:cxn modelId="{7CF56A14-0762-443E-83E0-1EC01312E968}" type="presParOf" srcId="{59DEFA58-9DE2-498E-87D9-2CC91B3DD702}" destId="{B729D6F6-584B-476B-9C6C-1EEA9659A3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72CBF0-DA99-4BE4-96BE-58BB7AA87663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4719EE0A-FB3F-4DBF-BB3E-A4841DF18E90}">
      <dgm:prSet custT="1"/>
      <dgm:spPr/>
      <dgm:t>
        <a:bodyPr/>
        <a:lstStyle/>
        <a:p>
          <a:r>
            <a:rPr lang="pt-BR" sz="2400" dirty="0"/>
            <a:t>Normalizar ou não normalizar? </a:t>
          </a:r>
        </a:p>
      </dgm:t>
    </dgm:pt>
    <dgm:pt modelId="{59A69EEE-F14C-4E50-8D3B-38F6AFECC1C8}" type="parTrans" cxnId="{87DD1399-7573-4351-8765-F1D64BD940F2}">
      <dgm:prSet/>
      <dgm:spPr/>
      <dgm:t>
        <a:bodyPr/>
        <a:lstStyle/>
        <a:p>
          <a:endParaRPr lang="pt-BR"/>
        </a:p>
      </dgm:t>
    </dgm:pt>
    <dgm:pt modelId="{807B7581-DD13-4EC9-B72E-05F0787AC073}" type="sibTrans" cxnId="{87DD1399-7573-4351-8765-F1D64BD940F2}">
      <dgm:prSet/>
      <dgm:spPr/>
      <dgm:t>
        <a:bodyPr/>
        <a:lstStyle/>
        <a:p>
          <a:endParaRPr lang="pt-BR"/>
        </a:p>
      </dgm:t>
    </dgm:pt>
    <dgm:pt modelId="{CE3452C1-209F-49C6-9DDC-3015025C96B9}" type="pres">
      <dgm:prSet presAssocID="{AE72CBF0-DA99-4BE4-96BE-58BB7AA87663}" presName="linearFlow" presStyleCnt="0">
        <dgm:presLayoutVars>
          <dgm:dir/>
          <dgm:resizeHandles val="exact"/>
        </dgm:presLayoutVars>
      </dgm:prSet>
      <dgm:spPr/>
    </dgm:pt>
    <dgm:pt modelId="{59DEFA58-9DE2-498E-87D9-2CC91B3DD702}" type="pres">
      <dgm:prSet presAssocID="{4719EE0A-FB3F-4DBF-BB3E-A4841DF18E90}" presName="composite" presStyleCnt="0"/>
      <dgm:spPr/>
    </dgm:pt>
    <dgm:pt modelId="{3F43BE35-D214-41D8-9751-5B92FA7305C9}" type="pres">
      <dgm:prSet presAssocID="{4719EE0A-FB3F-4DBF-BB3E-A4841DF18E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visão do cliente"/>
        </a:ext>
      </dgm:extLst>
    </dgm:pt>
    <dgm:pt modelId="{B729D6F6-584B-476B-9C6C-1EEA9659A3B2}" type="pres">
      <dgm:prSet presAssocID="{4719EE0A-FB3F-4DBF-BB3E-A4841DF18E90}" presName="txShp" presStyleLbl="node1" presStyleIdx="0" presStyleCnt="1" custLinFactNeighborY="-1004">
        <dgm:presLayoutVars>
          <dgm:bulletEnabled val="1"/>
        </dgm:presLayoutVars>
      </dgm:prSet>
      <dgm:spPr/>
    </dgm:pt>
  </dgm:ptLst>
  <dgm:cxnLst>
    <dgm:cxn modelId="{35F7E465-7C40-454B-9F75-3607BBD8D176}" type="presOf" srcId="{4719EE0A-FB3F-4DBF-BB3E-A4841DF18E90}" destId="{B729D6F6-584B-476B-9C6C-1EEA9659A3B2}" srcOrd="0" destOrd="0" presId="urn:microsoft.com/office/officeart/2005/8/layout/vList3"/>
    <dgm:cxn modelId="{87DD1399-7573-4351-8765-F1D64BD940F2}" srcId="{AE72CBF0-DA99-4BE4-96BE-58BB7AA87663}" destId="{4719EE0A-FB3F-4DBF-BB3E-A4841DF18E90}" srcOrd="0" destOrd="0" parTransId="{59A69EEE-F14C-4E50-8D3B-38F6AFECC1C8}" sibTransId="{807B7581-DD13-4EC9-B72E-05F0787AC073}"/>
    <dgm:cxn modelId="{94457D9E-DA85-49E4-B66E-E8BA9975B4CD}" type="presOf" srcId="{AE72CBF0-DA99-4BE4-96BE-58BB7AA87663}" destId="{CE3452C1-209F-49C6-9DDC-3015025C96B9}" srcOrd="0" destOrd="0" presId="urn:microsoft.com/office/officeart/2005/8/layout/vList3"/>
    <dgm:cxn modelId="{4329E665-B525-46EE-94BC-4D7294244225}" type="presParOf" srcId="{CE3452C1-209F-49C6-9DDC-3015025C96B9}" destId="{59DEFA58-9DE2-498E-87D9-2CC91B3DD702}" srcOrd="0" destOrd="0" presId="urn:microsoft.com/office/officeart/2005/8/layout/vList3"/>
    <dgm:cxn modelId="{04000CE0-3C08-4780-966C-DDBCEBFE41CA}" type="presParOf" srcId="{59DEFA58-9DE2-498E-87D9-2CC91B3DD702}" destId="{3F43BE35-D214-41D8-9751-5B92FA7305C9}" srcOrd="0" destOrd="0" presId="urn:microsoft.com/office/officeart/2005/8/layout/vList3"/>
    <dgm:cxn modelId="{7CF56A14-0762-443E-83E0-1EC01312E968}" type="presParOf" srcId="{59DEFA58-9DE2-498E-87D9-2CC91B3DD702}" destId="{B729D6F6-584B-476B-9C6C-1EEA9659A3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D6F6-584B-476B-9C6C-1EEA9659A3B2}">
      <dsp:nvSpPr>
        <dsp:cNvPr id="0" name=""/>
        <dsp:cNvSpPr/>
      </dsp:nvSpPr>
      <dsp:spPr>
        <a:xfrm rot="10800000">
          <a:off x="2415516" y="0"/>
          <a:ext cx="8107680" cy="149342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56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Conhece as formas normais, processos de organizações das estruturas dos dados? </a:t>
          </a:r>
        </a:p>
      </dsp:txBody>
      <dsp:txXfrm rot="10800000">
        <a:off x="2788873" y="0"/>
        <a:ext cx="7734323" cy="1493428"/>
      </dsp:txXfrm>
    </dsp:sp>
    <dsp:sp modelId="{3F43BE35-D214-41D8-9751-5B92FA7305C9}">
      <dsp:nvSpPr>
        <dsp:cNvPr id="0" name=""/>
        <dsp:cNvSpPr/>
      </dsp:nvSpPr>
      <dsp:spPr>
        <a:xfrm>
          <a:off x="1668802" y="0"/>
          <a:ext cx="1493428" cy="1493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42F44-63E8-4D53-8AE3-44341E30D0AD}">
      <dsp:nvSpPr>
        <dsp:cNvPr id="0" name=""/>
        <dsp:cNvSpPr/>
      </dsp:nvSpPr>
      <dsp:spPr>
        <a:xfrm>
          <a:off x="0" y="29375"/>
          <a:ext cx="10820400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Benefícios da normalização:</a:t>
          </a:r>
        </a:p>
      </dsp:txBody>
      <dsp:txXfrm>
        <a:off x="0" y="29375"/>
        <a:ext cx="10820400" cy="374400"/>
      </dsp:txXfrm>
    </dsp:sp>
    <dsp:sp modelId="{7BFBB7BE-3A5D-4AF6-B2DF-65072043EFB6}">
      <dsp:nvSpPr>
        <dsp:cNvPr id="0" name=""/>
        <dsp:cNvSpPr/>
      </dsp:nvSpPr>
      <dsp:spPr>
        <a:xfrm>
          <a:off x="0" y="403775"/>
          <a:ext cx="10820400" cy="9991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Estabilidade do modelo de aplicações e de dados.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Flexibilidade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Integridade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Fidelidade ao ambiente</a:t>
          </a:r>
        </a:p>
      </dsp:txBody>
      <dsp:txXfrm>
        <a:off x="0" y="403775"/>
        <a:ext cx="10820400" cy="999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D6F6-584B-476B-9C6C-1EEA9659A3B2}">
      <dsp:nvSpPr>
        <dsp:cNvPr id="0" name=""/>
        <dsp:cNvSpPr/>
      </dsp:nvSpPr>
      <dsp:spPr>
        <a:xfrm rot="10800000">
          <a:off x="2415516" y="0"/>
          <a:ext cx="8107680" cy="149342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56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Qual a melhor alternativa (A ou B) para atender a 1FN? </a:t>
          </a:r>
        </a:p>
      </dsp:txBody>
      <dsp:txXfrm rot="10800000">
        <a:off x="2788873" y="0"/>
        <a:ext cx="7734323" cy="1493428"/>
      </dsp:txXfrm>
    </dsp:sp>
    <dsp:sp modelId="{3F43BE35-D214-41D8-9751-5B92FA7305C9}">
      <dsp:nvSpPr>
        <dsp:cNvPr id="0" name=""/>
        <dsp:cNvSpPr/>
      </dsp:nvSpPr>
      <dsp:spPr>
        <a:xfrm>
          <a:off x="1668802" y="0"/>
          <a:ext cx="1493428" cy="1493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D6F6-584B-476B-9C6C-1EEA9659A3B2}">
      <dsp:nvSpPr>
        <dsp:cNvPr id="0" name=""/>
        <dsp:cNvSpPr/>
      </dsp:nvSpPr>
      <dsp:spPr>
        <a:xfrm rot="10800000">
          <a:off x="2415516" y="0"/>
          <a:ext cx="8107680" cy="149342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56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Normalizar ou não normalizar? </a:t>
          </a:r>
        </a:p>
      </dsp:txBody>
      <dsp:txXfrm rot="10800000">
        <a:off x="2788873" y="0"/>
        <a:ext cx="7734323" cy="1493428"/>
      </dsp:txXfrm>
    </dsp:sp>
    <dsp:sp modelId="{3F43BE35-D214-41D8-9751-5B92FA7305C9}">
      <dsp:nvSpPr>
        <dsp:cNvPr id="0" name=""/>
        <dsp:cNvSpPr/>
      </dsp:nvSpPr>
      <dsp:spPr>
        <a:xfrm>
          <a:off x="1668802" y="0"/>
          <a:ext cx="1493428" cy="1493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8090B-C9ED-4EF0-A3F1-BC4217788F21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E09D2-FAF1-4224-BEA0-6C483A7142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4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688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083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439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6007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409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288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621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733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753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455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66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637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438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973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208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425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933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7ACD7-D92D-45D0-88C8-DE68C6D9D020}" type="datetimeFigureOut">
              <a:rPr lang="pt-BR" smtClean="0"/>
              <a:t>26/03/2023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15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  <p:sldLayoutId id="2147484224" r:id="rId12"/>
    <p:sldLayoutId id="2147484225" r:id="rId13"/>
    <p:sldLayoutId id="2147484226" r:id="rId14"/>
    <p:sldLayoutId id="2147484227" r:id="rId15"/>
    <p:sldLayoutId id="2147484228" r:id="rId16"/>
    <p:sldLayoutId id="2147484229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DF824-F668-4531-9C40-6DF2856A1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FORMAS normais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BE5DD0-55B4-466A-B9ED-12835DECE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732216"/>
            <a:ext cx="9448800" cy="112553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DEPARTAMENTO DE CIÊNCIAS EXATAS E DA TERRA, CAMPUS I</a:t>
            </a:r>
          </a:p>
          <a:p>
            <a:r>
              <a:rPr lang="pt-BR" dirty="0"/>
              <a:t>ÁREA DE CONHECIMENTO: Banco de Dados e Programação Web</a:t>
            </a:r>
          </a:p>
          <a:p>
            <a:r>
              <a:rPr lang="pt-BR" dirty="0"/>
              <a:t>PROFESSORA: </a:t>
            </a:r>
            <a:r>
              <a:rPr lang="pt-BR" b="1" dirty="0"/>
              <a:t>Daniela Barreto Araújo</a:t>
            </a:r>
          </a:p>
        </p:txBody>
      </p:sp>
      <p:pic>
        <p:nvPicPr>
          <p:cNvPr id="4" name="Picture 4" descr="Resultado de imagem para uneb png transparente">
            <a:extLst>
              <a:ext uri="{FF2B5EF4-FFF2-40B4-BE49-F238E27FC236}">
                <a16:creationId xmlns:a16="http://schemas.microsoft.com/office/drawing/2014/main" id="{C01796E2-89DA-4555-9DAA-A61676546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210689"/>
            <a:ext cx="2486025" cy="14459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678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NORMAIS</a:t>
            </a:r>
            <a:br>
              <a:rPr lang="pt-BR" dirty="0"/>
            </a:br>
            <a:r>
              <a:rPr lang="pt-BR" sz="3200" dirty="0"/>
              <a:t>PRIMEIRA FORMA NORMAL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572000"/>
            <a:ext cx="10820400" cy="1646685"/>
          </a:xfrm>
        </p:spPr>
        <p:txBody>
          <a:bodyPr>
            <a:normAutofit/>
          </a:bodyPr>
          <a:lstStyle/>
          <a:p>
            <a:r>
              <a:rPr lang="pt-BR" dirty="0"/>
              <a:t>Construir uma tabela para cada tabela aninhada, pois assim evita a </a:t>
            </a:r>
            <a:r>
              <a:rPr lang="pt-BR" b="1" dirty="0"/>
              <a:t>redundância </a:t>
            </a:r>
            <a:r>
              <a:rPr lang="pt-BR" dirty="0"/>
              <a:t>de dados da solução de uma única tabela.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EDA9EB2C-4789-41A8-B684-AEA0FB9FE5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812841"/>
              </p:ext>
            </p:extLst>
          </p:nvPr>
        </p:nvGraphicFramePr>
        <p:xfrm>
          <a:off x="100013" y="2682286"/>
          <a:ext cx="12192000" cy="14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197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NORMAIS</a:t>
            </a:r>
            <a:br>
              <a:rPr lang="pt-BR" dirty="0"/>
            </a:br>
            <a:r>
              <a:rPr lang="pt-BR" sz="2800" dirty="0"/>
              <a:t>segunda FORMA NORMAL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 Definição:</a:t>
            </a:r>
          </a:p>
          <a:p>
            <a:pPr marL="0" indent="0">
              <a:buNone/>
            </a:pPr>
            <a:r>
              <a:rPr lang="pt-BR" dirty="0"/>
              <a:t>Uma relação R está na  2FN se e somente se estiver na 1FN e não contiver dependências funcionais parciais.</a:t>
            </a:r>
          </a:p>
          <a:p>
            <a:pPr marL="0" indent="0">
              <a:buNone/>
            </a:pPr>
            <a:r>
              <a:rPr lang="pt-BR" dirty="0"/>
              <a:t>Ou seja:</a:t>
            </a:r>
          </a:p>
          <a:p>
            <a:pPr marL="0" indent="0">
              <a:buNone/>
            </a:pPr>
            <a:r>
              <a:rPr lang="pt-BR" dirty="0"/>
              <a:t>A) Uma tabela é dita na segunda forma normal, se ela estiver na primeira forma normal </a:t>
            </a:r>
            <a:r>
              <a:rPr lang="pt-BR" b="1" dirty="0"/>
              <a:t>E </a:t>
            </a:r>
            <a:r>
              <a:rPr lang="pt-BR" dirty="0"/>
              <a:t>cada uma das suas colunas não pertencentes à chave primária não for parcialmente dependente desta chave.</a:t>
            </a:r>
          </a:p>
          <a:p>
            <a:pPr marL="0" indent="0">
              <a:buNone/>
            </a:pPr>
            <a:r>
              <a:rPr lang="pt-BR" dirty="0"/>
              <a:t>B) Desta forma, campos que não sejam dependentes exatamente da mesma chave devem ser separados em tabelas diferentes.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>
                <a:latin typeface="Arial" charset="0"/>
              </a:rPr>
              <a:t>Toda tabela 1FN que possui apenas uma coluna como chave primária já está na 2FN, pois é impossível uma coluna depender de uma parte da chave primária.</a:t>
            </a:r>
            <a:endParaRPr lang="pt-BR" dirty="0"/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544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NORMAIS</a:t>
            </a:r>
            <a:br>
              <a:rPr lang="pt-BR" dirty="0"/>
            </a:br>
            <a:r>
              <a:rPr lang="pt-BR" sz="2800" dirty="0"/>
              <a:t>segunda FORMA NORMAL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012874"/>
          </a:xfrm>
        </p:spPr>
        <p:txBody>
          <a:bodyPr>
            <a:normAutofit/>
          </a:bodyPr>
          <a:lstStyle/>
          <a:p>
            <a:r>
              <a:rPr lang="pt-BR" dirty="0"/>
              <a:t> Exemplo: </a:t>
            </a:r>
          </a:p>
          <a:p>
            <a:pPr lvl="1"/>
            <a:r>
              <a:rPr lang="pt-BR" dirty="0"/>
              <a:t>TABELA VENDA  (</a:t>
            </a:r>
            <a:r>
              <a:rPr lang="pt-BR" u="sng" dirty="0"/>
              <a:t>CPF CLIENTE, COD PROD</a:t>
            </a:r>
            <a:r>
              <a:rPr lang="pt-BR" dirty="0"/>
              <a:t>, NOME PROD, PREÇO UNIT, VAL TOTAL)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9183D96-4E29-4899-9D85-79CDF5100B39}"/>
              </a:ext>
            </a:extLst>
          </p:cNvPr>
          <p:cNvSpPr txBox="1">
            <a:spLocks/>
          </p:cNvSpPr>
          <p:nvPr/>
        </p:nvSpPr>
        <p:spPr>
          <a:xfrm>
            <a:off x="683459" y="5807611"/>
            <a:ext cx="10820400" cy="1012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CPF CLIENTE, COD PROD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NOME PROD, PREÇO UNIT, VAL TOTAL</a:t>
            </a:r>
          </a:p>
          <a:p>
            <a:pPr marL="0" indent="0">
              <a:buNone/>
            </a:pPr>
            <a:r>
              <a:rPr lang="pt-BR" dirty="0"/>
              <a:t>COD PROD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NOME PROD,  PREÇO UNIT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056E9EC-4038-471C-AC92-984869E06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891172"/>
              </p:ext>
            </p:extLst>
          </p:nvPr>
        </p:nvGraphicFramePr>
        <p:xfrm>
          <a:off x="1485901" y="3031832"/>
          <a:ext cx="7842250" cy="2493964"/>
        </p:xfrm>
        <a:graphic>
          <a:graphicData uri="http://schemas.openxmlformats.org/drawingml/2006/table">
            <a:tbl>
              <a:tblPr/>
              <a:tblGrid>
                <a:gridCol w="1668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8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91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FFFFFF"/>
                          </a:solidFill>
                          <a:latin typeface="Garamond" pitchFamily="18" charset="0"/>
                        </a:rPr>
                        <a:t>CPF CLIENTE</a:t>
                      </a:r>
                    </a:p>
                  </a:txBody>
                  <a:tcPr marL="8790" marR="8790" marT="95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FFFFFF"/>
                          </a:solidFill>
                          <a:latin typeface="Garamond" pitchFamily="18" charset="0"/>
                        </a:rPr>
                        <a:t>COD PROD</a:t>
                      </a:r>
                    </a:p>
                  </a:txBody>
                  <a:tcPr marL="8790" marR="8790" marT="9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FFFFFF"/>
                          </a:solidFill>
                          <a:latin typeface="Garamond" pitchFamily="18" charset="0"/>
                        </a:rPr>
                        <a:t>NOME PROD</a:t>
                      </a:r>
                    </a:p>
                  </a:txBody>
                  <a:tcPr marL="8790" marR="8790" marT="9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FFFFFF"/>
                          </a:solidFill>
                          <a:latin typeface="Garamond" pitchFamily="18" charset="0"/>
                        </a:rPr>
                        <a:t>PREÇO UNIT</a:t>
                      </a:r>
                    </a:p>
                  </a:txBody>
                  <a:tcPr marL="8790" marR="8790" marT="9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FFFFFF"/>
                          </a:solidFill>
                          <a:latin typeface="Garamond" pitchFamily="18" charset="0"/>
                        </a:rPr>
                        <a:t>VAL TOTAL</a:t>
                      </a:r>
                    </a:p>
                  </a:txBody>
                  <a:tcPr marL="8790" marR="8790" marT="95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111</a:t>
                      </a:r>
                    </a:p>
                  </a:txBody>
                  <a:tcPr marL="8790" marR="8790" marT="95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A</a:t>
                      </a:r>
                    </a:p>
                  </a:txBody>
                  <a:tcPr marL="8790" marR="8790" marT="9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LAPIS</a:t>
                      </a:r>
                    </a:p>
                  </a:txBody>
                  <a:tcPr marL="8790" marR="8790" marT="9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1,00</a:t>
                      </a:r>
                    </a:p>
                  </a:txBody>
                  <a:tcPr marL="8790" marR="8790" marT="9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100,00</a:t>
                      </a:r>
                    </a:p>
                  </a:txBody>
                  <a:tcPr marL="8790" marR="8790" marT="95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222</a:t>
                      </a:r>
                    </a:p>
                  </a:txBody>
                  <a:tcPr marL="8790" marR="8790" marT="95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B</a:t>
                      </a:r>
                    </a:p>
                  </a:txBody>
                  <a:tcPr marL="8790" marR="8790" marT="9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CANETA</a:t>
                      </a:r>
                    </a:p>
                  </a:txBody>
                  <a:tcPr marL="8790" marR="8790" marT="9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2,00</a:t>
                      </a:r>
                    </a:p>
                  </a:txBody>
                  <a:tcPr marL="8790" marR="8790" marT="9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24,00</a:t>
                      </a:r>
                    </a:p>
                  </a:txBody>
                  <a:tcPr marL="8790" marR="8790" marT="95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333</a:t>
                      </a:r>
                    </a:p>
                  </a:txBody>
                  <a:tcPr marL="8790" marR="8790" marT="95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A</a:t>
                      </a:r>
                    </a:p>
                  </a:txBody>
                  <a:tcPr marL="8790" marR="8790" marT="9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LAPIS</a:t>
                      </a:r>
                    </a:p>
                  </a:txBody>
                  <a:tcPr marL="8790" marR="8790" marT="9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1,00</a:t>
                      </a:r>
                    </a:p>
                  </a:txBody>
                  <a:tcPr marL="8790" marR="8790" marT="9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100,00</a:t>
                      </a:r>
                    </a:p>
                  </a:txBody>
                  <a:tcPr marL="8790" marR="8790" marT="95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111</a:t>
                      </a:r>
                    </a:p>
                  </a:txBody>
                  <a:tcPr marL="8790" marR="8790" marT="95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C</a:t>
                      </a:r>
                    </a:p>
                  </a:txBody>
                  <a:tcPr marL="8790" marR="8790" marT="9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REGUA</a:t>
                      </a:r>
                    </a:p>
                  </a:txBody>
                  <a:tcPr marL="8790" marR="8790" marT="9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1,50</a:t>
                      </a:r>
                    </a:p>
                  </a:txBody>
                  <a:tcPr marL="8790" marR="8790" marT="9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15,00</a:t>
                      </a:r>
                    </a:p>
                  </a:txBody>
                  <a:tcPr marL="8790" marR="8790" marT="95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9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444</a:t>
                      </a:r>
                    </a:p>
                  </a:txBody>
                  <a:tcPr marL="8790" marR="8790" marT="95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D</a:t>
                      </a:r>
                    </a:p>
                  </a:txBody>
                  <a:tcPr marL="8790" marR="8790" marT="9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BORRACHA</a:t>
                      </a:r>
                    </a:p>
                  </a:txBody>
                  <a:tcPr marL="8790" marR="8790" marT="9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0,50</a:t>
                      </a:r>
                    </a:p>
                  </a:txBody>
                  <a:tcPr marL="8790" marR="8790" marT="9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3,50</a:t>
                      </a:r>
                    </a:p>
                  </a:txBody>
                  <a:tcPr marL="8790" marR="8790" marT="95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301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NORMAIS</a:t>
            </a:r>
            <a:br>
              <a:rPr lang="pt-BR" dirty="0"/>
            </a:br>
            <a:r>
              <a:rPr lang="pt-BR" sz="2800" dirty="0"/>
              <a:t>segunda FORMA NORMAL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234439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 Exemplo: </a:t>
            </a:r>
          </a:p>
          <a:p>
            <a:pPr lvl="1"/>
            <a:r>
              <a:rPr lang="pt-BR" b="1" dirty="0"/>
              <a:t>TABELA VENDA na 2FN:</a:t>
            </a:r>
          </a:p>
          <a:p>
            <a:pPr lvl="1"/>
            <a:r>
              <a:rPr lang="pt-BR" dirty="0"/>
              <a:t>VENDA (</a:t>
            </a:r>
            <a:r>
              <a:rPr lang="pt-BR" u="sng" dirty="0"/>
              <a:t>CPF CLIENTE</a:t>
            </a:r>
            <a:r>
              <a:rPr lang="pt-BR" dirty="0"/>
              <a:t>, COD PROD, VAL TOTAL)</a:t>
            </a:r>
          </a:p>
          <a:p>
            <a:pPr lvl="1"/>
            <a:r>
              <a:rPr lang="pt-BR" dirty="0"/>
              <a:t>PRODUTO  (</a:t>
            </a:r>
            <a:r>
              <a:rPr lang="pt-BR" u="sng" dirty="0"/>
              <a:t>COD PROD</a:t>
            </a:r>
            <a:r>
              <a:rPr lang="pt-BR" dirty="0"/>
              <a:t>,  NOME PROD,  PREÇO UNIT) </a:t>
            </a:r>
          </a:p>
          <a:p>
            <a:pPr lvl="1"/>
            <a:endParaRPr lang="pt-BR" dirty="0"/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9523435-2C53-408F-A23F-D0392C03F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34486"/>
              </p:ext>
            </p:extLst>
          </p:nvPr>
        </p:nvGraphicFramePr>
        <p:xfrm>
          <a:off x="1294521" y="3611884"/>
          <a:ext cx="3314701" cy="2130426"/>
        </p:xfrm>
        <a:graphic>
          <a:graphicData uri="http://schemas.openxmlformats.org/drawingml/2006/table">
            <a:tbl>
              <a:tblPr/>
              <a:tblGrid>
                <a:gridCol w="1158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3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latin typeface="Garamond" pitchFamily="18" charset="0"/>
                        </a:rPr>
                        <a:t>CPF CLIENTE</a:t>
                      </a:r>
                    </a:p>
                  </a:txBody>
                  <a:tcPr marL="8791" marR="8791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latin typeface="Garamond" pitchFamily="18" charset="0"/>
                        </a:rPr>
                        <a:t>COD PROD</a:t>
                      </a:r>
                    </a:p>
                  </a:txBody>
                  <a:tcPr marL="8791" marR="8791" marT="9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latin typeface="Garamond" pitchFamily="18" charset="0"/>
                        </a:rPr>
                        <a:t>VAL TOTAL</a:t>
                      </a:r>
                    </a:p>
                  </a:txBody>
                  <a:tcPr marL="8791" marR="8791" marT="952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4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111</a:t>
                      </a:r>
                    </a:p>
                  </a:txBody>
                  <a:tcPr marL="8791" marR="8791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A</a:t>
                      </a:r>
                    </a:p>
                  </a:txBody>
                  <a:tcPr marL="8791" marR="8791" marT="9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100,00</a:t>
                      </a:r>
                    </a:p>
                  </a:txBody>
                  <a:tcPr marL="8791" marR="8791" marT="952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4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222</a:t>
                      </a:r>
                    </a:p>
                  </a:txBody>
                  <a:tcPr marL="8791" marR="8791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B</a:t>
                      </a:r>
                    </a:p>
                  </a:txBody>
                  <a:tcPr marL="8791" marR="8791" marT="9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24,00</a:t>
                      </a:r>
                    </a:p>
                  </a:txBody>
                  <a:tcPr marL="8791" marR="8791" marT="952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4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333</a:t>
                      </a:r>
                    </a:p>
                  </a:txBody>
                  <a:tcPr marL="8791" marR="8791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A</a:t>
                      </a:r>
                    </a:p>
                  </a:txBody>
                  <a:tcPr marL="8791" marR="8791" marT="9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100,00</a:t>
                      </a:r>
                    </a:p>
                  </a:txBody>
                  <a:tcPr marL="8791" marR="8791" marT="952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4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111</a:t>
                      </a:r>
                    </a:p>
                  </a:txBody>
                  <a:tcPr marL="8791" marR="8791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C</a:t>
                      </a:r>
                    </a:p>
                  </a:txBody>
                  <a:tcPr marL="8791" marR="8791" marT="9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15,00</a:t>
                      </a:r>
                    </a:p>
                  </a:txBody>
                  <a:tcPr marL="8791" marR="8791" marT="952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4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444</a:t>
                      </a:r>
                    </a:p>
                  </a:txBody>
                  <a:tcPr marL="8791" marR="8791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D</a:t>
                      </a:r>
                    </a:p>
                  </a:txBody>
                  <a:tcPr marL="8791" marR="8791" marT="9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3,50</a:t>
                      </a:r>
                    </a:p>
                  </a:txBody>
                  <a:tcPr marL="8791" marR="8791" marT="952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A98CFFF-1A47-400E-94E3-71CD39453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754845"/>
              </p:ext>
            </p:extLst>
          </p:nvPr>
        </p:nvGraphicFramePr>
        <p:xfrm>
          <a:off x="5083883" y="4229421"/>
          <a:ext cx="3854451" cy="2130426"/>
        </p:xfrm>
        <a:graphic>
          <a:graphicData uri="http://schemas.openxmlformats.org/drawingml/2006/table">
            <a:tbl>
              <a:tblPr/>
              <a:tblGrid>
                <a:gridCol w="1129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3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latin typeface="Garamond" pitchFamily="18" charset="0"/>
                        </a:rPr>
                        <a:t>COD PROD</a:t>
                      </a:r>
                    </a:p>
                  </a:txBody>
                  <a:tcPr marL="8791" marR="8791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latin typeface="Garamond" pitchFamily="18" charset="0"/>
                        </a:rPr>
                        <a:t>NOME PROD</a:t>
                      </a:r>
                    </a:p>
                  </a:txBody>
                  <a:tcPr marL="8791" marR="8791" marT="9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latin typeface="Garamond" pitchFamily="18" charset="0"/>
                        </a:rPr>
                        <a:t>PREÇO UNIT</a:t>
                      </a:r>
                    </a:p>
                  </a:txBody>
                  <a:tcPr marL="8791" marR="8791" marT="952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4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A</a:t>
                      </a:r>
                    </a:p>
                  </a:txBody>
                  <a:tcPr marL="8791" marR="8791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LAPIS</a:t>
                      </a:r>
                    </a:p>
                  </a:txBody>
                  <a:tcPr marL="8791" marR="8791" marT="9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1,00</a:t>
                      </a:r>
                    </a:p>
                  </a:txBody>
                  <a:tcPr marL="8791" marR="8791" marT="952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4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B</a:t>
                      </a:r>
                    </a:p>
                  </a:txBody>
                  <a:tcPr marL="8791" marR="8791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CANETA</a:t>
                      </a:r>
                    </a:p>
                  </a:txBody>
                  <a:tcPr marL="8791" marR="8791" marT="9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2,00</a:t>
                      </a:r>
                    </a:p>
                  </a:txBody>
                  <a:tcPr marL="8791" marR="8791" marT="952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4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A</a:t>
                      </a:r>
                    </a:p>
                  </a:txBody>
                  <a:tcPr marL="8791" marR="8791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LAPIS</a:t>
                      </a:r>
                    </a:p>
                  </a:txBody>
                  <a:tcPr marL="8791" marR="8791" marT="9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1,00</a:t>
                      </a:r>
                    </a:p>
                  </a:txBody>
                  <a:tcPr marL="8791" marR="8791" marT="952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4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C</a:t>
                      </a:r>
                    </a:p>
                  </a:txBody>
                  <a:tcPr marL="8791" marR="8791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REGUA</a:t>
                      </a:r>
                    </a:p>
                  </a:txBody>
                  <a:tcPr marL="8791" marR="8791" marT="9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1,50</a:t>
                      </a:r>
                    </a:p>
                  </a:txBody>
                  <a:tcPr marL="8791" marR="8791" marT="952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4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D</a:t>
                      </a:r>
                    </a:p>
                  </a:txBody>
                  <a:tcPr marL="8791" marR="8791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BORRACHA</a:t>
                      </a:r>
                    </a:p>
                  </a:txBody>
                  <a:tcPr marL="8791" marR="8791" marT="952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0,50</a:t>
                      </a:r>
                    </a:p>
                  </a:txBody>
                  <a:tcPr marL="8791" marR="8791" marT="952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634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NORMAIS</a:t>
            </a:r>
            <a:br>
              <a:rPr lang="pt-BR" dirty="0"/>
            </a:br>
            <a:r>
              <a:rPr lang="pt-BR" sz="2800" dirty="0"/>
              <a:t>terceira FORMA NORMAL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Definição:</a:t>
            </a:r>
          </a:p>
          <a:p>
            <a:pPr marL="0" indent="0">
              <a:buNone/>
            </a:pPr>
            <a:r>
              <a:rPr lang="pt-BR" dirty="0"/>
              <a:t>Uma relação R está na  3FN se e somente se estiver na 2FN e não contiver dependências funcionais  transitivas.</a:t>
            </a:r>
          </a:p>
          <a:p>
            <a:pPr marL="0" indent="0">
              <a:buNone/>
            </a:pPr>
            <a:r>
              <a:rPr lang="pt-BR" dirty="0"/>
              <a:t>Ou seja:</a:t>
            </a:r>
          </a:p>
          <a:p>
            <a:pPr marL="0" indent="0">
              <a:buNone/>
            </a:pPr>
            <a:r>
              <a:rPr lang="pt-BR" dirty="0"/>
              <a:t>A) Uma tabela é dita na terceira forma normal, se ela estiver na segunda forma normal </a:t>
            </a:r>
            <a:r>
              <a:rPr lang="pt-BR" b="1" dirty="0"/>
              <a:t>E</a:t>
            </a:r>
            <a:r>
              <a:rPr lang="pt-BR" dirty="0"/>
              <a:t> todos os seus campos só dependerem da chave primária.</a:t>
            </a:r>
          </a:p>
          <a:p>
            <a:pPr marL="0" indent="0">
              <a:buNone/>
            </a:pPr>
            <a:r>
              <a:rPr lang="pt-BR" dirty="0"/>
              <a:t>B) Desta forma, campos que estejam envolvidos numa dependência funcional mútua devem ser transferidos para outra tabela.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774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NORMAIS</a:t>
            </a:r>
            <a:br>
              <a:rPr lang="pt-BR" dirty="0"/>
            </a:br>
            <a:r>
              <a:rPr lang="pt-BR" sz="2800" dirty="0"/>
              <a:t>terceira FORMA NORMAL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012874"/>
          </a:xfrm>
        </p:spPr>
        <p:txBody>
          <a:bodyPr>
            <a:normAutofit/>
          </a:bodyPr>
          <a:lstStyle/>
          <a:p>
            <a:r>
              <a:rPr lang="pt-BR" dirty="0"/>
              <a:t> Exemplo: </a:t>
            </a:r>
          </a:p>
          <a:p>
            <a:pPr lvl="1"/>
            <a:r>
              <a:rPr lang="pt-BR" dirty="0"/>
              <a:t>TABELA EMPREGADO (</a:t>
            </a:r>
            <a:r>
              <a:rPr lang="pt-BR" u="sng" dirty="0"/>
              <a:t>CPF</a:t>
            </a:r>
            <a:r>
              <a:rPr lang="pt-BR" dirty="0"/>
              <a:t>, NOME, CARGO, SALARIO)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9183D96-4E29-4899-9D85-79CDF5100B39}"/>
              </a:ext>
            </a:extLst>
          </p:cNvPr>
          <p:cNvSpPr txBox="1">
            <a:spLocks/>
          </p:cNvSpPr>
          <p:nvPr/>
        </p:nvSpPr>
        <p:spPr>
          <a:xfrm>
            <a:off x="683459" y="5807611"/>
            <a:ext cx="10820400" cy="1012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CARGO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SALARIO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F4E8E6C-D261-438E-8194-3F2C2B1EC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155812"/>
              </p:ext>
            </p:extLst>
          </p:nvPr>
        </p:nvGraphicFramePr>
        <p:xfrm>
          <a:off x="1485901" y="3429000"/>
          <a:ext cx="4719638" cy="1512890"/>
        </p:xfrm>
        <a:graphic>
          <a:graphicData uri="http://schemas.openxmlformats.org/drawingml/2006/table">
            <a:tbl>
              <a:tblPr/>
              <a:tblGrid>
                <a:gridCol w="1178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8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5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sng" strike="noStrike" dirty="0">
                          <a:solidFill>
                            <a:srgbClr val="FFFFFF"/>
                          </a:solidFill>
                          <a:latin typeface="Garamond" pitchFamily="18" charset="0"/>
                        </a:rPr>
                        <a:t>CPF</a:t>
                      </a:r>
                    </a:p>
                  </a:txBody>
                  <a:tcPr marL="8792" marR="8792" marT="95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latin typeface="Garamond" pitchFamily="18" charset="0"/>
                        </a:rPr>
                        <a:t>NOME</a:t>
                      </a:r>
                    </a:p>
                  </a:txBody>
                  <a:tcPr marL="8792" marR="8792" marT="95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latin typeface="Garamond" pitchFamily="18" charset="0"/>
                        </a:rPr>
                        <a:t>CARGO</a:t>
                      </a:r>
                    </a:p>
                  </a:txBody>
                  <a:tcPr marL="8792" marR="8792" marT="95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latin typeface="Garamond" pitchFamily="18" charset="0"/>
                        </a:rPr>
                        <a:t>SALARIO</a:t>
                      </a:r>
                    </a:p>
                  </a:txBody>
                  <a:tcPr marL="8792" marR="8792" marT="953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5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111</a:t>
                      </a:r>
                    </a:p>
                  </a:txBody>
                  <a:tcPr marL="8792" marR="8792" marT="95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JOÃO</a:t>
                      </a:r>
                    </a:p>
                  </a:txBody>
                  <a:tcPr marL="8792" marR="8792" marT="95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A1</a:t>
                      </a:r>
                    </a:p>
                  </a:txBody>
                  <a:tcPr marL="8792" marR="8792" marT="95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1.000,00</a:t>
                      </a:r>
                    </a:p>
                  </a:txBody>
                  <a:tcPr marL="8792" marR="8792" marT="953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5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112</a:t>
                      </a:r>
                    </a:p>
                  </a:txBody>
                  <a:tcPr marL="8792" marR="8792" marT="95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MARIA</a:t>
                      </a:r>
                    </a:p>
                  </a:txBody>
                  <a:tcPr marL="8792" marR="8792" marT="95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A2</a:t>
                      </a:r>
                    </a:p>
                  </a:txBody>
                  <a:tcPr marL="8792" marR="8792" marT="95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2.000,00</a:t>
                      </a:r>
                    </a:p>
                  </a:txBody>
                  <a:tcPr marL="8792" marR="8792" marT="953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5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113</a:t>
                      </a:r>
                    </a:p>
                  </a:txBody>
                  <a:tcPr marL="8792" marR="8792" marT="95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JOSÉ</a:t>
                      </a:r>
                    </a:p>
                  </a:txBody>
                  <a:tcPr marL="8792" marR="8792" marT="95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A2</a:t>
                      </a:r>
                    </a:p>
                  </a:txBody>
                  <a:tcPr marL="8792" marR="8792" marT="95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2.000,00</a:t>
                      </a:r>
                    </a:p>
                  </a:txBody>
                  <a:tcPr marL="8792" marR="8792" marT="953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57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114</a:t>
                      </a:r>
                    </a:p>
                  </a:txBody>
                  <a:tcPr marL="8792" marR="8792" marT="95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ANA</a:t>
                      </a:r>
                    </a:p>
                  </a:txBody>
                  <a:tcPr marL="8792" marR="8792" marT="95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A3</a:t>
                      </a:r>
                    </a:p>
                  </a:txBody>
                  <a:tcPr marL="8792" marR="8792" marT="95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1.500,00</a:t>
                      </a:r>
                    </a:p>
                  </a:txBody>
                  <a:tcPr marL="8792" marR="8792" marT="953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292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NORMAIS</a:t>
            </a:r>
            <a:br>
              <a:rPr lang="pt-BR" dirty="0"/>
            </a:br>
            <a:r>
              <a:rPr lang="pt-BR" sz="2800" dirty="0"/>
              <a:t>terceira FORMA NORMAL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1234439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 Exemplo: </a:t>
            </a:r>
          </a:p>
          <a:p>
            <a:pPr lvl="1"/>
            <a:r>
              <a:rPr lang="pt-BR" b="1" dirty="0"/>
              <a:t>TABELA EMPREGADO na 3FN:</a:t>
            </a:r>
          </a:p>
          <a:p>
            <a:pPr lvl="1"/>
            <a:r>
              <a:rPr lang="pt-BR" dirty="0"/>
              <a:t>EMPREGADO (</a:t>
            </a:r>
            <a:r>
              <a:rPr lang="pt-BR" u="sng" dirty="0"/>
              <a:t>CPF</a:t>
            </a:r>
            <a:r>
              <a:rPr lang="pt-BR" dirty="0"/>
              <a:t>, NOME CARGO)</a:t>
            </a:r>
          </a:p>
          <a:p>
            <a:pPr lvl="1"/>
            <a:r>
              <a:rPr lang="pt-BR" dirty="0"/>
              <a:t>CARGO (</a:t>
            </a:r>
            <a:r>
              <a:rPr lang="pt-BR" u="sng" dirty="0"/>
              <a:t>CARGO</a:t>
            </a:r>
            <a:r>
              <a:rPr lang="pt-BR" dirty="0"/>
              <a:t>, SALARIO)</a:t>
            </a:r>
          </a:p>
          <a:p>
            <a:pPr lvl="1"/>
            <a:endParaRPr lang="pt-BR" dirty="0"/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24C966F-D24E-4F4A-A3D4-222ACA485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020035"/>
              </p:ext>
            </p:extLst>
          </p:nvPr>
        </p:nvGraphicFramePr>
        <p:xfrm>
          <a:off x="1485901" y="3921786"/>
          <a:ext cx="2716212" cy="1541463"/>
        </p:xfrm>
        <a:graphic>
          <a:graphicData uri="http://schemas.openxmlformats.org/drawingml/2006/table">
            <a:tbl>
              <a:tblPr/>
              <a:tblGrid>
                <a:gridCol w="90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90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latin typeface="Garamond" pitchFamily="18" charset="0"/>
                        </a:rPr>
                        <a:t>CPF</a:t>
                      </a:r>
                    </a:p>
                  </a:txBody>
                  <a:tcPr marL="8792" marR="8792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latin typeface="Garamond" pitchFamily="18" charset="0"/>
                        </a:rPr>
                        <a:t>NOME</a:t>
                      </a:r>
                    </a:p>
                  </a:txBody>
                  <a:tcPr marL="8792" marR="8792" marT="95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latin typeface="Garamond" pitchFamily="18" charset="0"/>
                        </a:rPr>
                        <a:t>CARGO</a:t>
                      </a:r>
                    </a:p>
                  </a:txBody>
                  <a:tcPr marL="8792" marR="8792" marT="9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111</a:t>
                      </a:r>
                    </a:p>
                  </a:txBody>
                  <a:tcPr marL="8792" marR="8792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JOÃO</a:t>
                      </a:r>
                    </a:p>
                  </a:txBody>
                  <a:tcPr marL="8792" marR="8792" marT="95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A1</a:t>
                      </a:r>
                    </a:p>
                  </a:txBody>
                  <a:tcPr marL="8792" marR="8792" marT="9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112</a:t>
                      </a:r>
                    </a:p>
                  </a:txBody>
                  <a:tcPr marL="8792" marR="8792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MARIA</a:t>
                      </a:r>
                    </a:p>
                  </a:txBody>
                  <a:tcPr marL="8792" marR="8792" marT="95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A2</a:t>
                      </a:r>
                    </a:p>
                  </a:txBody>
                  <a:tcPr marL="8792" marR="8792" marT="9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113</a:t>
                      </a:r>
                    </a:p>
                  </a:txBody>
                  <a:tcPr marL="8792" marR="8792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JOSÉ</a:t>
                      </a:r>
                    </a:p>
                  </a:txBody>
                  <a:tcPr marL="8792" marR="8792" marT="95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A2</a:t>
                      </a:r>
                    </a:p>
                  </a:txBody>
                  <a:tcPr marL="8792" marR="8792" marT="9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114</a:t>
                      </a:r>
                    </a:p>
                  </a:txBody>
                  <a:tcPr marL="8792" marR="8792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ANA</a:t>
                      </a:r>
                    </a:p>
                  </a:txBody>
                  <a:tcPr marL="8792" marR="8792" marT="95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A3</a:t>
                      </a:r>
                    </a:p>
                  </a:txBody>
                  <a:tcPr marL="8792" marR="8792" marT="9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A171FA96-E625-4DC8-9F88-3EE92C38F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628089"/>
              </p:ext>
            </p:extLst>
          </p:nvPr>
        </p:nvGraphicFramePr>
        <p:xfrm>
          <a:off x="4974431" y="4866491"/>
          <a:ext cx="2243137" cy="1227136"/>
        </p:xfrm>
        <a:graphic>
          <a:graphicData uri="http://schemas.openxmlformats.org/drawingml/2006/table">
            <a:tbl>
              <a:tblPr/>
              <a:tblGrid>
                <a:gridCol w="1110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9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latin typeface="Garamond" pitchFamily="18" charset="0"/>
                        </a:rPr>
                        <a:t>CARGO</a:t>
                      </a:r>
                    </a:p>
                  </a:txBody>
                  <a:tcPr marL="8791" marR="8791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FFFFFF"/>
                          </a:solidFill>
                          <a:latin typeface="Garamond" pitchFamily="18" charset="0"/>
                        </a:rPr>
                        <a:t>SALARIO</a:t>
                      </a:r>
                    </a:p>
                  </a:txBody>
                  <a:tcPr marL="8791" marR="8791" marT="9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4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A1</a:t>
                      </a:r>
                    </a:p>
                  </a:txBody>
                  <a:tcPr marL="8791" marR="8791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1.000,00</a:t>
                      </a:r>
                    </a:p>
                  </a:txBody>
                  <a:tcPr marL="8791" marR="8791" marT="9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4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A2</a:t>
                      </a:r>
                    </a:p>
                  </a:txBody>
                  <a:tcPr marL="8791" marR="8791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2.000,00</a:t>
                      </a:r>
                    </a:p>
                  </a:txBody>
                  <a:tcPr marL="8791" marR="8791" marT="9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406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A3</a:t>
                      </a:r>
                    </a:p>
                  </a:txBody>
                  <a:tcPr marL="8791" marR="8791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1.500,00</a:t>
                      </a:r>
                    </a:p>
                  </a:txBody>
                  <a:tcPr marL="8791" marR="8791" marT="95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093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NORMAIS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164037"/>
          </a:xfrm>
        </p:spPr>
        <p:txBody>
          <a:bodyPr>
            <a:normAutofit/>
          </a:bodyPr>
          <a:lstStyle/>
          <a:p>
            <a:r>
              <a:rPr lang="pt-BR" sz="2400" dirty="0"/>
              <a:t>Considerações finais: </a:t>
            </a:r>
          </a:p>
          <a:p>
            <a:pPr lvl="1"/>
            <a:r>
              <a:rPr lang="pt-BR" sz="2400" dirty="0"/>
              <a:t>Normalizar evita introduzir inconsistências quando se alteram relações; porém obriga a execução de custosas operações de junção para a consulta de informações.</a:t>
            </a:r>
          </a:p>
          <a:p>
            <a:pPr lvl="1"/>
            <a:r>
              <a:rPr lang="pt-BR" sz="2400" dirty="0"/>
              <a:t> Pretende-se um esquema equilibrado que não ponha em risco a integridade da BD, mas que, simultaneamente, tenha um desempenho razoável. Por essa razão, na maioria dos casos, o processo de normalização para na 3FN.</a:t>
            </a:r>
          </a:p>
          <a:p>
            <a:pPr lvl="1"/>
            <a:r>
              <a:rPr lang="pt-BR" sz="2400" dirty="0"/>
              <a:t>Compromisso, bom senso, avaliação do desempenho do sistema e, eventualmente, necessidade de </a:t>
            </a:r>
            <a:r>
              <a:rPr lang="pt-BR" sz="2400" dirty="0" err="1"/>
              <a:t>desnormalizar</a:t>
            </a:r>
            <a:r>
              <a:rPr lang="pt-BR" sz="2400" dirty="0"/>
              <a:t>.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269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NORMAIS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572000"/>
            <a:ext cx="10820400" cy="1646685"/>
          </a:xfrm>
        </p:spPr>
        <p:txBody>
          <a:bodyPr>
            <a:normAutofit/>
          </a:bodyPr>
          <a:lstStyle/>
          <a:p>
            <a:r>
              <a:rPr lang="pt-BR" dirty="0"/>
              <a:t>A decisão deve ser tomada considerando-se o compromisso entre se garantir a eliminação de inconsistências na base e eficiência de acesso.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EDA9EB2C-4789-41A8-B684-AEA0FB9FE5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791867"/>
              </p:ext>
            </p:extLst>
          </p:nvPr>
        </p:nvGraphicFramePr>
        <p:xfrm>
          <a:off x="100013" y="2682286"/>
          <a:ext cx="12192000" cy="14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2555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COUGO, Paulo. Modelagem Conceitual e Projeto de Bancos de Dados. Rio de Janeiro: Editora Campus, 1999.</a:t>
            </a:r>
          </a:p>
          <a:p>
            <a:r>
              <a:rPr lang="pt-BR" b="1" dirty="0"/>
              <a:t>DATE, C. J. Introdução a sistemas de banco de dados. RJ: Campus, 8ª edição, 2004.</a:t>
            </a:r>
          </a:p>
          <a:p>
            <a:r>
              <a:rPr lang="pt-BR" b="1" dirty="0"/>
              <a:t>KORTH, H. F..; SILBERSCHATZ; S., SUDARSHAN. Sistema de Banco de Dados. Tradução da 6ª Ed. Elsevier, 2012.</a:t>
            </a:r>
          </a:p>
          <a:p>
            <a:r>
              <a:rPr lang="pt-BR" dirty="0"/>
              <a:t>HEUSER, Carlos Alberto. Projeto de Banco de Dados. Porto Alegre, RS: Sagra </a:t>
            </a:r>
            <a:r>
              <a:rPr lang="pt-BR" dirty="0" err="1"/>
              <a:t>Luzzato</a:t>
            </a:r>
            <a:r>
              <a:rPr lang="pt-BR" dirty="0"/>
              <a:t>, 6ª edição, 2009.</a:t>
            </a:r>
          </a:p>
          <a:p>
            <a:r>
              <a:rPr lang="pt-BR" dirty="0"/>
              <a:t>ELMASRI, R.; NAVATHE. Sistemas de Banco de Dados. Rio de Janeiro: Ed. Pearson, 7ª edição, 2018.</a:t>
            </a:r>
          </a:p>
          <a:p>
            <a:r>
              <a:rPr lang="pt-BR" dirty="0"/>
              <a:t>TEORREY, T. et al. Projeto e Modelagem de Banco de Dados. Ed. Elsevier, 2ª edição, 2014.</a:t>
            </a:r>
          </a:p>
          <a:p>
            <a:r>
              <a:rPr lang="pt-BR" dirty="0"/>
              <a:t>MEDEIROS, L.F. Banco de Dados: princípios e prática. Ed. </a:t>
            </a:r>
            <a:r>
              <a:rPr lang="pt-BR" dirty="0" err="1"/>
              <a:t>Intersaberes</a:t>
            </a:r>
            <a:r>
              <a:rPr lang="pt-BR" dirty="0"/>
              <a:t>, 2013. </a:t>
            </a:r>
            <a:r>
              <a:rPr lang="pt-BR"/>
              <a:t>ISBN: 9788582122181</a:t>
            </a:r>
            <a:endParaRPr lang="pt-BR" dirty="0"/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269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altLang="pt-BR" dirty="0">
                <a:solidFill>
                  <a:srgbClr val="191919"/>
                </a:solidFill>
                <a:latin typeface="Verdana" panose="020B0604030504040204" pitchFamily="34" charset="0"/>
              </a:rPr>
              <a:t>Objetivos de aprendizagem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altLang="pt-BR" dirty="0">
                <a:solidFill>
                  <a:srgbClr val="191919"/>
                </a:solidFill>
                <a:latin typeface="Verdana" panose="020B0604030504040204" pitchFamily="34" charset="0"/>
              </a:rPr>
              <a:t>Conhecimentos prévios/contextualização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altLang="pt-BR" dirty="0">
                <a:solidFill>
                  <a:srgbClr val="191919"/>
                </a:solidFill>
                <a:latin typeface="Verdana" panose="020B0604030504040204" pitchFamily="34" charset="0"/>
              </a:rPr>
              <a:t>Formas normais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>
                <a:solidFill>
                  <a:srgbClr val="191919"/>
                </a:solidFill>
                <a:latin typeface="Verdana" panose="020B0604030504040204" pitchFamily="34" charset="0"/>
              </a:rPr>
              <a:t>Referências</a:t>
            </a:r>
            <a:endParaRPr lang="pt-BR" dirty="0"/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81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Compreender as formas normais.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441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Conhecimentos prévios / contextualização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Espaço Reservado para Conteúdo 3">
            <a:extLst>
              <a:ext uri="{FF2B5EF4-FFF2-40B4-BE49-F238E27FC236}">
                <a16:creationId xmlns:a16="http://schemas.microsoft.com/office/drawing/2014/main" id="{EFBFC067-8288-431B-BE7D-508DC2DAF8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744730"/>
              </p:ext>
            </p:extLst>
          </p:nvPr>
        </p:nvGraphicFramePr>
        <p:xfrm>
          <a:off x="100013" y="3794063"/>
          <a:ext cx="12192000" cy="14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7225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NORMAIS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96828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Processo formal que examina os atributos de uma entidade com o objetivo de racionalizar as estruturas de dados de um sistema.</a:t>
            </a:r>
          </a:p>
          <a:p>
            <a:r>
              <a:rPr lang="pt-BR" dirty="0"/>
              <a:t>Consistem em controlar o sistema através da criação de tabelas seguindo regras que garantem a manutenção de certas propriedades.</a:t>
            </a:r>
          </a:p>
          <a:p>
            <a:r>
              <a:rPr lang="pt-BR" dirty="0"/>
              <a:t>A descrição normalizada permite uma melhor visualização dos dados (perda de redundância), mas não leva em conta o desempenho do sistema.</a:t>
            </a:r>
          </a:p>
          <a:p>
            <a:r>
              <a:rPr lang="pt-BR" dirty="0"/>
              <a:t>A normalização não é um processo com finalidade restritiva, mas sim com caráter organizativo.</a:t>
            </a:r>
          </a:p>
          <a:p>
            <a:r>
              <a:rPr lang="pt-BR" dirty="0"/>
              <a:t>As estruturas normalizadas representam os dados organizados de acordo com os objetos que as qualificam.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2BD6684D-14B9-45EF-AE3D-A2BEAC6F80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7600467"/>
              </p:ext>
            </p:extLst>
          </p:nvPr>
        </p:nvGraphicFramePr>
        <p:xfrm>
          <a:off x="685800" y="4994031"/>
          <a:ext cx="10820400" cy="1432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5793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NORMAIS</a:t>
            </a:r>
            <a:br>
              <a:rPr lang="pt-BR" dirty="0"/>
            </a:br>
            <a:r>
              <a:rPr lang="pt-BR" sz="2800" dirty="0"/>
              <a:t>PRIMEIRA FORMA NORMAL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Definição:</a:t>
            </a:r>
          </a:p>
          <a:p>
            <a:pPr marL="0" indent="0">
              <a:buNone/>
            </a:pPr>
            <a:r>
              <a:rPr lang="pt-BR" dirty="0"/>
              <a:t>Uma relação R está na 1FN se e somente se todos os seus atributos contem apenas valores atômicos (simples)  e não existem campos multivalorados.</a:t>
            </a:r>
          </a:p>
          <a:p>
            <a:pPr marL="0" indent="0">
              <a:buNone/>
            </a:pPr>
            <a:r>
              <a:rPr lang="pt-BR" dirty="0"/>
              <a:t> Ou seja:</a:t>
            </a:r>
          </a:p>
          <a:p>
            <a:pPr marL="0" indent="0">
              <a:buNone/>
            </a:pPr>
            <a:r>
              <a:rPr lang="pt-BR" dirty="0"/>
              <a:t>A) existe uma chave primária.</a:t>
            </a:r>
          </a:p>
          <a:p>
            <a:pPr marL="0" indent="0">
              <a:buNone/>
            </a:pPr>
            <a:r>
              <a:rPr lang="pt-BR" dirty="0"/>
              <a:t>B) não existem campos multivalorados.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 Alternativas para  alcançar a 1FN:</a:t>
            </a:r>
          </a:p>
          <a:p>
            <a:pPr lvl="1"/>
            <a:r>
              <a:rPr lang="pt-BR" dirty="0"/>
              <a:t>  Construir uma única tabela com redundância de dados (não indicada)</a:t>
            </a:r>
          </a:p>
          <a:p>
            <a:pPr lvl="1"/>
            <a:r>
              <a:rPr lang="pt-BR" dirty="0"/>
              <a:t>  Construir uma tabela para cada tabela aninhada.</a:t>
            </a:r>
          </a:p>
          <a:p>
            <a:endParaRPr lang="pt-BR" dirty="0"/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211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NORMAIS</a:t>
            </a:r>
            <a:br>
              <a:rPr lang="pt-BR" dirty="0"/>
            </a:br>
            <a:r>
              <a:rPr lang="pt-BR" sz="2800" dirty="0"/>
              <a:t>PRIMEIRA FORMA NORMAL</a:t>
            </a:r>
            <a:endParaRPr lang="pt-BR" dirty="0"/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o 29">
            <a:extLst>
              <a:ext uri="{FF2B5EF4-FFF2-40B4-BE49-F238E27FC236}">
                <a16:creationId xmlns:a16="http://schemas.microsoft.com/office/drawing/2014/main" id="{C06963CE-D590-4891-A495-327193ACE7BC}"/>
              </a:ext>
            </a:extLst>
          </p:cNvPr>
          <p:cNvGrpSpPr>
            <a:grpSpLocks/>
          </p:cNvGrpSpPr>
          <p:nvPr/>
        </p:nvGrpSpPr>
        <p:grpSpPr bwMode="auto">
          <a:xfrm>
            <a:off x="1602228" y="3446586"/>
            <a:ext cx="7845425" cy="1754187"/>
            <a:chOff x="776537" y="2348880"/>
            <a:chExt cx="8496947" cy="1754326"/>
          </a:xfrm>
        </p:grpSpPr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B2D98701-1F84-482E-8778-B25F00AA9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348" y="2348880"/>
              <a:ext cx="2091268" cy="17543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b="1">
                  <a:latin typeface="Garamond" panose="02020404030301010803" pitchFamily="18" charset="0"/>
                </a:rPr>
                <a:t>MATRÍCULA</a:t>
              </a:r>
            </a:p>
            <a:p>
              <a:pPr algn="ctr" eaLnBrk="1" hangingPunct="1"/>
              <a:r>
                <a:rPr lang="pt-BR" altLang="pt-BR">
                  <a:latin typeface="Garamond" panose="02020404030301010803" pitchFamily="18" charset="0"/>
                </a:rPr>
                <a:t>1807</a:t>
              </a:r>
            </a:p>
            <a:p>
              <a:pPr algn="ctr" eaLnBrk="1" hangingPunct="1"/>
              <a:endParaRPr lang="pt-BR" altLang="pt-BR">
                <a:latin typeface="Garamond" panose="02020404030301010803" pitchFamily="18" charset="0"/>
              </a:endParaRPr>
            </a:p>
            <a:p>
              <a:pPr algn="ctr" eaLnBrk="1" hangingPunct="1"/>
              <a:r>
                <a:rPr lang="pt-BR" altLang="pt-BR">
                  <a:latin typeface="Garamond" panose="02020404030301010803" pitchFamily="18" charset="0"/>
                </a:rPr>
                <a:t>2264</a:t>
              </a:r>
            </a:p>
            <a:p>
              <a:pPr algn="ctr" eaLnBrk="1" hangingPunct="1"/>
              <a:r>
                <a:rPr lang="pt-BR" altLang="pt-BR">
                  <a:latin typeface="Garamond" panose="02020404030301010803" pitchFamily="18" charset="0"/>
                </a:rPr>
                <a:t>2462</a:t>
              </a:r>
            </a:p>
            <a:p>
              <a:pPr algn="ctr" eaLnBrk="1" hangingPunct="1"/>
              <a:endParaRPr lang="pt-BR" altLang="pt-BR">
                <a:latin typeface="Garamond" panose="02020404030301010803" pitchFamily="18" charset="0"/>
              </a:endParaRPr>
            </a:p>
          </p:txBody>
        </p:sp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2870CBF1-EA2E-44BE-86D7-CC4127035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2350" y="2348880"/>
              <a:ext cx="1871134" cy="17543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b="1">
                  <a:latin typeface="Garamond" panose="02020404030301010803" pitchFamily="18" charset="0"/>
                </a:rPr>
                <a:t>TELEFONE</a:t>
              </a:r>
            </a:p>
            <a:p>
              <a:pPr algn="ctr" eaLnBrk="1" hangingPunct="1"/>
              <a:r>
                <a:rPr lang="pt-BR" altLang="pt-BR">
                  <a:latin typeface="Garamond" panose="02020404030301010803" pitchFamily="18" charset="0"/>
                </a:rPr>
                <a:t>264-1092</a:t>
              </a:r>
            </a:p>
            <a:p>
              <a:pPr algn="ctr" eaLnBrk="1" hangingPunct="1"/>
              <a:r>
                <a:rPr lang="pt-BR" altLang="pt-BR">
                  <a:latin typeface="Garamond" panose="02020404030301010803" pitchFamily="18" charset="0"/>
                </a:rPr>
                <a:t>257-3196</a:t>
              </a:r>
            </a:p>
            <a:p>
              <a:pPr algn="ctr" eaLnBrk="1" hangingPunct="1"/>
              <a:r>
                <a:rPr lang="pt-BR" altLang="pt-BR">
                  <a:latin typeface="Garamond" panose="02020404030301010803" pitchFamily="18" charset="0"/>
                </a:rPr>
                <a:t>291-1267</a:t>
              </a:r>
            </a:p>
            <a:p>
              <a:pPr algn="ctr" eaLnBrk="1" hangingPunct="1"/>
              <a:r>
                <a:rPr lang="pt-BR" altLang="pt-BR">
                  <a:latin typeface="Garamond" panose="02020404030301010803" pitchFamily="18" charset="0"/>
                </a:rPr>
                <a:t>551-6322</a:t>
              </a:r>
            </a:p>
            <a:p>
              <a:pPr algn="ctr" eaLnBrk="1" hangingPunct="1"/>
              <a:r>
                <a:rPr lang="pt-BR" altLang="pt-BR">
                  <a:latin typeface="Garamond" panose="02020404030301010803" pitchFamily="18" charset="0"/>
                </a:rPr>
                <a:t>245-6734</a:t>
              </a:r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AAA20D91-C21A-4570-A50B-A6148B969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616" y="2348880"/>
              <a:ext cx="1210733" cy="17543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b="1">
                  <a:latin typeface="Garamond" panose="02020404030301010803" pitchFamily="18" charset="0"/>
                </a:rPr>
                <a:t>CARGO</a:t>
              </a:r>
            </a:p>
            <a:p>
              <a:pPr algn="ctr" eaLnBrk="1" hangingPunct="1"/>
              <a:r>
                <a:rPr lang="pt-BR" altLang="pt-BR">
                  <a:latin typeface="Garamond" panose="02020404030301010803" pitchFamily="18" charset="0"/>
                </a:rPr>
                <a:t>Eng II</a:t>
              </a:r>
            </a:p>
            <a:p>
              <a:pPr algn="ctr" eaLnBrk="1" hangingPunct="1"/>
              <a:endParaRPr lang="pt-BR" altLang="pt-BR">
                <a:latin typeface="Garamond" panose="02020404030301010803" pitchFamily="18" charset="0"/>
              </a:endParaRPr>
            </a:p>
            <a:p>
              <a:pPr algn="ctr" eaLnBrk="1" hangingPunct="1"/>
              <a:r>
                <a:rPr lang="pt-BR" altLang="pt-BR">
                  <a:latin typeface="Garamond" panose="02020404030301010803" pitchFamily="18" charset="0"/>
                </a:rPr>
                <a:t>Prg I</a:t>
              </a:r>
            </a:p>
            <a:p>
              <a:pPr algn="ctr" eaLnBrk="1" hangingPunct="1"/>
              <a:r>
                <a:rPr lang="pt-BR" altLang="pt-BR">
                  <a:latin typeface="Garamond" panose="02020404030301010803" pitchFamily="18" charset="0"/>
                </a:rPr>
                <a:t>Prg I</a:t>
              </a:r>
            </a:p>
            <a:p>
              <a:pPr algn="ctr" eaLnBrk="1" hangingPunct="1"/>
              <a:endParaRPr lang="pt-BR" altLang="pt-BR">
                <a:latin typeface="Garamond" panose="02020404030301010803" pitchFamily="18" charset="0"/>
              </a:endParaRPr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A63E6874-88D0-4677-9213-F9FF19540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9616" y="2348880"/>
              <a:ext cx="1540933" cy="17543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b="1">
                  <a:latin typeface="Garamond" panose="02020404030301010803" pitchFamily="18" charset="0"/>
                </a:rPr>
                <a:t>SALÁRIO</a:t>
              </a:r>
            </a:p>
            <a:p>
              <a:pPr algn="ctr" eaLnBrk="1" hangingPunct="1"/>
              <a:r>
                <a:rPr lang="pt-BR" altLang="pt-BR">
                  <a:latin typeface="Garamond" panose="02020404030301010803" pitchFamily="18" charset="0"/>
                </a:rPr>
                <a:t>5.317,00</a:t>
              </a:r>
            </a:p>
            <a:p>
              <a:pPr algn="ctr" eaLnBrk="1" hangingPunct="1"/>
              <a:endParaRPr lang="pt-BR" altLang="pt-BR">
                <a:latin typeface="Garamond" panose="02020404030301010803" pitchFamily="18" charset="0"/>
              </a:endParaRPr>
            </a:p>
            <a:p>
              <a:pPr algn="ctr" eaLnBrk="1" hangingPunct="1"/>
              <a:r>
                <a:rPr lang="pt-BR" altLang="pt-BR">
                  <a:latin typeface="Garamond" panose="02020404030301010803" pitchFamily="18" charset="0"/>
                </a:rPr>
                <a:t>1.912,00</a:t>
              </a:r>
            </a:p>
            <a:p>
              <a:pPr algn="ctr" eaLnBrk="1" hangingPunct="1"/>
              <a:r>
                <a:rPr lang="pt-BR" altLang="pt-BR">
                  <a:latin typeface="Garamond" panose="02020404030301010803" pitchFamily="18" charset="0"/>
                </a:rPr>
                <a:t>1.912,00</a:t>
              </a:r>
            </a:p>
            <a:p>
              <a:pPr algn="ctr" eaLnBrk="1" hangingPunct="1"/>
              <a:endParaRPr lang="pt-BR" altLang="pt-BR">
                <a:latin typeface="Garamond" panose="02020404030301010803" pitchFamily="18" charset="0"/>
              </a:endParaRPr>
            </a:p>
          </p:txBody>
        </p:sp>
        <p:sp>
          <p:nvSpPr>
            <p:cNvPr id="10" name="Line 15">
              <a:extLst>
                <a:ext uri="{FF2B5EF4-FFF2-40B4-BE49-F238E27FC236}">
                  <a16:creationId xmlns:a16="http://schemas.microsoft.com/office/drawing/2014/main" id="{F19BAD2D-3E2A-436D-8E1C-6618C0ED8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537" y="2636912"/>
              <a:ext cx="8475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" name="Line 16">
              <a:extLst>
                <a:ext uri="{FF2B5EF4-FFF2-40B4-BE49-F238E27FC236}">
                  <a16:creationId xmlns:a16="http://schemas.microsoft.com/office/drawing/2014/main" id="{7F981536-AA8E-43B3-952F-4838C8A5AA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6537" y="3212976"/>
              <a:ext cx="8475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" name="Line 17">
              <a:extLst>
                <a:ext uri="{FF2B5EF4-FFF2-40B4-BE49-F238E27FC236}">
                  <a16:creationId xmlns:a16="http://schemas.microsoft.com/office/drawing/2014/main" id="{5ED03054-D256-4D26-8549-FACD2934EB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6537" y="3501008"/>
              <a:ext cx="8475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" name="Text Box 20">
              <a:extLst>
                <a:ext uri="{FF2B5EF4-FFF2-40B4-BE49-F238E27FC236}">
                  <a16:creationId xmlns:a16="http://schemas.microsoft.com/office/drawing/2014/main" id="{D84E6947-7EEE-40E8-A8DC-1FCBB370D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0547" y="2348880"/>
              <a:ext cx="1761067" cy="17543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b="1">
                  <a:latin typeface="Garamond" panose="02020404030301010803" pitchFamily="18" charset="0"/>
                </a:rPr>
                <a:t>NOME</a:t>
              </a:r>
            </a:p>
            <a:p>
              <a:pPr algn="ctr" eaLnBrk="1" hangingPunct="1"/>
              <a:r>
                <a:rPr lang="pt-BR" altLang="pt-BR">
                  <a:latin typeface="Garamond" panose="02020404030301010803" pitchFamily="18" charset="0"/>
                </a:rPr>
                <a:t>José da Silva</a:t>
              </a:r>
            </a:p>
            <a:p>
              <a:pPr algn="ctr" eaLnBrk="1" hangingPunct="1"/>
              <a:endParaRPr lang="pt-BR" altLang="pt-BR">
                <a:latin typeface="Garamond" panose="02020404030301010803" pitchFamily="18" charset="0"/>
              </a:endParaRPr>
            </a:p>
            <a:p>
              <a:pPr algn="ctr" eaLnBrk="1" hangingPunct="1"/>
              <a:r>
                <a:rPr lang="pt-BR" altLang="pt-BR">
                  <a:latin typeface="Garamond" panose="02020404030301010803" pitchFamily="18" charset="0"/>
                </a:rPr>
                <a:t>João de Souza</a:t>
              </a:r>
            </a:p>
            <a:p>
              <a:pPr algn="ctr" eaLnBrk="1" hangingPunct="1"/>
              <a:r>
                <a:rPr lang="pt-BR" altLang="pt-BR">
                  <a:latin typeface="Garamond" panose="02020404030301010803" pitchFamily="18" charset="0"/>
                </a:rPr>
                <a:t>Maria Almeida</a:t>
              </a:r>
            </a:p>
            <a:p>
              <a:pPr algn="ctr" eaLnBrk="1" hangingPunct="1"/>
              <a:endParaRPr lang="pt-BR" altLang="pt-BR">
                <a:latin typeface="Garamond" panose="02020404030301010803" pitchFamily="18" charset="0"/>
              </a:endParaRPr>
            </a:p>
          </p:txBody>
        </p:sp>
      </p:grpSp>
      <p:sp>
        <p:nvSpPr>
          <p:cNvPr id="14" name="Text Box 5">
            <a:extLst>
              <a:ext uri="{FF2B5EF4-FFF2-40B4-BE49-F238E27FC236}">
                <a16:creationId xmlns:a16="http://schemas.microsoft.com/office/drawing/2014/main" id="{2A90AFC6-78A9-4450-A8C7-23C1D9E9B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281" y="2870568"/>
            <a:ext cx="431958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pt-BR" b="1" u="sng" dirty="0">
                <a:latin typeface="Arial" charset="0"/>
              </a:rPr>
              <a:t>Exemplo: TABELA EMPREGADO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20B3159-72B1-4D67-89AD-9D63F466FC72}"/>
              </a:ext>
            </a:extLst>
          </p:cNvPr>
          <p:cNvSpPr txBox="1"/>
          <p:nvPr/>
        </p:nvSpPr>
        <p:spPr>
          <a:xfrm rot="19650632">
            <a:off x="656909" y="3037075"/>
            <a:ext cx="19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Sem 1FN</a:t>
            </a:r>
          </a:p>
        </p:txBody>
      </p:sp>
    </p:spTree>
    <p:extLst>
      <p:ext uri="{BB962C8B-B14F-4D97-AF65-F5344CB8AC3E}">
        <p14:creationId xmlns:p14="http://schemas.microsoft.com/office/powerpoint/2010/main" val="964222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NORMAIS</a:t>
            </a:r>
            <a:br>
              <a:rPr lang="pt-BR" dirty="0"/>
            </a:br>
            <a:r>
              <a:rPr lang="pt-BR" sz="2800" dirty="0"/>
              <a:t>PRIMEIRA FORMA NORMAL</a:t>
            </a:r>
            <a:endParaRPr lang="pt-BR" dirty="0"/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5">
            <a:extLst>
              <a:ext uri="{FF2B5EF4-FFF2-40B4-BE49-F238E27FC236}">
                <a16:creationId xmlns:a16="http://schemas.microsoft.com/office/drawing/2014/main" id="{2A90AFC6-78A9-4450-A8C7-23C1D9E9B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281" y="2870568"/>
            <a:ext cx="4319587" cy="3698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pt-BR" b="1" u="sng" dirty="0">
                <a:latin typeface="Arial" charset="0"/>
              </a:rPr>
              <a:t>Exemplo: TABELA EMPREGADO</a:t>
            </a:r>
          </a:p>
        </p:txBody>
      </p:sp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98CADDC3-A7BD-4ECC-904E-74FFCB6F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806078"/>
          </a:xfrm>
        </p:spPr>
        <p:txBody>
          <a:bodyPr/>
          <a:lstStyle/>
          <a:p>
            <a:r>
              <a:rPr lang="pt-BR" altLang="pt-BR" dirty="0">
                <a:latin typeface="Franklin Gothic Heavy" panose="020B0903020102020204" pitchFamily="34" charset="0"/>
              </a:rPr>
              <a:t>ALTERNATIVA A) Construir uma única tabela com redundância de dados.</a:t>
            </a:r>
          </a:p>
          <a:p>
            <a:pPr marL="0" indent="0">
              <a:buNone/>
            </a:pPr>
            <a:endParaRPr lang="pt-BR" dirty="0"/>
          </a:p>
        </p:txBody>
      </p:sp>
      <p:grpSp>
        <p:nvGrpSpPr>
          <p:cNvPr id="16" name="Grupo 30">
            <a:extLst>
              <a:ext uri="{FF2B5EF4-FFF2-40B4-BE49-F238E27FC236}">
                <a16:creationId xmlns:a16="http://schemas.microsoft.com/office/drawing/2014/main" id="{653B0AC6-380C-4F2A-8030-339948285E79}"/>
              </a:ext>
            </a:extLst>
          </p:cNvPr>
          <p:cNvGrpSpPr>
            <a:grpSpLocks/>
          </p:cNvGrpSpPr>
          <p:nvPr/>
        </p:nvGrpSpPr>
        <p:grpSpPr bwMode="auto">
          <a:xfrm>
            <a:off x="1877474" y="3421243"/>
            <a:ext cx="7823200" cy="1882775"/>
            <a:chOff x="776536" y="3905345"/>
            <a:chExt cx="8475133" cy="1882567"/>
          </a:xfrm>
        </p:grpSpPr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068545D6-FFA7-4F4A-B57B-FCB633C48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536" y="3905345"/>
              <a:ext cx="2091267" cy="18825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200"/>
                </a:spcBef>
              </a:pPr>
              <a:r>
                <a:rPr lang="pt-BR" altLang="pt-BR" b="1">
                  <a:latin typeface="Garamond" panose="02020404030301010803" pitchFamily="18" charset="0"/>
                </a:rPr>
                <a:t>MATRÍCULA</a:t>
              </a:r>
            </a:p>
            <a:p>
              <a:pPr algn="ctr" eaLnBrk="1" hangingPunct="1">
                <a:spcBef>
                  <a:spcPts val="200"/>
                </a:spcBef>
              </a:pPr>
              <a:r>
                <a:rPr lang="pt-BR" altLang="pt-BR">
                  <a:latin typeface="Garamond" panose="02020404030301010803" pitchFamily="18" charset="0"/>
                </a:rPr>
                <a:t>1807</a:t>
              </a:r>
            </a:p>
            <a:p>
              <a:pPr algn="ctr" eaLnBrk="1" hangingPunct="1">
                <a:spcBef>
                  <a:spcPts val="200"/>
                </a:spcBef>
              </a:pPr>
              <a:r>
                <a:rPr lang="pt-BR" altLang="pt-BR">
                  <a:latin typeface="Garamond" panose="02020404030301010803" pitchFamily="18" charset="0"/>
                </a:rPr>
                <a:t>1807</a:t>
              </a:r>
            </a:p>
            <a:p>
              <a:pPr algn="ctr" eaLnBrk="1" hangingPunct="1">
                <a:spcBef>
                  <a:spcPts val="200"/>
                </a:spcBef>
              </a:pPr>
              <a:r>
                <a:rPr lang="pt-BR" altLang="pt-BR">
                  <a:latin typeface="Garamond" panose="02020404030301010803" pitchFamily="18" charset="0"/>
                </a:rPr>
                <a:t>2264</a:t>
              </a:r>
            </a:p>
            <a:p>
              <a:pPr algn="ctr" eaLnBrk="1" hangingPunct="1">
                <a:spcBef>
                  <a:spcPts val="200"/>
                </a:spcBef>
              </a:pPr>
              <a:r>
                <a:rPr lang="pt-BR" altLang="pt-BR">
                  <a:latin typeface="Garamond" panose="02020404030301010803" pitchFamily="18" charset="0"/>
                </a:rPr>
                <a:t>2462</a:t>
              </a:r>
            </a:p>
            <a:p>
              <a:pPr algn="ctr" eaLnBrk="1" hangingPunct="1">
                <a:spcBef>
                  <a:spcPts val="200"/>
                </a:spcBef>
              </a:pPr>
              <a:r>
                <a:rPr lang="pt-BR" altLang="pt-BR">
                  <a:latin typeface="Garamond" panose="02020404030301010803" pitchFamily="18" charset="0"/>
                </a:rPr>
                <a:t>2462</a:t>
              </a:r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8568B790-A8BD-42FF-A3F5-8FFA20FDB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536" y="3905345"/>
              <a:ext cx="1871133" cy="18825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200"/>
                </a:spcBef>
              </a:pPr>
              <a:r>
                <a:rPr lang="pt-BR" altLang="pt-BR" b="1">
                  <a:latin typeface="Garamond" panose="02020404030301010803" pitchFamily="18" charset="0"/>
                </a:rPr>
                <a:t>TELEFONE</a:t>
              </a:r>
              <a:endParaRPr lang="pt-BR" altLang="pt-BR">
                <a:latin typeface="Garamond" panose="02020404030301010803" pitchFamily="18" charset="0"/>
              </a:endParaRPr>
            </a:p>
            <a:p>
              <a:pPr algn="ctr" eaLnBrk="1" hangingPunct="1">
                <a:spcBef>
                  <a:spcPts val="200"/>
                </a:spcBef>
              </a:pPr>
              <a:r>
                <a:rPr lang="pt-BR" altLang="pt-BR">
                  <a:latin typeface="Garamond" panose="02020404030301010803" pitchFamily="18" charset="0"/>
                </a:rPr>
                <a:t>264-1092</a:t>
              </a:r>
            </a:p>
            <a:p>
              <a:pPr algn="ctr" eaLnBrk="1" hangingPunct="1">
                <a:spcBef>
                  <a:spcPts val="200"/>
                </a:spcBef>
              </a:pPr>
              <a:r>
                <a:rPr lang="pt-BR" altLang="pt-BR">
                  <a:latin typeface="Garamond" panose="02020404030301010803" pitchFamily="18" charset="0"/>
                </a:rPr>
                <a:t>257-3196</a:t>
              </a:r>
            </a:p>
            <a:p>
              <a:pPr algn="ctr" eaLnBrk="1" hangingPunct="1">
                <a:spcBef>
                  <a:spcPts val="200"/>
                </a:spcBef>
              </a:pPr>
              <a:r>
                <a:rPr lang="pt-BR" altLang="pt-BR">
                  <a:latin typeface="Garamond" panose="02020404030301010803" pitchFamily="18" charset="0"/>
                </a:rPr>
                <a:t>291-1267</a:t>
              </a:r>
            </a:p>
            <a:p>
              <a:pPr algn="ctr" eaLnBrk="1" hangingPunct="1">
                <a:spcBef>
                  <a:spcPts val="200"/>
                </a:spcBef>
              </a:pPr>
              <a:r>
                <a:rPr lang="pt-BR" altLang="pt-BR">
                  <a:latin typeface="Garamond" panose="02020404030301010803" pitchFamily="18" charset="0"/>
                </a:rPr>
                <a:t>551-6322</a:t>
              </a:r>
            </a:p>
            <a:p>
              <a:pPr algn="ctr" eaLnBrk="1" hangingPunct="1">
                <a:spcBef>
                  <a:spcPts val="200"/>
                </a:spcBef>
              </a:pPr>
              <a:r>
                <a:rPr lang="pt-BR" altLang="pt-BR">
                  <a:latin typeface="Garamond" panose="02020404030301010803" pitchFamily="18" charset="0"/>
                </a:rPr>
                <a:t>245-6734</a:t>
              </a:r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8DCDC911-6CD2-40D3-8F66-F47AD4B9C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9802" y="3905345"/>
              <a:ext cx="1210733" cy="18825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200"/>
                </a:spcBef>
              </a:pPr>
              <a:r>
                <a:rPr lang="pt-BR" altLang="pt-BR" b="1">
                  <a:latin typeface="Garamond" panose="02020404030301010803" pitchFamily="18" charset="0"/>
                </a:rPr>
                <a:t>CARGO</a:t>
              </a:r>
            </a:p>
            <a:p>
              <a:pPr algn="ctr" eaLnBrk="1" hangingPunct="1">
                <a:spcBef>
                  <a:spcPts val="200"/>
                </a:spcBef>
              </a:pPr>
              <a:r>
                <a:rPr lang="pt-BR" altLang="pt-BR">
                  <a:latin typeface="Garamond" panose="02020404030301010803" pitchFamily="18" charset="0"/>
                </a:rPr>
                <a:t>Eng II</a:t>
              </a:r>
            </a:p>
            <a:p>
              <a:pPr algn="ctr" eaLnBrk="1" hangingPunct="1">
                <a:spcBef>
                  <a:spcPts val="200"/>
                </a:spcBef>
              </a:pPr>
              <a:r>
                <a:rPr lang="pt-BR" altLang="pt-BR">
                  <a:latin typeface="Garamond" panose="02020404030301010803" pitchFamily="18" charset="0"/>
                </a:rPr>
                <a:t>Eng II</a:t>
              </a:r>
            </a:p>
            <a:p>
              <a:pPr algn="ctr" eaLnBrk="1" hangingPunct="1">
                <a:spcBef>
                  <a:spcPts val="200"/>
                </a:spcBef>
              </a:pPr>
              <a:r>
                <a:rPr lang="pt-BR" altLang="pt-BR">
                  <a:latin typeface="Garamond" panose="02020404030301010803" pitchFamily="18" charset="0"/>
                </a:rPr>
                <a:t>Prg I</a:t>
              </a:r>
            </a:p>
            <a:p>
              <a:pPr algn="ctr" eaLnBrk="1" hangingPunct="1">
                <a:spcBef>
                  <a:spcPts val="200"/>
                </a:spcBef>
              </a:pPr>
              <a:r>
                <a:rPr lang="pt-BR" altLang="pt-BR">
                  <a:latin typeface="Garamond" panose="02020404030301010803" pitchFamily="18" charset="0"/>
                </a:rPr>
                <a:t>Prg I</a:t>
              </a:r>
            </a:p>
            <a:p>
              <a:pPr algn="ctr" eaLnBrk="1" hangingPunct="1">
                <a:spcBef>
                  <a:spcPts val="200"/>
                </a:spcBef>
              </a:pPr>
              <a:r>
                <a:rPr lang="pt-BR" altLang="pt-BR">
                  <a:latin typeface="Garamond" panose="02020404030301010803" pitchFamily="18" charset="0"/>
                </a:rPr>
                <a:t>Prg I</a:t>
              </a: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E1EF9F49-D9D3-43BF-86B6-A009B8B43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8736" y="3905345"/>
              <a:ext cx="1761067" cy="18825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200"/>
                </a:spcBef>
              </a:pPr>
              <a:r>
                <a:rPr lang="pt-BR" altLang="pt-BR" b="1">
                  <a:latin typeface="Garamond" panose="02020404030301010803" pitchFamily="18" charset="0"/>
                </a:rPr>
                <a:t>NOME</a:t>
              </a:r>
            </a:p>
            <a:p>
              <a:pPr algn="ctr" eaLnBrk="1" hangingPunct="1">
                <a:spcBef>
                  <a:spcPts val="200"/>
                </a:spcBef>
              </a:pPr>
              <a:r>
                <a:rPr lang="pt-BR" altLang="pt-BR">
                  <a:latin typeface="Garamond" panose="02020404030301010803" pitchFamily="18" charset="0"/>
                </a:rPr>
                <a:t>José da Silva</a:t>
              </a:r>
            </a:p>
            <a:p>
              <a:pPr algn="ctr" eaLnBrk="1" hangingPunct="1">
                <a:spcBef>
                  <a:spcPts val="200"/>
                </a:spcBef>
              </a:pPr>
              <a:r>
                <a:rPr lang="pt-BR" altLang="pt-BR">
                  <a:latin typeface="Garamond" panose="02020404030301010803" pitchFamily="18" charset="0"/>
                </a:rPr>
                <a:t>José da Silva</a:t>
              </a:r>
            </a:p>
            <a:p>
              <a:pPr algn="ctr" eaLnBrk="1" hangingPunct="1">
                <a:spcBef>
                  <a:spcPts val="200"/>
                </a:spcBef>
              </a:pPr>
              <a:r>
                <a:rPr lang="pt-BR" altLang="pt-BR">
                  <a:latin typeface="Garamond" panose="02020404030301010803" pitchFamily="18" charset="0"/>
                </a:rPr>
                <a:t>João de Souza</a:t>
              </a:r>
            </a:p>
            <a:p>
              <a:pPr algn="ctr" eaLnBrk="1" hangingPunct="1">
                <a:spcBef>
                  <a:spcPts val="200"/>
                </a:spcBef>
              </a:pPr>
              <a:r>
                <a:rPr lang="pt-BR" altLang="pt-BR">
                  <a:latin typeface="Garamond" panose="02020404030301010803" pitchFamily="18" charset="0"/>
                </a:rPr>
                <a:t>Maria Almeida</a:t>
              </a:r>
            </a:p>
            <a:p>
              <a:pPr algn="ctr" eaLnBrk="1" hangingPunct="1">
                <a:spcBef>
                  <a:spcPts val="200"/>
                </a:spcBef>
              </a:pPr>
              <a:r>
                <a:rPr lang="pt-BR" altLang="pt-BR">
                  <a:latin typeface="Garamond" panose="02020404030301010803" pitchFamily="18" charset="0"/>
                </a:rPr>
                <a:t>Maria Almeida</a:t>
              </a: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435F052C-2C7E-4969-9FB7-2C632FF0A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7803" y="3905345"/>
              <a:ext cx="1540933" cy="18825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200"/>
                </a:spcBef>
              </a:pPr>
              <a:r>
                <a:rPr lang="pt-BR" altLang="pt-BR" b="1">
                  <a:latin typeface="Garamond" panose="02020404030301010803" pitchFamily="18" charset="0"/>
                </a:rPr>
                <a:t>SALÁRIO</a:t>
              </a:r>
            </a:p>
            <a:p>
              <a:pPr algn="ctr" eaLnBrk="1" hangingPunct="1">
                <a:spcBef>
                  <a:spcPts val="200"/>
                </a:spcBef>
              </a:pPr>
              <a:r>
                <a:rPr lang="pt-BR" altLang="pt-BR">
                  <a:latin typeface="Garamond" panose="02020404030301010803" pitchFamily="18" charset="0"/>
                </a:rPr>
                <a:t>5.317,00</a:t>
              </a:r>
            </a:p>
            <a:p>
              <a:pPr algn="ctr" eaLnBrk="1" hangingPunct="1">
                <a:spcBef>
                  <a:spcPts val="200"/>
                </a:spcBef>
              </a:pPr>
              <a:r>
                <a:rPr lang="pt-BR" altLang="pt-BR">
                  <a:latin typeface="Garamond" panose="02020404030301010803" pitchFamily="18" charset="0"/>
                </a:rPr>
                <a:t>5.317,00</a:t>
              </a:r>
            </a:p>
            <a:p>
              <a:pPr algn="ctr" eaLnBrk="1" hangingPunct="1">
                <a:spcBef>
                  <a:spcPts val="200"/>
                </a:spcBef>
              </a:pPr>
              <a:r>
                <a:rPr lang="pt-BR" altLang="pt-BR">
                  <a:latin typeface="Garamond" panose="02020404030301010803" pitchFamily="18" charset="0"/>
                </a:rPr>
                <a:t>1.912,00</a:t>
              </a:r>
            </a:p>
            <a:p>
              <a:pPr algn="ctr" eaLnBrk="1" hangingPunct="1">
                <a:spcBef>
                  <a:spcPts val="200"/>
                </a:spcBef>
              </a:pPr>
              <a:r>
                <a:rPr lang="pt-BR" altLang="pt-BR">
                  <a:latin typeface="Garamond" panose="02020404030301010803" pitchFamily="18" charset="0"/>
                </a:rPr>
                <a:t>1.912,00</a:t>
              </a:r>
            </a:p>
            <a:p>
              <a:pPr algn="ctr" eaLnBrk="1" hangingPunct="1">
                <a:spcBef>
                  <a:spcPts val="200"/>
                </a:spcBef>
              </a:pPr>
              <a:r>
                <a:rPr lang="pt-BR" altLang="pt-BR">
                  <a:latin typeface="Garamond" panose="02020404030301010803" pitchFamily="18" charset="0"/>
                </a:rPr>
                <a:t>1.912,00</a:t>
              </a:r>
            </a:p>
          </p:txBody>
        </p:sp>
        <p:sp>
          <p:nvSpPr>
            <p:cNvPr id="22" name="Line 12">
              <a:extLst>
                <a:ext uri="{FF2B5EF4-FFF2-40B4-BE49-F238E27FC236}">
                  <a16:creationId xmlns:a16="http://schemas.microsoft.com/office/drawing/2014/main" id="{B9611223-2B17-4FAA-8CD2-0637325E3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536" y="4221088"/>
              <a:ext cx="8475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1FF6A7CD-E886-49DC-9F09-8F28A6F11E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6536" y="4797152"/>
              <a:ext cx="8475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" name="Line 14">
              <a:extLst>
                <a:ext uri="{FF2B5EF4-FFF2-40B4-BE49-F238E27FC236}">
                  <a16:creationId xmlns:a16="http://schemas.microsoft.com/office/drawing/2014/main" id="{26B0803D-77B6-45AA-B887-ABA4548C44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6536" y="5085184"/>
              <a:ext cx="8475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" name="Line 15">
              <a:extLst>
                <a:ext uri="{FF2B5EF4-FFF2-40B4-BE49-F238E27FC236}">
                  <a16:creationId xmlns:a16="http://schemas.microsoft.com/office/drawing/2014/main" id="{C72623F3-4944-46C3-A016-7598C744FA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6536" y="4509120"/>
              <a:ext cx="8475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7CE2EF3A-60FD-4D6F-AE14-DCB6DA277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6536" y="5373216"/>
              <a:ext cx="8475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32198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NORMAIS</a:t>
            </a:r>
            <a:br>
              <a:rPr lang="pt-BR" dirty="0"/>
            </a:br>
            <a:r>
              <a:rPr lang="pt-BR" sz="2800" dirty="0"/>
              <a:t>PRIMEIRA FORMA NORMAL</a:t>
            </a:r>
            <a:endParaRPr lang="pt-BR" dirty="0"/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5">
            <a:extLst>
              <a:ext uri="{FF2B5EF4-FFF2-40B4-BE49-F238E27FC236}">
                <a16:creationId xmlns:a16="http://schemas.microsoft.com/office/drawing/2014/main" id="{2A90AFC6-78A9-4450-A8C7-23C1D9E9B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281" y="2870568"/>
            <a:ext cx="4319587" cy="3698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pt-BR" b="1" u="sng" dirty="0">
                <a:latin typeface="Arial" charset="0"/>
              </a:rPr>
              <a:t>Exemplo: TABELA EMPREGADO</a:t>
            </a:r>
          </a:p>
        </p:txBody>
      </p:sp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98CADDC3-A7BD-4ECC-904E-74FFCB6F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649876"/>
          </a:xfrm>
        </p:spPr>
        <p:txBody>
          <a:bodyPr/>
          <a:lstStyle/>
          <a:p>
            <a:r>
              <a:rPr lang="pt-BR" altLang="pt-BR" dirty="0">
                <a:latin typeface="Franklin Gothic Heavy" panose="020B0903020102020204" pitchFamily="34" charset="0"/>
              </a:rPr>
              <a:t>ALTERNATIVA B) Construir uma tabela para cada tabela aninhada.</a:t>
            </a: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838DFB7B-F190-480C-B7A2-0A719B92E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435716"/>
            <a:ext cx="1617663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>
                <a:latin typeface="Garamond" panose="02020404030301010803" pitchFamily="18" charset="0"/>
              </a:rPr>
              <a:t>MATRÍCULA</a:t>
            </a:r>
          </a:p>
          <a:p>
            <a:pPr algn="ctr" eaLnBrk="1" hangingPunct="1"/>
            <a:r>
              <a:rPr lang="pt-BR" altLang="pt-BR">
                <a:latin typeface="Garamond" panose="02020404030301010803" pitchFamily="18" charset="0"/>
              </a:rPr>
              <a:t>1807</a:t>
            </a:r>
          </a:p>
          <a:p>
            <a:pPr algn="ctr" eaLnBrk="1" hangingPunct="1"/>
            <a:r>
              <a:rPr lang="pt-BR" altLang="pt-BR">
                <a:latin typeface="Garamond" panose="02020404030301010803" pitchFamily="18" charset="0"/>
              </a:rPr>
              <a:t>2264</a:t>
            </a:r>
          </a:p>
          <a:p>
            <a:pPr algn="ctr" eaLnBrk="1" hangingPunct="1"/>
            <a:r>
              <a:rPr lang="pt-BR" altLang="pt-BR">
                <a:latin typeface="Garamond" panose="02020404030301010803" pitchFamily="18" charset="0"/>
              </a:rPr>
              <a:t>2462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010DC7D2-61DF-4BEB-B0B6-FF810AA5A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1263" y="3435716"/>
            <a:ext cx="11176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>
                <a:latin typeface="Garamond" panose="02020404030301010803" pitchFamily="18" charset="0"/>
              </a:rPr>
              <a:t>CARGO</a:t>
            </a:r>
          </a:p>
          <a:p>
            <a:pPr algn="ctr" eaLnBrk="1" hangingPunct="1"/>
            <a:r>
              <a:rPr lang="pt-BR" altLang="pt-BR">
                <a:latin typeface="Garamond" panose="02020404030301010803" pitchFamily="18" charset="0"/>
              </a:rPr>
              <a:t>Eng II</a:t>
            </a:r>
          </a:p>
          <a:p>
            <a:pPr algn="ctr" eaLnBrk="1" hangingPunct="1"/>
            <a:r>
              <a:rPr lang="pt-BR" altLang="pt-BR">
                <a:latin typeface="Garamond" panose="02020404030301010803" pitchFamily="18" charset="0"/>
              </a:rPr>
              <a:t>Prg I</a:t>
            </a:r>
          </a:p>
          <a:p>
            <a:pPr algn="ctr" eaLnBrk="1" hangingPunct="1"/>
            <a:r>
              <a:rPr lang="pt-BR" altLang="pt-BR">
                <a:latin typeface="Garamond" panose="02020404030301010803" pitchFamily="18" charset="0"/>
              </a:rPr>
              <a:t>Prg I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ABFC2449-AC7D-4BB9-BBB1-133D09563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263" y="3435716"/>
            <a:ext cx="14224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>
                <a:latin typeface="Garamond" panose="02020404030301010803" pitchFamily="18" charset="0"/>
              </a:rPr>
              <a:t>SALÁRIO</a:t>
            </a:r>
          </a:p>
          <a:p>
            <a:pPr algn="ctr" eaLnBrk="1" hangingPunct="1"/>
            <a:r>
              <a:rPr lang="pt-BR" altLang="pt-BR">
                <a:latin typeface="Garamond" panose="02020404030301010803" pitchFamily="18" charset="0"/>
              </a:rPr>
              <a:t>5.317,00</a:t>
            </a:r>
          </a:p>
          <a:p>
            <a:pPr algn="ctr" eaLnBrk="1" hangingPunct="1"/>
            <a:r>
              <a:rPr lang="pt-BR" altLang="pt-BR">
                <a:latin typeface="Garamond" panose="02020404030301010803" pitchFamily="18" charset="0"/>
              </a:rPr>
              <a:t>1.912,00</a:t>
            </a:r>
          </a:p>
          <a:p>
            <a:pPr algn="ctr" eaLnBrk="1" hangingPunct="1"/>
            <a:r>
              <a:rPr lang="pt-BR" altLang="pt-BR">
                <a:latin typeface="Garamond" panose="02020404030301010803" pitchFamily="18" charset="0"/>
              </a:rPr>
              <a:t>1.912,00</a:t>
            </a:r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DCC40E36-4C9C-401A-BB7D-6846296AA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8950" y="3750041"/>
            <a:ext cx="564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9CCB4C97-C6F0-44DE-B96A-138A445DAA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28950" y="4037378"/>
            <a:ext cx="564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465CF705-6604-4F03-AC0E-9D8CD7A7887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28950" y="4326303"/>
            <a:ext cx="564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DECBEB24-0D20-42A8-A508-5CB91A023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663" y="3435716"/>
            <a:ext cx="16256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>
                <a:latin typeface="Garamond" panose="02020404030301010803" pitchFamily="18" charset="0"/>
              </a:rPr>
              <a:t>NOME</a:t>
            </a:r>
          </a:p>
          <a:p>
            <a:pPr algn="ctr" eaLnBrk="1" hangingPunct="1"/>
            <a:r>
              <a:rPr lang="pt-BR" altLang="pt-BR">
                <a:latin typeface="Garamond" panose="02020404030301010803" pitchFamily="18" charset="0"/>
              </a:rPr>
              <a:t>José da Silva</a:t>
            </a:r>
          </a:p>
          <a:p>
            <a:pPr algn="ctr" eaLnBrk="1" hangingPunct="1"/>
            <a:r>
              <a:rPr lang="pt-BR" altLang="pt-BR">
                <a:latin typeface="Garamond" panose="02020404030301010803" pitchFamily="18" charset="0"/>
              </a:rPr>
              <a:t>João de Souza</a:t>
            </a:r>
          </a:p>
          <a:p>
            <a:pPr algn="ctr" eaLnBrk="1" hangingPunct="1"/>
            <a:r>
              <a:rPr lang="pt-BR" altLang="pt-BR">
                <a:latin typeface="Garamond" panose="02020404030301010803" pitchFamily="18" charset="0"/>
              </a:rPr>
              <a:t>Maria Almeida</a:t>
            </a:r>
          </a:p>
        </p:txBody>
      </p:sp>
      <p:sp>
        <p:nvSpPr>
          <p:cNvPr id="23" name="Text Box 9">
            <a:extLst>
              <a:ext uri="{FF2B5EF4-FFF2-40B4-BE49-F238E27FC236}">
                <a16:creationId xmlns:a16="http://schemas.microsoft.com/office/drawing/2014/main" id="{CE1FDF6E-1F4C-4430-B642-F4BD1E39E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1" y="4924789"/>
            <a:ext cx="1928813" cy="175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>
                <a:latin typeface="Garamond" panose="02020404030301010803" pitchFamily="18" charset="0"/>
              </a:rPr>
              <a:t>MATRÍCULA</a:t>
            </a:r>
          </a:p>
          <a:p>
            <a:pPr algn="ctr" eaLnBrk="1" hangingPunct="1"/>
            <a:r>
              <a:rPr lang="pt-BR" altLang="pt-BR">
                <a:latin typeface="Garamond" panose="02020404030301010803" pitchFamily="18" charset="0"/>
              </a:rPr>
              <a:t>1807</a:t>
            </a:r>
          </a:p>
          <a:p>
            <a:pPr algn="ctr" eaLnBrk="1" hangingPunct="1"/>
            <a:r>
              <a:rPr lang="pt-BR" altLang="pt-BR">
                <a:latin typeface="Garamond" panose="02020404030301010803" pitchFamily="18" charset="0"/>
              </a:rPr>
              <a:t>1807</a:t>
            </a:r>
          </a:p>
          <a:p>
            <a:pPr algn="ctr" eaLnBrk="1" hangingPunct="1"/>
            <a:r>
              <a:rPr lang="pt-BR" altLang="pt-BR">
                <a:latin typeface="Garamond" panose="02020404030301010803" pitchFamily="18" charset="0"/>
              </a:rPr>
              <a:t>2264</a:t>
            </a:r>
          </a:p>
          <a:p>
            <a:pPr algn="ctr" eaLnBrk="1" hangingPunct="1"/>
            <a:r>
              <a:rPr lang="pt-BR" altLang="pt-BR">
                <a:latin typeface="Garamond" panose="02020404030301010803" pitchFamily="18" charset="0"/>
              </a:rPr>
              <a:t>2462</a:t>
            </a:r>
          </a:p>
          <a:p>
            <a:pPr algn="ctr" eaLnBrk="1" hangingPunct="1"/>
            <a:r>
              <a:rPr lang="pt-BR" altLang="pt-BR">
                <a:latin typeface="Garamond" panose="02020404030301010803" pitchFamily="18" charset="0"/>
              </a:rPr>
              <a:t>2462</a:t>
            </a: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5B6A4704-4472-4487-BA83-F6AFA4198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914" y="4924789"/>
            <a:ext cx="1727200" cy="175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>
                <a:latin typeface="Garamond" panose="02020404030301010803" pitchFamily="18" charset="0"/>
              </a:rPr>
              <a:t>TELEFONE</a:t>
            </a:r>
          </a:p>
          <a:p>
            <a:pPr algn="ctr" eaLnBrk="1" hangingPunct="1"/>
            <a:r>
              <a:rPr lang="pt-BR" altLang="pt-BR">
                <a:latin typeface="Garamond" panose="02020404030301010803" pitchFamily="18" charset="0"/>
              </a:rPr>
              <a:t>264-1092</a:t>
            </a:r>
          </a:p>
          <a:p>
            <a:pPr algn="ctr" eaLnBrk="1" hangingPunct="1"/>
            <a:r>
              <a:rPr lang="pt-BR" altLang="pt-BR">
                <a:latin typeface="Garamond" panose="02020404030301010803" pitchFamily="18" charset="0"/>
              </a:rPr>
              <a:t>257-3196</a:t>
            </a:r>
          </a:p>
          <a:p>
            <a:pPr algn="ctr" eaLnBrk="1" hangingPunct="1"/>
            <a:r>
              <a:rPr lang="pt-BR" altLang="pt-BR">
                <a:latin typeface="Garamond" panose="02020404030301010803" pitchFamily="18" charset="0"/>
              </a:rPr>
              <a:t>291-1267</a:t>
            </a:r>
          </a:p>
          <a:p>
            <a:pPr algn="ctr" eaLnBrk="1" hangingPunct="1"/>
            <a:r>
              <a:rPr lang="pt-BR" altLang="pt-BR">
                <a:latin typeface="Garamond" panose="02020404030301010803" pitchFamily="18" charset="0"/>
              </a:rPr>
              <a:t>551-6322</a:t>
            </a:r>
          </a:p>
          <a:p>
            <a:pPr algn="ctr" eaLnBrk="1" hangingPunct="1"/>
            <a:r>
              <a:rPr lang="pt-BR" altLang="pt-BR">
                <a:latin typeface="Garamond" panose="02020404030301010803" pitchFamily="18" charset="0"/>
              </a:rPr>
              <a:t>245-6734</a:t>
            </a:r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82188099-213C-4418-BA6E-8D0F8AFEAE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1" y="5239114"/>
            <a:ext cx="3654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" name="Line 16">
            <a:extLst>
              <a:ext uri="{FF2B5EF4-FFF2-40B4-BE49-F238E27FC236}">
                <a16:creationId xmlns:a16="http://schemas.microsoft.com/office/drawing/2014/main" id="{0D49157A-D60F-405E-9C02-4A2FD57167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73751" y="5455014"/>
            <a:ext cx="3587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DB58BBDE-3508-402B-88F0-B17741B694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73751" y="5743939"/>
            <a:ext cx="3587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Line 16">
            <a:extLst>
              <a:ext uri="{FF2B5EF4-FFF2-40B4-BE49-F238E27FC236}">
                <a16:creationId xmlns:a16="http://schemas.microsoft.com/office/drawing/2014/main" id="{920E4530-0175-465A-80C5-8649C5DE51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73751" y="6031276"/>
            <a:ext cx="3587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Line 16">
            <a:extLst>
              <a:ext uri="{FF2B5EF4-FFF2-40B4-BE49-F238E27FC236}">
                <a16:creationId xmlns:a16="http://schemas.microsoft.com/office/drawing/2014/main" id="{0FFBD9FC-E6ED-4295-9BBF-ACAEB1323A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73751" y="6320201"/>
            <a:ext cx="3587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911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CD731CDAD9D14D89DE6C30A89B8EAC" ma:contentTypeVersion="2" ma:contentTypeDescription="Crie um novo documento." ma:contentTypeScope="" ma:versionID="a81458dafe98369874ddf11fb067dd17">
  <xsd:schema xmlns:xsd="http://www.w3.org/2001/XMLSchema" xmlns:xs="http://www.w3.org/2001/XMLSchema" xmlns:p="http://schemas.microsoft.com/office/2006/metadata/properties" xmlns:ns2="b1564e07-ed07-434f-abbd-a3bdd1b7db0a" targetNamespace="http://schemas.microsoft.com/office/2006/metadata/properties" ma:root="true" ma:fieldsID="920e971cdb8f8dda42f5e0532c8725a3" ns2:_="">
    <xsd:import namespace="b1564e07-ed07-434f-abbd-a3bdd1b7db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564e07-ed07-434f-abbd-a3bdd1b7db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C1D859-F610-4FD8-9F42-E5A9EE24B238}"/>
</file>

<file path=customXml/itemProps2.xml><?xml version="1.0" encoding="utf-8"?>
<ds:datastoreItem xmlns:ds="http://schemas.openxmlformats.org/officeDocument/2006/customXml" ds:itemID="{E79C2BD8-0C72-42AC-AEC1-8E540F0D43C2}"/>
</file>

<file path=customXml/itemProps3.xml><?xml version="1.0" encoding="utf-8"?>
<ds:datastoreItem xmlns:ds="http://schemas.openxmlformats.org/officeDocument/2006/customXml" ds:itemID="{4D846F96-42CE-49AF-89D6-F474313B9BF9}"/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1211</Words>
  <Application>Microsoft Office PowerPoint</Application>
  <PresentationFormat>Widescreen</PresentationFormat>
  <Paragraphs>288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Franklin Gothic Heavy</vt:lpstr>
      <vt:lpstr>Garamond</vt:lpstr>
      <vt:lpstr>Verdana</vt:lpstr>
      <vt:lpstr>Trilha de Vapor</vt:lpstr>
      <vt:lpstr>FORMAS normais</vt:lpstr>
      <vt:lpstr>Agenda</vt:lpstr>
      <vt:lpstr>Objetivos de aprendizagem</vt:lpstr>
      <vt:lpstr>Conhecimentos prévios / contextualização</vt:lpstr>
      <vt:lpstr>FORMAS NORMAIS</vt:lpstr>
      <vt:lpstr>FORMAS NORMAIS PRIMEIRA FORMA NORMAL</vt:lpstr>
      <vt:lpstr>FORMAS NORMAIS PRIMEIRA FORMA NORMAL</vt:lpstr>
      <vt:lpstr>FORMAS NORMAIS PRIMEIRA FORMA NORMAL</vt:lpstr>
      <vt:lpstr>FORMAS NORMAIS PRIMEIRA FORMA NORMAL</vt:lpstr>
      <vt:lpstr>FORMAS NORMAIS PRIMEIRA FORMA NORMAL</vt:lpstr>
      <vt:lpstr>FORMAS NORMAIS segunda FORMA NORMAL</vt:lpstr>
      <vt:lpstr>FORMAS NORMAIS segunda FORMA NORMAL</vt:lpstr>
      <vt:lpstr>FORMAS NORMAIS segunda FORMA NORMAL</vt:lpstr>
      <vt:lpstr>FORMAS NORMAIS terceira FORMA NORMAL</vt:lpstr>
      <vt:lpstr>FORMAS NORMAIS terceira FORMA NORMAL</vt:lpstr>
      <vt:lpstr>FORMAS NORMAIS terceira FORMA NORMAL</vt:lpstr>
      <vt:lpstr>FORMAS NORMAIS</vt:lpstr>
      <vt:lpstr>FORMAS NORMAIS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Conceitual, Lógica e Física</dc:title>
  <dc:creator>Daniela Araujo</dc:creator>
  <cp:lastModifiedBy>DANIELA BARRETO ARAUJO</cp:lastModifiedBy>
  <cp:revision>40</cp:revision>
  <dcterms:created xsi:type="dcterms:W3CDTF">2019-11-28T18:48:18Z</dcterms:created>
  <dcterms:modified xsi:type="dcterms:W3CDTF">2023-03-26T20:45:49Z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0x0101007FCD731CDAD9D14D89DE6C30A89B8EAC</vt:lpwstr>
  </property>
</Properties>
</file>