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314" r:id="rId2"/>
    <p:sldId id="315" r:id="rId3"/>
    <p:sldId id="293" r:id="rId4"/>
    <p:sldId id="267" r:id="rId5"/>
    <p:sldId id="297" r:id="rId6"/>
    <p:sldId id="299" r:id="rId7"/>
    <p:sldId id="300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51" r:id="rId16"/>
    <p:sldId id="352" r:id="rId17"/>
    <p:sldId id="353" r:id="rId18"/>
    <p:sldId id="354" r:id="rId19"/>
    <p:sldId id="355" r:id="rId20"/>
    <p:sldId id="348" r:id="rId21"/>
    <p:sldId id="349" r:id="rId22"/>
    <p:sldId id="350" r:id="rId23"/>
    <p:sldId id="33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67EC-52A4-4CF5-809A-2E2DA7D0EFD9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03B15-0191-4595-AD8E-4E2CF24CC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09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4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183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pt-BR"/>
          </a:p>
        </p:txBody>
      </p:sp>
      <p:sp>
        <p:nvSpPr>
          <p:cNvPr id="286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11762" cy="4092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59213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pt-BR"/>
          </a:p>
        </p:txBody>
      </p:sp>
      <p:sp>
        <p:nvSpPr>
          <p:cNvPr id="307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11762" cy="4092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4010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pt-BR"/>
          </a:p>
        </p:txBody>
      </p:sp>
      <p:sp>
        <p:nvSpPr>
          <p:cNvPr id="327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11762" cy="4092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622133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pt-BR"/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11762" cy="4092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04956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pt-BR"/>
          </a:p>
        </p:txBody>
      </p:sp>
      <p:sp>
        <p:nvSpPr>
          <p:cNvPr id="3686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11762" cy="4092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013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5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0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6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269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3B5084-8596-4D1C-8F6E-2BCD8FB56362}" type="slidenum">
              <a:rPr lang="en-GB"/>
              <a:pPr/>
              <a:t>7</a:t>
            </a:fld>
            <a:endParaRPr lang="en-GB"/>
          </a:p>
        </p:txBody>
      </p:sp>
      <p:sp>
        <p:nvSpPr>
          <p:cNvPr id="422913" name="Text Box 1"/>
          <p:cNvSpPr txBox="1">
            <a:spLocks noChangeArrowheads="1"/>
          </p:cNvSpPr>
          <p:nvPr/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22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0250" y="4554538"/>
            <a:ext cx="5840413" cy="43148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79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pt-BR"/>
          </a:p>
        </p:txBody>
      </p:sp>
      <p:sp>
        <p:nvSpPr>
          <p:cNvPr id="1843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11762" cy="4092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60178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pt-BR"/>
          </a:p>
        </p:txBody>
      </p:sp>
      <p:sp>
        <p:nvSpPr>
          <p:cNvPr id="2048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11762" cy="4092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9944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pt-BR"/>
          </a:p>
        </p:txBody>
      </p:sp>
      <p:sp>
        <p:nvSpPr>
          <p:cNvPr id="225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11762" cy="4092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77489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pt-BR"/>
          </a:p>
        </p:txBody>
      </p:sp>
      <p:sp>
        <p:nvSpPr>
          <p:cNvPr id="245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11762" cy="4092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0056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pt-BR"/>
          </a:p>
        </p:txBody>
      </p:sp>
      <p:sp>
        <p:nvSpPr>
          <p:cNvPr id="26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169988" y="5086350"/>
            <a:ext cx="5211762" cy="4092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1184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01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85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5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20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167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1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61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26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1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70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9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4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5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FD19-C447-41E4-8FC5-4CB98648BF8C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1382EE-822B-4FA4-A9B3-07FD1ECD8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94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384633" cy="2971801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Engenharia de Software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sz="1800" dirty="0" smtClean="0">
                <a:solidFill>
                  <a:schemeClr val="tx1"/>
                </a:solidFill>
              </a:rPr>
              <a:t>Aula5: SPEM e EPF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4634630"/>
            <a:ext cx="6400800" cy="115657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Dra. Ana Patrícia F. Magalhães Mascarenhas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anapatriciamagalhaes@gmail.com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4" y="1934893"/>
            <a:ext cx="7500307" cy="410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783144" y="6119971"/>
            <a:ext cx="4245566" cy="22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15208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19780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24352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28924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81000"/>
              </a:lnSpc>
            </a:pPr>
            <a:r>
              <a:rPr lang="en-GB" sz="998">
                <a:solidFill>
                  <a:srgbClr val="000000"/>
                </a:solidFill>
              </a:rPr>
              <a:t>Framework conceitual do SPEM2.0 [OMG 2008)]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3436973" y="3730761"/>
            <a:ext cx="5551783" cy="2776612"/>
          </a:xfrm>
          <a:prstGeom prst="wedgeRoundRectCallout">
            <a:avLst>
              <a:gd name="adj1" fmla="val 3907"/>
              <a:gd name="adj2" fmla="val -54995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15208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19780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24352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28924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Define 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um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processo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Aplica</a:t>
            </a:r>
            <a:r>
              <a:rPr lang="en-GB" sz="1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 </a:t>
            </a:r>
            <a:r>
              <a:rPr lang="en-GB" sz="14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method content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em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um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ciclo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vida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projeto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mesmo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método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pode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ser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aplicado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forma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diferente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depender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do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modelo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ciclo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vida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da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natureza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do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projeto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manutenção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projeto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novo, etc.);</a:t>
            </a: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Processos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podem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ser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representados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por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workflows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e </a:t>
            </a:r>
            <a:r>
              <a:rPr lang="en-GB" sz="14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breakdown structures;</a:t>
            </a: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Pode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-se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criar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padrões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processo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que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representem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processos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referência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para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uma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tecnologia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uma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disciplina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etc. Uma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espécie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toolkit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para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rapidamente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instanciar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um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processo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para um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projeto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específico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89036" y="499097"/>
            <a:ext cx="8229024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defTabSz="914400"/>
            <a:r>
              <a:rPr lang="pt-BR" sz="2800" b="1" dirty="0" smtClean="0">
                <a:latin typeface="+mn-lt"/>
                <a:ea typeface="+mn-ea"/>
                <a:cs typeface="+mn-cs"/>
              </a:rPr>
              <a:t>Estrutura do SPEM</a:t>
            </a:r>
            <a:endParaRPr lang="pt-BR" sz="28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105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42" y="1922367"/>
            <a:ext cx="7500307" cy="410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883352" y="6107445"/>
            <a:ext cx="4245566" cy="22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15208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19780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24352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28924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81000"/>
              </a:lnSpc>
            </a:pPr>
            <a:r>
              <a:rPr lang="en-GB" sz="998">
                <a:solidFill>
                  <a:srgbClr val="000000"/>
                </a:solidFill>
              </a:rPr>
              <a:t>Framework conceitual do SPEM2.0 [OMG 2008)]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3699918" y="2738933"/>
            <a:ext cx="5551782" cy="1633131"/>
          </a:xfrm>
          <a:prstGeom prst="wedgeRoundRectCallout">
            <a:avLst>
              <a:gd name="adj1" fmla="val -35546"/>
              <a:gd name="adj2" fmla="val 53898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15208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19780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24352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28924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Customizar o processo de acordo com as necessidades de cada projeto;</a:t>
            </a: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Mesmo conteúdo e mesmo processo com diferentes níveis de detalhamento;</a:t>
            </a: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GB" sz="14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>
                <a:effectLst>
                  <a:outerShdw blurRad="38100" dist="38100" dir="2700000" algn="tl">
                    <a:srgbClr val="FFFFFF"/>
                  </a:outerShdw>
                </a:effectLst>
              </a:rPr>
              <a:t>Esta configuração permite que os desenvolvedores visualizem apenas o que devem usar.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89036" y="499097"/>
            <a:ext cx="8229024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defTabSz="914400"/>
            <a:r>
              <a:rPr lang="pt-BR" sz="2800" b="1" dirty="0" smtClean="0">
                <a:latin typeface="+mn-lt"/>
                <a:ea typeface="+mn-ea"/>
                <a:cs typeface="+mn-cs"/>
              </a:rPr>
              <a:t>Estrutura do SPEM</a:t>
            </a:r>
            <a:endParaRPr lang="pt-BR" sz="28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432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70" y="1772055"/>
            <a:ext cx="7500307" cy="410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607780" y="5957133"/>
            <a:ext cx="4245566" cy="22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15208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19780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24352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28924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81000"/>
              </a:lnSpc>
            </a:pPr>
            <a:r>
              <a:rPr lang="en-GB" sz="998">
                <a:solidFill>
                  <a:srgbClr val="000000"/>
                </a:solidFill>
              </a:rPr>
              <a:t>Framework conceitual do SPEM2.0 [OMG 2008)]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3424346" y="2915535"/>
            <a:ext cx="5551782" cy="1795869"/>
          </a:xfrm>
          <a:prstGeom prst="wedgeRoundRectCallout">
            <a:avLst>
              <a:gd name="adj1" fmla="val -26167"/>
              <a:gd name="adj2" fmla="val 100569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15208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19780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24352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28924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processo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precisa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ser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avaliado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no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contexto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diário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trabalho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gerenciamento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do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projeto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SPEM 2.0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provê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indicações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como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o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processo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poderá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ser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executado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controlado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por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sistemas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planejamento</a:t>
            </a:r>
            <a:r>
              <a:rPr lang="en-GB" sz="1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289036" y="499097"/>
            <a:ext cx="8229024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defTabSz="914400"/>
            <a:r>
              <a:rPr lang="pt-BR" sz="2800" b="1" dirty="0" smtClean="0">
                <a:latin typeface="+mn-lt"/>
                <a:ea typeface="+mn-ea"/>
                <a:cs typeface="+mn-cs"/>
              </a:rPr>
              <a:t>Estrutura do SPEM</a:t>
            </a:r>
            <a:endParaRPr lang="pt-BR" sz="28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341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401770" y="336259"/>
            <a:ext cx="8229024" cy="954107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defTabSz="914400"/>
            <a:r>
              <a:rPr lang="pt-BR" sz="2800" b="1" dirty="0" smtClean="0">
                <a:latin typeface="+mn-lt"/>
                <a:ea typeface="+mn-ea"/>
                <a:cs typeface="+mn-cs"/>
              </a:rPr>
              <a:t>Representação do </a:t>
            </a:r>
            <a:r>
              <a:rPr lang="pt-BR" sz="2800" b="1" dirty="0" err="1" smtClean="0">
                <a:latin typeface="+mn-lt"/>
                <a:ea typeface="+mn-ea"/>
                <a:cs typeface="+mn-cs"/>
              </a:rPr>
              <a:t>method</a:t>
            </a:r>
            <a:r>
              <a:rPr lang="pt-BR" sz="2800" b="1" dirty="0" smtClean="0">
                <a:latin typeface="+mn-lt"/>
                <a:ea typeface="+mn-ea"/>
                <a:cs typeface="+mn-cs"/>
              </a:rPr>
              <a:t> </a:t>
            </a:r>
            <a:r>
              <a:rPr lang="pt-BR" sz="2800" b="1" dirty="0" err="1" smtClean="0">
                <a:latin typeface="+mn-lt"/>
                <a:ea typeface="+mn-ea"/>
                <a:cs typeface="+mn-cs"/>
              </a:rPr>
              <a:t>content</a:t>
            </a:r>
            <a:r>
              <a:rPr lang="pt-BR" sz="2800" b="1" dirty="0" smtClean="0">
                <a:latin typeface="+mn-lt"/>
                <a:ea typeface="+mn-ea"/>
                <a:cs typeface="+mn-cs"/>
              </a:rPr>
              <a:t> e do </a:t>
            </a:r>
            <a:r>
              <a:rPr lang="pt-BR" sz="2800" b="1" dirty="0" err="1" smtClean="0">
                <a:latin typeface="+mn-lt"/>
                <a:ea typeface="+mn-ea"/>
                <a:cs typeface="+mn-cs"/>
              </a:rPr>
              <a:t>Process</a:t>
            </a:r>
            <a:r>
              <a:rPr lang="pt-BR" sz="2800" b="1" dirty="0" smtClean="0">
                <a:latin typeface="+mn-lt"/>
                <a:ea typeface="+mn-ea"/>
                <a:cs typeface="+mn-cs"/>
              </a:rPr>
              <a:t> no Framework</a:t>
            </a:r>
            <a:endParaRPr lang="pt-BR" sz="28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38" y="1842389"/>
            <a:ext cx="7595357" cy="487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332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4928" y="285647"/>
            <a:ext cx="8229024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defTabSz="914400"/>
            <a:r>
              <a:rPr lang="pt-BR" sz="2800" b="1" dirty="0" smtClean="0">
                <a:latin typeface="+mn-lt"/>
                <a:ea typeface="+mn-ea"/>
                <a:cs typeface="+mn-cs"/>
              </a:rPr>
              <a:t>Usando o processo unificado como exemplo</a:t>
            </a:r>
            <a:endParaRPr lang="pt-BR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4928" y="1352246"/>
            <a:ext cx="3941708" cy="3130889"/>
          </a:xfrm>
        </p:spPr>
        <p:txBody>
          <a:bodyPr>
            <a:normAutofit fontScale="92500"/>
          </a:bodyPr>
          <a:lstStyle/>
          <a:p>
            <a:pPr marL="377327" indent="-282275">
              <a:lnSpc>
                <a:spcPct val="93000"/>
              </a:lnSpc>
              <a:spcAft>
                <a:spcPts val="1293"/>
              </a:spcAft>
              <a:buClr>
                <a:srgbClr val="000000"/>
              </a:buClr>
              <a:tabLst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5826" algn="l"/>
                <a:tab pos="7331957" algn="l"/>
                <a:tab pos="7739527" algn="l"/>
                <a:tab pos="8147099" algn="l"/>
              </a:tabLst>
            </a:pPr>
            <a:r>
              <a:rPr lang="pt-BR" dirty="0" err="1" smtClean="0"/>
              <a:t>Method</a:t>
            </a:r>
            <a:r>
              <a:rPr lang="pt-BR" dirty="0" smtClean="0"/>
              <a:t> </a:t>
            </a:r>
            <a:r>
              <a:rPr lang="pt-BR" dirty="0" err="1" smtClean="0"/>
              <a:t>Content</a:t>
            </a:r>
            <a:endParaRPr lang="pt-BR" dirty="0" smtClean="0"/>
          </a:p>
          <a:p>
            <a:pPr marL="769056" lvl="1" algn="just">
              <a:lnSpc>
                <a:spcPct val="93000"/>
              </a:lnSpc>
              <a:spcAft>
                <a:spcPts val="1032"/>
              </a:spcAft>
              <a:tabLst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5826" algn="l"/>
                <a:tab pos="7331957" algn="l"/>
                <a:tab pos="7739527" algn="l"/>
                <a:tab pos="8147099" algn="l"/>
              </a:tabLst>
            </a:pPr>
            <a:r>
              <a:rPr lang="pt-BR" sz="1400" dirty="0" smtClean="0"/>
              <a:t>Descreve blocos reutilizáveis</a:t>
            </a:r>
          </a:p>
          <a:p>
            <a:pPr marL="769056" lvl="1" algn="just">
              <a:lnSpc>
                <a:spcPct val="93000"/>
              </a:lnSpc>
              <a:spcAft>
                <a:spcPts val="1032"/>
              </a:spcAft>
              <a:tabLst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5826" algn="l"/>
                <a:tab pos="7331957" algn="l"/>
                <a:tab pos="7739527" algn="l"/>
                <a:tab pos="8147099" algn="l"/>
              </a:tabLst>
            </a:pPr>
            <a:r>
              <a:rPr lang="pt-BR" sz="1400" dirty="0" smtClean="0"/>
              <a:t>Guia passo a passo os objetivos de cada abordagem (papeis, artefatos, tarefas, </a:t>
            </a:r>
            <a:r>
              <a:rPr lang="pt-BR" sz="1400" dirty="0" err="1" smtClean="0"/>
              <a:t>guidance</a:t>
            </a:r>
            <a:r>
              <a:rPr lang="pt-BR" sz="1400" dirty="0" smtClean="0"/>
              <a:t>)‏</a:t>
            </a:r>
          </a:p>
          <a:p>
            <a:pPr marL="769056" lvl="1" algn="just">
              <a:lnSpc>
                <a:spcPct val="93000"/>
              </a:lnSpc>
              <a:spcAft>
                <a:spcPts val="1032"/>
              </a:spcAft>
              <a:tabLst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5826" algn="l"/>
                <a:tab pos="7331957" algn="l"/>
                <a:tab pos="7739527" algn="l"/>
                <a:tab pos="8147099" algn="l"/>
              </a:tabLst>
            </a:pPr>
            <a:r>
              <a:rPr lang="pt-BR" sz="1400" dirty="0" smtClean="0"/>
              <a:t>Técnicas e práticas genéricas de desenvolvimento encontradas nos livros de Engenharia, não </a:t>
            </a:r>
            <a:r>
              <a:rPr lang="pt-BR" dirty="0" smtClean="0"/>
              <a:t>associadas</a:t>
            </a:r>
            <a:r>
              <a:rPr lang="pt-BR" sz="1400" dirty="0" smtClean="0"/>
              <a:t> a um ciclo de vida específico</a:t>
            </a:r>
          </a:p>
          <a:p>
            <a:pPr marL="769056" lvl="1" algn="just">
              <a:lnSpc>
                <a:spcPct val="93000"/>
              </a:lnSpc>
              <a:spcAft>
                <a:spcPts val="1032"/>
              </a:spcAft>
              <a:tabLst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5826" algn="l"/>
                <a:tab pos="7331957" algn="l"/>
                <a:tab pos="7739527" algn="l"/>
                <a:tab pos="8147099" algn="l"/>
              </a:tabLst>
            </a:pPr>
            <a:r>
              <a:rPr lang="pt-BR" sz="1400" dirty="0" smtClean="0"/>
              <a:t>Ex.: no gráfico corresponde ao eixo y</a:t>
            </a:r>
            <a:endParaRPr lang="pt-BR" sz="1400" dirty="0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680457" y="1392859"/>
            <a:ext cx="5002162" cy="385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15925" indent="-311150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15925" algn="l"/>
                <a:tab pos="863600" algn="l"/>
                <a:tab pos="1312863" algn="l"/>
                <a:tab pos="1762125" algn="l"/>
                <a:tab pos="2211388" algn="l"/>
                <a:tab pos="2660650" algn="l"/>
                <a:tab pos="3109913" algn="l"/>
                <a:tab pos="3559175" algn="l"/>
                <a:tab pos="4008438" algn="l"/>
                <a:tab pos="4457700" algn="l"/>
                <a:tab pos="4906963" algn="l"/>
                <a:tab pos="5356225" algn="l"/>
                <a:tab pos="5805488" algn="l"/>
                <a:tab pos="6254750" algn="l"/>
                <a:tab pos="6704013" algn="l"/>
                <a:tab pos="7153275" algn="l"/>
                <a:tab pos="7602538" algn="l"/>
                <a:tab pos="8051800" algn="l"/>
                <a:tab pos="8501063" algn="l"/>
                <a:tab pos="8950325" algn="l"/>
                <a:tab pos="9399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 marL="847725" indent="-282575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15925" algn="l"/>
                <a:tab pos="863600" algn="l"/>
                <a:tab pos="1312863" algn="l"/>
                <a:tab pos="1762125" algn="l"/>
                <a:tab pos="2211388" algn="l"/>
                <a:tab pos="2660650" algn="l"/>
                <a:tab pos="3109913" algn="l"/>
                <a:tab pos="3559175" algn="l"/>
                <a:tab pos="4008438" algn="l"/>
                <a:tab pos="4457700" algn="l"/>
                <a:tab pos="4906963" algn="l"/>
                <a:tab pos="5356225" algn="l"/>
                <a:tab pos="5805488" algn="l"/>
                <a:tab pos="6254750" algn="l"/>
                <a:tab pos="6704013" algn="l"/>
                <a:tab pos="7153275" algn="l"/>
                <a:tab pos="7602538" algn="l"/>
                <a:tab pos="8051800" algn="l"/>
                <a:tab pos="8501063" algn="l"/>
                <a:tab pos="8950325" algn="l"/>
                <a:tab pos="9399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 marL="1279525" indent="-212725"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15925" algn="l"/>
                <a:tab pos="863600" algn="l"/>
                <a:tab pos="1312863" algn="l"/>
                <a:tab pos="1762125" algn="l"/>
                <a:tab pos="2211388" algn="l"/>
                <a:tab pos="2660650" algn="l"/>
                <a:tab pos="3109913" algn="l"/>
                <a:tab pos="3559175" algn="l"/>
                <a:tab pos="4008438" algn="l"/>
                <a:tab pos="4457700" algn="l"/>
                <a:tab pos="4906963" algn="l"/>
                <a:tab pos="5356225" algn="l"/>
                <a:tab pos="5805488" algn="l"/>
                <a:tab pos="6254750" algn="l"/>
                <a:tab pos="6704013" algn="l"/>
                <a:tab pos="7153275" algn="l"/>
                <a:tab pos="7602538" algn="l"/>
                <a:tab pos="8051800" algn="l"/>
                <a:tab pos="8501063" algn="l"/>
                <a:tab pos="8950325" algn="l"/>
                <a:tab pos="9399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15925" algn="l"/>
                <a:tab pos="863600" algn="l"/>
                <a:tab pos="1312863" algn="l"/>
                <a:tab pos="1762125" algn="l"/>
                <a:tab pos="2211388" algn="l"/>
                <a:tab pos="2660650" algn="l"/>
                <a:tab pos="3109913" algn="l"/>
                <a:tab pos="3559175" algn="l"/>
                <a:tab pos="4008438" algn="l"/>
                <a:tab pos="4457700" algn="l"/>
                <a:tab pos="4906963" algn="l"/>
                <a:tab pos="5356225" algn="l"/>
                <a:tab pos="5805488" algn="l"/>
                <a:tab pos="6254750" algn="l"/>
                <a:tab pos="6704013" algn="l"/>
                <a:tab pos="7153275" algn="l"/>
                <a:tab pos="7602538" algn="l"/>
                <a:tab pos="8051800" algn="l"/>
                <a:tab pos="8501063" algn="l"/>
                <a:tab pos="8950325" algn="l"/>
                <a:tab pos="9399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15925" algn="l"/>
                <a:tab pos="863600" algn="l"/>
                <a:tab pos="1312863" algn="l"/>
                <a:tab pos="1762125" algn="l"/>
                <a:tab pos="2211388" algn="l"/>
                <a:tab pos="2660650" algn="l"/>
                <a:tab pos="3109913" algn="l"/>
                <a:tab pos="3559175" algn="l"/>
                <a:tab pos="4008438" algn="l"/>
                <a:tab pos="4457700" algn="l"/>
                <a:tab pos="4906963" algn="l"/>
                <a:tab pos="5356225" algn="l"/>
                <a:tab pos="5805488" algn="l"/>
                <a:tab pos="6254750" algn="l"/>
                <a:tab pos="6704013" algn="l"/>
                <a:tab pos="7153275" algn="l"/>
                <a:tab pos="7602538" algn="l"/>
                <a:tab pos="8051800" algn="l"/>
                <a:tab pos="8501063" algn="l"/>
                <a:tab pos="8950325" algn="l"/>
                <a:tab pos="9399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15208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15925" algn="l"/>
                <a:tab pos="863600" algn="l"/>
                <a:tab pos="1312863" algn="l"/>
                <a:tab pos="1762125" algn="l"/>
                <a:tab pos="2211388" algn="l"/>
                <a:tab pos="2660650" algn="l"/>
                <a:tab pos="3109913" algn="l"/>
                <a:tab pos="3559175" algn="l"/>
                <a:tab pos="4008438" algn="l"/>
                <a:tab pos="4457700" algn="l"/>
                <a:tab pos="4906963" algn="l"/>
                <a:tab pos="5356225" algn="l"/>
                <a:tab pos="5805488" algn="l"/>
                <a:tab pos="6254750" algn="l"/>
                <a:tab pos="6704013" algn="l"/>
                <a:tab pos="7153275" algn="l"/>
                <a:tab pos="7602538" algn="l"/>
                <a:tab pos="8051800" algn="l"/>
                <a:tab pos="8501063" algn="l"/>
                <a:tab pos="8950325" algn="l"/>
                <a:tab pos="9399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19780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15925" algn="l"/>
                <a:tab pos="863600" algn="l"/>
                <a:tab pos="1312863" algn="l"/>
                <a:tab pos="1762125" algn="l"/>
                <a:tab pos="2211388" algn="l"/>
                <a:tab pos="2660650" algn="l"/>
                <a:tab pos="3109913" algn="l"/>
                <a:tab pos="3559175" algn="l"/>
                <a:tab pos="4008438" algn="l"/>
                <a:tab pos="4457700" algn="l"/>
                <a:tab pos="4906963" algn="l"/>
                <a:tab pos="5356225" algn="l"/>
                <a:tab pos="5805488" algn="l"/>
                <a:tab pos="6254750" algn="l"/>
                <a:tab pos="6704013" algn="l"/>
                <a:tab pos="7153275" algn="l"/>
                <a:tab pos="7602538" algn="l"/>
                <a:tab pos="8051800" algn="l"/>
                <a:tab pos="8501063" algn="l"/>
                <a:tab pos="8950325" algn="l"/>
                <a:tab pos="9399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24352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15925" algn="l"/>
                <a:tab pos="863600" algn="l"/>
                <a:tab pos="1312863" algn="l"/>
                <a:tab pos="1762125" algn="l"/>
                <a:tab pos="2211388" algn="l"/>
                <a:tab pos="2660650" algn="l"/>
                <a:tab pos="3109913" algn="l"/>
                <a:tab pos="3559175" algn="l"/>
                <a:tab pos="4008438" algn="l"/>
                <a:tab pos="4457700" algn="l"/>
                <a:tab pos="4906963" algn="l"/>
                <a:tab pos="5356225" algn="l"/>
                <a:tab pos="5805488" algn="l"/>
                <a:tab pos="6254750" algn="l"/>
                <a:tab pos="6704013" algn="l"/>
                <a:tab pos="7153275" algn="l"/>
                <a:tab pos="7602538" algn="l"/>
                <a:tab pos="8051800" algn="l"/>
                <a:tab pos="8501063" algn="l"/>
                <a:tab pos="8950325" algn="l"/>
                <a:tab pos="9399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28924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15925" algn="l"/>
                <a:tab pos="863600" algn="l"/>
                <a:tab pos="1312863" algn="l"/>
                <a:tab pos="1762125" algn="l"/>
                <a:tab pos="2211388" algn="l"/>
                <a:tab pos="2660650" algn="l"/>
                <a:tab pos="3109913" algn="l"/>
                <a:tab pos="3559175" algn="l"/>
                <a:tab pos="4008438" algn="l"/>
                <a:tab pos="4457700" algn="l"/>
                <a:tab pos="4906963" algn="l"/>
                <a:tab pos="5356225" algn="l"/>
                <a:tab pos="5805488" algn="l"/>
                <a:tab pos="6254750" algn="l"/>
                <a:tab pos="6704013" algn="l"/>
                <a:tab pos="7153275" algn="l"/>
                <a:tab pos="7602538" algn="l"/>
                <a:tab pos="8051800" algn="l"/>
                <a:tab pos="8501063" algn="l"/>
                <a:tab pos="8950325" algn="l"/>
                <a:tab pos="93995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marL="377327" indent="-282275" defTabSz="457200">
              <a:lnSpc>
                <a:spcPct val="93000"/>
              </a:lnSpc>
              <a:spcBef>
                <a:spcPts val="1000"/>
              </a:spcBef>
              <a:spcAft>
                <a:spcPts val="1293"/>
              </a:spcAft>
              <a:buSzPct val="80000"/>
              <a:buFont typeface="Wingdings 3" charset="2"/>
              <a:buChar char=""/>
              <a:tabLst>
                <a:tab pos="403250" algn="l"/>
                <a:tab pos="810822" algn="l"/>
                <a:tab pos="1218392" algn="l"/>
                <a:tab pos="1625964" algn="l"/>
                <a:tab pos="2033534" algn="l"/>
                <a:tab pos="2441106" algn="l"/>
                <a:tab pos="2848676" algn="l"/>
                <a:tab pos="3256247" algn="l"/>
                <a:tab pos="3663818" algn="l"/>
                <a:tab pos="4071389" algn="l"/>
                <a:tab pos="4478960" algn="l"/>
                <a:tab pos="4886531" algn="l"/>
                <a:tab pos="5294102" algn="l"/>
                <a:tab pos="5701673" algn="l"/>
                <a:tab pos="6109244" algn="l"/>
                <a:tab pos="6516815" algn="l"/>
                <a:tab pos="6925826" algn="l"/>
                <a:tab pos="7331957" algn="l"/>
                <a:tab pos="7739527" algn="l"/>
                <a:tab pos="8147099" algn="l"/>
              </a:tabLst>
            </a:pPr>
            <a:r>
              <a:rPr lang="pt-BR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Process</a:t>
            </a:r>
            <a:endParaRPr lang="pt-BR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  <a:p>
            <a:pPr lvl="1" algn="just">
              <a:lnSpc>
                <a:spcPct val="93000"/>
              </a:lnSpc>
              <a:spcAft>
                <a:spcPts val="1032"/>
              </a:spcAft>
              <a:buSzPct val="75000"/>
              <a:buFont typeface="Symbol" panose="05050102010706020507" pitchFamily="18" charset="2"/>
              <a:buChar char=""/>
            </a:pPr>
            <a:r>
              <a:rPr lang="pt-BR" sz="1300" dirty="0" smtClean="0">
                <a:solidFill>
                  <a:srgbClr val="000000"/>
                </a:solidFill>
              </a:rPr>
              <a:t>Aplica o </a:t>
            </a:r>
            <a:r>
              <a:rPr lang="pt-BR" sz="1300" dirty="0" err="1" smtClean="0">
                <a:solidFill>
                  <a:srgbClr val="000000"/>
                </a:solidFill>
              </a:rPr>
              <a:t>method</a:t>
            </a:r>
            <a:r>
              <a:rPr lang="pt-BR" sz="1300" dirty="0" smtClean="0">
                <a:solidFill>
                  <a:srgbClr val="000000"/>
                </a:solidFill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</a:rPr>
              <a:t>content</a:t>
            </a:r>
            <a:r>
              <a:rPr lang="pt-BR" sz="1300" dirty="0" smtClean="0">
                <a:solidFill>
                  <a:srgbClr val="000000"/>
                </a:solidFill>
              </a:rPr>
              <a:t> a diversos processos diferentes</a:t>
            </a:r>
          </a:p>
          <a:p>
            <a:pPr lvl="1" algn="just">
              <a:lnSpc>
                <a:spcPct val="93000"/>
              </a:lnSpc>
              <a:spcAft>
                <a:spcPts val="1032"/>
              </a:spcAft>
              <a:buSzPct val="75000"/>
              <a:buFont typeface="Symbol" panose="05050102010706020507" pitchFamily="18" charset="2"/>
              <a:buChar char=""/>
            </a:pPr>
            <a:r>
              <a:rPr lang="pt-BR" sz="1300" dirty="0" smtClean="0">
                <a:solidFill>
                  <a:srgbClr val="000000"/>
                </a:solidFill>
              </a:rPr>
              <a:t>Específico para o contexto/escala do projeto (ex. manutenção, desenvolvimento)‏</a:t>
            </a:r>
          </a:p>
          <a:p>
            <a:pPr lvl="1" algn="just">
              <a:lnSpc>
                <a:spcPct val="93000"/>
              </a:lnSpc>
              <a:spcAft>
                <a:spcPts val="1032"/>
              </a:spcAft>
              <a:buSzPct val="75000"/>
              <a:buFont typeface="Symbol" panose="05050102010706020507" pitchFamily="18" charset="2"/>
              <a:buChar char=""/>
            </a:pPr>
            <a:r>
              <a:rPr lang="pt-BR" sz="1300" dirty="0" smtClean="0">
                <a:solidFill>
                  <a:srgbClr val="000000"/>
                </a:solidFill>
              </a:rPr>
              <a:t>Descrito a partir de estruturas (</a:t>
            </a:r>
            <a:r>
              <a:rPr lang="pt-BR" sz="1300" dirty="0" err="1" smtClean="0">
                <a:solidFill>
                  <a:srgbClr val="000000"/>
                </a:solidFill>
              </a:rPr>
              <a:t>brakdown</a:t>
            </a:r>
            <a:r>
              <a:rPr lang="pt-BR" sz="1300" dirty="0" smtClean="0">
                <a:solidFill>
                  <a:srgbClr val="000000"/>
                </a:solidFill>
              </a:rPr>
              <a:t>) que se referem a elementos do </a:t>
            </a:r>
            <a:r>
              <a:rPr lang="pt-BR" sz="1300" dirty="0" err="1" smtClean="0">
                <a:solidFill>
                  <a:srgbClr val="000000"/>
                </a:solidFill>
              </a:rPr>
              <a:t>content</a:t>
            </a:r>
            <a:endParaRPr lang="pt-BR" sz="1300" dirty="0" smtClean="0">
              <a:solidFill>
                <a:srgbClr val="000000"/>
              </a:solidFill>
            </a:endParaRPr>
          </a:p>
          <a:p>
            <a:pPr lvl="1" algn="just">
              <a:lnSpc>
                <a:spcPct val="93000"/>
              </a:lnSpc>
              <a:spcAft>
                <a:spcPts val="1032"/>
              </a:spcAft>
              <a:buSzPct val="75000"/>
              <a:buFont typeface="Symbol" panose="05050102010706020507" pitchFamily="18" charset="2"/>
              <a:buChar char=""/>
            </a:pPr>
            <a:r>
              <a:rPr lang="pt-BR" sz="1300" dirty="0" smtClean="0">
                <a:solidFill>
                  <a:srgbClr val="000000"/>
                </a:solidFill>
              </a:rPr>
              <a:t>SPEM2 define diferentes tipos de processo:</a:t>
            </a:r>
          </a:p>
          <a:p>
            <a:pPr lvl="2" algn="just">
              <a:lnSpc>
                <a:spcPct val="93000"/>
              </a:lnSpc>
              <a:spcAft>
                <a:spcPts val="771"/>
              </a:spcAft>
              <a:buFont typeface="Wingdings" panose="05000000000000000000" pitchFamily="2" charset="2"/>
              <a:buChar char=""/>
            </a:pPr>
            <a:r>
              <a:rPr lang="pt-BR" sz="1300" dirty="0" smtClean="0">
                <a:solidFill>
                  <a:srgbClr val="000000"/>
                </a:solidFill>
              </a:rPr>
              <a:t>Delivery </a:t>
            </a:r>
            <a:r>
              <a:rPr lang="pt-BR" sz="1300" dirty="0" err="1" smtClean="0">
                <a:solidFill>
                  <a:srgbClr val="000000"/>
                </a:solidFill>
              </a:rPr>
              <a:t>Process</a:t>
            </a:r>
            <a:r>
              <a:rPr lang="pt-BR" sz="1300" dirty="0" smtClean="0">
                <a:solidFill>
                  <a:srgbClr val="000000"/>
                </a:solidFill>
              </a:rPr>
              <a:t>: Processos para desenvolvimento completo do sistema (</a:t>
            </a:r>
            <a:r>
              <a:rPr lang="pt-BR" sz="1300" dirty="0" err="1" smtClean="0">
                <a:solidFill>
                  <a:srgbClr val="000000"/>
                </a:solidFill>
              </a:rPr>
              <a:t>end-to-end</a:t>
            </a:r>
            <a:r>
              <a:rPr lang="pt-BR" sz="1300" dirty="0" smtClean="0">
                <a:solidFill>
                  <a:srgbClr val="000000"/>
                </a:solidFill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</a:rPr>
              <a:t>project</a:t>
            </a:r>
            <a:r>
              <a:rPr lang="pt-BR" sz="1300" dirty="0" smtClean="0">
                <a:solidFill>
                  <a:srgbClr val="000000"/>
                </a:solidFill>
              </a:rPr>
              <a:t>)‏</a:t>
            </a:r>
          </a:p>
          <a:p>
            <a:pPr lvl="2" algn="just">
              <a:lnSpc>
                <a:spcPct val="93000"/>
              </a:lnSpc>
              <a:spcAft>
                <a:spcPts val="771"/>
              </a:spcAft>
              <a:buFont typeface="Wingdings" panose="05000000000000000000" pitchFamily="2" charset="2"/>
              <a:buChar char=""/>
            </a:pPr>
            <a:r>
              <a:rPr lang="pt-BR" sz="1300" dirty="0" err="1" smtClean="0">
                <a:solidFill>
                  <a:srgbClr val="000000"/>
                </a:solidFill>
              </a:rPr>
              <a:t>Capability</a:t>
            </a:r>
            <a:r>
              <a:rPr lang="pt-BR" sz="1300" dirty="0" smtClean="0">
                <a:solidFill>
                  <a:srgbClr val="000000"/>
                </a:solidFill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</a:rPr>
              <a:t>pattern</a:t>
            </a:r>
            <a:r>
              <a:rPr lang="pt-BR" sz="1300" dirty="0" smtClean="0">
                <a:solidFill>
                  <a:srgbClr val="000000"/>
                </a:solidFill>
              </a:rPr>
              <a:t> - componentes reusáveis</a:t>
            </a:r>
          </a:p>
          <a:p>
            <a:pPr lvl="2" algn="just">
              <a:lnSpc>
                <a:spcPct val="93000"/>
              </a:lnSpc>
              <a:spcAft>
                <a:spcPts val="771"/>
              </a:spcAft>
              <a:buFont typeface="Wingdings" panose="05000000000000000000" pitchFamily="2" charset="2"/>
              <a:buChar char=""/>
            </a:pPr>
            <a:r>
              <a:rPr lang="pt-BR" sz="1300" dirty="0" err="1" smtClean="0">
                <a:solidFill>
                  <a:srgbClr val="000000"/>
                </a:solidFill>
              </a:rPr>
              <a:t>Process</a:t>
            </a:r>
            <a:r>
              <a:rPr lang="pt-BR" sz="1300" dirty="0" smtClean="0">
                <a:solidFill>
                  <a:srgbClr val="000000"/>
                </a:solidFill>
              </a:rPr>
              <a:t> </a:t>
            </a:r>
            <a:r>
              <a:rPr lang="pt-BR" sz="1300" dirty="0" err="1" smtClean="0">
                <a:solidFill>
                  <a:srgbClr val="000000"/>
                </a:solidFill>
              </a:rPr>
              <a:t>contributions</a:t>
            </a:r>
            <a:r>
              <a:rPr lang="pt-BR" sz="1300" dirty="0" smtClean="0">
                <a:solidFill>
                  <a:srgbClr val="000000"/>
                </a:solidFill>
              </a:rPr>
              <a:t> - Plug-ins para processos</a:t>
            </a:r>
            <a:endParaRPr lang="pt-BR" sz="1300" dirty="0">
              <a:solidFill>
                <a:srgbClr val="000000"/>
              </a:solidFill>
            </a:endParaRP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370" y="4677843"/>
            <a:ext cx="2652759" cy="170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98" y="4677843"/>
            <a:ext cx="2661399" cy="19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561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834" y="304800"/>
            <a:ext cx="10104966" cy="1320800"/>
          </a:xfrm>
        </p:spPr>
        <p:txBody>
          <a:bodyPr/>
          <a:lstStyle/>
          <a:p>
            <a:r>
              <a:rPr lang="pt-BR" dirty="0" smtClean="0"/>
              <a:t>Visão geral do processo de acordo com o SPEM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5434" y="1625600"/>
            <a:ext cx="8596668" cy="3880773"/>
          </a:xfrm>
        </p:spPr>
        <p:txBody>
          <a:bodyPr/>
          <a:lstStyle/>
          <a:p>
            <a:r>
              <a:rPr lang="pt-BR" dirty="0" smtClean="0"/>
              <a:t>Processo é formado de fases e iterações</a:t>
            </a:r>
          </a:p>
          <a:p>
            <a:r>
              <a:rPr lang="pt-BR" dirty="0" smtClean="0"/>
              <a:t>A essas fases estão associadas as atividades que serão desenvolvidas</a:t>
            </a:r>
          </a:p>
          <a:p>
            <a:pPr lvl="1"/>
            <a:r>
              <a:rPr lang="pt-BR" dirty="0" smtClean="0"/>
              <a:t>Atividades complexas podem ser subdivididas em passos (</a:t>
            </a:r>
            <a:r>
              <a:rPr lang="pt-BR" dirty="0" err="1" smtClean="0"/>
              <a:t>steps</a:t>
            </a:r>
            <a:r>
              <a:rPr lang="pt-BR" dirty="0" smtClean="0"/>
              <a:t>)</a:t>
            </a:r>
          </a:p>
          <a:p>
            <a:r>
              <a:rPr lang="pt-BR" dirty="0" smtClean="0"/>
              <a:t>Atividades são desenvolvidas por papeis e produzem / consomem artefatos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1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Eclipse </a:t>
            </a:r>
            <a:r>
              <a:rPr lang="pt-BR" dirty="0" err="1" smtClean="0"/>
              <a:t>Process</a:t>
            </a:r>
            <a:r>
              <a:rPr lang="pt-BR" dirty="0" smtClean="0"/>
              <a:t> Framework (EPF)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 Eclipse para definição de processos usando </a:t>
            </a:r>
            <a:r>
              <a:rPr lang="pt-BR" dirty="0" smtClean="0"/>
              <a:t>SPEM</a:t>
            </a:r>
          </a:p>
          <a:p>
            <a:r>
              <a:rPr lang="pt-BR" dirty="0" smtClean="0"/>
              <a:t>Baixar a ferramenta</a:t>
            </a:r>
          </a:p>
          <a:p>
            <a:r>
              <a:rPr lang="pt-BR" dirty="0" smtClean="0"/>
              <a:t>Entrar e selecionar File-&gt;New-&gt;</a:t>
            </a:r>
            <a:r>
              <a:rPr lang="pt-BR" dirty="0" err="1" smtClean="0"/>
              <a:t>Method</a:t>
            </a:r>
            <a:r>
              <a:rPr lang="pt-BR" dirty="0" smtClean="0"/>
              <a:t> Plug-in-&gt; colocar o nome do seu projeto</a:t>
            </a:r>
            <a:endParaRPr lang="pt-BR" dirty="0" smtClean="0"/>
          </a:p>
          <a:p>
            <a:pPr lvl="1"/>
            <a:r>
              <a:rPr lang="pt-BR" dirty="0" err="1" smtClean="0"/>
              <a:t>Method</a:t>
            </a:r>
            <a:r>
              <a:rPr lang="pt-BR" dirty="0" smtClean="0"/>
              <a:t> </a:t>
            </a:r>
            <a:r>
              <a:rPr lang="pt-BR" dirty="0" err="1" smtClean="0"/>
              <a:t>Content</a:t>
            </a:r>
            <a:endParaRPr lang="pt-BR" dirty="0" smtClean="0"/>
          </a:p>
          <a:p>
            <a:pPr lvl="2"/>
            <a:r>
              <a:rPr lang="pt-BR" dirty="0" smtClean="0"/>
              <a:t>Definimos as </a:t>
            </a:r>
            <a:r>
              <a:rPr lang="pt-BR" dirty="0" smtClean="0"/>
              <a:t>atividades, artefatos, papeis, disciplinas, etc.</a:t>
            </a:r>
          </a:p>
          <a:p>
            <a:pPr lvl="1"/>
            <a:r>
              <a:rPr lang="pt-BR" dirty="0" err="1" smtClean="0"/>
              <a:t>Process</a:t>
            </a:r>
            <a:endParaRPr lang="pt-BR" dirty="0" smtClean="0"/>
          </a:p>
          <a:p>
            <a:pPr lvl="2"/>
            <a:r>
              <a:rPr lang="pt-BR" dirty="0" smtClean="0"/>
              <a:t>Selecionamos o que foi definido no </a:t>
            </a:r>
            <a:r>
              <a:rPr lang="pt-BR" dirty="0" err="1" smtClean="0"/>
              <a:t>Method</a:t>
            </a:r>
            <a:r>
              <a:rPr lang="pt-BR" dirty="0" smtClean="0"/>
              <a:t> contente para montar um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23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Eclipse </a:t>
            </a:r>
            <a:r>
              <a:rPr lang="pt-BR" dirty="0" err="1" smtClean="0"/>
              <a:t>Process</a:t>
            </a:r>
            <a:r>
              <a:rPr lang="pt-BR" dirty="0" smtClean="0"/>
              <a:t> Framework (EPF)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Ferramenta Eclipse para definição de processos usando </a:t>
            </a:r>
            <a:r>
              <a:rPr lang="pt-BR" dirty="0" smtClean="0"/>
              <a:t>SPEM</a:t>
            </a:r>
          </a:p>
          <a:p>
            <a:r>
              <a:rPr lang="pt-BR" dirty="0" smtClean="0"/>
              <a:t>Baixar a ferramenta</a:t>
            </a:r>
          </a:p>
          <a:p>
            <a:r>
              <a:rPr lang="pt-BR" dirty="0" smtClean="0"/>
              <a:t>Entrar e selecionar File-&gt;New-&gt;</a:t>
            </a:r>
            <a:r>
              <a:rPr lang="pt-BR" dirty="0" err="1" smtClean="0"/>
              <a:t>Method</a:t>
            </a:r>
            <a:r>
              <a:rPr lang="pt-BR" dirty="0" smtClean="0"/>
              <a:t> Plug-in-&gt; colocar o nome do seu projeto</a:t>
            </a:r>
            <a:endParaRPr lang="pt-BR" dirty="0" smtClean="0"/>
          </a:p>
          <a:p>
            <a:pPr lvl="1"/>
            <a:r>
              <a:rPr lang="pt-BR" dirty="0" err="1" smtClean="0"/>
              <a:t>Method</a:t>
            </a:r>
            <a:r>
              <a:rPr lang="pt-BR" dirty="0" smtClean="0"/>
              <a:t> </a:t>
            </a:r>
            <a:r>
              <a:rPr lang="pt-BR" dirty="0" err="1" smtClean="0"/>
              <a:t>Content</a:t>
            </a:r>
            <a:endParaRPr lang="pt-BR" dirty="0" smtClean="0"/>
          </a:p>
          <a:p>
            <a:pPr lvl="2"/>
            <a:r>
              <a:rPr lang="pt-BR" dirty="0" smtClean="0"/>
              <a:t>Definimos as </a:t>
            </a:r>
            <a:r>
              <a:rPr lang="pt-BR" dirty="0" smtClean="0"/>
              <a:t>atividades, artefatos, papeis, disciplinas, etc.</a:t>
            </a:r>
          </a:p>
          <a:p>
            <a:pPr lvl="1"/>
            <a:r>
              <a:rPr lang="pt-BR" dirty="0" err="1" smtClean="0"/>
              <a:t>Process</a:t>
            </a:r>
            <a:endParaRPr lang="pt-BR" dirty="0" smtClean="0"/>
          </a:p>
          <a:p>
            <a:pPr lvl="2"/>
            <a:r>
              <a:rPr lang="pt-BR" dirty="0" smtClean="0"/>
              <a:t>Selecionamos o que foi definido no </a:t>
            </a:r>
            <a:r>
              <a:rPr lang="pt-BR" dirty="0" err="1" smtClean="0"/>
              <a:t>Method</a:t>
            </a:r>
            <a:r>
              <a:rPr lang="pt-BR" dirty="0" smtClean="0"/>
              <a:t> contente para montar um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85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Eclipse </a:t>
            </a:r>
            <a:r>
              <a:rPr lang="pt-BR" dirty="0" err="1" smtClean="0"/>
              <a:t>Process</a:t>
            </a:r>
            <a:r>
              <a:rPr lang="pt-BR" dirty="0" smtClean="0"/>
              <a:t> Framework (EPF)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Method</a:t>
            </a:r>
            <a:r>
              <a:rPr lang="pt-BR" dirty="0" smtClean="0"/>
              <a:t> </a:t>
            </a:r>
            <a:r>
              <a:rPr lang="pt-BR" dirty="0" err="1" smtClean="0"/>
              <a:t>Content</a:t>
            </a:r>
            <a:endParaRPr lang="pt-BR" dirty="0" smtClean="0"/>
          </a:p>
          <a:p>
            <a:pPr lvl="1"/>
            <a:r>
              <a:rPr lang="pt-BR" dirty="0" smtClean="0"/>
              <a:t>Você pode definir inicialmente Standard </a:t>
            </a:r>
            <a:r>
              <a:rPr lang="pt-BR" dirty="0" err="1" smtClean="0"/>
              <a:t>Categories</a:t>
            </a:r>
            <a:endParaRPr lang="pt-BR" dirty="0" smtClean="0"/>
          </a:p>
          <a:p>
            <a:pPr lvl="2"/>
            <a:r>
              <a:rPr lang="pt-BR" dirty="0" smtClean="0"/>
              <a:t>Disciplines</a:t>
            </a:r>
          </a:p>
          <a:p>
            <a:pPr lvl="2"/>
            <a:r>
              <a:rPr lang="pt-BR" dirty="0" err="1" smtClean="0"/>
              <a:t>WorkProductKinds</a:t>
            </a:r>
            <a:endParaRPr lang="pt-BR" dirty="0" smtClean="0"/>
          </a:p>
          <a:p>
            <a:pPr lvl="2"/>
            <a:r>
              <a:rPr lang="pt-BR" dirty="0" smtClean="0"/>
              <a:t>Roles Sets</a:t>
            </a:r>
          </a:p>
          <a:p>
            <a:pPr lvl="2"/>
            <a:r>
              <a:rPr lang="pt-BR" dirty="0" smtClean="0"/>
              <a:t>Tools</a:t>
            </a:r>
          </a:p>
          <a:p>
            <a:pPr lvl="1"/>
            <a:r>
              <a:rPr lang="pt-BR" dirty="0" smtClean="0"/>
              <a:t>Em seguida no </a:t>
            </a:r>
            <a:r>
              <a:rPr lang="pt-BR" dirty="0" err="1" smtClean="0"/>
              <a:t>Content</a:t>
            </a:r>
            <a:r>
              <a:rPr lang="pt-BR" dirty="0" smtClean="0"/>
              <a:t> </a:t>
            </a:r>
            <a:r>
              <a:rPr lang="pt-BR" dirty="0" err="1" smtClean="0"/>
              <a:t>Package</a:t>
            </a:r>
            <a:r>
              <a:rPr lang="pt-BR" dirty="0" smtClean="0"/>
              <a:t> definir os elementos reutilizáveis do seu processo</a:t>
            </a:r>
          </a:p>
          <a:p>
            <a:pPr lvl="2"/>
            <a:r>
              <a:rPr lang="pt-BR" dirty="0" smtClean="0"/>
              <a:t>Roles</a:t>
            </a:r>
          </a:p>
          <a:p>
            <a:pPr lvl="2"/>
            <a:r>
              <a:rPr lang="pt-BR" dirty="0" err="1" smtClean="0"/>
              <a:t>Workproducts</a:t>
            </a:r>
            <a:endParaRPr lang="pt-BR" dirty="0" smtClean="0"/>
          </a:p>
          <a:p>
            <a:pPr lvl="2"/>
            <a:r>
              <a:rPr lang="pt-BR" dirty="0" err="1" smtClean="0"/>
              <a:t>Guidances</a:t>
            </a:r>
            <a:endParaRPr lang="pt-BR" dirty="0" smtClean="0"/>
          </a:p>
          <a:p>
            <a:pPr lvl="2"/>
            <a:r>
              <a:rPr lang="pt-BR" dirty="0" err="1" smtClean="0"/>
              <a:t>Tasks</a:t>
            </a:r>
            <a:r>
              <a:rPr lang="pt-BR" dirty="0" smtClean="0"/>
              <a:t> – nesse você associa os demais (veja pastas na base da tela)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11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Eclipse </a:t>
            </a:r>
            <a:r>
              <a:rPr lang="pt-BR" dirty="0" err="1" smtClean="0"/>
              <a:t>Process</a:t>
            </a:r>
            <a:r>
              <a:rPr lang="pt-BR" dirty="0" smtClean="0"/>
              <a:t> Framework (EPF)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Process</a:t>
            </a:r>
            <a:r>
              <a:rPr lang="pt-BR" dirty="0" smtClean="0"/>
              <a:t> - &gt; Delivery </a:t>
            </a:r>
            <a:r>
              <a:rPr lang="pt-BR" dirty="0" err="1" smtClean="0"/>
              <a:t>Process</a:t>
            </a:r>
            <a:r>
              <a:rPr lang="pt-BR" dirty="0" smtClean="0"/>
              <a:t> -&gt;New Delivery </a:t>
            </a:r>
            <a:r>
              <a:rPr lang="pt-BR" dirty="0" err="1" smtClean="0"/>
              <a:t>Process</a:t>
            </a:r>
            <a:endParaRPr lang="pt-BR" dirty="0" smtClean="0"/>
          </a:p>
          <a:p>
            <a:pPr lvl="1"/>
            <a:r>
              <a:rPr lang="pt-BR" dirty="0" smtClean="0"/>
              <a:t>Coloque as informações gerais e vá para a pasta de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breakdown</a:t>
            </a:r>
            <a:r>
              <a:rPr lang="pt-BR" dirty="0" smtClean="0"/>
              <a:t> </a:t>
            </a:r>
            <a:r>
              <a:rPr lang="pt-BR" dirty="0" err="1" smtClean="0"/>
              <a:t>structure</a:t>
            </a:r>
            <a:endParaRPr lang="pt-BR" dirty="0" smtClean="0"/>
          </a:p>
          <a:p>
            <a:pPr lvl="1"/>
            <a:r>
              <a:rPr lang="pt-BR" dirty="0" smtClean="0"/>
              <a:t>BDM-&gt;New </a:t>
            </a:r>
            <a:r>
              <a:rPr lang="pt-BR" dirty="0" err="1" smtClean="0"/>
              <a:t>Child</a:t>
            </a:r>
            <a:r>
              <a:rPr lang="pt-BR" dirty="0" smtClean="0"/>
              <a:t> e adicione fases, iterações, etc.</a:t>
            </a:r>
          </a:p>
          <a:p>
            <a:pPr lvl="2"/>
            <a:r>
              <a:rPr lang="pt-BR" dirty="0" smtClean="0"/>
              <a:t>É possível montar uma estrutura hierárquica</a:t>
            </a:r>
          </a:p>
          <a:p>
            <a:pPr lvl="1"/>
            <a:r>
              <a:rPr lang="pt-BR" dirty="0" smtClean="0"/>
              <a:t>Para aproveitar o que foi definido no </a:t>
            </a:r>
            <a:r>
              <a:rPr lang="pt-BR" dirty="0" err="1" smtClean="0"/>
              <a:t>method</a:t>
            </a:r>
            <a:r>
              <a:rPr lang="pt-BR" dirty="0" smtClean="0"/>
              <a:t> contente utilize </a:t>
            </a:r>
          </a:p>
          <a:p>
            <a:pPr lvl="2"/>
            <a:r>
              <a:rPr lang="pt-BR" dirty="0" smtClean="0"/>
              <a:t>BDM -&gt;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r>
              <a:rPr lang="pt-BR" dirty="0" smtClean="0"/>
              <a:t> contente e selecione o que desejar</a:t>
            </a:r>
          </a:p>
          <a:p>
            <a:r>
              <a:rPr lang="pt-BR" dirty="0" smtClean="0"/>
              <a:t>Pode-se gerar um diagrama de atividades ilustrando o funcionamento do processo ou de cada fase/iteração</a:t>
            </a:r>
          </a:p>
          <a:p>
            <a:pPr lvl="1"/>
            <a:r>
              <a:rPr lang="pt-BR" dirty="0" smtClean="0"/>
              <a:t>BDM-&gt;open </a:t>
            </a:r>
            <a:r>
              <a:rPr lang="pt-BR" dirty="0" err="1" smtClean="0"/>
              <a:t>activity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54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3"/>
          <p:cNvSpPr>
            <a:spLocks noGrp="1"/>
          </p:cNvSpPr>
          <p:nvPr>
            <p:ph idx="1"/>
          </p:nvPr>
        </p:nvSpPr>
        <p:spPr>
          <a:xfrm>
            <a:off x="635258" y="1353954"/>
            <a:ext cx="10650693" cy="5125179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 smtClean="0">
                <a:solidFill>
                  <a:schemeClr val="tx1"/>
                </a:solidFill>
              </a:rPr>
              <a:t>Objetivo</a:t>
            </a:r>
          </a:p>
          <a:p>
            <a:pPr lvl="1"/>
            <a:r>
              <a:rPr lang="pt-BR" sz="1800" dirty="0" smtClean="0"/>
              <a:t>Motivar sobre a importância de uma estrutura padrão para especificar processos</a:t>
            </a:r>
          </a:p>
          <a:p>
            <a:pPr lvl="1"/>
            <a:r>
              <a:rPr lang="pt-BR" sz="1800" dirty="0" smtClean="0"/>
              <a:t>Apresentar o </a:t>
            </a:r>
            <a:r>
              <a:rPr lang="pt-BR" sz="1800" dirty="0" err="1" smtClean="0"/>
              <a:t>metamodelo</a:t>
            </a:r>
            <a:r>
              <a:rPr lang="pt-BR" sz="1800" dirty="0" smtClean="0"/>
              <a:t> SPEM</a:t>
            </a:r>
          </a:p>
          <a:p>
            <a:pPr lvl="1"/>
            <a:r>
              <a:rPr lang="pt-BR" sz="1800" dirty="0" smtClean="0"/>
              <a:t>Apresentar o ambiente Eclipse </a:t>
            </a:r>
            <a:r>
              <a:rPr lang="pt-BR" sz="1800" dirty="0" err="1" smtClean="0"/>
              <a:t>Process</a:t>
            </a:r>
            <a:r>
              <a:rPr lang="pt-BR" sz="1800" dirty="0" smtClean="0"/>
              <a:t> Framework</a:t>
            </a:r>
          </a:p>
          <a:p>
            <a:pPr eaLnBrk="1" hangingPunct="1"/>
            <a:r>
              <a:rPr lang="pt-BR" dirty="0" smtClean="0">
                <a:solidFill>
                  <a:schemeClr val="tx1"/>
                </a:solidFill>
              </a:rPr>
              <a:t>Bibliografia básica</a:t>
            </a:r>
          </a:p>
          <a:p>
            <a:pPr lvl="1"/>
            <a:endParaRPr lang="pt-BR" dirty="0">
              <a:solidFill>
                <a:schemeClr val="tx1"/>
              </a:solidFill>
            </a:endParaRP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A96B8-5A1D-4F9A-95DB-98EB65D3F7D6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35258" y="210954"/>
            <a:ext cx="8230465" cy="1143000"/>
          </a:xfrm>
          <a:prstGeom prst="rect">
            <a:avLst/>
          </a:prstGeom>
        </p:spPr>
        <p:txBody>
          <a:bodyPr lIns="91438" tIns="45719" rIns="91438" bIns="45719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pt-BR" sz="3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Plano de aula</a:t>
            </a:r>
          </a:p>
        </p:txBody>
      </p:sp>
    </p:spTree>
    <p:extLst>
      <p:ext uri="{BB962C8B-B14F-4D97-AF65-F5344CB8AC3E}">
        <p14:creationId xmlns:p14="http://schemas.microsoft.com/office/powerpoint/2010/main" val="19224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552082" y="549201"/>
            <a:ext cx="8229024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defTabSz="914400"/>
            <a:r>
              <a:rPr lang="en-GB" sz="2800" b="1">
                <a:latin typeface="+mn-lt"/>
                <a:ea typeface="+mn-ea"/>
                <a:cs typeface="+mn-cs"/>
              </a:rPr>
              <a:t>Tabela de simbolos</a:t>
            </a: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552550"/>
              </p:ext>
            </p:extLst>
          </p:nvPr>
        </p:nvGraphicFramePr>
        <p:xfrm>
          <a:off x="292125" y="1970383"/>
          <a:ext cx="11304189" cy="347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11185200" imgH="3224880" progId="">
                  <p:embed/>
                </p:oleObj>
              </mc:Choice>
              <mc:Fallback>
                <p:oleObj r:id="rId4" imgW="11185200" imgH="322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25" y="1970383"/>
                        <a:ext cx="11304189" cy="3477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693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en-GB" smtClean="0">
                <a:solidFill>
                  <a:srgbClr val="000000"/>
                </a:solidFill>
              </a:rPr>
              <a:t>Tabela de simbolos</a:t>
            </a:r>
          </a:p>
        </p:txBody>
      </p:sp>
      <p:graphicFrame>
        <p:nvGraphicFramePr>
          <p:cNvPr id="337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045489"/>
              </p:ext>
            </p:extLst>
          </p:nvPr>
        </p:nvGraphicFramePr>
        <p:xfrm>
          <a:off x="428630" y="1418550"/>
          <a:ext cx="10375990" cy="438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4" imgW="11185200" imgH="3734280" progId="">
                  <p:embed/>
                </p:oleObj>
              </mc:Choice>
              <mc:Fallback>
                <p:oleObj r:id="rId4" imgW="11185200" imgH="37342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0" y="1418550"/>
                        <a:ext cx="10375990" cy="4389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008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</p:spPr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en-GB" smtClean="0">
                <a:solidFill>
                  <a:srgbClr val="000000"/>
                </a:solidFill>
              </a:rPr>
              <a:t>Tabela de simbolos</a:t>
            </a:r>
          </a:p>
        </p:txBody>
      </p:sp>
      <p:graphicFrame>
        <p:nvGraphicFramePr>
          <p:cNvPr id="358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023960"/>
              </p:ext>
            </p:extLst>
          </p:nvPr>
        </p:nvGraphicFramePr>
        <p:xfrm>
          <a:off x="444500" y="1563984"/>
          <a:ext cx="10299699" cy="416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4" imgW="11185200" imgH="3224880" progId="">
                  <p:embed/>
                </p:oleObj>
              </mc:Choice>
              <mc:Fallback>
                <p:oleObj r:id="rId4" imgW="11185200" imgH="322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563984"/>
                        <a:ext cx="10299699" cy="4169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860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especificar o nosso processo de desenvolvimento dado o cenário do trabalho.</a:t>
            </a:r>
          </a:p>
          <a:p>
            <a:pPr lvl="1"/>
            <a:r>
              <a:rPr lang="pt-BR" smtClean="0"/>
              <a:t>Utilizar o SPEM e o EPF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225468" cy="6858000"/>
          </a:xfrm>
          <a:prstGeom prst="rect">
            <a:avLst/>
          </a:prstGeom>
          <a:solidFill>
            <a:schemeClr val="accent6"/>
          </a:soli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3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67836" y="2054268"/>
            <a:ext cx="8642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 smtClean="0">
                <a:solidFill>
                  <a:schemeClr val="accent1"/>
                </a:solidFill>
              </a:rPr>
              <a:t>Software &amp; System </a:t>
            </a:r>
            <a:r>
              <a:rPr lang="pt-BR" sz="5400" b="1" dirty="0" err="1" smtClean="0">
                <a:solidFill>
                  <a:schemeClr val="accent1"/>
                </a:solidFill>
              </a:rPr>
              <a:t>Process</a:t>
            </a:r>
            <a:r>
              <a:rPr lang="pt-BR" sz="5400" b="1" dirty="0" smtClean="0">
                <a:solidFill>
                  <a:schemeClr val="accent1"/>
                </a:solidFill>
              </a:rPr>
              <a:t> </a:t>
            </a:r>
            <a:r>
              <a:rPr lang="pt-BR" sz="5400" b="1" dirty="0" err="1" smtClean="0">
                <a:solidFill>
                  <a:schemeClr val="accent1"/>
                </a:solidFill>
              </a:rPr>
              <a:t>Metamodel</a:t>
            </a:r>
            <a:endParaRPr lang="pt-BR" sz="5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9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15217" y="1420977"/>
            <a:ext cx="9855896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Um Processo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de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software define Quem está fazendo O que, Quando e Como </a:t>
            </a:r>
            <a:r>
              <a:rPr lang="pt-BR" sz="2000" dirty="0">
                <a:solidFill>
                  <a:srgbClr val="000000"/>
                </a:solidFill>
                <a:latin typeface="Lucida Sans Unicode" pitchFamily="34" charset="0"/>
              </a:rPr>
              <a:t>e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m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busca de um objetivo, no nosso caso o produto de software.</a:t>
            </a: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Existem diversos modelos de processo que servem de referência para definição de processos específicos para uma finalidade</a:t>
            </a: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Sans Unicode" pitchFamily="34" charset="0"/>
              </a:rPr>
              <a:t>	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ex. modelo 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incremental</a:t>
            </a: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Empresas podem especificar, customizar, seus próprios processos de acordo com suas necessidades de trabalho</a:t>
            </a: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Sans Unicode" pitchFamily="34" charset="0"/>
              </a:rPr>
              <a:t>	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Tipo de sistema, organização da equipe, criticidade, prazo, etc.</a:t>
            </a: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106362" algn="just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63442" y="606286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Revendo alguns conceitos importantes</a:t>
            </a:r>
            <a:endParaRPr lang="pt-B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85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490602" y="1606398"/>
            <a:ext cx="8229600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400" dirty="0" smtClean="0">
                <a:solidFill>
                  <a:srgbClr val="000000"/>
                </a:solidFill>
                <a:latin typeface="Lucida Sans Unicode" pitchFamily="34" charset="0"/>
              </a:rPr>
              <a:t>Padronização das atividades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4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400" dirty="0" smtClean="0">
                <a:solidFill>
                  <a:srgbClr val="000000"/>
                </a:solidFill>
                <a:latin typeface="Lucida Sans Unicode" pitchFamily="34" charset="0"/>
              </a:rPr>
              <a:t>Treinamento da equipe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4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400" dirty="0" smtClean="0">
                <a:solidFill>
                  <a:srgbClr val="000000"/>
                </a:solidFill>
                <a:latin typeface="Lucida Sans Unicode" pitchFamily="34" charset="0"/>
              </a:rPr>
              <a:t>Gerenciamento das atividades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400" dirty="0" smtClean="0">
                <a:solidFill>
                  <a:srgbClr val="000000"/>
                </a:solidFill>
                <a:latin typeface="Lucida Sans Unicode" pitchFamily="34" charset="0"/>
              </a:rPr>
              <a:t>Planejamento e medição dos </a:t>
            </a:r>
            <a:r>
              <a:rPr lang="pt-BR" sz="2400" dirty="0" smtClean="0">
                <a:solidFill>
                  <a:srgbClr val="000000"/>
                </a:solidFill>
                <a:latin typeface="Lucida Sans Unicode" pitchFamily="34" charset="0"/>
              </a:rPr>
              <a:t>resultados</a:t>
            </a:r>
          </a:p>
          <a:p>
            <a:pPr marL="819150" lvl="1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4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400" dirty="0" smtClean="0">
                <a:solidFill>
                  <a:srgbClr val="000000"/>
                </a:solidFill>
                <a:latin typeface="Lucida Sans Unicode" pitchFamily="34" charset="0"/>
              </a:rPr>
              <a:t>Adoção de ferramentas de desenvolvimento</a:t>
            </a:r>
            <a:endParaRPr lang="pt-BR" sz="24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Medição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...</a:t>
            </a: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617538" lvl="1" indent="-228600">
              <a:spcBef>
                <a:spcPts val="325"/>
              </a:spcBef>
              <a:buClr>
                <a:srgbClr val="4F81BD"/>
              </a:buCl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4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617538" lvl="1" indent="-228600">
              <a:spcBef>
                <a:spcPts val="325"/>
              </a:spcBef>
              <a:buClr>
                <a:srgbClr val="4F81BD"/>
              </a:buCl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400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38203" y="583267"/>
            <a:ext cx="9532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Por que é importante </a:t>
            </a:r>
            <a:r>
              <a:rPr lang="pt-BR" sz="2800" b="1" dirty="0" smtClean="0">
                <a:solidFill>
                  <a:schemeClr val="accent1"/>
                </a:solidFill>
              </a:rPr>
              <a:t>seguir</a:t>
            </a:r>
            <a:r>
              <a:rPr lang="pt-BR" sz="2800" b="1" dirty="0" smtClean="0">
                <a:solidFill>
                  <a:schemeClr val="accent1"/>
                </a:solidFill>
              </a:rPr>
              <a:t> </a:t>
            </a:r>
            <a:r>
              <a:rPr lang="pt-BR" sz="2800" b="1" dirty="0" smtClean="0">
                <a:solidFill>
                  <a:schemeClr val="accent1"/>
                </a:solidFill>
              </a:rPr>
              <a:t>um processo de software?</a:t>
            </a:r>
            <a:endParaRPr lang="pt-B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32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621755" y="1494632"/>
            <a:ext cx="9236229" cy="452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Existem linguagens para modelagem de processo (</a:t>
            </a:r>
            <a:r>
              <a:rPr lang="pt-BR" sz="2000" dirty="0" err="1" smtClean="0">
                <a:solidFill>
                  <a:srgbClr val="000000"/>
                </a:solidFill>
                <a:latin typeface="Lucida Sans Unicode" pitchFamily="34" charset="0"/>
              </a:rPr>
              <a:t>Process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 </a:t>
            </a:r>
            <a:r>
              <a:rPr lang="pt-BR" sz="2000" dirty="0" err="1" smtClean="0">
                <a:solidFill>
                  <a:srgbClr val="000000"/>
                </a:solidFill>
                <a:latin typeface="Lucida Sans Unicode" pitchFamily="34" charset="0"/>
              </a:rPr>
              <a:t>Modeling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 </a:t>
            </a:r>
            <a:r>
              <a:rPr lang="pt-BR" sz="2000" dirty="0" err="1" smtClean="0">
                <a:solidFill>
                  <a:srgbClr val="000000"/>
                </a:solidFill>
                <a:latin typeface="Lucida Sans Unicode" pitchFamily="34" charset="0"/>
              </a:rPr>
              <a:t>Language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 – PML) que </a:t>
            </a: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Possibilitam </a:t>
            </a:r>
            <a:r>
              <a:rPr lang="pt-BR" sz="2000" dirty="0">
                <a:solidFill>
                  <a:srgbClr val="000000"/>
                </a:solidFill>
                <a:latin typeface="Lucida Sans Unicode" pitchFamily="34" charset="0"/>
              </a:rPr>
              <a:t>a comunicação e o entendimento efetivo do processo;</a:t>
            </a: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Facilitam </a:t>
            </a:r>
            <a:r>
              <a:rPr lang="pt-BR" sz="2000" dirty="0">
                <a:solidFill>
                  <a:srgbClr val="000000"/>
                </a:solidFill>
                <a:latin typeface="Lucida Sans Unicode" pitchFamily="34" charset="0"/>
              </a:rPr>
              <a:t>a reutilização do processo (padronização);</a:t>
            </a: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Apoiam </a:t>
            </a:r>
            <a:r>
              <a:rPr lang="pt-BR" sz="2000" dirty="0">
                <a:solidFill>
                  <a:srgbClr val="000000"/>
                </a:solidFill>
                <a:latin typeface="Lucida Sans Unicode" pitchFamily="34" charset="0"/>
              </a:rPr>
              <a:t>a evolução do processo;</a:t>
            </a: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Facilitam </a:t>
            </a:r>
            <a:r>
              <a:rPr lang="pt-BR" sz="2000" dirty="0">
                <a:solidFill>
                  <a:srgbClr val="000000"/>
                </a:solidFill>
                <a:latin typeface="Lucida Sans Unicode" pitchFamily="34" charset="0"/>
              </a:rPr>
              <a:t>o gerenciamento do processo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.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A </a:t>
            </a:r>
            <a:r>
              <a:rPr lang="pt-BR" sz="2000" dirty="0" err="1" smtClean="0">
                <a:solidFill>
                  <a:srgbClr val="000000"/>
                </a:solidFill>
                <a:latin typeface="Lucida Sans Unicode" pitchFamily="34" charset="0"/>
              </a:rPr>
              <a:t>Object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 Management </a:t>
            </a:r>
            <a:r>
              <a:rPr lang="pt-BR" sz="2000" dirty="0" err="1" smtClean="0">
                <a:solidFill>
                  <a:srgbClr val="000000"/>
                </a:solidFill>
                <a:latin typeface="Lucida Sans Unicode" pitchFamily="34" charset="0"/>
              </a:rPr>
              <a:t>Group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 (OMG) possui um </a:t>
            </a:r>
            <a:r>
              <a:rPr lang="pt-BR" sz="2000" dirty="0" err="1" smtClean="0">
                <a:solidFill>
                  <a:srgbClr val="000000"/>
                </a:solidFill>
                <a:latin typeface="Lucida Sans Unicode" pitchFamily="34" charset="0"/>
              </a:rPr>
              <a:t>metamodelo</a:t>
            </a:r>
            <a:r>
              <a:rPr lang="pt-BR" sz="2000" dirty="0" smtClean="0">
                <a:solidFill>
                  <a:srgbClr val="000000"/>
                </a:solidFill>
                <a:latin typeface="Lucida Sans Unicode" pitchFamily="34" charset="0"/>
              </a:rPr>
              <a:t> (linguagem) para definição de processos chamada </a:t>
            </a:r>
          </a:p>
          <a:p>
            <a:pPr marL="106362" algn="ctr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2000" b="1" dirty="0" smtClean="0">
              <a:solidFill>
                <a:schemeClr val="accent1"/>
              </a:solidFill>
              <a:latin typeface="Lucida Sans Unicode" pitchFamily="34" charset="0"/>
            </a:endParaRPr>
          </a:p>
          <a:p>
            <a:pPr marL="106362" algn="ctr">
              <a:spcBef>
                <a:spcPts val="400"/>
              </a:spcBef>
              <a:buClr>
                <a:srgbClr val="4F81BD"/>
              </a:buClr>
              <a:buSzPct val="68000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2000" b="1" dirty="0" smtClean="0">
                <a:solidFill>
                  <a:schemeClr val="accent1"/>
                </a:solidFill>
                <a:latin typeface="Lucida Sans Unicode" pitchFamily="34" charset="0"/>
              </a:rPr>
              <a:t>Software &amp; System </a:t>
            </a:r>
            <a:r>
              <a:rPr lang="pt-BR" sz="2000" b="1" dirty="0" err="1" smtClean="0">
                <a:solidFill>
                  <a:schemeClr val="accent1"/>
                </a:solidFill>
                <a:latin typeface="Lucida Sans Unicode" pitchFamily="34" charset="0"/>
              </a:rPr>
              <a:t>Process</a:t>
            </a:r>
            <a:r>
              <a:rPr lang="pt-BR" sz="2000" b="1" dirty="0" smtClean="0">
                <a:solidFill>
                  <a:schemeClr val="accent1"/>
                </a:solidFill>
                <a:latin typeface="Lucida Sans Unicode" pitchFamily="34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Lucida Sans Unicode" pitchFamily="34" charset="0"/>
              </a:rPr>
              <a:t>Engineering</a:t>
            </a:r>
            <a:r>
              <a:rPr lang="pt-BR" sz="2000" b="1" dirty="0" smtClean="0">
                <a:solidFill>
                  <a:schemeClr val="accent1"/>
                </a:solidFill>
                <a:latin typeface="Lucida Sans Unicode" pitchFamily="34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Lucida Sans Unicode" pitchFamily="34" charset="0"/>
              </a:rPr>
              <a:t>Metamodel</a:t>
            </a:r>
            <a:r>
              <a:rPr lang="pt-BR" sz="2000" b="1" dirty="0" smtClean="0">
                <a:solidFill>
                  <a:schemeClr val="accent1"/>
                </a:solidFill>
                <a:latin typeface="Lucida Sans Unicode" pitchFamily="34" charset="0"/>
              </a:rPr>
              <a:t> (SPEM)</a:t>
            </a:r>
            <a:endParaRPr lang="pt-BR" sz="2000" b="1" dirty="0">
              <a:solidFill>
                <a:schemeClr val="accent1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dirty="0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375781" y="583267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Como definir um processo?</a:t>
            </a:r>
            <a:endParaRPr lang="pt-BR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16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C16D229-528E-47E8-B02B-F3B9898877A0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62837" y="1109496"/>
            <a:ext cx="7528143" cy="52722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O SPEM está no nível M2 do modelo de camadas proposto pela OMG para modelagem de software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dirty="0" smtClean="0">
                <a:solidFill>
                  <a:srgbClr val="000000"/>
                </a:solidFill>
                <a:latin typeface="Lucida Sans Unicode" pitchFamily="34" charset="0"/>
              </a:rPr>
              <a:t>Pensado para ser um padrão para</a:t>
            </a:r>
          </a:p>
          <a:p>
            <a:pPr marL="361950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>
                <a:solidFill>
                  <a:srgbClr val="000000"/>
                </a:solidFill>
                <a:latin typeface="Lucida Sans Unicode" pitchFamily="34" charset="0"/>
              </a:rPr>
              <a:t>Definição – ter uma semântica sem </a:t>
            </a: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ambiguidade</a:t>
            </a: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>
                <a:solidFill>
                  <a:srgbClr val="000000"/>
                </a:solidFill>
                <a:latin typeface="Lucida Sans Unicode" pitchFamily="34" charset="0"/>
              </a:rPr>
              <a:t>Apresentação – ter uma notação clara para </a:t>
            </a: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guiar desenvolvedores</a:t>
            </a:r>
            <a:endParaRPr lang="pt-BR" sz="16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>
                <a:solidFill>
                  <a:srgbClr val="000000"/>
                </a:solidFill>
                <a:latin typeface="Lucida Sans Unicode" pitchFamily="34" charset="0"/>
              </a:rPr>
              <a:t>Representação – provê um meta </a:t>
            </a:r>
            <a:r>
              <a:rPr lang="pt-BR" sz="1600" dirty="0" err="1">
                <a:solidFill>
                  <a:srgbClr val="000000"/>
                </a:solidFill>
                <a:latin typeface="Lucida Sans Unicode" pitchFamily="34" charset="0"/>
              </a:rPr>
              <a:t>schema</a:t>
            </a:r>
            <a:r>
              <a:rPr lang="pt-BR" sz="1600" dirty="0">
                <a:solidFill>
                  <a:srgbClr val="000000"/>
                </a:solidFill>
                <a:latin typeface="Lucida Sans Unicode" pitchFamily="34" charset="0"/>
              </a:rPr>
              <a:t> concreto, modular e </a:t>
            </a:r>
            <a:r>
              <a:rPr lang="pt-BR" sz="1600" dirty="0" err="1" smtClean="0">
                <a:solidFill>
                  <a:srgbClr val="000000"/>
                </a:solidFill>
                <a:latin typeface="Lucida Sans Unicode" pitchFamily="34" charset="0"/>
              </a:rPr>
              <a:t>reusável</a:t>
            </a:r>
            <a:endParaRPr lang="pt-BR" sz="1600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>
                <a:solidFill>
                  <a:srgbClr val="000000"/>
                </a:solidFill>
                <a:latin typeface="Lucida Sans Unicode" pitchFamily="34" charset="0"/>
              </a:rPr>
              <a:t>Comunicação – provê um formato padrão para </a:t>
            </a: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processos</a:t>
            </a: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>
                <a:solidFill>
                  <a:srgbClr val="000000"/>
                </a:solidFill>
                <a:latin typeface="Lucida Sans Unicode" pitchFamily="34" charset="0"/>
              </a:rPr>
              <a:t>Planejamento – processos SPEM devem oferecer uma visão de execução que permita </a:t>
            </a:r>
            <a:r>
              <a:rPr lang="pt-BR" sz="1600" dirty="0" smtClean="0">
                <a:solidFill>
                  <a:srgbClr val="000000"/>
                </a:solidFill>
                <a:latin typeface="Lucida Sans Unicode" pitchFamily="34" charset="0"/>
              </a:rPr>
              <a:t>planejamento</a:t>
            </a: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sz="1600" dirty="0">
              <a:solidFill>
                <a:srgbClr val="000000"/>
              </a:solidFill>
              <a:latin typeface="Lucida Sans Unicode" pitchFamily="34" charset="0"/>
            </a:endParaRPr>
          </a:p>
          <a:p>
            <a:pPr marL="819150" lvl="2" indent="-255588">
              <a:spcBef>
                <a:spcPts val="400"/>
              </a:spcBef>
              <a:buClr>
                <a:srgbClr val="4F81BD"/>
              </a:buClr>
              <a:buSzPct val="68000"/>
              <a:buFont typeface="Wingdings 3" pitchFamily="18" charset="2"/>
              <a:buChar char=""/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r>
              <a:rPr lang="pt-BR" sz="1600" dirty="0">
                <a:solidFill>
                  <a:srgbClr val="000000"/>
                </a:solidFill>
                <a:latin typeface="Lucida Sans Unicode" pitchFamily="34" charset="0"/>
              </a:rPr>
              <a:t>Execução – poder representar instancias de trabalho com métricas de execução</a:t>
            </a:r>
          </a:p>
          <a:p>
            <a:pPr marL="617538" lvl="1" indent="-228600">
              <a:spcBef>
                <a:spcPts val="325"/>
              </a:spcBef>
              <a:buClr>
                <a:srgbClr val="4F81BD"/>
              </a:buCl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dirty="0" smtClean="0">
              <a:solidFill>
                <a:srgbClr val="000000"/>
              </a:solidFill>
              <a:latin typeface="Lucida Sans Unicode" pitchFamily="34" charset="0"/>
            </a:endParaRPr>
          </a:p>
          <a:p>
            <a:pPr marL="617538" lvl="1" indent="-228600">
              <a:spcBef>
                <a:spcPts val="325"/>
              </a:spcBef>
              <a:buClr>
                <a:srgbClr val="4F81BD"/>
              </a:buClr>
              <a:tabLst>
                <a:tab pos="361950" algn="l"/>
                <a:tab pos="809625" algn="l"/>
                <a:tab pos="1258888" algn="l"/>
                <a:tab pos="1708150" algn="l"/>
                <a:tab pos="2157413" algn="l"/>
                <a:tab pos="2606675" algn="l"/>
                <a:tab pos="3055938" algn="l"/>
                <a:tab pos="3505200" algn="l"/>
                <a:tab pos="3954463" algn="l"/>
                <a:tab pos="4403725" algn="l"/>
                <a:tab pos="4852988" algn="l"/>
                <a:tab pos="5302250" algn="l"/>
                <a:tab pos="5751513" algn="l"/>
                <a:tab pos="6200775" algn="l"/>
                <a:tab pos="6650038" algn="l"/>
                <a:tab pos="7099300" algn="l"/>
                <a:tab pos="7548563" algn="l"/>
                <a:tab pos="7997825" algn="l"/>
                <a:tab pos="8447088" algn="l"/>
                <a:tab pos="8896350" algn="l"/>
                <a:tab pos="9345613" algn="l"/>
              </a:tabLst>
            </a:pPr>
            <a:endParaRPr lang="pt-BR" dirty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9625013" y="6381751"/>
            <a:ext cx="912812" cy="392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1F7AFE0-B97E-4239-831D-EFD4C17DAD1C}" type="slidenum">
              <a:rPr lang="en-GB" sz="1000">
                <a:solidFill>
                  <a:srgbClr val="000000"/>
                </a:solidFill>
                <a:latin typeface="Lucida Sans Unicode" pitchFamily="34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GB" sz="100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5903914" y="6408739"/>
            <a:ext cx="2351087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62838" y="408882"/>
            <a:ext cx="87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</a:rPr>
              <a:t>Um pouco mais sobre o SPEM</a:t>
            </a:r>
            <a:endParaRPr lang="pt-BR" sz="2800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681" y="533205"/>
            <a:ext cx="4181475" cy="26384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858662" y="3198618"/>
            <a:ext cx="444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 de camadas. Adaptado de OMG</a:t>
            </a:r>
            <a:r>
              <a:rPr lang="pt-BR" dirty="0" smtClean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768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702395" y="373837"/>
            <a:ext cx="8229024" cy="523220"/>
          </a:xfr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pt-BR" sz="2800" b="1" dirty="0" smtClean="0">
                <a:latin typeface="+mn-lt"/>
                <a:ea typeface="+mn-ea"/>
                <a:cs typeface="+mn-cs"/>
              </a:rPr>
              <a:t>Estrutura do SPEM</a:t>
            </a:r>
            <a:endParaRPr lang="pt-BR" sz="28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14" y="1947419"/>
            <a:ext cx="7500307" cy="410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406025" y="6245232"/>
            <a:ext cx="4245566" cy="22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15208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19780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24352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28924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81000"/>
              </a:lnSpc>
            </a:pPr>
            <a:r>
              <a:rPr lang="en-GB" sz="998" dirty="0">
                <a:solidFill>
                  <a:srgbClr val="000000"/>
                </a:solidFill>
              </a:rPr>
              <a:t>Framework </a:t>
            </a:r>
            <a:r>
              <a:rPr lang="en-GB" sz="998" dirty="0" err="1">
                <a:solidFill>
                  <a:srgbClr val="000000"/>
                </a:solidFill>
              </a:rPr>
              <a:t>conceitual</a:t>
            </a:r>
            <a:r>
              <a:rPr lang="en-GB" sz="998" dirty="0">
                <a:solidFill>
                  <a:srgbClr val="000000"/>
                </a:solidFill>
              </a:rPr>
              <a:t> do SPEM2.0 [OMG 2008)]</a:t>
            </a:r>
          </a:p>
        </p:txBody>
      </p:sp>
    </p:spTree>
    <p:extLst>
      <p:ext uri="{BB962C8B-B14F-4D97-AF65-F5344CB8AC3E}">
        <p14:creationId xmlns:p14="http://schemas.microsoft.com/office/powerpoint/2010/main" val="1171193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289036" y="499097"/>
            <a:ext cx="8229024" cy="523220"/>
          </a:xfr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defTabSz="914400"/>
            <a:r>
              <a:rPr lang="pt-BR" sz="2800" b="1" dirty="0" smtClean="0">
                <a:latin typeface="+mn-lt"/>
                <a:ea typeface="+mn-ea"/>
                <a:cs typeface="+mn-cs"/>
              </a:rPr>
              <a:t>Estrutura do SPEM</a:t>
            </a:r>
            <a:endParaRPr lang="pt-BR" sz="28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82" y="1934893"/>
            <a:ext cx="7500307" cy="410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758092" y="6119971"/>
            <a:ext cx="4245566" cy="22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/>
          <a:lstStyle>
            <a:lvl1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4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15208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19780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24352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2892425" indent="-203200" defTabSz="449263" eaLnBrk="0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81000"/>
              </a:lnSpc>
            </a:pPr>
            <a:r>
              <a:rPr lang="en-GB" sz="998">
                <a:solidFill>
                  <a:srgbClr val="000000"/>
                </a:solidFill>
              </a:rPr>
              <a:t>Framework conceitual do SPEM2.0 [OMG 2008)]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472572" y="2914196"/>
            <a:ext cx="5551782" cy="2612434"/>
          </a:xfrm>
          <a:prstGeom prst="wedgeRoundRectCallout">
            <a:avLst>
              <a:gd name="adj1" fmla="val -21370"/>
              <a:gd name="adj2" fmla="val -66560"/>
              <a:gd name="adj3" fmla="val 16667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15208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19780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24352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2892425" indent="-203200" defTabSz="449263" fontAlgn="base" hangingPunct="0">
              <a:lnSpc>
                <a:spcPct val="4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Métodos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práticas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do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desenvolvimento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sistemas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Tarefas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básicas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do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desenvolvimento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(ex.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como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elicitar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requisitos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como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fazer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um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caso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teste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etc.);</a:t>
            </a: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Quais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workproducts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são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criados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por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cada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tarefa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quais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os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conhecimentos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necessários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/>
            </a:pPr>
            <a:endParaRPr lang="en-GB" sz="14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>
              <a:lnSpc>
                <a:spcPct val="81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en-GB" sz="14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Pode</a:t>
            </a:r>
            <a:r>
              <a:rPr lang="en-GB" sz="1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conter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definição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métodos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guias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templates, boas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práticas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procedimentos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internos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material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treinamento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etc.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Qualquer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material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descritivo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apoio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a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como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GB" sz="14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desenvolver</a:t>
            </a:r>
            <a:r>
              <a:rPr lang="en-GB" sz="1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software.</a:t>
            </a:r>
          </a:p>
        </p:txBody>
      </p:sp>
    </p:spTree>
    <p:extLst>
      <p:ext uri="{BB962C8B-B14F-4D97-AF65-F5344CB8AC3E}">
        <p14:creationId xmlns:p14="http://schemas.microsoft.com/office/powerpoint/2010/main" val="4021328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957</TotalTime>
  <Words>1063</Words>
  <Application>Microsoft Office PowerPoint</Application>
  <PresentationFormat>Widescreen</PresentationFormat>
  <Paragraphs>168</Paragraphs>
  <Slides>23</Slides>
  <Notes>14</Notes>
  <HiddenSlides>1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 Unicode MS</vt:lpstr>
      <vt:lpstr>Arial</vt:lpstr>
      <vt:lpstr>Calibri</vt:lpstr>
      <vt:lpstr>Lucida Sans Unicode</vt:lpstr>
      <vt:lpstr>Symbol</vt:lpstr>
      <vt:lpstr>Trebuchet MS</vt:lpstr>
      <vt:lpstr>Wingdings</vt:lpstr>
      <vt:lpstr>Wingdings 3</vt:lpstr>
      <vt:lpstr>Facetado</vt:lpstr>
      <vt:lpstr>Engenharia de Software  Aula5: SPEM e EPF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do SPEM</vt:lpstr>
      <vt:lpstr>Estrutura do SPEM</vt:lpstr>
      <vt:lpstr>Estrutura do SPEM</vt:lpstr>
      <vt:lpstr>Estrutura do SPEM</vt:lpstr>
      <vt:lpstr>Estrutura do SPEM</vt:lpstr>
      <vt:lpstr>Representação do method content e do Process no Framework</vt:lpstr>
      <vt:lpstr>Usando o processo unificado como exemplo</vt:lpstr>
      <vt:lpstr>Visão geral do processo de acordo com o SPEM</vt:lpstr>
      <vt:lpstr>Eclipse Process Framework (EPF)</vt:lpstr>
      <vt:lpstr>Eclipse Process Framework (EPF)</vt:lpstr>
      <vt:lpstr>Eclipse Process Framework (EPF)</vt:lpstr>
      <vt:lpstr>Eclipse Process Framework (EPF)</vt:lpstr>
      <vt:lpstr>Tabela de simbolos</vt:lpstr>
      <vt:lpstr>Tabela de simbolos</vt:lpstr>
      <vt:lpstr>Tabela de simbolos</vt:lpstr>
      <vt:lpstr>Exercícios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</dc:creator>
  <cp:lastModifiedBy>ANA</cp:lastModifiedBy>
  <cp:revision>59</cp:revision>
  <dcterms:created xsi:type="dcterms:W3CDTF">2017-09-03T20:20:15Z</dcterms:created>
  <dcterms:modified xsi:type="dcterms:W3CDTF">2022-09-02T20:47:38Z</dcterms:modified>
</cp:coreProperties>
</file>