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314" r:id="rId2"/>
    <p:sldId id="315" r:id="rId3"/>
    <p:sldId id="267" r:id="rId4"/>
    <p:sldId id="341" r:id="rId5"/>
    <p:sldId id="297" r:id="rId6"/>
    <p:sldId id="381" r:id="rId7"/>
    <p:sldId id="382" r:id="rId8"/>
    <p:sldId id="299" r:id="rId9"/>
    <p:sldId id="340" r:id="rId10"/>
    <p:sldId id="383" r:id="rId11"/>
    <p:sldId id="384" r:id="rId12"/>
    <p:sldId id="300" r:id="rId13"/>
    <p:sldId id="301" r:id="rId14"/>
    <p:sldId id="385" r:id="rId15"/>
    <p:sldId id="303" r:id="rId16"/>
    <p:sldId id="386" r:id="rId17"/>
    <p:sldId id="343" r:id="rId18"/>
    <p:sldId id="344" r:id="rId19"/>
    <p:sldId id="345" r:id="rId20"/>
    <p:sldId id="387" r:id="rId21"/>
    <p:sldId id="38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67EC-52A4-4CF5-809A-2E2DA7D0EFD9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03B15-0191-4595-AD8E-4E2CF24CC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09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3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183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12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7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13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43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14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5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15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68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16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6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17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354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18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19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1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20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330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21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29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4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3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5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0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6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45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7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52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8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6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9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3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10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5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11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01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5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5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0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6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1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61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2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0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FD19-C447-41E4-8FC5-4CB98648BF8C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4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384633" cy="2971801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Engenharia de Software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Aula7: Aspectos humanos da Engenharia de Software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634630"/>
            <a:ext cx="6400800" cy="115657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Dra. Ana Patrícia F. Magalhães Mascarenhas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anapatriciamagalhaes@gmail.com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84177" y="1312069"/>
            <a:ext cx="9953648" cy="1763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Você acha que toda equipe é eficaz?</a:t>
            </a: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75781" y="583267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Equipe de software (cont.)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7092" y="3281291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Atmosfera de trabalho frenética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14522" y="3856205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Alto grau de frustração que causa atrito entre os membros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79685" y="4582932"/>
            <a:ext cx="576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Processo de software coordenado de forma deficiente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00048" y="5246775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Uma definição nebulosa dos papeis dentro da equipe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93256" y="2030307"/>
            <a:ext cx="553549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Sua equipe pode estar intoxicada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99116" y="592137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Contínua e repetida exposição à falhas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78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84177" y="1312069"/>
            <a:ext cx="9953648" cy="501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Como se curar da intoxicação?</a:t>
            </a: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75781" y="583267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Equipe de software (cont.)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75781" y="4412529"/>
            <a:ext cx="103060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Porque</a:t>
            </a:r>
          </a:p>
          <a:p>
            <a:endParaRPr lang="pt-BR" dirty="0" smtClean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	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93256" y="2030307"/>
            <a:ext cx="553549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Sua equipe pode estar intoxicada</a:t>
            </a:r>
            <a:endParaRPr lang="pt-BR" sz="28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7672"/>
              </p:ext>
            </p:extLst>
          </p:nvPr>
        </p:nvGraphicFramePr>
        <p:xfrm>
          <a:off x="375781" y="2030307"/>
          <a:ext cx="957582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912"/>
                <a:gridCol w="478791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Problema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 equipe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precisa ser feito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equipe 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presenta atmosfera de trabalho frenética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 equipe deve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er acesso a todas as informações para cumprir a tarefa</a:t>
                      </a:r>
                    </a:p>
                    <a:p>
                      <a:pPr lvl="0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Evitar mudar tarefas durante o desenvolvimento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Tem alto grau de frustração que causa atrito entre os membros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Ter responsabilidade para tomar decisões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O processo de software é coordenado de forma deficiente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Compreender melhor o produto</a:t>
                      </a:r>
                    </a:p>
                    <a:p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Ter permissão para escolher o processo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Tem uma definição nebulosa dos papeis dentro da equipe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Saber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as responsabilidades de cada membro</a:t>
                      </a:r>
                    </a:p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Falhas são contínuas e repetidas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Definir suas abordagens corretivas quando um membro falhar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912879" y="6058585"/>
            <a:ext cx="818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5"/>
                </a:solidFill>
              </a:rPr>
              <a:t>Estabelecer técnicas baseadas no trabalho em equipe voltadas para feedback e resolução de problemas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58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38" y="408882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Equipe de software (cont.)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0821" y="1312069"/>
            <a:ext cx="9953648" cy="501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Além disso, a equipe depende de pessoas com diferentes características...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25236" y="2193792"/>
            <a:ext cx="231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Extrovertido </a:t>
            </a:r>
          </a:p>
          <a:p>
            <a:pPr algn="ctr"/>
            <a:r>
              <a:rPr lang="pt-BR" dirty="0" smtClean="0">
                <a:solidFill>
                  <a:srgbClr val="0070C0"/>
                </a:solidFill>
              </a:rPr>
              <a:t>X </a:t>
            </a:r>
          </a:p>
          <a:p>
            <a:pPr algn="ctr"/>
            <a:r>
              <a:rPr lang="pt-BR" dirty="0" smtClean="0">
                <a:solidFill>
                  <a:srgbClr val="0070C0"/>
                </a:solidFill>
              </a:rPr>
              <a:t>Introvertido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899303" y="2618180"/>
            <a:ext cx="372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Coletam informações intuitivamente </a:t>
            </a:r>
          </a:p>
          <a:p>
            <a:pPr algn="ctr"/>
            <a:r>
              <a:rPr lang="pt-BR" dirty="0" smtClean="0">
                <a:solidFill>
                  <a:srgbClr val="FFC000"/>
                </a:solidFill>
              </a:rPr>
              <a:t>X </a:t>
            </a:r>
          </a:p>
          <a:p>
            <a:pPr algn="ctr"/>
            <a:r>
              <a:rPr lang="pt-BR" dirty="0" smtClean="0">
                <a:solidFill>
                  <a:srgbClr val="FFC000"/>
                </a:solidFill>
              </a:rPr>
              <a:t>Processam informações linearmente coletando detalhes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58982" y="4039053"/>
            <a:ext cx="3449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Tomam decisões baseados em argumentos lógicos</a:t>
            </a:r>
          </a:p>
          <a:p>
            <a:pPr algn="ctr"/>
            <a:r>
              <a:rPr lang="pt-BR" dirty="0" smtClean="0">
                <a:solidFill>
                  <a:srgbClr val="C00000"/>
                </a:solidFill>
              </a:rPr>
              <a:t>X</a:t>
            </a:r>
          </a:p>
          <a:p>
            <a:pPr algn="ctr"/>
            <a:r>
              <a:rPr lang="pt-BR" dirty="0" smtClean="0">
                <a:solidFill>
                  <a:srgbClr val="C00000"/>
                </a:solidFill>
              </a:rPr>
              <a:t>Tomam decisões baseadas no instinto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151012" y="4559626"/>
            <a:ext cx="4163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7030A0"/>
                </a:solidFill>
              </a:rPr>
              <a:t>Alguns se esforçam para terminar antes do prazo e evitar stress</a:t>
            </a:r>
          </a:p>
          <a:p>
            <a:pPr algn="ctr"/>
            <a:r>
              <a:rPr lang="pt-BR" dirty="0" smtClean="0">
                <a:solidFill>
                  <a:srgbClr val="7030A0"/>
                </a:solidFill>
              </a:rPr>
              <a:t>X</a:t>
            </a:r>
            <a:endParaRPr lang="pt-BR" dirty="0">
              <a:solidFill>
                <a:srgbClr val="7030A0"/>
              </a:solidFill>
            </a:endParaRPr>
          </a:p>
          <a:p>
            <a:pPr algn="ctr"/>
            <a:r>
              <a:rPr lang="pt-BR" dirty="0" smtClean="0">
                <a:solidFill>
                  <a:srgbClr val="7030A0"/>
                </a:solidFill>
              </a:rPr>
              <a:t>Outros terminam sempre no limite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73036" y="6224073"/>
            <a:ext cx="53559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É preciso reconhecer e lidar com as diferenças!!!!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768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09022" y="1343352"/>
            <a:ext cx="9399066" cy="45448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 estrutura da equipe depende de alguns fatores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Estilo de gerenciamento da organização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Quantidade de pessoas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Nível de habilidades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Grau de dificuldade do problema 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Tamanho do programa resultante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Tempo que a equipe irá permanecer reunida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Até que ponto o problema pode ser modularizado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Qualidade e confiabilidade exigida para o sistema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Rigidez na data de entrega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Grau de comunicação exigido para o projeto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3047" y="495489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Estruturas de equipe</a:t>
            </a:r>
            <a:endParaRPr lang="pt-B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48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09022" y="1343352"/>
            <a:ext cx="9399066" cy="45448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Paradigma fechado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Equipe estruturada como hierarquia de autoridade tradicional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Podem trabalhar bem em software tradicionais, mas são menos propícias para inovação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Paradigma randômico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Estrutura de forma mais livre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Depende da iniciativa de cada membro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Bom para inovação, mas pode ter problema em projetos com desempenho ordenado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Paradigma aberto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Combina os dois anteriores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Trabalho colaborativo, com decisões baseadas em consenso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Adequada para solução de problemas complexos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Paradigma sincronizado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Divide o problema e organiza os membros para trabalhar nessas partes do problema, com pouca comunicação entre si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3047" y="495489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Paradigmas organizacionais para equipes</a:t>
            </a:r>
            <a:endParaRPr lang="pt-B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55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63255" y="1230615"/>
            <a:ext cx="10359024" cy="435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Em geral</a:t>
            </a: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É pequena</a:t>
            </a: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É altamente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motivada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Enfatiza a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competência individual dos membros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Tem colaboração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com o grupo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É auto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organizável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Tem autonomia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para gerenciar o projeto e tomar decisões 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Faz planejamento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em nível mínimo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As reuniões diárias são utilizadas para corrigir o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rumo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tem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permissão para escolher sua própria abordagem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617538" lvl="1" indent="-228600">
              <a:spcBef>
                <a:spcPts val="325"/>
              </a:spcBef>
              <a:buClr>
                <a:srgbClr val="4F81BD"/>
              </a:buCl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87890" y="463912"/>
            <a:ext cx="98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Equipes ágeis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0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7890" y="463912"/>
            <a:ext cx="98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Reflexão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775853" y="1288471"/>
            <a:ext cx="8963892" cy="498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Se as pessoas do projeto forem boas o suficiente, podem usar praticamente qualquer processo e cumprir sua missão. 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Se não forem boas, nenhum processo irá preparar sua adequação. </a:t>
            </a:r>
          </a:p>
          <a:p>
            <a:pPr algn="ctr"/>
            <a:endParaRPr lang="pt-BR" sz="2000" dirty="0"/>
          </a:p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Pessoas são o trunfo do processo. </a:t>
            </a:r>
          </a:p>
          <a:p>
            <a:pPr algn="ctr"/>
            <a:endParaRPr lang="pt-BR" sz="2000" b="1" dirty="0">
              <a:solidFill>
                <a:schemeClr val="tx1"/>
              </a:solidFill>
            </a:endParaRPr>
          </a:p>
          <a:p>
            <a:pPr algn="ctr"/>
            <a:r>
              <a:rPr lang="pt-BR" sz="2000" dirty="0" smtClean="0"/>
              <a:t>Entretanto, falta de suporte ao desenvolvedor e ao usuário podem acabar com um projeto. </a:t>
            </a:r>
          </a:p>
          <a:p>
            <a:pPr algn="ctr"/>
            <a:endParaRPr lang="pt-BR" sz="2000" dirty="0"/>
          </a:p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Política é o trunfo das pessoas. 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Suporte inadequado pode fazer com que até mesmo os bons fracassem na realização de seus trabalhos.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83725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7890" y="463912"/>
            <a:ext cx="98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Equipe XP (</a:t>
            </a:r>
            <a:r>
              <a:rPr lang="pt-BR" sz="2800" b="1" dirty="0" err="1" smtClean="0">
                <a:solidFill>
                  <a:schemeClr val="accent1"/>
                </a:solidFill>
              </a:rPr>
              <a:t>eXpreme</a:t>
            </a:r>
            <a:r>
              <a:rPr lang="pt-BR" sz="2800" b="1" dirty="0" smtClean="0">
                <a:solidFill>
                  <a:schemeClr val="accent1"/>
                </a:solidFill>
              </a:rPr>
              <a:t> </a:t>
            </a:r>
            <a:r>
              <a:rPr lang="pt-BR" sz="2800" b="1" dirty="0" err="1" smtClean="0">
                <a:solidFill>
                  <a:schemeClr val="accent1"/>
                </a:solidFill>
              </a:rPr>
              <a:t>Programming</a:t>
            </a:r>
            <a:r>
              <a:rPr lang="pt-BR" sz="2800" b="1" dirty="0" smtClean="0">
                <a:solidFill>
                  <a:schemeClr val="accent1"/>
                </a:solidFill>
              </a:rPr>
              <a:t>)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3255" y="1230615"/>
            <a:ext cx="10359024" cy="435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O XP tem 5 pilares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Comunicação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Colaboração entre clientes e desenvolvedores (comunicação informal)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Feedback continuo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Evita documentação volumosa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Simplicidade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Projetar para o que é necessário hoje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Se precisar melhorar “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refabrica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” o código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Feedback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Nos testes, nas entregas rápidas, nas análises de impacto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Coragem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Disciplina para não quebrar os pilares do XP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Respeito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Entre os integrantes da equipe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617538" lvl="1" indent="-228600">
              <a:spcBef>
                <a:spcPts val="325"/>
              </a:spcBef>
              <a:buClr>
                <a:srgbClr val="4F81BD"/>
              </a:buCl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54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7890" y="463912"/>
            <a:ext cx="98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Ferramentas automatizadas para interação e colaboração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3255" y="1230615"/>
            <a:ext cx="10359024" cy="435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Evoluções tecnológicas mostraram que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 tecnologia pode apoiar</a:t>
            </a: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Comunicação face a face não depende do meio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Ferramentas de vídeo conferencia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Blogs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Fóruns on-line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Construção dos artefatos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Repositórios diversos (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Git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)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Gerenciamento</a:t>
            </a:r>
          </a:p>
          <a:p>
            <a:pPr marL="12763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Ferramentas como 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Trello</a:t>
            </a: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34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7890" y="463912"/>
            <a:ext cx="98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Equipes globais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3255" y="1230615"/>
            <a:ext cx="10359024" cy="435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Equipes sediadas em diferentes países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Possui desafios exclusivos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Coordenação, colaboração, comunicação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563562" lvl="1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Não existe fórmula mágica, mas...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 </a:t>
            </a:r>
            <a:r>
              <a:rPr lang="pt-BR" sz="2000" b="1" dirty="0" smtClean="0">
                <a:solidFill>
                  <a:srgbClr val="000000"/>
                </a:solidFill>
                <a:latin typeface="Lucida Sans Unicode" pitchFamily="34" charset="0"/>
              </a:rPr>
              <a:t>distância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complica a </a:t>
            </a:r>
            <a:r>
              <a:rPr lang="pt-BR" sz="2000" b="1" dirty="0" smtClean="0">
                <a:solidFill>
                  <a:srgbClr val="000000"/>
                </a:solidFill>
                <a:latin typeface="Lucida Sans Unicode" pitchFamily="34" charset="0"/>
              </a:rPr>
              <a:t>comunicação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e acentua a necessidade de </a:t>
            </a:r>
            <a:r>
              <a:rPr lang="pt-BR" sz="2000" b="1" dirty="0" smtClean="0">
                <a:solidFill>
                  <a:srgbClr val="000000"/>
                </a:solidFill>
                <a:latin typeface="Lucida Sans Unicode" pitchFamily="34" charset="0"/>
              </a:rPr>
              <a:t>coordenação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563562" lvl="1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por outro lado...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 </a:t>
            </a:r>
            <a:r>
              <a:rPr lang="pt-BR" sz="2000" b="1" dirty="0" smtClean="0">
                <a:solidFill>
                  <a:srgbClr val="000000"/>
                </a:solidFill>
                <a:latin typeface="Lucida Sans Unicode" pitchFamily="34" charset="0"/>
              </a:rPr>
              <a:t>Comunicação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aumenta a </a:t>
            </a:r>
            <a:r>
              <a:rPr lang="pt-BR" sz="2000" b="1" dirty="0" smtClean="0">
                <a:solidFill>
                  <a:srgbClr val="000000"/>
                </a:solidFill>
                <a:latin typeface="Lucida Sans Unicode" pitchFamily="34" charset="0"/>
              </a:rPr>
              <a:t>Colaboração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que melhora a </a:t>
            </a:r>
            <a:r>
              <a:rPr lang="pt-BR" sz="2000" b="1" dirty="0" smtClean="0">
                <a:solidFill>
                  <a:srgbClr val="000000"/>
                </a:solidFill>
                <a:latin typeface="Lucida Sans Unicode" pitchFamily="34" charset="0"/>
              </a:rPr>
              <a:t>Coordenação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b="1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b="1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563562" lvl="1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b="1" dirty="0" smtClean="0">
                <a:solidFill>
                  <a:srgbClr val="C00000"/>
                </a:solidFill>
                <a:latin typeface="Lucida Sans Unicode" pitchFamily="34" charset="0"/>
              </a:rPr>
              <a:t>É um desafio!! </a:t>
            </a: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39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3"/>
          <p:cNvSpPr>
            <a:spLocks noGrp="1"/>
          </p:cNvSpPr>
          <p:nvPr>
            <p:ph idx="1"/>
          </p:nvPr>
        </p:nvSpPr>
        <p:spPr>
          <a:xfrm>
            <a:off x="635258" y="1353954"/>
            <a:ext cx="10650693" cy="5125179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</a:rPr>
              <a:t>Objetivo</a:t>
            </a:r>
          </a:p>
          <a:p>
            <a:pPr lvl="1"/>
            <a:r>
              <a:rPr lang="pt-BR" sz="1800" dirty="0"/>
              <a:t>Apresentar </a:t>
            </a:r>
            <a:r>
              <a:rPr lang="pt-BR" sz="1800" dirty="0" smtClean="0"/>
              <a:t>os princípios e boas práticas da engenharia de software</a:t>
            </a:r>
            <a:endParaRPr lang="pt-BR" dirty="0"/>
          </a:p>
          <a:p>
            <a:pPr eaLnBrk="1" hangingPunct="1"/>
            <a:r>
              <a:rPr lang="pt-BR" dirty="0" smtClean="0">
                <a:solidFill>
                  <a:schemeClr val="tx1"/>
                </a:solidFill>
              </a:rPr>
              <a:t>Bibliografia básica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PRESSMAN</a:t>
            </a:r>
            <a:r>
              <a:rPr lang="pt-BR" dirty="0">
                <a:solidFill>
                  <a:schemeClr val="tx1"/>
                </a:solidFill>
              </a:rPr>
              <a:t>, R. , MAXIM, B. Engenharia de Software, </a:t>
            </a:r>
            <a:r>
              <a:rPr lang="pt-BR" b="1" dirty="0" smtClean="0">
                <a:solidFill>
                  <a:schemeClr val="tx1"/>
                </a:solidFill>
              </a:rPr>
              <a:t>Capítulos </a:t>
            </a:r>
            <a:r>
              <a:rPr lang="pt-BR" b="1" dirty="0">
                <a:solidFill>
                  <a:schemeClr val="tx1"/>
                </a:solidFill>
              </a:rPr>
              <a:t>7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chemeClr val="tx1"/>
                </a:solidFill>
              </a:rPr>
              <a:t>8th edição. </a:t>
            </a:r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A96B8-5A1D-4F9A-95DB-98EB65D3F7D6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35258" y="210954"/>
            <a:ext cx="8230465" cy="1143000"/>
          </a:xfrm>
          <a:prstGeom prst="rect">
            <a:avLst/>
          </a:prstGeom>
        </p:spPr>
        <p:txBody>
          <a:bodyPr lIns="91438" tIns="45719" rIns="91438" bIns="45719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Plano de aula</a:t>
            </a:r>
          </a:p>
        </p:txBody>
      </p:sp>
    </p:spTree>
    <p:extLst>
      <p:ext uri="{BB962C8B-B14F-4D97-AF65-F5344CB8AC3E}">
        <p14:creationId xmlns:p14="http://schemas.microsoft.com/office/powerpoint/2010/main" val="19224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7890" y="463912"/>
            <a:ext cx="98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Reflexão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3255" y="1230615"/>
            <a:ext cx="10359024" cy="435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b="1" dirty="0" smtClean="0">
                <a:solidFill>
                  <a:srgbClr val="C00000"/>
                </a:solidFill>
                <a:latin typeface="Lucida Sans Unicode" pitchFamily="34" charset="0"/>
              </a:rPr>
              <a:t>Você tem algum relato para fazer sobre </a:t>
            </a:r>
            <a:r>
              <a:rPr lang="pt-BR" sz="2000" b="1" dirty="0" smtClean="0">
                <a:solidFill>
                  <a:srgbClr val="C00000"/>
                </a:solidFill>
                <a:latin typeface="Lucida Sans Unicode" pitchFamily="34" charset="0"/>
              </a:rPr>
              <a:t>uma equipe </a:t>
            </a:r>
            <a:r>
              <a:rPr lang="pt-BR" sz="2000" b="1" dirty="0" smtClean="0">
                <a:solidFill>
                  <a:srgbClr val="C00000"/>
                </a:solidFill>
                <a:latin typeface="Lucida Sans Unicode" pitchFamily="34" charset="0"/>
              </a:rPr>
              <a:t>de </a:t>
            </a:r>
            <a:r>
              <a:rPr lang="pt-BR" sz="2000" b="1" dirty="0" smtClean="0">
                <a:solidFill>
                  <a:srgbClr val="C00000"/>
                </a:solidFill>
                <a:latin typeface="Lucida Sans Unicode" pitchFamily="34" charset="0"/>
              </a:rPr>
              <a:t>desenvolvimento que tenha participado?</a:t>
            </a:r>
            <a:endParaRPr lang="pt-BR" sz="2000" b="1" dirty="0" smtClean="0">
              <a:solidFill>
                <a:srgbClr val="C00000"/>
              </a:solidFill>
              <a:latin typeface="Lucida Sans Unicode" pitchFamily="34" charset="0"/>
            </a:endParaRP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b="1" dirty="0">
              <a:solidFill>
                <a:srgbClr val="C00000"/>
              </a:solidFill>
              <a:latin typeface="Lucida Sans Unicode" pitchFamily="34" charset="0"/>
            </a:endParaRP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b="1" dirty="0" smtClean="0">
                <a:solidFill>
                  <a:srgbClr val="C00000"/>
                </a:solidFill>
                <a:latin typeface="Lucida Sans Unicode" pitchFamily="34" charset="0"/>
              </a:rPr>
              <a:t>Problemas e sugestões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8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7890" y="463912"/>
            <a:ext cx="98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Exercício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3255" y="1230615"/>
            <a:ext cx="10359024" cy="32537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latin typeface="Lucida Sans Unicode" pitchFamily="34" charset="0"/>
              </a:rPr>
              <a:t>Considere o sistema de matrícula para escolas da rede estadual de ensino</a:t>
            </a: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latin typeface="Lucida Sans Unicode" pitchFamily="34" charset="0"/>
            </a:endParaRP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latin typeface="Lucida Sans Unicode" pitchFamily="34" charset="0"/>
              </a:rPr>
              <a:t>	São muitas escolas e muitos alunos, coordenadores, diretores...</a:t>
            </a: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latin typeface="Lucida Sans Unicode" pitchFamily="34" charset="0"/>
            </a:endParaRP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latin typeface="Lucida Sans Unicode" pitchFamily="34" charset="0"/>
            </a:endParaRP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latin typeface="Lucida Sans Unicode" pitchFamily="34" charset="0"/>
              </a:rPr>
              <a:t>Como você organizaria uma equipe para desenvolver um sistema como esse?</a:t>
            </a: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latin typeface="Lucida Sans Unicode" pitchFamily="34" charset="0"/>
            </a:endParaRPr>
          </a:p>
          <a:p>
            <a:pPr marL="106362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latin typeface="Lucida Sans Unicode" pitchFamily="34" charset="0"/>
              </a:rPr>
              <a:t>Quais os desafios e problemas que a equipe pode ter?</a:t>
            </a:r>
            <a:endParaRPr lang="pt-BR" sz="2000" dirty="0"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52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15216" y="1420977"/>
            <a:ext cx="9855897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“A engenharia de software tem uma fartura de técnicas, ferramentas e métodos, projetados para melhorar tanto o processo de desenvolvimento de software quanto o produto final. Aprimoramentos técnicos continuam a surgir e a gerar resultados animadores. No entanto, software não é simplesmente um produto de soluções técnicas adequadas aplicadas a hábitos técnicos inadequados. Software é desenvolvido por pessoas, usado por pessoas e dá suporte à interação entre pessoas. Assim, características, comportamento e cooperação humanos são fundamentais no desenvolvimento prático de software.”</a:t>
            </a: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r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Edição especial IEEE Software, editores convidados, apud Pressman, 2016</a:t>
            </a:r>
            <a:endParaRPr lang="pt-BR" dirty="0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63442" y="606286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Motivação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41742" y="2367420"/>
            <a:ext cx="7052154" cy="209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Sem pessoas habilitadas e motivadas o sucesso é improvável!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44485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15217" y="1747835"/>
            <a:ext cx="9855896" cy="59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Você se considera um bom Engenheiro de Software?</a:t>
            </a:r>
            <a:endParaRPr lang="pt-BR" sz="24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63442" y="606286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Motivação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15217" y="2654898"/>
            <a:ext cx="8402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>
                <a:solidFill>
                  <a:srgbClr val="000000"/>
                </a:solidFill>
                <a:latin typeface="Lucida Sans Unicode" pitchFamily="34" charset="0"/>
              </a:rPr>
              <a:t>E quais seriam os atributos de um bom Engenheiro de Software?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8346" y="3500306"/>
            <a:ext cx="4004175" cy="395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Dominar o material técnico</a:t>
            </a:r>
            <a:endParaRPr lang="pt-BR" sz="24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4518839"/>
            <a:ext cx="5111091" cy="395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70C0"/>
                </a:solidFill>
                <a:latin typeface="Lucida Sans Unicode" pitchFamily="34" charset="0"/>
              </a:rPr>
              <a:t>Aplicar habilidades para entender o problema</a:t>
            </a:r>
            <a:endParaRPr lang="pt-BR" dirty="0">
              <a:solidFill>
                <a:srgbClr val="0070C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 smtClean="0">
              <a:solidFill>
                <a:srgbClr val="0070C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 smtClean="0">
              <a:solidFill>
                <a:srgbClr val="0070C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70C0"/>
              </a:solidFill>
              <a:latin typeface="Lucida Sans Unicode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43164" y="3762064"/>
            <a:ext cx="4004175" cy="395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FF0000"/>
                </a:solidFill>
                <a:latin typeface="Lucida Sans Unicode" pitchFamily="34" charset="0"/>
              </a:rPr>
              <a:t>Projetar uma solução eficaz</a:t>
            </a:r>
            <a:endParaRPr lang="pt-BR" sz="2400" dirty="0">
              <a:solidFill>
                <a:srgbClr val="FF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FF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FF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109003" y="5286751"/>
            <a:ext cx="4004175" cy="395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FFC000"/>
                </a:solidFill>
                <a:latin typeface="Lucida Sans Unicode" pitchFamily="34" charset="0"/>
              </a:rPr>
              <a:t>Construir o software e testar</a:t>
            </a:r>
            <a:endParaRPr lang="pt-BR" sz="2400" dirty="0">
              <a:solidFill>
                <a:srgbClr val="FFC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FFC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FFC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FFC000"/>
              </a:solidFill>
              <a:latin typeface="Lucida Sans Unicode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29728" y="6086788"/>
            <a:ext cx="2827248" cy="395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7030A0"/>
                </a:solidFill>
                <a:latin typeface="Lucida Sans Unicode" pitchFamily="34" charset="0"/>
              </a:rPr>
              <a:t>Gerenciar mudanças</a:t>
            </a:r>
            <a:endParaRPr lang="pt-BR" sz="2400" dirty="0">
              <a:solidFill>
                <a:srgbClr val="7030A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7030A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7030A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7030A0"/>
              </a:solidFill>
              <a:latin typeface="Lucida Sans Unicode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111091" y="6012961"/>
            <a:ext cx="4513922" cy="395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C00000"/>
                </a:solidFill>
                <a:latin typeface="Lucida Sans Unicode" pitchFamily="34" charset="0"/>
              </a:rPr>
              <a:t>Comunicar-se com os envolvidos</a:t>
            </a:r>
            <a:endParaRPr lang="pt-BR" sz="2400" dirty="0">
              <a:solidFill>
                <a:srgbClr val="C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C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C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C00000"/>
              </a:solidFill>
              <a:latin typeface="Lucida Sans Unicode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67497" y="4629707"/>
            <a:ext cx="2599473" cy="395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chemeClr val="accent2"/>
                </a:solidFill>
                <a:latin typeface="Lucida Sans Unicode" pitchFamily="34" charset="0"/>
              </a:rPr>
              <a:t>Usar ferramentas</a:t>
            </a:r>
            <a:endParaRPr lang="pt-BR" sz="2400" dirty="0">
              <a:solidFill>
                <a:schemeClr val="accent2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chemeClr val="accent2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chemeClr val="accent2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chemeClr val="accent2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76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90602" y="1606398"/>
            <a:ext cx="9555272" cy="21263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Senso de responsabilidade individual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Cumprir suas promessas para colegas, para os envolvidos e para a gerência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Consciência aguçada das necessidades dos outros envolvidos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É capaz de observar o ambiente de trabalho e adaptar seu comportamento a ele e as pessoas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Extremamente honesto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Se vê um projeto falho, aponta os defeitos de maneira construtiva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Se incentivado a distorcer fatos sobre cronogramas, recursos, desempenho, etc. opta por ser realista e sincero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Resiliência sob pressão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O engenheiro de software está sempre a beira do </a:t>
            </a: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caos. </a:t>
            </a:r>
            <a:endParaRPr lang="pt-BR" sz="16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O Engenheiro competente é capaz de suportar a pressão sem perder o rendimento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38203" y="583267"/>
            <a:ext cx="872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Aspectos humanos que o tornarão um Engenharia de Software competente</a:t>
            </a:r>
            <a:endParaRPr lang="pt-B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32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90602" y="1606397"/>
            <a:ext cx="9555272" cy="47753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Elevado senso de lealdade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Evita conflitos de interesse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Nunca age no sentido de sabotar o trabalho dos outros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Atenção aos detalhes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Não é obsessão à perfeição, mas atenção às decisões técnicas que toma diariamente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Pragmático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Reconhece que a engenharia de software não é uma religião que tem que ser seguida a risca, mas uma disciplina que pode ser adequada às situações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38203" y="583267"/>
            <a:ext cx="872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Aspectos humanos que o tornarão um Engenharia de Software competente (cont.)</a:t>
            </a:r>
            <a:endParaRPr lang="pt-B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27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15217" y="1747835"/>
            <a:ext cx="9855896" cy="59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Voltando à nossa pergunta, </a:t>
            </a: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		você </a:t>
            </a: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se considera um bom Engenheiro de Software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?</a:t>
            </a: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		por que?</a:t>
            </a:r>
            <a:endParaRPr lang="pt-BR" sz="24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63442" y="606286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Reflexão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497781" y="2493819"/>
            <a:ext cx="11272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0" dirty="0" smtClean="0">
                <a:solidFill>
                  <a:srgbClr val="C00000"/>
                </a:solidFill>
              </a:rPr>
              <a:t>?</a:t>
            </a:r>
            <a:endParaRPr lang="pt-BR" sz="2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67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621755" y="1494632"/>
            <a:ext cx="9161071" cy="1298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O termo “equipe” é constantemente utilizado para definir um grupo de profissionais designados para trabalhar juntos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Nem sempre esses grupos formam uma equipe, por que?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617538" lvl="1" indent="-228600">
              <a:spcBef>
                <a:spcPts val="325"/>
              </a:spcBef>
              <a:buClr>
                <a:srgbClr val="4F81BD"/>
              </a:buCl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617538" lvl="1" indent="-228600">
              <a:spcBef>
                <a:spcPts val="325"/>
              </a:spcBef>
              <a:buClr>
                <a:srgbClr val="4F81BD"/>
              </a:buCl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75781" y="583267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A equipe de software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874567" y="3784049"/>
            <a:ext cx="8750446" cy="577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Uma equipe representa um grupo de pessoas COESAS,CONSISTENTE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09829" y="4694934"/>
            <a:ext cx="9072997" cy="142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Membros de equipes consistentes são mais produtivos e mais motivados que a média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Compartilham de um objetivo comum, uma cultura comum e um senso de pertencimento a uma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816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84177" y="1312069"/>
            <a:ext cx="9953648" cy="1763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Como montar uma equipe de software consistente e coesa?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Quais são os atributos normalmente encontrados nessas equipes?</a:t>
            </a: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75781" y="583267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Equipe de software (cont.)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7092" y="3281291"/>
            <a:ext cx="671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Senso de propósito</a:t>
            </a:r>
            <a:r>
              <a:rPr lang="pt-BR" dirty="0" smtClean="0"/>
              <a:t>, ex. queremos transformar o mercado de...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14522" y="3856205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Senso de envolvimento</a:t>
            </a:r>
            <a:r>
              <a:rPr lang="pt-BR" dirty="0" smtClean="0"/>
              <a:t>, o membro sabe suas qualidades e se sente valioso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79685" y="4582932"/>
            <a:ext cx="74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Senso de confiança</a:t>
            </a:r>
            <a:r>
              <a:rPr lang="pt-BR" dirty="0" smtClean="0"/>
              <a:t>, membros devem confiar nas habilidades do outros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00048" y="5246775"/>
            <a:ext cx="787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Estimular </a:t>
            </a:r>
            <a:r>
              <a:rPr lang="pt-BR" dirty="0" smtClean="0">
                <a:solidFill>
                  <a:srgbClr val="00B050"/>
                </a:solidFill>
              </a:rPr>
              <a:t>o senso de melhoria</a:t>
            </a:r>
            <a:r>
              <a:rPr lang="pt-BR" dirty="0" smtClean="0"/>
              <a:t>, buscando maneiras de melhorar o trabalho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74123" y="5807081"/>
            <a:ext cx="7703127" cy="83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 equipes mais eficazes são diversificadas, combinam qualidades entre seus membros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785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4" grpId="0" animBg="1"/>
    </p:bld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782</TotalTime>
  <Words>1339</Words>
  <Application>Microsoft Office PowerPoint</Application>
  <PresentationFormat>Widescreen</PresentationFormat>
  <Paragraphs>279</Paragraphs>
  <Slides>21</Slides>
  <Notes>19</Notes>
  <HiddenSlides>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Lucida Sans Unicode</vt:lpstr>
      <vt:lpstr>Trebuchet MS</vt:lpstr>
      <vt:lpstr>Wingdings 3</vt:lpstr>
      <vt:lpstr>Facetado</vt:lpstr>
      <vt:lpstr>Engenharia de Software  Aula7: Aspectos humanos da Engenharia de Software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</dc:creator>
  <cp:lastModifiedBy>ANA</cp:lastModifiedBy>
  <cp:revision>87</cp:revision>
  <dcterms:created xsi:type="dcterms:W3CDTF">2017-09-03T20:20:15Z</dcterms:created>
  <dcterms:modified xsi:type="dcterms:W3CDTF">2022-09-18T20:21:18Z</dcterms:modified>
</cp:coreProperties>
</file>