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57"/>
  </p:notesMasterIdLst>
  <p:sldIdLst>
    <p:sldId id="314" r:id="rId2"/>
    <p:sldId id="315" r:id="rId3"/>
    <p:sldId id="414" r:id="rId4"/>
    <p:sldId id="421" r:id="rId5"/>
    <p:sldId id="415" r:id="rId6"/>
    <p:sldId id="416" r:id="rId7"/>
    <p:sldId id="417" r:id="rId8"/>
    <p:sldId id="418" r:id="rId9"/>
    <p:sldId id="419" r:id="rId10"/>
    <p:sldId id="420" r:id="rId11"/>
    <p:sldId id="422" r:id="rId12"/>
    <p:sldId id="423" r:id="rId13"/>
    <p:sldId id="424" r:id="rId14"/>
    <p:sldId id="425" r:id="rId15"/>
    <p:sldId id="427" r:id="rId16"/>
    <p:sldId id="428" r:id="rId17"/>
    <p:sldId id="429" r:id="rId18"/>
    <p:sldId id="430" r:id="rId19"/>
    <p:sldId id="431" r:id="rId20"/>
    <p:sldId id="432" r:id="rId21"/>
    <p:sldId id="433" r:id="rId22"/>
    <p:sldId id="434" r:id="rId23"/>
    <p:sldId id="435" r:id="rId24"/>
    <p:sldId id="436" r:id="rId25"/>
    <p:sldId id="437" r:id="rId26"/>
    <p:sldId id="438" r:id="rId27"/>
    <p:sldId id="441" r:id="rId28"/>
    <p:sldId id="442" r:id="rId29"/>
    <p:sldId id="443" r:id="rId30"/>
    <p:sldId id="444" r:id="rId31"/>
    <p:sldId id="445" r:id="rId32"/>
    <p:sldId id="446" r:id="rId33"/>
    <p:sldId id="447" r:id="rId34"/>
    <p:sldId id="448" r:id="rId35"/>
    <p:sldId id="449" r:id="rId36"/>
    <p:sldId id="450" r:id="rId37"/>
    <p:sldId id="451" r:id="rId38"/>
    <p:sldId id="452" r:id="rId39"/>
    <p:sldId id="411" r:id="rId40"/>
    <p:sldId id="453" r:id="rId41"/>
    <p:sldId id="454" r:id="rId42"/>
    <p:sldId id="455" r:id="rId43"/>
    <p:sldId id="456" r:id="rId44"/>
    <p:sldId id="457" r:id="rId45"/>
    <p:sldId id="458" r:id="rId46"/>
    <p:sldId id="459" r:id="rId47"/>
    <p:sldId id="460" r:id="rId48"/>
    <p:sldId id="461" r:id="rId49"/>
    <p:sldId id="462" r:id="rId50"/>
    <p:sldId id="463" r:id="rId51"/>
    <p:sldId id="464" r:id="rId52"/>
    <p:sldId id="465" r:id="rId53"/>
    <p:sldId id="466" r:id="rId54"/>
    <p:sldId id="467" r:id="rId55"/>
    <p:sldId id="468" r:id="rId56"/>
    <p:sldId id="469" r:id="rId57"/>
    <p:sldId id="470" r:id="rId58"/>
    <p:sldId id="471" r:id="rId59"/>
    <p:sldId id="473" r:id="rId60"/>
    <p:sldId id="474" r:id="rId61"/>
    <p:sldId id="475" r:id="rId62"/>
    <p:sldId id="476" r:id="rId63"/>
    <p:sldId id="477" r:id="rId64"/>
    <p:sldId id="478" r:id="rId65"/>
    <p:sldId id="479" r:id="rId66"/>
    <p:sldId id="480" r:id="rId67"/>
    <p:sldId id="481" r:id="rId68"/>
    <p:sldId id="482" r:id="rId69"/>
    <p:sldId id="483" r:id="rId70"/>
    <p:sldId id="484" r:id="rId71"/>
    <p:sldId id="485" r:id="rId72"/>
    <p:sldId id="486" r:id="rId73"/>
    <p:sldId id="487" r:id="rId74"/>
    <p:sldId id="488" r:id="rId75"/>
    <p:sldId id="489" r:id="rId76"/>
    <p:sldId id="490" r:id="rId77"/>
    <p:sldId id="491" r:id="rId78"/>
    <p:sldId id="492" r:id="rId79"/>
    <p:sldId id="493" r:id="rId80"/>
    <p:sldId id="494" r:id="rId81"/>
    <p:sldId id="495" r:id="rId82"/>
    <p:sldId id="496" r:id="rId83"/>
    <p:sldId id="497" r:id="rId84"/>
    <p:sldId id="498" r:id="rId85"/>
    <p:sldId id="513" r:id="rId86"/>
    <p:sldId id="514" r:id="rId87"/>
    <p:sldId id="515" r:id="rId88"/>
    <p:sldId id="516" r:id="rId89"/>
    <p:sldId id="517" r:id="rId90"/>
    <p:sldId id="518" r:id="rId91"/>
    <p:sldId id="519" r:id="rId92"/>
    <p:sldId id="520" r:id="rId93"/>
    <p:sldId id="521" r:id="rId94"/>
    <p:sldId id="522" r:id="rId95"/>
    <p:sldId id="523" r:id="rId96"/>
    <p:sldId id="524" r:id="rId97"/>
    <p:sldId id="525" r:id="rId98"/>
    <p:sldId id="526" r:id="rId99"/>
    <p:sldId id="527" r:id="rId100"/>
    <p:sldId id="528" r:id="rId101"/>
    <p:sldId id="529" r:id="rId102"/>
    <p:sldId id="530" r:id="rId103"/>
    <p:sldId id="531" r:id="rId104"/>
    <p:sldId id="532" r:id="rId105"/>
    <p:sldId id="533" r:id="rId106"/>
    <p:sldId id="534" r:id="rId107"/>
    <p:sldId id="535" r:id="rId108"/>
    <p:sldId id="536" r:id="rId109"/>
    <p:sldId id="537" r:id="rId110"/>
    <p:sldId id="538" r:id="rId111"/>
    <p:sldId id="539" r:id="rId112"/>
    <p:sldId id="540" r:id="rId113"/>
    <p:sldId id="541" r:id="rId114"/>
    <p:sldId id="542" r:id="rId115"/>
    <p:sldId id="543" r:id="rId116"/>
    <p:sldId id="544" r:id="rId117"/>
    <p:sldId id="545" r:id="rId118"/>
    <p:sldId id="546" r:id="rId119"/>
    <p:sldId id="547" r:id="rId120"/>
    <p:sldId id="548" r:id="rId121"/>
    <p:sldId id="549" r:id="rId122"/>
    <p:sldId id="550" r:id="rId123"/>
    <p:sldId id="551" r:id="rId124"/>
    <p:sldId id="552" r:id="rId125"/>
    <p:sldId id="553" r:id="rId126"/>
    <p:sldId id="554" r:id="rId127"/>
    <p:sldId id="555" r:id="rId128"/>
    <p:sldId id="556" r:id="rId129"/>
    <p:sldId id="557" r:id="rId130"/>
    <p:sldId id="558" r:id="rId131"/>
    <p:sldId id="559" r:id="rId132"/>
    <p:sldId id="560" r:id="rId133"/>
    <p:sldId id="562" r:id="rId134"/>
    <p:sldId id="563" r:id="rId135"/>
    <p:sldId id="564" r:id="rId136"/>
    <p:sldId id="565" r:id="rId137"/>
    <p:sldId id="566" r:id="rId138"/>
    <p:sldId id="567" r:id="rId139"/>
    <p:sldId id="568" r:id="rId140"/>
    <p:sldId id="569" r:id="rId141"/>
    <p:sldId id="570" r:id="rId142"/>
    <p:sldId id="571" r:id="rId143"/>
    <p:sldId id="572" r:id="rId144"/>
    <p:sldId id="573" r:id="rId145"/>
    <p:sldId id="574" r:id="rId146"/>
    <p:sldId id="575" r:id="rId147"/>
    <p:sldId id="576" r:id="rId148"/>
    <p:sldId id="577" r:id="rId149"/>
    <p:sldId id="578" r:id="rId150"/>
    <p:sldId id="579" r:id="rId151"/>
    <p:sldId id="580" r:id="rId152"/>
    <p:sldId id="581" r:id="rId153"/>
    <p:sldId id="582" r:id="rId154"/>
    <p:sldId id="583" r:id="rId155"/>
    <p:sldId id="584" r:id="rId15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24" autoAdjust="0"/>
    <p:restoredTop sz="94660"/>
  </p:normalViewPr>
  <p:slideViewPr>
    <p:cSldViewPr snapToGrid="0">
      <p:cViewPr varScale="1">
        <p:scale>
          <a:sx n="69" d="100"/>
          <a:sy n="69" d="100"/>
        </p:scale>
        <p:origin x="9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viewProps" Target="view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theme" Target="theme/theme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53" Type="http://schemas.openxmlformats.org/officeDocument/2006/relationships/slide" Target="slides/slide152.xml"/><Relationship Id="rId16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3467EC-52A4-4CF5-809A-2E2DA7D0EFD9}" type="datetimeFigureOut">
              <a:rPr lang="pt-BR" smtClean="0"/>
              <a:t>10/10/2022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303B15-0191-4595-AD8E-4E2CF24CCC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4094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B3B5084-8596-4D1C-8F6E-2BCD8FB56362}" type="slidenum">
              <a:rPr lang="en-GB"/>
              <a:pPr/>
              <a:t>39</a:t>
            </a:fld>
            <a:endParaRPr lang="en-GB"/>
          </a:p>
        </p:txBody>
      </p:sp>
      <p:sp>
        <p:nvSpPr>
          <p:cNvPr id="422913" name="Text Box 1"/>
          <p:cNvSpPr txBox="1">
            <a:spLocks noChangeArrowheads="1"/>
          </p:cNvSpPr>
          <p:nvPr/>
        </p:nvSpPr>
        <p:spPr bwMode="auto">
          <a:xfrm>
            <a:off x="1254125" y="719138"/>
            <a:ext cx="4794250" cy="35956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42291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30250" y="4554538"/>
            <a:ext cx="5840413" cy="43148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5600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6FD19-C447-41E4-8FC5-4CB98648BF8C}" type="datetimeFigureOut">
              <a:rPr lang="pt-BR" smtClean="0"/>
              <a:t>10/10/2022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382EE-822B-4FA4-A9B3-07FD1ECD86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8016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6FD19-C447-41E4-8FC5-4CB98648BF8C}" type="datetimeFigureOut">
              <a:rPr lang="pt-BR" smtClean="0"/>
              <a:t>10/10/2022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382EE-822B-4FA4-A9B3-07FD1ECD86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885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6FD19-C447-41E4-8FC5-4CB98648BF8C}" type="datetimeFigureOut">
              <a:rPr lang="pt-BR" smtClean="0"/>
              <a:t>10/10/2022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382EE-822B-4FA4-A9B3-07FD1ECD86C9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05576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6FD19-C447-41E4-8FC5-4CB98648BF8C}" type="datetimeFigureOut">
              <a:rPr lang="pt-BR" smtClean="0"/>
              <a:t>10/10/2022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382EE-822B-4FA4-A9B3-07FD1ECD86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82015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6FD19-C447-41E4-8FC5-4CB98648BF8C}" type="datetimeFigureOut">
              <a:rPr lang="pt-BR" smtClean="0"/>
              <a:t>10/10/2022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382EE-822B-4FA4-A9B3-07FD1ECD86C9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31670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6FD19-C447-41E4-8FC5-4CB98648BF8C}" type="datetimeFigureOut">
              <a:rPr lang="pt-BR" smtClean="0"/>
              <a:t>10/10/2022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382EE-822B-4FA4-A9B3-07FD1ECD86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38156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6FD19-C447-41E4-8FC5-4CB98648BF8C}" type="datetimeFigureOut">
              <a:rPr lang="pt-BR" smtClean="0"/>
              <a:t>10/10/2022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382EE-822B-4FA4-A9B3-07FD1ECD86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46105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6FD19-C447-41E4-8FC5-4CB98648BF8C}" type="datetimeFigureOut">
              <a:rPr lang="pt-BR" smtClean="0"/>
              <a:t>10/10/2022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382EE-822B-4FA4-A9B3-07FD1ECD86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88081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17D70C-E7AD-4F13-A70B-6CDBE2C7223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4646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6FD19-C447-41E4-8FC5-4CB98648BF8C}" type="datetimeFigureOut">
              <a:rPr lang="pt-BR" smtClean="0"/>
              <a:t>10/10/2022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382EE-822B-4FA4-A9B3-07FD1ECD86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017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6FD19-C447-41E4-8FC5-4CB98648BF8C}" type="datetimeFigureOut">
              <a:rPr lang="pt-BR" smtClean="0"/>
              <a:t>10/10/2022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382EE-822B-4FA4-A9B3-07FD1ECD86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2266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6FD19-C447-41E4-8FC5-4CB98648BF8C}" type="datetimeFigureOut">
              <a:rPr lang="pt-BR" smtClean="0"/>
              <a:t>10/10/2022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382EE-822B-4FA4-A9B3-07FD1ECD86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6519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6FD19-C447-41E4-8FC5-4CB98648BF8C}" type="datetimeFigureOut">
              <a:rPr lang="pt-BR" smtClean="0"/>
              <a:t>10/10/2022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382EE-822B-4FA4-A9B3-07FD1ECD86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5625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6FD19-C447-41E4-8FC5-4CB98648BF8C}" type="datetimeFigureOut">
              <a:rPr lang="pt-BR" smtClean="0"/>
              <a:t>10/10/2022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382EE-822B-4FA4-A9B3-07FD1ECD86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3702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6FD19-C447-41E4-8FC5-4CB98648BF8C}" type="datetimeFigureOut">
              <a:rPr lang="pt-BR" smtClean="0"/>
              <a:t>10/10/2022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382EE-822B-4FA4-A9B3-07FD1ECD86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1595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6FD19-C447-41E4-8FC5-4CB98648BF8C}" type="datetimeFigureOut">
              <a:rPr lang="pt-BR" smtClean="0"/>
              <a:t>10/10/2022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382EE-822B-4FA4-A9B3-07FD1ECD86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8434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6FD19-C447-41E4-8FC5-4CB98648BF8C}" type="datetimeFigureOut">
              <a:rPr lang="pt-BR" smtClean="0"/>
              <a:t>10/10/2022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382EE-822B-4FA4-A9B3-07FD1ECD86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753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6FD19-C447-41E4-8FC5-4CB98648BF8C}" type="datetimeFigureOut">
              <a:rPr lang="pt-BR" smtClean="0"/>
              <a:t>10/10/2022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61382EE-822B-4FA4-A9B3-07FD1ECD86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2941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4211" y="685799"/>
            <a:ext cx="8384633" cy="2971801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Engenharia de Software</a:t>
            </a:r>
            <a:br>
              <a:rPr lang="pt-BR" dirty="0" smtClean="0">
                <a:solidFill>
                  <a:schemeClr val="tx1"/>
                </a:solidFill>
              </a:rPr>
            </a:br>
            <a:r>
              <a:rPr lang="pt-BR" dirty="0" smtClean="0">
                <a:solidFill>
                  <a:schemeClr val="tx1"/>
                </a:solidFill>
              </a:rPr>
              <a:t/>
            </a:r>
            <a:br>
              <a:rPr lang="pt-BR" dirty="0" smtClean="0">
                <a:solidFill>
                  <a:schemeClr val="tx1"/>
                </a:solidFill>
              </a:rPr>
            </a:br>
            <a:r>
              <a:rPr lang="pt-BR" sz="1800" dirty="0" smtClean="0">
                <a:solidFill>
                  <a:schemeClr val="tx1"/>
                </a:solidFill>
              </a:rPr>
              <a:t>Aula9: Teste de Software</a:t>
            </a:r>
            <a:r>
              <a:rPr lang="pt-BR" sz="1800" dirty="0">
                <a:solidFill>
                  <a:schemeClr val="tx1"/>
                </a:solidFill>
              </a:rPr>
              <a:t>	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4212" y="4634630"/>
            <a:ext cx="6400800" cy="1156570"/>
          </a:xfrm>
        </p:spPr>
        <p:txBody>
          <a:bodyPr/>
          <a:lstStyle/>
          <a:p>
            <a:r>
              <a:rPr lang="pt-BR" dirty="0" smtClean="0">
                <a:solidFill>
                  <a:schemeClr val="tx1"/>
                </a:solidFill>
              </a:rPr>
              <a:t>Dra. Ana Patrícia F. Magalhães Mascarenhas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anapatriciamagalhaes@gmail.com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85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40499" y="336882"/>
            <a:ext cx="9192016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pt-BR" sz="4000" dirty="0"/>
              <a:t>Como acontece o teste na empresa aonde você trabalha?</a:t>
            </a:r>
            <a:endParaRPr lang="pt-BR" sz="2800" dirty="0"/>
          </a:p>
        </p:txBody>
      </p:sp>
      <p:sp>
        <p:nvSpPr>
          <p:cNvPr id="20483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729C6BC-0D5D-4816-BD9D-29E6A8A01409}" type="slidenum">
              <a:rPr lang="pt-BR" sz="1200">
                <a:solidFill>
                  <a:srgbClr val="045C75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pt-BR" sz="1200">
              <a:solidFill>
                <a:srgbClr val="045C75"/>
              </a:solidFill>
              <a:latin typeface="Arial" panose="020B0604020202020204" pitchFamily="34" charset="0"/>
            </a:endParaRPr>
          </a:p>
        </p:txBody>
      </p:sp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>
          <a:xfrm>
            <a:off x="531282" y="1996532"/>
            <a:ext cx="8401050" cy="3929062"/>
          </a:xfrm>
        </p:spPr>
        <p:txBody>
          <a:bodyPr>
            <a:normAutofit/>
          </a:bodyPr>
          <a:lstStyle/>
          <a:p>
            <a:pPr lvl="1" eaLnBrk="1" hangingPunct="1"/>
            <a:r>
              <a:rPr lang="pt-BR" sz="2000" dirty="0" smtClean="0"/>
              <a:t>Quando é realizado?</a:t>
            </a:r>
          </a:p>
          <a:p>
            <a:pPr lvl="1" eaLnBrk="1" hangingPunct="1"/>
            <a:endParaRPr lang="pt-BR" sz="2000" dirty="0" smtClean="0"/>
          </a:p>
          <a:p>
            <a:pPr lvl="1" eaLnBrk="1" hangingPunct="1"/>
            <a:r>
              <a:rPr lang="pt-BR" sz="2000" dirty="0" smtClean="0"/>
              <a:t>Quem testa?</a:t>
            </a:r>
          </a:p>
          <a:p>
            <a:pPr lvl="1" eaLnBrk="1" hangingPunct="1"/>
            <a:endParaRPr lang="pt-BR" sz="2000" dirty="0" smtClean="0"/>
          </a:p>
          <a:p>
            <a:pPr lvl="1" eaLnBrk="1" hangingPunct="1"/>
            <a:r>
              <a:rPr lang="pt-BR" sz="2000" dirty="0" smtClean="0"/>
              <a:t>Existe ambiente separado para o teste?</a:t>
            </a:r>
          </a:p>
          <a:p>
            <a:pPr lvl="1" eaLnBrk="1" hangingPunct="1"/>
            <a:endParaRPr lang="pt-BR" sz="2000" dirty="0" smtClean="0"/>
          </a:p>
          <a:p>
            <a:pPr lvl="1" eaLnBrk="1" hangingPunct="1"/>
            <a:r>
              <a:rPr lang="pt-BR" sz="2000" dirty="0" smtClean="0"/>
              <a:t>É automatizado?</a:t>
            </a:r>
          </a:p>
          <a:p>
            <a:pPr lvl="1" eaLnBrk="1" hangingPunct="1"/>
            <a:endParaRPr lang="pt-BR" sz="2000" dirty="0" smtClean="0"/>
          </a:p>
          <a:p>
            <a:pPr lvl="1" eaLnBrk="1" hangingPunct="1"/>
            <a:r>
              <a:rPr lang="pt-BR" sz="2000" dirty="0" smtClean="0"/>
              <a:t>Gera estatística?</a:t>
            </a:r>
          </a:p>
          <a:p>
            <a:pPr eaLnBrk="1" hangingPunct="1"/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122226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63463" y="285750"/>
            <a:ext cx="996165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pt-BR" sz="4000" dirty="0"/>
              <a:t>Derivação dos casos de teste</a:t>
            </a:r>
            <a:br>
              <a:rPr lang="pt-BR" sz="4000" dirty="0"/>
            </a:br>
            <a:r>
              <a:rPr lang="pt-BR" dirty="0"/>
              <a:t>Método </a:t>
            </a:r>
            <a:r>
              <a:rPr lang="pt-BR" sz="3200" dirty="0"/>
              <a:t>Gráfico de causa e efeito – exemplo – cont.</a:t>
            </a:r>
            <a:endParaRPr lang="pt-BR" sz="2800" dirty="0"/>
          </a:p>
        </p:txBody>
      </p:sp>
      <p:sp>
        <p:nvSpPr>
          <p:cNvPr id="154627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B03FBF9-C445-43C7-9A4F-E3A3EA456B0A}" type="slidenum">
              <a:rPr lang="pt-BR" sz="1200">
                <a:solidFill>
                  <a:srgbClr val="045C75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100</a:t>
            </a:fld>
            <a:endParaRPr lang="pt-BR" sz="1200">
              <a:solidFill>
                <a:srgbClr val="045C75"/>
              </a:solidFill>
              <a:latin typeface="Arial" panose="020B0604020202020204" pitchFamily="34" charset="0"/>
            </a:endParaRPr>
          </a:p>
        </p:txBody>
      </p:sp>
      <p:sp>
        <p:nvSpPr>
          <p:cNvPr id="154628" name="Rectangle 3"/>
          <p:cNvSpPr>
            <a:spLocks noGrp="1" noChangeArrowheads="1"/>
          </p:cNvSpPr>
          <p:nvPr>
            <p:ph idx="1"/>
          </p:nvPr>
        </p:nvSpPr>
        <p:spPr>
          <a:xfrm>
            <a:off x="778898" y="2003970"/>
            <a:ext cx="8401050" cy="3214687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pt-BR" sz="2000" dirty="0"/>
              <a:t>Causas</a:t>
            </a:r>
          </a:p>
          <a:p>
            <a:pPr lvl="1" eaLnBrk="1" hangingPunct="1"/>
            <a:r>
              <a:rPr lang="pt-BR" sz="1800" dirty="0"/>
              <a:t>Tipo da chamada: local(CL), interurbana (DDD) e internacional (DDI)</a:t>
            </a:r>
          </a:p>
          <a:p>
            <a:pPr lvl="1" eaLnBrk="1" hangingPunct="1"/>
            <a:r>
              <a:rPr lang="pt-BR" sz="1800" dirty="0"/>
              <a:t>Faixa de horário: 6-26; 0-6; 9-21; 21-9</a:t>
            </a:r>
          </a:p>
          <a:p>
            <a:pPr lvl="1" eaLnBrk="1" hangingPunct="1"/>
            <a:r>
              <a:rPr lang="pt-BR" sz="1800" dirty="0"/>
              <a:t>Estado ou país: AC, AM, AP, ... (estados), EUA,... (países)</a:t>
            </a:r>
          </a:p>
          <a:p>
            <a:pPr lvl="1" eaLnBrk="1" hangingPunct="1"/>
            <a:endParaRPr lang="pt-BR" sz="1800" dirty="0"/>
          </a:p>
          <a:p>
            <a:pPr eaLnBrk="1" hangingPunct="1"/>
            <a:r>
              <a:rPr lang="pt-BR" sz="2000" dirty="0"/>
              <a:t>Efeitos</a:t>
            </a:r>
          </a:p>
          <a:p>
            <a:pPr lvl="1" eaLnBrk="1" hangingPunct="1"/>
            <a:r>
              <a:rPr lang="pt-BR" sz="1800" dirty="0"/>
              <a:t>Cálculo de cobrança conforme o especificado</a:t>
            </a:r>
          </a:p>
          <a:p>
            <a:pPr lvl="2" eaLnBrk="1" hangingPunct="1"/>
            <a:r>
              <a:rPr lang="pt-BR" dirty="0"/>
              <a:t>F1 = duração * R$ 1,00</a:t>
            </a:r>
          </a:p>
          <a:p>
            <a:pPr lvl="2" eaLnBrk="1" hangingPunct="1"/>
            <a:r>
              <a:rPr lang="pt-BR" dirty="0"/>
              <a:t>F2 = R$ 0,50</a:t>
            </a:r>
          </a:p>
          <a:p>
            <a:pPr lvl="2" eaLnBrk="1" hangingPunct="1"/>
            <a:r>
              <a:rPr lang="pt-BR" dirty="0"/>
              <a:t>F3 = duração * </a:t>
            </a:r>
            <a:r>
              <a:rPr lang="pt-BR" dirty="0" err="1"/>
              <a:t>valor_localidade</a:t>
            </a:r>
            <a:endParaRPr lang="pt-BR" dirty="0"/>
          </a:p>
          <a:p>
            <a:pPr lvl="1" eaLnBrk="1" hangingPunct="1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428248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38411" y="285750"/>
            <a:ext cx="9986702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pt-BR" sz="4000" dirty="0"/>
              <a:t>Derivação dos casos de teste </a:t>
            </a:r>
            <a:br>
              <a:rPr lang="pt-BR" sz="4000" dirty="0"/>
            </a:br>
            <a:r>
              <a:rPr lang="pt-BR" dirty="0"/>
              <a:t>Método </a:t>
            </a:r>
            <a:r>
              <a:rPr lang="pt-BR" sz="3200" dirty="0"/>
              <a:t>Gráfico de causa e efeito – exemplo – cont.</a:t>
            </a:r>
            <a:endParaRPr lang="pt-BR" sz="2800" dirty="0"/>
          </a:p>
        </p:txBody>
      </p:sp>
      <p:sp>
        <p:nvSpPr>
          <p:cNvPr id="155651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D9A5559-535B-4259-975B-2E15C2DF4B7A}" type="slidenum">
              <a:rPr lang="pt-BR" sz="1200">
                <a:solidFill>
                  <a:srgbClr val="045C75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101</a:t>
            </a:fld>
            <a:endParaRPr lang="pt-BR" sz="1200">
              <a:solidFill>
                <a:srgbClr val="045C75"/>
              </a:solidFill>
              <a:latin typeface="Arial" panose="020B0604020202020204" pitchFamily="34" charset="0"/>
            </a:endParaRPr>
          </a:p>
        </p:txBody>
      </p:sp>
      <p:sp>
        <p:nvSpPr>
          <p:cNvPr id="155652" name="Rectangle 3"/>
          <p:cNvSpPr>
            <a:spLocks noGrp="1" noChangeArrowheads="1"/>
          </p:cNvSpPr>
          <p:nvPr>
            <p:ph idx="1"/>
          </p:nvPr>
        </p:nvSpPr>
        <p:spPr>
          <a:xfrm>
            <a:off x="531282" y="2127712"/>
            <a:ext cx="8401050" cy="3214687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pt-BR" sz="2400" dirty="0"/>
              <a:t>Casos de teste</a:t>
            </a:r>
          </a:p>
          <a:p>
            <a:pPr lvl="1" eaLnBrk="1" hangingPunct="1"/>
            <a:r>
              <a:rPr lang="pt-BR" sz="1800" dirty="0"/>
              <a:t>Caso 1: {</a:t>
            </a:r>
            <a:r>
              <a:rPr lang="pt-BR" sz="1800" dirty="0" err="1"/>
              <a:t>Tipo_da_chamada</a:t>
            </a:r>
            <a:r>
              <a:rPr lang="pt-BR" sz="1800" dirty="0"/>
              <a:t>=</a:t>
            </a:r>
            <a:r>
              <a:rPr lang="pt-BR" sz="1800" dirty="0" err="1"/>
              <a:t>CL,faixa_de_horario</a:t>
            </a:r>
            <a:r>
              <a:rPr lang="pt-BR" sz="1800" dirty="0"/>
              <a:t>=6-24,valor_localidade=X}</a:t>
            </a:r>
          </a:p>
          <a:p>
            <a:pPr lvl="1" eaLnBrk="1" hangingPunct="1"/>
            <a:r>
              <a:rPr lang="pt-BR" sz="1800" dirty="0"/>
              <a:t>Caso2: {</a:t>
            </a:r>
            <a:r>
              <a:rPr lang="pt-BR" sz="1800" dirty="0" err="1"/>
              <a:t>tipo_da_chamada</a:t>
            </a:r>
            <a:r>
              <a:rPr lang="pt-BR" sz="1800" dirty="0"/>
              <a:t>=</a:t>
            </a:r>
            <a:r>
              <a:rPr lang="pt-BR" sz="1800" dirty="0" err="1"/>
              <a:t>DDD,faixa_de_horario</a:t>
            </a:r>
            <a:r>
              <a:rPr lang="pt-BR" sz="1800" dirty="0"/>
              <a:t>=21-9,valor_localidade=X}</a:t>
            </a:r>
          </a:p>
          <a:p>
            <a:pPr lvl="1" eaLnBrk="1" hangingPunct="1"/>
            <a:r>
              <a:rPr lang="pt-BR" sz="1800" dirty="0"/>
              <a:t>Caso3: {</a:t>
            </a:r>
            <a:r>
              <a:rPr lang="pt-BR" sz="1800" dirty="0" err="1"/>
              <a:t>tipo_da_chamada</a:t>
            </a:r>
            <a:r>
              <a:rPr lang="pt-BR" sz="1800" dirty="0"/>
              <a:t>=</a:t>
            </a:r>
            <a:r>
              <a:rPr lang="pt-BR" sz="1800" dirty="0" err="1"/>
              <a:t>CL,faixa_de_horario</a:t>
            </a:r>
            <a:r>
              <a:rPr lang="pt-BR" sz="1800" dirty="0"/>
              <a:t>=0-6,valor_localidade=X}</a:t>
            </a:r>
          </a:p>
          <a:p>
            <a:pPr lvl="1" eaLnBrk="1" hangingPunct="1"/>
            <a:r>
              <a:rPr lang="pt-BR" sz="1800" dirty="0"/>
              <a:t>Caso4: {</a:t>
            </a:r>
            <a:r>
              <a:rPr lang="pt-BR" sz="1800" dirty="0" err="1"/>
              <a:t>tipo_da_chamada</a:t>
            </a:r>
            <a:r>
              <a:rPr lang="pt-BR" sz="1800" dirty="0"/>
              <a:t>=</a:t>
            </a:r>
            <a:r>
              <a:rPr lang="pt-BR" sz="1800" dirty="0" err="1"/>
              <a:t>DDD,faixa_de_horario</a:t>
            </a:r>
            <a:r>
              <a:rPr lang="pt-BR" sz="1800" dirty="0"/>
              <a:t>=9-21,valor_localidade=X}</a:t>
            </a:r>
          </a:p>
          <a:p>
            <a:pPr lvl="1" eaLnBrk="1" hangingPunct="1"/>
            <a:r>
              <a:rPr lang="pt-BR" sz="1800" dirty="0"/>
              <a:t>Caso5: {</a:t>
            </a:r>
            <a:r>
              <a:rPr lang="pt-BR" sz="1800" dirty="0" err="1"/>
              <a:t>tipo_da_chamada</a:t>
            </a:r>
            <a:r>
              <a:rPr lang="pt-BR" sz="1800" dirty="0"/>
              <a:t>=</a:t>
            </a:r>
            <a:r>
              <a:rPr lang="pt-BR" sz="1800" dirty="0" err="1"/>
              <a:t>DDI,faixa_de_horario</a:t>
            </a:r>
            <a:r>
              <a:rPr lang="pt-BR" sz="1800" dirty="0"/>
              <a:t>=</a:t>
            </a:r>
            <a:r>
              <a:rPr lang="pt-BR" sz="1800" dirty="0" err="1"/>
              <a:t>Y,valor_localidade</a:t>
            </a:r>
            <a:r>
              <a:rPr lang="pt-BR" sz="1800" dirty="0"/>
              <a:t>=X}</a:t>
            </a:r>
          </a:p>
          <a:p>
            <a:pPr lvl="1" eaLnBrk="1" hangingPunct="1"/>
            <a:endParaRPr lang="pt-BR" sz="1800" dirty="0"/>
          </a:p>
          <a:p>
            <a:pPr lvl="1" eaLnBrk="1" hangingPunct="1"/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219922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63255" y="285750"/>
            <a:ext cx="10061858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pt-BR" sz="4000" dirty="0"/>
              <a:t>Derivação dos casos de teste</a:t>
            </a:r>
            <a:br>
              <a:rPr lang="pt-BR" sz="4000" dirty="0"/>
            </a:br>
            <a:r>
              <a:rPr lang="pt-BR" sz="3200" dirty="0"/>
              <a:t>Método da classe de equivalência (</a:t>
            </a:r>
            <a:r>
              <a:rPr lang="pt-BR" sz="3200" dirty="0" err="1"/>
              <a:t>Meyers</a:t>
            </a:r>
            <a:r>
              <a:rPr lang="pt-BR" sz="3200" dirty="0"/>
              <a:t>, 1979)</a:t>
            </a:r>
            <a:endParaRPr lang="pt-BR" sz="2800" dirty="0"/>
          </a:p>
        </p:txBody>
      </p:sp>
      <p:sp>
        <p:nvSpPr>
          <p:cNvPr id="156675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36E3180-C080-438F-84CE-B344C1345B90}" type="slidenum">
              <a:rPr lang="pt-BR" sz="1200">
                <a:solidFill>
                  <a:srgbClr val="045C75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102</a:t>
            </a:fld>
            <a:endParaRPr lang="pt-BR" sz="1200">
              <a:solidFill>
                <a:srgbClr val="045C75"/>
              </a:solidFill>
              <a:latin typeface="Arial" panose="020B0604020202020204" pitchFamily="34" charset="0"/>
            </a:endParaRPr>
          </a:p>
        </p:txBody>
      </p:sp>
      <p:sp>
        <p:nvSpPr>
          <p:cNvPr id="156676" name="Rectangle 3"/>
          <p:cNvSpPr>
            <a:spLocks noGrp="1" noChangeArrowheads="1"/>
          </p:cNvSpPr>
          <p:nvPr>
            <p:ph idx="1"/>
          </p:nvPr>
        </p:nvSpPr>
        <p:spPr>
          <a:xfrm>
            <a:off x="977030" y="1928814"/>
            <a:ext cx="9690970" cy="3214687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pt-BR" sz="2000" dirty="0"/>
              <a:t>Teste funcional</a:t>
            </a:r>
          </a:p>
          <a:p>
            <a:pPr eaLnBrk="1" hangingPunct="1"/>
            <a:r>
              <a:rPr lang="pt-BR" sz="2000" dirty="0"/>
              <a:t>Reduz casos de teste a um número controlável</a:t>
            </a:r>
          </a:p>
          <a:p>
            <a:pPr eaLnBrk="1" hangingPunct="1"/>
            <a:r>
              <a:rPr lang="pt-BR" sz="2000" dirty="0"/>
              <a:t>Mantém uma cobertura </a:t>
            </a:r>
            <a:r>
              <a:rPr lang="pt-BR" sz="2000" dirty="0" smtClean="0"/>
              <a:t>razoável</a:t>
            </a:r>
            <a:endParaRPr lang="pt-BR" sz="2000" dirty="0"/>
          </a:p>
          <a:p>
            <a:pPr eaLnBrk="1" hangingPunct="1"/>
            <a:endParaRPr lang="pt-BR" sz="2000" dirty="0"/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pt-BR" sz="2000" dirty="0"/>
              <a:t>Não se pode testar todos os casos então...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pt-BR" sz="2000" dirty="0"/>
              <a:t>             ... dividi-los em classes onde casos da mesma classe sejam equivalentes</a:t>
            </a:r>
            <a:endParaRPr lang="pt-BR" sz="1400" dirty="0"/>
          </a:p>
          <a:p>
            <a:pPr eaLnBrk="1" hangingPunct="1"/>
            <a:endParaRPr lang="pt-BR" dirty="0"/>
          </a:p>
          <a:p>
            <a:pPr eaLnBrk="1" hangingPunct="1"/>
            <a:r>
              <a:rPr lang="pt-BR" dirty="0"/>
              <a:t>Agrupar casos de teste onde o comportamento do sistema seja o mesmo</a:t>
            </a:r>
          </a:p>
          <a:p>
            <a:pPr lvl="1" eaLnBrk="1" hangingPunct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6975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551145" y="285750"/>
            <a:ext cx="9873968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pt-BR" sz="4000" dirty="0"/>
              <a:t>Derivação dos casos de teste </a:t>
            </a:r>
            <a:br>
              <a:rPr lang="pt-BR" sz="4000" dirty="0"/>
            </a:br>
            <a:r>
              <a:rPr lang="pt-BR" sz="3200" dirty="0"/>
              <a:t>Método do valor limite</a:t>
            </a:r>
            <a:endParaRPr lang="pt-BR" sz="2800" dirty="0"/>
          </a:p>
        </p:txBody>
      </p:sp>
      <p:sp>
        <p:nvSpPr>
          <p:cNvPr id="157699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3259D8E-FC58-4B2F-9902-401CD46F0605}" type="slidenum">
              <a:rPr lang="pt-BR" sz="1200">
                <a:solidFill>
                  <a:srgbClr val="045C75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103</a:t>
            </a:fld>
            <a:endParaRPr lang="pt-BR" sz="1200">
              <a:solidFill>
                <a:srgbClr val="045C75"/>
              </a:solidFill>
              <a:latin typeface="Arial" panose="020B0604020202020204" pitchFamily="34" charset="0"/>
            </a:endParaRPr>
          </a:p>
        </p:txBody>
      </p:sp>
      <p:sp>
        <p:nvSpPr>
          <p:cNvPr id="157700" name="Rectangle 3"/>
          <p:cNvSpPr>
            <a:spLocks noGrp="1" noChangeArrowheads="1"/>
          </p:cNvSpPr>
          <p:nvPr>
            <p:ph idx="1"/>
          </p:nvPr>
        </p:nvSpPr>
        <p:spPr>
          <a:xfrm>
            <a:off x="713984" y="1928814"/>
            <a:ext cx="9954016" cy="3214687"/>
          </a:xfrm>
        </p:spPr>
        <p:txBody>
          <a:bodyPr/>
          <a:lstStyle/>
          <a:p>
            <a:pPr eaLnBrk="1" hangingPunct="1"/>
            <a:r>
              <a:rPr lang="pt-BR" sz="2000" dirty="0"/>
              <a:t>Validar valores limites do domínio de entrada</a:t>
            </a:r>
          </a:p>
          <a:p>
            <a:pPr eaLnBrk="1" hangingPunct="1"/>
            <a:endParaRPr lang="pt-BR" sz="2000" dirty="0"/>
          </a:p>
          <a:p>
            <a:pPr eaLnBrk="1" hangingPunct="1"/>
            <a:r>
              <a:rPr lang="pt-BR" sz="2000" dirty="0"/>
              <a:t>Estes limites em geral concentram a maior quantidade de erros</a:t>
            </a:r>
          </a:p>
          <a:p>
            <a:pPr eaLnBrk="1" hangingPunct="1"/>
            <a:endParaRPr lang="pt-BR" sz="2000" dirty="0"/>
          </a:p>
          <a:p>
            <a:pPr eaLnBrk="1" hangingPunct="1"/>
            <a:r>
              <a:rPr lang="pt-BR" sz="2000" dirty="0"/>
              <a:t>Esse método pode complementar o método de classe de equivalência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70454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8307" y="285750"/>
            <a:ext cx="10036806" cy="1143000"/>
          </a:xfrm>
        </p:spPr>
        <p:txBody>
          <a:bodyPr/>
          <a:lstStyle/>
          <a:p>
            <a:pPr eaLnBrk="1" hangingPunct="1"/>
            <a:r>
              <a:rPr lang="pt-BR" sz="4000" dirty="0"/>
              <a:t>Desafios para um bom caso de teste</a:t>
            </a:r>
            <a:endParaRPr lang="pt-BR" sz="2800" dirty="0"/>
          </a:p>
        </p:txBody>
      </p:sp>
      <p:sp>
        <p:nvSpPr>
          <p:cNvPr id="158723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9CFAC4A-C025-4CB9-97AB-7CA1210CB841}" type="slidenum">
              <a:rPr lang="pt-BR" sz="1200">
                <a:solidFill>
                  <a:srgbClr val="045C75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104</a:t>
            </a:fld>
            <a:endParaRPr lang="pt-BR" sz="1200">
              <a:solidFill>
                <a:srgbClr val="045C75"/>
              </a:solidFill>
              <a:latin typeface="Arial" panose="020B0604020202020204" pitchFamily="34" charset="0"/>
            </a:endParaRPr>
          </a:p>
        </p:txBody>
      </p:sp>
      <p:sp>
        <p:nvSpPr>
          <p:cNvPr id="158724" name="Rectangle 3"/>
          <p:cNvSpPr>
            <a:spLocks noGrp="1" noChangeArrowheads="1"/>
          </p:cNvSpPr>
          <p:nvPr>
            <p:ph idx="1"/>
          </p:nvPr>
        </p:nvSpPr>
        <p:spPr>
          <a:xfrm>
            <a:off x="576197" y="1428750"/>
            <a:ext cx="8442543" cy="3214687"/>
          </a:xfrm>
        </p:spPr>
        <p:txBody>
          <a:bodyPr>
            <a:noAutofit/>
          </a:bodyPr>
          <a:lstStyle/>
          <a:p>
            <a:pPr eaLnBrk="1" hangingPunct="1"/>
            <a:r>
              <a:rPr lang="pt-BR" dirty="0"/>
              <a:t>Mudança de requisitos</a:t>
            </a:r>
          </a:p>
          <a:p>
            <a:pPr lvl="1" eaLnBrk="1" hangingPunct="1"/>
            <a:r>
              <a:rPr lang="pt-BR" sz="1400" dirty="0"/>
              <a:t>Apresentar custos</a:t>
            </a:r>
          </a:p>
          <a:p>
            <a:pPr lvl="1" eaLnBrk="1" hangingPunct="1"/>
            <a:r>
              <a:rPr lang="pt-BR" sz="1400" dirty="0"/>
              <a:t>Definir prioridades de escrita dos casos de teste</a:t>
            </a:r>
          </a:p>
          <a:p>
            <a:pPr lvl="1" eaLnBrk="1" hangingPunct="1"/>
            <a:r>
              <a:rPr lang="pt-BR" sz="1400" dirty="0"/>
              <a:t>Apresentar casos de testes que serão modificados</a:t>
            </a:r>
          </a:p>
          <a:p>
            <a:pPr lvl="1" eaLnBrk="1" hangingPunct="1"/>
            <a:endParaRPr lang="pt-BR" sz="1400" dirty="0"/>
          </a:p>
          <a:p>
            <a:pPr eaLnBrk="1" hangingPunct="1"/>
            <a:r>
              <a:rPr lang="pt-BR" dirty="0"/>
              <a:t>Mudança de cronograma (antecipação)</a:t>
            </a:r>
          </a:p>
          <a:p>
            <a:pPr lvl="1" eaLnBrk="1" hangingPunct="1"/>
            <a:r>
              <a:rPr lang="pt-BR" sz="1400" dirty="0"/>
              <a:t>Verificação do escopo</a:t>
            </a:r>
          </a:p>
          <a:p>
            <a:pPr lvl="1" eaLnBrk="1" hangingPunct="1"/>
            <a:r>
              <a:rPr lang="pt-BR" sz="1400" dirty="0"/>
              <a:t>Aumento da equipe</a:t>
            </a:r>
          </a:p>
          <a:p>
            <a:pPr lvl="1" eaLnBrk="1" hangingPunct="1"/>
            <a:r>
              <a:rPr lang="pt-BR" sz="1400" dirty="0"/>
              <a:t>Rever ordem de elaboração dos casos de teste</a:t>
            </a:r>
          </a:p>
          <a:p>
            <a:pPr lvl="1" eaLnBrk="1" hangingPunct="1"/>
            <a:endParaRPr lang="pt-BR" sz="1400" dirty="0"/>
          </a:p>
          <a:p>
            <a:pPr eaLnBrk="1" hangingPunct="1"/>
            <a:r>
              <a:rPr lang="pt-BR" dirty="0"/>
              <a:t>Rotatividade da equipe de teste</a:t>
            </a:r>
            <a:endParaRPr lang="pt-BR" sz="1400" dirty="0"/>
          </a:p>
          <a:p>
            <a:pPr lvl="1" eaLnBrk="1" hangingPunct="1"/>
            <a:r>
              <a:rPr lang="pt-BR" sz="1400" dirty="0"/>
              <a:t>O novo integrante deve conhecer os casos de uso de negócio</a:t>
            </a:r>
          </a:p>
          <a:p>
            <a:pPr lvl="1" eaLnBrk="1" hangingPunct="1"/>
            <a:r>
              <a:rPr lang="pt-BR" sz="1400" dirty="0"/>
              <a:t>Entender objetivo, cronograma e organização do projeto que está sendo testado</a:t>
            </a:r>
          </a:p>
        </p:txBody>
      </p:sp>
    </p:spTree>
    <p:extLst>
      <p:ext uri="{BB962C8B-B14F-4D97-AF65-F5344CB8AC3E}">
        <p14:creationId xmlns:p14="http://schemas.microsoft.com/office/powerpoint/2010/main" val="107776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>
          <a:xfrm>
            <a:off x="245532" y="285751"/>
            <a:ext cx="8686800" cy="1143000"/>
          </a:xfrm>
        </p:spPr>
        <p:txBody>
          <a:bodyPr/>
          <a:lstStyle/>
          <a:p>
            <a:pPr eaLnBrk="1" hangingPunct="1"/>
            <a:r>
              <a:rPr lang="pt-BR" sz="4000"/>
              <a:t>Exemplo – Tela de Login e Senha</a:t>
            </a:r>
            <a:endParaRPr lang="pt-BR" sz="2800"/>
          </a:p>
        </p:txBody>
      </p:sp>
      <p:sp>
        <p:nvSpPr>
          <p:cNvPr id="159747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837C2C0-FFDD-45BA-9848-5818E78C32A0}" type="slidenum">
              <a:rPr lang="pt-BR" sz="1200">
                <a:solidFill>
                  <a:srgbClr val="045C75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105</a:t>
            </a:fld>
            <a:endParaRPr lang="pt-BR" sz="1200">
              <a:solidFill>
                <a:srgbClr val="045C75"/>
              </a:solidFill>
              <a:latin typeface="Arial" panose="020B0604020202020204" pitchFamily="34" charset="0"/>
            </a:endParaRPr>
          </a:p>
        </p:txBody>
      </p:sp>
      <p:sp>
        <p:nvSpPr>
          <p:cNvPr id="159748" name="Rectangle 3"/>
          <p:cNvSpPr>
            <a:spLocks noGrp="1" noChangeArrowheads="1"/>
          </p:cNvSpPr>
          <p:nvPr>
            <p:ph idx="1"/>
          </p:nvPr>
        </p:nvSpPr>
        <p:spPr>
          <a:xfrm>
            <a:off x="538619" y="1002866"/>
            <a:ext cx="10066751" cy="4714875"/>
          </a:xfrm>
        </p:spPr>
        <p:txBody>
          <a:bodyPr>
            <a:noAutofit/>
          </a:bodyPr>
          <a:lstStyle/>
          <a:p>
            <a:pPr eaLnBrk="1" hangingPunct="1"/>
            <a:r>
              <a:rPr lang="pt-BR" sz="1600" dirty="0"/>
              <a:t>Especificação do sistema</a:t>
            </a:r>
          </a:p>
          <a:p>
            <a:pPr lvl="1" eaLnBrk="1" hangingPunct="1"/>
            <a:r>
              <a:rPr lang="pt-BR" sz="1400" dirty="0"/>
              <a:t>Campos: </a:t>
            </a:r>
            <a:r>
              <a:rPr lang="pt-BR" sz="1400" dirty="0" err="1"/>
              <a:t>login</a:t>
            </a:r>
            <a:r>
              <a:rPr lang="pt-BR" sz="1400" dirty="0"/>
              <a:t> e senha RN01</a:t>
            </a:r>
          </a:p>
          <a:p>
            <a:pPr lvl="1" eaLnBrk="1" hangingPunct="1"/>
            <a:r>
              <a:rPr lang="pt-BR" sz="1400" dirty="0"/>
              <a:t>Opções para OK e limpar</a:t>
            </a:r>
          </a:p>
          <a:p>
            <a:pPr lvl="1" eaLnBrk="1" hangingPunct="1"/>
            <a:r>
              <a:rPr lang="pt-BR" sz="1400" dirty="0"/>
              <a:t>Caso o ator selecione opção Limpar:</a:t>
            </a:r>
          </a:p>
          <a:p>
            <a:pPr lvl="2" eaLnBrk="1" hangingPunct="1"/>
            <a:r>
              <a:rPr lang="pt-BR" sz="1000" dirty="0"/>
              <a:t>O sistema limpa os campos </a:t>
            </a:r>
            <a:r>
              <a:rPr lang="pt-BR" sz="1000" dirty="0" err="1"/>
              <a:t>Login</a:t>
            </a:r>
            <a:r>
              <a:rPr lang="pt-BR" sz="1000" dirty="0"/>
              <a:t> e senha E1,RN02</a:t>
            </a:r>
          </a:p>
          <a:p>
            <a:pPr lvl="1" eaLnBrk="1" hangingPunct="1"/>
            <a:r>
              <a:rPr lang="pt-BR" sz="1400" dirty="0"/>
              <a:t>Caso o ator seleciona a opção OK:</a:t>
            </a:r>
          </a:p>
          <a:p>
            <a:pPr lvl="2" eaLnBrk="1" hangingPunct="1"/>
            <a:r>
              <a:rPr lang="pt-BR" sz="1000" dirty="0"/>
              <a:t>O sistema valida o preenchimento dos campos</a:t>
            </a:r>
          </a:p>
          <a:p>
            <a:pPr lvl="2" eaLnBrk="1" hangingPunct="1"/>
            <a:r>
              <a:rPr lang="pt-BR" sz="1000" dirty="0"/>
              <a:t>O sistema valida o conteúdo dos campos </a:t>
            </a:r>
            <a:r>
              <a:rPr lang="pt-BR" sz="1000" dirty="0" err="1"/>
              <a:t>login</a:t>
            </a:r>
            <a:r>
              <a:rPr lang="pt-BR" sz="1000" dirty="0"/>
              <a:t> e senha E2, E3</a:t>
            </a:r>
            <a:endParaRPr lang="pt-BR" dirty="0"/>
          </a:p>
          <a:p>
            <a:pPr eaLnBrk="1" hangingPunct="1"/>
            <a:endParaRPr lang="pt-BR" sz="1600" dirty="0"/>
          </a:p>
          <a:p>
            <a:pPr eaLnBrk="1" hangingPunct="1"/>
            <a:r>
              <a:rPr lang="pt-BR" sz="1600" dirty="0"/>
              <a:t>Fluxos de exceções</a:t>
            </a:r>
          </a:p>
          <a:p>
            <a:pPr lvl="1" eaLnBrk="1" hangingPunct="1"/>
            <a:r>
              <a:rPr lang="pt-BR" sz="1400" dirty="0"/>
              <a:t>E1: Campos Obrigatórios</a:t>
            </a:r>
          </a:p>
          <a:p>
            <a:pPr lvl="1" eaLnBrk="1" hangingPunct="1"/>
            <a:r>
              <a:rPr lang="pt-BR" sz="1400" dirty="0"/>
              <a:t>Caso um dos dois ou os dois campos não tenham sido preenchidos</a:t>
            </a:r>
          </a:p>
          <a:p>
            <a:pPr lvl="2" eaLnBrk="1" hangingPunct="1"/>
            <a:r>
              <a:rPr lang="pt-BR" sz="1000" dirty="0"/>
              <a:t>O sistema apresenta a mensagem “O </a:t>
            </a:r>
            <a:r>
              <a:rPr lang="pt-BR" sz="1000" dirty="0" err="1"/>
              <a:t>login</a:t>
            </a:r>
            <a:r>
              <a:rPr lang="pt-BR" sz="1000" dirty="0"/>
              <a:t> ou senha informado não é válido” e retorna ao passo anterior</a:t>
            </a:r>
          </a:p>
          <a:p>
            <a:pPr lvl="1" eaLnBrk="1" hangingPunct="1"/>
            <a:r>
              <a:rPr lang="pt-BR" sz="1400" dirty="0"/>
              <a:t>E2: Validação de usuário e senha</a:t>
            </a:r>
          </a:p>
          <a:p>
            <a:pPr lvl="1" eaLnBrk="1" hangingPunct="1"/>
            <a:r>
              <a:rPr lang="pt-BR" sz="1400" dirty="0"/>
              <a:t>O sistema apresenta a mensagem “O </a:t>
            </a:r>
            <a:r>
              <a:rPr lang="pt-BR" sz="1400" dirty="0" err="1"/>
              <a:t>login</a:t>
            </a:r>
            <a:r>
              <a:rPr lang="pt-BR" sz="1400" dirty="0"/>
              <a:t> ou senha informado não é válido” e retorna ao passo anterior</a:t>
            </a:r>
          </a:p>
          <a:p>
            <a:pPr lvl="1" eaLnBrk="1" hangingPunct="1"/>
            <a:r>
              <a:rPr lang="pt-BR" sz="1400" dirty="0"/>
              <a:t>E3: usuário bloqueado</a:t>
            </a:r>
          </a:p>
          <a:p>
            <a:pPr lvl="1" eaLnBrk="1" hangingPunct="1"/>
            <a:r>
              <a:rPr lang="pt-BR" sz="1400" dirty="0"/>
              <a:t>O sistema verifica se o usuário está bloqueado, exibe uma mensagem com o texto descrito acima e retorna ao passo anterior</a:t>
            </a:r>
          </a:p>
        </p:txBody>
      </p:sp>
    </p:spTree>
    <p:extLst>
      <p:ext uri="{BB962C8B-B14F-4D97-AF65-F5344CB8AC3E}">
        <p14:creationId xmlns:p14="http://schemas.microsoft.com/office/powerpoint/2010/main" val="87199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1" y="143669"/>
            <a:ext cx="8686800" cy="1143000"/>
          </a:xfrm>
        </p:spPr>
        <p:txBody>
          <a:bodyPr/>
          <a:lstStyle/>
          <a:p>
            <a:pPr eaLnBrk="1" hangingPunct="1"/>
            <a:r>
              <a:rPr lang="pt-BR" sz="4000" dirty="0"/>
              <a:t>Exemplo – Tela de </a:t>
            </a:r>
            <a:r>
              <a:rPr lang="pt-BR" sz="4000" dirty="0" err="1"/>
              <a:t>Login</a:t>
            </a:r>
            <a:r>
              <a:rPr lang="pt-BR" sz="4000" dirty="0"/>
              <a:t> e Senha (2)</a:t>
            </a:r>
            <a:endParaRPr lang="pt-BR" sz="2800" dirty="0"/>
          </a:p>
        </p:txBody>
      </p:sp>
      <p:sp>
        <p:nvSpPr>
          <p:cNvPr id="160771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2E1CCAD-EE10-4E33-882E-06B3B4C4248E}" type="slidenum">
              <a:rPr lang="pt-BR" sz="1200">
                <a:solidFill>
                  <a:srgbClr val="045C75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106</a:t>
            </a:fld>
            <a:endParaRPr lang="pt-BR" sz="1200">
              <a:solidFill>
                <a:srgbClr val="045C75"/>
              </a:solidFill>
              <a:latin typeface="Arial" panose="020B0604020202020204" pitchFamily="34" charset="0"/>
            </a:endParaRPr>
          </a:p>
        </p:txBody>
      </p:sp>
      <p:sp>
        <p:nvSpPr>
          <p:cNvPr id="160772" name="Rectangle 3"/>
          <p:cNvSpPr>
            <a:spLocks noGrp="1" noChangeArrowheads="1"/>
          </p:cNvSpPr>
          <p:nvPr>
            <p:ph idx="1"/>
          </p:nvPr>
        </p:nvSpPr>
        <p:spPr>
          <a:xfrm>
            <a:off x="323851" y="1075495"/>
            <a:ext cx="8786812" cy="2928938"/>
          </a:xfrm>
        </p:spPr>
        <p:txBody>
          <a:bodyPr>
            <a:normAutofit fontScale="85000" lnSpcReduction="20000"/>
          </a:bodyPr>
          <a:lstStyle/>
          <a:p>
            <a:pPr eaLnBrk="1" hangingPunct="1"/>
            <a:r>
              <a:rPr lang="pt-BR" sz="1600" dirty="0"/>
              <a:t>Regras de negócio</a:t>
            </a:r>
          </a:p>
          <a:p>
            <a:pPr lvl="1" eaLnBrk="1" hangingPunct="1"/>
            <a:r>
              <a:rPr lang="pt-BR" sz="1400" dirty="0"/>
              <a:t>RN01 – Regra de bloqueio</a:t>
            </a:r>
          </a:p>
          <a:p>
            <a:pPr lvl="1" eaLnBrk="1" hangingPunct="1"/>
            <a:r>
              <a:rPr lang="pt-BR" sz="1400" dirty="0"/>
              <a:t>Após a terceira tentativa de acesso de um </a:t>
            </a:r>
            <a:r>
              <a:rPr lang="pt-BR" sz="1400" dirty="0" err="1"/>
              <a:t>login</a:t>
            </a:r>
            <a:r>
              <a:rPr lang="pt-BR" sz="1400" dirty="0"/>
              <a:t> para o qual a senha está incorreta, o sistema bloqueia o acesso desse </a:t>
            </a:r>
            <a:r>
              <a:rPr lang="pt-BR" sz="1400" dirty="0" err="1"/>
              <a:t>login</a:t>
            </a:r>
            <a:r>
              <a:rPr lang="pt-BR" sz="1400" dirty="0"/>
              <a:t> ao sistema.</a:t>
            </a:r>
          </a:p>
          <a:p>
            <a:pPr eaLnBrk="1" hangingPunct="1"/>
            <a:endParaRPr lang="pt-BR" sz="1600" dirty="0"/>
          </a:p>
          <a:p>
            <a:pPr eaLnBrk="1" hangingPunct="1"/>
            <a:r>
              <a:rPr lang="pt-BR" sz="1600" dirty="0"/>
              <a:t>Regra de usabilidade</a:t>
            </a:r>
          </a:p>
          <a:p>
            <a:pPr lvl="1" eaLnBrk="1" hangingPunct="1"/>
            <a:r>
              <a:rPr lang="pt-BR" sz="1400" dirty="0"/>
              <a:t>US01 – Formatação dos campos</a:t>
            </a:r>
          </a:p>
          <a:p>
            <a:pPr lvl="1" eaLnBrk="1" hangingPunct="1"/>
            <a:r>
              <a:rPr lang="pt-BR" sz="1400" dirty="0"/>
              <a:t>O sistema não deve diferenciar caracteres minúsculos de maiúsculos para o campo </a:t>
            </a:r>
            <a:r>
              <a:rPr lang="pt-BR" sz="1400" dirty="0" err="1"/>
              <a:t>login</a:t>
            </a:r>
            <a:r>
              <a:rPr lang="pt-BR" sz="1400" dirty="0"/>
              <a:t>, mas deve diferenciá-los para o campo senha.</a:t>
            </a:r>
          </a:p>
          <a:p>
            <a:pPr eaLnBrk="1" hangingPunct="1"/>
            <a:endParaRPr lang="pt-BR" sz="1600" dirty="0"/>
          </a:p>
          <a:p>
            <a:pPr eaLnBrk="1" hangingPunct="1"/>
            <a:r>
              <a:rPr lang="pt-BR" sz="1600" dirty="0"/>
              <a:t>Protótipo</a:t>
            </a:r>
          </a:p>
        </p:txBody>
      </p:sp>
      <p:grpSp>
        <p:nvGrpSpPr>
          <p:cNvPr id="160773" name="Grupo 15"/>
          <p:cNvGrpSpPr>
            <a:grpSpLocks/>
          </p:cNvGrpSpPr>
          <p:nvPr/>
        </p:nvGrpSpPr>
        <p:grpSpPr bwMode="auto">
          <a:xfrm>
            <a:off x="2351501" y="4120487"/>
            <a:ext cx="5572125" cy="2286000"/>
            <a:chOff x="1428728" y="4429132"/>
            <a:chExt cx="5572164" cy="2286016"/>
          </a:xfrm>
        </p:grpSpPr>
        <p:sp>
          <p:nvSpPr>
            <p:cNvPr id="5" name="Retângulo 4"/>
            <p:cNvSpPr/>
            <p:nvPr/>
          </p:nvSpPr>
          <p:spPr>
            <a:xfrm>
              <a:off x="1428728" y="4429132"/>
              <a:ext cx="5572164" cy="22860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pt-BR"/>
            </a:p>
          </p:txBody>
        </p:sp>
        <p:cxnSp>
          <p:nvCxnSpPr>
            <p:cNvPr id="8" name="Conector reto 7"/>
            <p:cNvCxnSpPr/>
            <p:nvPr/>
          </p:nvCxnSpPr>
          <p:spPr>
            <a:xfrm>
              <a:off x="1571604" y="4857760"/>
              <a:ext cx="5072099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776" name="CaixaDeTexto 8"/>
            <p:cNvSpPr txBox="1">
              <a:spLocks noChangeArrowheads="1"/>
            </p:cNvSpPr>
            <p:nvPr/>
          </p:nvSpPr>
          <p:spPr bwMode="auto">
            <a:xfrm>
              <a:off x="1500165" y="4447433"/>
              <a:ext cx="521497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Constantia" panose="020306020503060303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Constantia" panose="020306020503060303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onstantia" panose="020306020503060303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sz="1800" dirty="0">
                  <a:latin typeface="Arial" panose="020B0604020202020204" pitchFamily="34" charset="0"/>
                </a:rPr>
                <a:t>Elaboração dos Cenários de Teste</a:t>
              </a:r>
            </a:p>
          </p:txBody>
        </p:sp>
        <p:sp>
          <p:nvSpPr>
            <p:cNvPr id="160777" name="CaixaDeTexto 9"/>
            <p:cNvSpPr txBox="1">
              <a:spLocks noChangeArrowheads="1"/>
            </p:cNvSpPr>
            <p:nvPr/>
          </p:nvSpPr>
          <p:spPr bwMode="auto">
            <a:xfrm>
              <a:off x="1714480" y="5214950"/>
              <a:ext cx="100013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Constantia" panose="020306020503060303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Constantia" panose="020306020503060303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onstantia" panose="020306020503060303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sz="1800">
                  <a:latin typeface="Arial" panose="020B0604020202020204" pitchFamily="34" charset="0"/>
                </a:rPr>
                <a:t>Login:</a:t>
              </a:r>
            </a:p>
          </p:txBody>
        </p:sp>
        <p:sp>
          <p:nvSpPr>
            <p:cNvPr id="160778" name="CaixaDeTexto 10"/>
            <p:cNvSpPr txBox="1">
              <a:spLocks noChangeArrowheads="1"/>
            </p:cNvSpPr>
            <p:nvPr/>
          </p:nvSpPr>
          <p:spPr bwMode="auto">
            <a:xfrm>
              <a:off x="1714480" y="5702874"/>
              <a:ext cx="100013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Constantia" panose="020306020503060303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Constantia" panose="020306020503060303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onstantia" panose="020306020503060303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sz="1800">
                  <a:latin typeface="Arial" panose="020B0604020202020204" pitchFamily="34" charset="0"/>
                </a:rPr>
                <a:t>Senha:</a:t>
              </a:r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2857488" y="5214951"/>
              <a:ext cx="2714644" cy="35718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pt-BR"/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2857488" y="5715016"/>
              <a:ext cx="2714644" cy="35719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pt-BR"/>
            </a:p>
          </p:txBody>
        </p:sp>
        <p:sp>
          <p:nvSpPr>
            <p:cNvPr id="14" name="Retângulo de cantos arredondados 13"/>
            <p:cNvSpPr/>
            <p:nvPr/>
          </p:nvSpPr>
          <p:spPr>
            <a:xfrm>
              <a:off x="2500299" y="6286520"/>
              <a:ext cx="1285884" cy="28575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>
                  <a:solidFill>
                    <a:schemeClr val="tx1"/>
                  </a:solidFill>
                </a:rPr>
                <a:t>OK</a:t>
              </a:r>
            </a:p>
          </p:txBody>
        </p:sp>
        <p:sp>
          <p:nvSpPr>
            <p:cNvPr id="15" name="Retângulo de cantos arredondados 14"/>
            <p:cNvSpPr/>
            <p:nvPr/>
          </p:nvSpPr>
          <p:spPr>
            <a:xfrm>
              <a:off x="4214811" y="6286520"/>
              <a:ext cx="1285884" cy="28575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>
                  <a:solidFill>
                    <a:schemeClr val="tx1"/>
                  </a:solidFill>
                </a:rPr>
                <a:t>Limpar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5431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25885" y="285750"/>
            <a:ext cx="9736181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pt-BR" sz="4000" dirty="0"/>
              <a:t>Exemplo – Tela de </a:t>
            </a:r>
            <a:r>
              <a:rPr lang="pt-BR" sz="4000" dirty="0" err="1"/>
              <a:t>Login</a:t>
            </a:r>
            <a:r>
              <a:rPr lang="pt-BR" sz="4000" dirty="0"/>
              <a:t> e Senha (3)</a:t>
            </a:r>
            <a:br>
              <a:rPr lang="pt-BR" sz="4000" dirty="0"/>
            </a:br>
            <a:r>
              <a:rPr lang="pt-BR" sz="3200" dirty="0"/>
              <a:t>Canários de teste</a:t>
            </a:r>
            <a:endParaRPr lang="pt-BR" sz="2800" dirty="0"/>
          </a:p>
        </p:txBody>
      </p:sp>
      <p:sp>
        <p:nvSpPr>
          <p:cNvPr id="161795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92264FD-F6AB-4FBD-8CF1-0FC98B5E2E87}" type="slidenum">
              <a:rPr lang="pt-BR" sz="1200">
                <a:solidFill>
                  <a:srgbClr val="045C75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107</a:t>
            </a:fld>
            <a:endParaRPr lang="pt-BR" sz="1200">
              <a:solidFill>
                <a:srgbClr val="045C75"/>
              </a:solidFill>
              <a:latin typeface="Arial" panose="020B0604020202020204" pitchFamily="34" charset="0"/>
            </a:endParaRPr>
          </a:p>
        </p:txBody>
      </p:sp>
      <p:sp>
        <p:nvSpPr>
          <p:cNvPr id="161796" name="Rectangle 3"/>
          <p:cNvSpPr>
            <a:spLocks noGrp="1" noChangeArrowheads="1"/>
          </p:cNvSpPr>
          <p:nvPr>
            <p:ph idx="1"/>
          </p:nvPr>
        </p:nvSpPr>
        <p:spPr>
          <a:xfrm>
            <a:off x="487190" y="1428750"/>
            <a:ext cx="8786812" cy="857250"/>
          </a:xfrm>
        </p:spPr>
        <p:txBody>
          <a:bodyPr>
            <a:normAutofit fontScale="85000" lnSpcReduction="20000"/>
          </a:bodyPr>
          <a:lstStyle/>
          <a:p>
            <a:pPr eaLnBrk="1" hangingPunct="1"/>
            <a:r>
              <a:rPr lang="pt-BR" sz="1600" dirty="0"/>
              <a:t>Cenário </a:t>
            </a:r>
            <a:r>
              <a:rPr lang="pt-BR" sz="1600" dirty="0" err="1"/>
              <a:t>Login</a:t>
            </a:r>
            <a:endParaRPr lang="pt-BR" sz="1600" dirty="0"/>
          </a:p>
          <a:p>
            <a:pPr eaLnBrk="1" hangingPunct="1"/>
            <a:r>
              <a:rPr lang="pt-BR" sz="1600" dirty="0"/>
              <a:t>Caso de teste- CT01 01 Teste campo obrigatório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pt-BR" sz="1400" dirty="0"/>
              <a:t>* PA: passo do ator   ** OS: passo do sistema</a:t>
            </a:r>
          </a:p>
          <a:p>
            <a:pPr eaLnBrk="1" hangingPunct="1">
              <a:buFont typeface="Wingdings 2" panose="05020102010507070707" pitchFamily="18" charset="2"/>
              <a:buNone/>
            </a:pPr>
            <a:endParaRPr lang="pt-BR" sz="1400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/>
        </p:nvGraphicFramePr>
        <p:xfrm>
          <a:off x="2286000" y="2411414"/>
          <a:ext cx="7310438" cy="4425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5964"/>
                <a:gridCol w="5244474"/>
              </a:tblGrid>
              <a:tr h="357868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Item</a:t>
                      </a:r>
                      <a:endParaRPr lang="pt-BR" sz="1200" dirty="0"/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Descrição</a:t>
                      </a:r>
                      <a:endParaRPr lang="pt-BR" sz="1200" dirty="0"/>
                    </a:p>
                  </a:txBody>
                  <a:tcPr marT="45709" marB="45709"/>
                </a:tc>
              </a:tr>
              <a:tr h="357868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Pré-condições</a:t>
                      </a:r>
                      <a:endParaRPr lang="pt-BR" sz="1200" dirty="0"/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Estar</a:t>
                      </a:r>
                      <a:r>
                        <a:rPr lang="pt-BR" sz="1200" baseline="0" dirty="0" smtClean="0"/>
                        <a:t> na tela de </a:t>
                      </a:r>
                      <a:r>
                        <a:rPr lang="pt-BR" sz="1200" baseline="0" dirty="0" err="1" smtClean="0"/>
                        <a:t>login</a:t>
                      </a:r>
                      <a:r>
                        <a:rPr lang="pt-BR" sz="1200" baseline="0" dirty="0" smtClean="0"/>
                        <a:t> do sistema</a:t>
                      </a:r>
                      <a:endParaRPr lang="pt-BR" sz="1200" dirty="0"/>
                    </a:p>
                  </a:txBody>
                  <a:tcPr marT="45709" marB="45709"/>
                </a:tc>
              </a:tr>
              <a:tr h="357868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Pós-condições</a:t>
                      </a:r>
                      <a:endParaRPr lang="pt-BR" sz="1200" dirty="0"/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Mensagem de erro do sistema</a:t>
                      </a:r>
                      <a:endParaRPr lang="pt-BR" sz="1200" dirty="0"/>
                    </a:p>
                  </a:txBody>
                  <a:tcPr marT="45709" marB="45709"/>
                </a:tc>
              </a:tr>
              <a:tr h="1005817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Detalhamento</a:t>
                      </a:r>
                      <a:endParaRPr lang="pt-BR" sz="1200" dirty="0"/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PA*:O</a:t>
                      </a:r>
                      <a:r>
                        <a:rPr lang="pt-BR" sz="1200" baseline="0" dirty="0" smtClean="0"/>
                        <a:t> ator não informa o </a:t>
                      </a:r>
                      <a:r>
                        <a:rPr lang="pt-BR" sz="1200" baseline="0" dirty="0" err="1" smtClean="0"/>
                        <a:t>login</a:t>
                      </a:r>
                      <a:r>
                        <a:rPr lang="pt-BR" sz="1200" baseline="0" dirty="0" smtClean="0"/>
                        <a:t> e a senha. E1</a:t>
                      </a:r>
                    </a:p>
                    <a:p>
                      <a:r>
                        <a:rPr lang="pt-BR" sz="1200" baseline="0" dirty="0" smtClean="0"/>
                        <a:t>PA: o ator seleciona a opção ok</a:t>
                      </a:r>
                    </a:p>
                    <a:p>
                      <a:r>
                        <a:rPr lang="pt-BR" sz="1200" baseline="0" dirty="0" smtClean="0"/>
                        <a:t>PS**: O sistema verifica se os campos obrigatórios foram informados</a:t>
                      </a:r>
                    </a:p>
                    <a:p>
                      <a:r>
                        <a:rPr lang="pt-BR" sz="1200" baseline="0" dirty="0" smtClean="0"/>
                        <a:t>PS: O sistema apresenta a mensagem “O(s) campo(s)  &lt;&lt;campo&gt;&gt; deve(m) ser informado(s) e retorna ao passo anterior</a:t>
                      </a:r>
                      <a:endParaRPr lang="pt-BR" sz="1200" dirty="0"/>
                    </a:p>
                  </a:txBody>
                  <a:tcPr marT="45709" marB="45709"/>
                </a:tc>
              </a:tr>
              <a:tr h="357868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Massa de entrada e de</a:t>
                      </a:r>
                      <a:r>
                        <a:rPr lang="pt-BR" sz="1200" baseline="0" dirty="0" smtClean="0"/>
                        <a:t> saída</a:t>
                      </a:r>
                      <a:endParaRPr lang="pt-BR" sz="1200" dirty="0"/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Não se aplica</a:t>
                      </a:r>
                      <a:endParaRPr lang="pt-BR" sz="1200" dirty="0"/>
                    </a:p>
                  </a:txBody>
                  <a:tcPr marT="45709" marB="45709"/>
                </a:tc>
              </a:tr>
              <a:tr h="357868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Critérios especiais</a:t>
                      </a:r>
                      <a:endParaRPr lang="pt-BR" sz="1200" dirty="0"/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Não se aplica</a:t>
                      </a:r>
                      <a:endParaRPr lang="pt-BR" sz="1200" dirty="0"/>
                    </a:p>
                  </a:txBody>
                  <a:tcPr marT="45709" marB="45709"/>
                </a:tc>
              </a:tr>
              <a:tr h="457178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Ambiente</a:t>
                      </a:r>
                      <a:endParaRPr lang="pt-BR" sz="1200" dirty="0"/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Sistema Operacional cliente </a:t>
                      </a:r>
                      <a:r>
                        <a:rPr lang="pt-BR" sz="1200" dirty="0" err="1" smtClean="0"/>
                        <a:t>Wildows</a:t>
                      </a:r>
                      <a:r>
                        <a:rPr lang="pt-BR" sz="1200" dirty="0" smtClean="0"/>
                        <a:t> 2000, browser Internet Explorer 6.0, servidor de aplicação IIS e SO Windows</a:t>
                      </a:r>
                      <a:r>
                        <a:rPr lang="pt-BR" sz="1200" baseline="0" dirty="0" smtClean="0"/>
                        <a:t> 2000</a:t>
                      </a:r>
                      <a:endParaRPr lang="pt-BR" sz="1200" dirty="0"/>
                    </a:p>
                  </a:txBody>
                  <a:tcPr marT="45709" marB="45709"/>
                </a:tc>
              </a:tr>
              <a:tr h="357868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Implementação</a:t>
                      </a:r>
                      <a:endParaRPr lang="pt-BR" sz="1200" dirty="0"/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Manual</a:t>
                      </a:r>
                      <a:endParaRPr lang="pt-BR" sz="1200" dirty="0"/>
                    </a:p>
                  </a:txBody>
                  <a:tcPr marT="45709" marB="45709"/>
                </a:tc>
              </a:tr>
              <a:tr h="357868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Iteração</a:t>
                      </a:r>
                      <a:endParaRPr lang="pt-BR" sz="1200" dirty="0"/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pPr marL="342900" indent="-342900">
                        <a:buNone/>
                      </a:pPr>
                      <a:r>
                        <a:rPr lang="pt-BR" sz="1200" dirty="0" smtClean="0"/>
                        <a:t>Primeira Iteração</a:t>
                      </a:r>
                      <a:endParaRPr lang="pt-BR" sz="1200" dirty="0"/>
                    </a:p>
                  </a:txBody>
                  <a:tcPr marT="45709" marB="45709"/>
                </a:tc>
              </a:tr>
              <a:tr h="357868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Interdependências</a:t>
                      </a:r>
                      <a:endParaRPr lang="pt-BR" sz="1200" dirty="0"/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pPr marL="342900" indent="-342900">
                        <a:buNone/>
                      </a:pPr>
                      <a:r>
                        <a:rPr lang="pt-BR" sz="1200" dirty="0" smtClean="0"/>
                        <a:t>Não de aplicam</a:t>
                      </a:r>
                      <a:endParaRPr lang="pt-BR" sz="1200" dirty="0"/>
                    </a:p>
                  </a:txBody>
                  <a:tcPr marT="45709" marB="45709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714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>
          <a:xfrm>
            <a:off x="263047" y="285750"/>
            <a:ext cx="10162066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pt-BR" sz="4000" dirty="0"/>
              <a:t>Exemplo – Tela de </a:t>
            </a:r>
            <a:r>
              <a:rPr lang="pt-BR" sz="4000" dirty="0" err="1"/>
              <a:t>Login</a:t>
            </a:r>
            <a:r>
              <a:rPr lang="pt-BR" sz="4000" dirty="0"/>
              <a:t> e Senha (4)</a:t>
            </a:r>
            <a:br>
              <a:rPr lang="pt-BR" sz="4000" dirty="0"/>
            </a:br>
            <a:r>
              <a:rPr lang="pt-BR" sz="3200" dirty="0"/>
              <a:t>Canários de teste</a:t>
            </a:r>
            <a:endParaRPr lang="pt-BR" sz="2800" dirty="0"/>
          </a:p>
        </p:txBody>
      </p:sp>
      <p:sp>
        <p:nvSpPr>
          <p:cNvPr id="162819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D8CCCA3-68EA-45A5-8F69-35CAC7A609A6}" type="slidenum">
              <a:rPr lang="pt-BR" sz="1200">
                <a:solidFill>
                  <a:srgbClr val="045C75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108</a:t>
            </a:fld>
            <a:endParaRPr lang="pt-BR" sz="1200">
              <a:solidFill>
                <a:srgbClr val="045C75"/>
              </a:solidFill>
              <a:latin typeface="Arial" panose="020B0604020202020204" pitchFamily="34" charset="0"/>
            </a:endParaRPr>
          </a:p>
        </p:txBody>
      </p:sp>
      <p:sp>
        <p:nvSpPr>
          <p:cNvPr id="162820" name="Rectangle 3"/>
          <p:cNvSpPr>
            <a:spLocks noGrp="1" noChangeArrowheads="1"/>
          </p:cNvSpPr>
          <p:nvPr>
            <p:ph idx="1"/>
          </p:nvPr>
        </p:nvSpPr>
        <p:spPr>
          <a:xfrm>
            <a:off x="726510" y="1428750"/>
            <a:ext cx="9941490" cy="642938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pt-BR" sz="1600" dirty="0"/>
              <a:t>Cenário </a:t>
            </a:r>
            <a:r>
              <a:rPr lang="pt-BR" sz="1600" dirty="0" err="1"/>
              <a:t>Login</a:t>
            </a:r>
            <a:endParaRPr lang="pt-BR" sz="1600" dirty="0"/>
          </a:p>
          <a:p>
            <a:pPr eaLnBrk="1" hangingPunct="1"/>
            <a:r>
              <a:rPr lang="pt-BR" sz="1600" dirty="0"/>
              <a:t>Caso de teste- CT01 02 </a:t>
            </a:r>
            <a:r>
              <a:rPr lang="pt-BR" sz="1600" dirty="0" err="1"/>
              <a:t>Login</a:t>
            </a:r>
            <a:r>
              <a:rPr lang="pt-BR" sz="1600" dirty="0"/>
              <a:t> inválido</a:t>
            </a:r>
          </a:p>
          <a:p>
            <a:pPr eaLnBrk="1" hangingPunct="1">
              <a:buFont typeface="Wingdings 2" panose="05020102010507070707" pitchFamily="18" charset="2"/>
              <a:buNone/>
            </a:pPr>
            <a:endParaRPr lang="pt-BR" sz="1400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/>
        </p:nvGraphicFramePr>
        <p:xfrm>
          <a:off x="2286000" y="2071688"/>
          <a:ext cx="7310438" cy="47918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5964"/>
                <a:gridCol w="5244474"/>
              </a:tblGrid>
              <a:tr h="357970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Item</a:t>
                      </a:r>
                      <a:endParaRPr lang="pt-BR" sz="1200" dirty="0"/>
                    </a:p>
                  </a:txBody>
                  <a:tcPr marT="45722" marB="45722"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Descrição</a:t>
                      </a:r>
                      <a:endParaRPr lang="pt-BR" sz="1200" dirty="0"/>
                    </a:p>
                  </a:txBody>
                  <a:tcPr marT="45722" marB="45722"/>
                </a:tc>
              </a:tr>
              <a:tr h="357970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Pré-condições</a:t>
                      </a:r>
                      <a:endParaRPr lang="pt-BR" sz="1200" dirty="0"/>
                    </a:p>
                  </a:txBody>
                  <a:tcPr marT="45722" marB="45722"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Estar</a:t>
                      </a:r>
                      <a:r>
                        <a:rPr lang="pt-BR" sz="1200" baseline="0" dirty="0" smtClean="0"/>
                        <a:t> na tela de </a:t>
                      </a:r>
                      <a:r>
                        <a:rPr lang="pt-BR" sz="1200" baseline="0" dirty="0" err="1" smtClean="0"/>
                        <a:t>login</a:t>
                      </a:r>
                      <a:r>
                        <a:rPr lang="pt-BR" sz="1200" baseline="0" dirty="0" smtClean="0"/>
                        <a:t> do sistema</a:t>
                      </a:r>
                      <a:endParaRPr lang="pt-BR" sz="1200" dirty="0"/>
                    </a:p>
                  </a:txBody>
                  <a:tcPr marT="45722" marB="45722"/>
                </a:tc>
              </a:tr>
              <a:tr h="357970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Pós-condições</a:t>
                      </a:r>
                      <a:endParaRPr lang="pt-BR" sz="1200" dirty="0"/>
                    </a:p>
                  </a:txBody>
                  <a:tcPr marT="45722" marB="45722"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Mensagem de erro do sistema</a:t>
                      </a:r>
                      <a:endParaRPr lang="pt-BR" sz="1200" dirty="0"/>
                    </a:p>
                  </a:txBody>
                  <a:tcPr marT="45722" marB="45722"/>
                </a:tc>
              </a:tr>
              <a:tr h="1371668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Detalhamento</a:t>
                      </a:r>
                      <a:endParaRPr lang="pt-BR" sz="1200" dirty="0"/>
                    </a:p>
                  </a:txBody>
                  <a:tcPr marT="45722" marB="45722"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PA:O</a:t>
                      </a:r>
                      <a:r>
                        <a:rPr lang="pt-BR" sz="1200" baseline="0" dirty="0" smtClean="0"/>
                        <a:t> ator informa o </a:t>
                      </a:r>
                      <a:r>
                        <a:rPr lang="pt-BR" sz="1200" baseline="0" dirty="0" err="1" smtClean="0"/>
                        <a:t>login</a:t>
                      </a:r>
                      <a:r>
                        <a:rPr lang="pt-BR" sz="1200" baseline="0" dirty="0" smtClean="0"/>
                        <a:t> inválido e a senha válida</a:t>
                      </a:r>
                    </a:p>
                    <a:p>
                      <a:r>
                        <a:rPr lang="pt-BR" sz="1200" baseline="0" dirty="0" smtClean="0"/>
                        <a:t>PA: o ator seleciona a opção ok</a:t>
                      </a:r>
                    </a:p>
                    <a:p>
                      <a:r>
                        <a:rPr lang="pt-BR" sz="1200" baseline="0" dirty="0" smtClean="0"/>
                        <a:t>PS: O sistema verifica se os campos obrigatórios foram informados</a:t>
                      </a:r>
                    </a:p>
                    <a:p>
                      <a:r>
                        <a:rPr lang="pt-BR" sz="1200" baseline="0" dirty="0" smtClean="0"/>
                        <a:t>PS: O sistema verifica se o </a:t>
                      </a:r>
                      <a:r>
                        <a:rPr lang="pt-BR" sz="1200" baseline="0" dirty="0" err="1" smtClean="0"/>
                        <a:t>login</a:t>
                      </a:r>
                      <a:r>
                        <a:rPr lang="pt-BR" sz="1200" baseline="0" dirty="0" smtClean="0"/>
                        <a:t> do usuário está cadastrado e se a senha para o </a:t>
                      </a:r>
                      <a:r>
                        <a:rPr lang="pt-BR" sz="1200" baseline="0" dirty="0" err="1" smtClean="0"/>
                        <a:t>login</a:t>
                      </a:r>
                      <a:r>
                        <a:rPr lang="pt-BR" sz="1200" baseline="0" dirty="0" smtClean="0"/>
                        <a:t> especificado é válida</a:t>
                      </a:r>
                    </a:p>
                    <a:p>
                      <a:r>
                        <a:rPr lang="pt-BR" sz="1200" baseline="0" dirty="0" smtClean="0"/>
                        <a:t>PS: O sistema apresenta a mensagem “O </a:t>
                      </a:r>
                      <a:r>
                        <a:rPr lang="pt-BR" sz="1200" baseline="0" dirty="0" err="1" smtClean="0"/>
                        <a:t>login</a:t>
                      </a:r>
                      <a:r>
                        <a:rPr lang="pt-BR" sz="1200" baseline="0" dirty="0" smtClean="0"/>
                        <a:t> ou senha informados não são válidos” e retorna ao passo anterior</a:t>
                      </a:r>
                      <a:endParaRPr lang="pt-BR" sz="1200" dirty="0"/>
                    </a:p>
                  </a:txBody>
                  <a:tcPr marT="45722" marB="45722"/>
                </a:tc>
              </a:tr>
              <a:tr h="357970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Massa de entrada e de</a:t>
                      </a:r>
                      <a:r>
                        <a:rPr lang="pt-BR" sz="1200" baseline="0" dirty="0" smtClean="0"/>
                        <a:t> saída</a:t>
                      </a:r>
                      <a:endParaRPr lang="pt-BR" sz="1200" dirty="0"/>
                    </a:p>
                  </a:txBody>
                  <a:tcPr marT="45722" marB="45722"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Uma senha válida</a:t>
                      </a:r>
                      <a:endParaRPr lang="pt-BR" sz="1200" dirty="0"/>
                    </a:p>
                  </a:txBody>
                  <a:tcPr marT="45722" marB="45722"/>
                </a:tc>
              </a:tr>
              <a:tr h="357970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Critérios especiais</a:t>
                      </a:r>
                      <a:endParaRPr lang="pt-BR" sz="1200" dirty="0"/>
                    </a:p>
                  </a:txBody>
                  <a:tcPr marT="45722" marB="45722"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Não se aplica</a:t>
                      </a:r>
                      <a:endParaRPr lang="pt-BR" sz="1200" dirty="0"/>
                    </a:p>
                  </a:txBody>
                  <a:tcPr marT="45722" marB="45722"/>
                </a:tc>
              </a:tr>
              <a:tr h="457223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Ambiente</a:t>
                      </a:r>
                      <a:endParaRPr lang="pt-BR" sz="1200" dirty="0"/>
                    </a:p>
                  </a:txBody>
                  <a:tcPr marT="45722" marB="45722"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Sistema Operacional cliente </a:t>
                      </a:r>
                      <a:r>
                        <a:rPr lang="pt-BR" sz="1200" dirty="0" err="1" smtClean="0"/>
                        <a:t>Wildows</a:t>
                      </a:r>
                      <a:r>
                        <a:rPr lang="pt-BR" sz="1200" dirty="0" smtClean="0"/>
                        <a:t> 2000, browser Internet Explorer 6.0, servidor de aplicação IIS e SO Windows</a:t>
                      </a:r>
                      <a:r>
                        <a:rPr lang="pt-BR" sz="1200" baseline="0" dirty="0" smtClean="0"/>
                        <a:t> 2000</a:t>
                      </a:r>
                      <a:endParaRPr lang="pt-BR" sz="1200" dirty="0"/>
                    </a:p>
                  </a:txBody>
                  <a:tcPr marT="45722" marB="45722"/>
                </a:tc>
              </a:tr>
              <a:tr h="357970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Implementação</a:t>
                      </a:r>
                      <a:endParaRPr lang="pt-BR" sz="1200" dirty="0"/>
                    </a:p>
                  </a:txBody>
                  <a:tcPr marT="45722" marB="45722"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Manual</a:t>
                      </a:r>
                      <a:endParaRPr lang="pt-BR" sz="1200" dirty="0"/>
                    </a:p>
                  </a:txBody>
                  <a:tcPr marT="45722" marB="45722"/>
                </a:tc>
              </a:tr>
              <a:tr h="357970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Iteração</a:t>
                      </a:r>
                      <a:endParaRPr lang="pt-BR" sz="1200" dirty="0"/>
                    </a:p>
                  </a:txBody>
                  <a:tcPr marT="45722" marB="45722"/>
                </a:tc>
                <a:tc>
                  <a:txBody>
                    <a:bodyPr/>
                    <a:lstStyle/>
                    <a:p>
                      <a:pPr marL="342900" indent="-342900">
                        <a:buNone/>
                      </a:pPr>
                      <a:r>
                        <a:rPr lang="pt-BR" sz="1200" dirty="0" smtClean="0"/>
                        <a:t>Primeira</a:t>
                      </a:r>
                      <a:r>
                        <a:rPr lang="pt-BR" sz="1200" baseline="0" dirty="0" smtClean="0"/>
                        <a:t> </a:t>
                      </a:r>
                      <a:r>
                        <a:rPr lang="pt-BR" sz="1200" dirty="0" smtClean="0"/>
                        <a:t>Iteração</a:t>
                      </a:r>
                      <a:endParaRPr lang="pt-BR" sz="1200" dirty="0"/>
                    </a:p>
                  </a:txBody>
                  <a:tcPr marT="45722" marB="45722"/>
                </a:tc>
              </a:tr>
              <a:tr h="357970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Interdependências</a:t>
                      </a:r>
                      <a:endParaRPr lang="pt-BR" sz="1200" dirty="0"/>
                    </a:p>
                  </a:txBody>
                  <a:tcPr marT="45722" marB="45722"/>
                </a:tc>
                <a:tc>
                  <a:txBody>
                    <a:bodyPr/>
                    <a:lstStyle/>
                    <a:p>
                      <a:pPr marL="342900" indent="-342900">
                        <a:buNone/>
                      </a:pPr>
                      <a:r>
                        <a:rPr lang="pt-BR" sz="1200" dirty="0" smtClean="0"/>
                        <a:t>Não de aplicam</a:t>
                      </a:r>
                      <a:endParaRPr lang="pt-BR" sz="1200" dirty="0"/>
                    </a:p>
                  </a:txBody>
                  <a:tcPr marT="45722" marB="45722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188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375781" y="285750"/>
            <a:ext cx="10049332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pt-BR" sz="4000" dirty="0"/>
              <a:t>Exemplo – Tela de </a:t>
            </a:r>
            <a:r>
              <a:rPr lang="pt-BR" sz="4000" dirty="0" err="1"/>
              <a:t>Login</a:t>
            </a:r>
            <a:r>
              <a:rPr lang="pt-BR" sz="4000" dirty="0"/>
              <a:t> e Senha (5)</a:t>
            </a:r>
            <a:br>
              <a:rPr lang="pt-BR" sz="4000" dirty="0"/>
            </a:br>
            <a:r>
              <a:rPr lang="pt-BR" sz="3200" dirty="0"/>
              <a:t>Canários de teste</a:t>
            </a:r>
            <a:endParaRPr lang="pt-BR" sz="2800" dirty="0"/>
          </a:p>
        </p:txBody>
      </p:sp>
      <p:sp>
        <p:nvSpPr>
          <p:cNvPr id="163843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B86890B-0432-4A53-8098-77F5927DA025}" type="slidenum">
              <a:rPr lang="pt-BR" sz="1200">
                <a:solidFill>
                  <a:srgbClr val="045C75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109</a:t>
            </a:fld>
            <a:endParaRPr lang="pt-BR" sz="1200">
              <a:solidFill>
                <a:srgbClr val="045C75"/>
              </a:solidFill>
              <a:latin typeface="Arial" panose="020B0604020202020204" pitchFamily="34" charset="0"/>
            </a:endParaRPr>
          </a:p>
        </p:txBody>
      </p:sp>
      <p:sp>
        <p:nvSpPr>
          <p:cNvPr id="163844" name="Rectangle 3"/>
          <p:cNvSpPr>
            <a:spLocks noGrp="1" noChangeArrowheads="1"/>
          </p:cNvSpPr>
          <p:nvPr>
            <p:ph idx="1"/>
          </p:nvPr>
        </p:nvSpPr>
        <p:spPr>
          <a:xfrm>
            <a:off x="576197" y="1428750"/>
            <a:ext cx="10091803" cy="642938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pt-BR" sz="1600" dirty="0"/>
              <a:t>Cenário </a:t>
            </a:r>
            <a:r>
              <a:rPr lang="pt-BR" sz="1600" dirty="0" err="1"/>
              <a:t>Login</a:t>
            </a:r>
            <a:endParaRPr lang="pt-BR" sz="1600" dirty="0"/>
          </a:p>
          <a:p>
            <a:pPr eaLnBrk="1" hangingPunct="1"/>
            <a:r>
              <a:rPr lang="pt-BR" sz="1600" dirty="0"/>
              <a:t>Caso de teste- CT01 03 Senha inválida</a:t>
            </a:r>
          </a:p>
          <a:p>
            <a:pPr eaLnBrk="1" hangingPunct="1">
              <a:buFont typeface="Wingdings 2" panose="05020102010507070707" pitchFamily="18" charset="2"/>
              <a:buNone/>
            </a:pPr>
            <a:endParaRPr lang="pt-BR" sz="1400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/>
        </p:nvGraphicFramePr>
        <p:xfrm>
          <a:off x="2286000" y="2071688"/>
          <a:ext cx="7310438" cy="47918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5964"/>
                <a:gridCol w="5244474"/>
              </a:tblGrid>
              <a:tr h="357970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Item</a:t>
                      </a:r>
                      <a:endParaRPr lang="pt-BR" sz="1200" dirty="0"/>
                    </a:p>
                  </a:txBody>
                  <a:tcPr marT="45722" marB="45722"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Descrição</a:t>
                      </a:r>
                      <a:endParaRPr lang="pt-BR" sz="1200" dirty="0"/>
                    </a:p>
                  </a:txBody>
                  <a:tcPr marT="45722" marB="45722"/>
                </a:tc>
              </a:tr>
              <a:tr h="357970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Pré-condições</a:t>
                      </a:r>
                      <a:endParaRPr lang="pt-BR" sz="1200" dirty="0"/>
                    </a:p>
                  </a:txBody>
                  <a:tcPr marT="45722" marB="45722"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Estar</a:t>
                      </a:r>
                      <a:r>
                        <a:rPr lang="pt-BR" sz="1200" baseline="0" dirty="0" smtClean="0"/>
                        <a:t> na tela de </a:t>
                      </a:r>
                      <a:r>
                        <a:rPr lang="pt-BR" sz="1200" baseline="0" dirty="0" err="1" smtClean="0"/>
                        <a:t>login</a:t>
                      </a:r>
                      <a:r>
                        <a:rPr lang="pt-BR" sz="1200" baseline="0" dirty="0" smtClean="0"/>
                        <a:t> do sistema</a:t>
                      </a:r>
                      <a:endParaRPr lang="pt-BR" sz="1200" dirty="0"/>
                    </a:p>
                  </a:txBody>
                  <a:tcPr marT="45722" marB="45722"/>
                </a:tc>
              </a:tr>
              <a:tr h="357970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Pós-condições</a:t>
                      </a:r>
                      <a:endParaRPr lang="pt-BR" sz="1200" dirty="0"/>
                    </a:p>
                  </a:txBody>
                  <a:tcPr marT="45722" marB="45722"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Mensagem de erro do sistema</a:t>
                      </a:r>
                      <a:endParaRPr lang="pt-BR" sz="1200" dirty="0"/>
                    </a:p>
                  </a:txBody>
                  <a:tcPr marT="45722" marB="45722"/>
                </a:tc>
              </a:tr>
              <a:tr h="1371668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Detalhamento</a:t>
                      </a:r>
                      <a:endParaRPr lang="pt-BR" sz="1200" dirty="0"/>
                    </a:p>
                  </a:txBody>
                  <a:tcPr marT="45722" marB="45722"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PA:O</a:t>
                      </a:r>
                      <a:r>
                        <a:rPr lang="pt-BR" sz="1200" baseline="0" dirty="0" smtClean="0"/>
                        <a:t> ator informa o </a:t>
                      </a:r>
                      <a:r>
                        <a:rPr lang="pt-BR" sz="1200" baseline="0" dirty="0" err="1" smtClean="0"/>
                        <a:t>login</a:t>
                      </a:r>
                      <a:r>
                        <a:rPr lang="pt-BR" sz="1200" baseline="0" dirty="0" smtClean="0"/>
                        <a:t> válido e a senha inválida</a:t>
                      </a:r>
                    </a:p>
                    <a:p>
                      <a:r>
                        <a:rPr lang="pt-BR" sz="1200" baseline="0" dirty="0" smtClean="0"/>
                        <a:t>PA: o ator seleciona a opção ok</a:t>
                      </a:r>
                    </a:p>
                    <a:p>
                      <a:r>
                        <a:rPr lang="pt-BR" sz="1200" baseline="0" dirty="0" smtClean="0"/>
                        <a:t>PS: O sistema verifica se os campos obrigatórios foram informados</a:t>
                      </a:r>
                    </a:p>
                    <a:p>
                      <a:r>
                        <a:rPr lang="pt-BR" sz="1200" baseline="0" dirty="0" smtClean="0"/>
                        <a:t>PS: O sistema verifica se o </a:t>
                      </a:r>
                      <a:r>
                        <a:rPr lang="pt-BR" sz="1200" baseline="0" dirty="0" err="1" smtClean="0"/>
                        <a:t>login</a:t>
                      </a:r>
                      <a:r>
                        <a:rPr lang="pt-BR" sz="1200" baseline="0" dirty="0" smtClean="0"/>
                        <a:t> do usuário está cadastrado e se a senha para o </a:t>
                      </a:r>
                      <a:r>
                        <a:rPr lang="pt-BR" sz="1200" baseline="0" dirty="0" err="1" smtClean="0"/>
                        <a:t>login</a:t>
                      </a:r>
                      <a:r>
                        <a:rPr lang="pt-BR" sz="1200" baseline="0" dirty="0" smtClean="0"/>
                        <a:t> especificado é válida</a:t>
                      </a:r>
                    </a:p>
                    <a:p>
                      <a:r>
                        <a:rPr lang="pt-BR" sz="1200" baseline="0" dirty="0" smtClean="0"/>
                        <a:t>PS: O sistema apresenta a mensagem “O </a:t>
                      </a:r>
                      <a:r>
                        <a:rPr lang="pt-BR" sz="1200" baseline="0" dirty="0" err="1" smtClean="0"/>
                        <a:t>login</a:t>
                      </a:r>
                      <a:r>
                        <a:rPr lang="pt-BR" sz="1200" baseline="0" dirty="0" smtClean="0"/>
                        <a:t> ou senha informados não são válidos” e retorna ao passo anterior</a:t>
                      </a:r>
                      <a:endParaRPr lang="pt-BR" sz="1200" dirty="0"/>
                    </a:p>
                  </a:txBody>
                  <a:tcPr marT="45722" marB="45722"/>
                </a:tc>
              </a:tr>
              <a:tr h="357970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Massa de entrada e de</a:t>
                      </a:r>
                      <a:r>
                        <a:rPr lang="pt-BR" sz="1200" baseline="0" dirty="0" smtClean="0"/>
                        <a:t> saída</a:t>
                      </a:r>
                      <a:endParaRPr lang="pt-BR" sz="1200" dirty="0"/>
                    </a:p>
                  </a:txBody>
                  <a:tcPr marT="45722" marB="45722"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Um </a:t>
                      </a:r>
                      <a:r>
                        <a:rPr lang="pt-BR" sz="1200" dirty="0" err="1" smtClean="0"/>
                        <a:t>login</a:t>
                      </a:r>
                      <a:r>
                        <a:rPr lang="pt-BR" sz="1200" dirty="0" smtClean="0"/>
                        <a:t> válido</a:t>
                      </a:r>
                      <a:endParaRPr lang="pt-BR" sz="1200" dirty="0"/>
                    </a:p>
                  </a:txBody>
                  <a:tcPr marT="45722" marB="45722"/>
                </a:tc>
              </a:tr>
              <a:tr h="357970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Critérios especiais</a:t>
                      </a:r>
                      <a:endParaRPr lang="pt-BR" sz="1200" dirty="0"/>
                    </a:p>
                  </a:txBody>
                  <a:tcPr marT="45722" marB="45722"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Não se aplica</a:t>
                      </a:r>
                      <a:endParaRPr lang="pt-BR" sz="1200" dirty="0"/>
                    </a:p>
                  </a:txBody>
                  <a:tcPr marT="45722" marB="45722"/>
                </a:tc>
              </a:tr>
              <a:tr h="457223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Ambiente</a:t>
                      </a:r>
                      <a:endParaRPr lang="pt-BR" sz="1200" dirty="0"/>
                    </a:p>
                  </a:txBody>
                  <a:tcPr marT="45722" marB="45722"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Sistema Operacional cliente </a:t>
                      </a:r>
                      <a:r>
                        <a:rPr lang="pt-BR" sz="1200" dirty="0" err="1" smtClean="0"/>
                        <a:t>Wildows</a:t>
                      </a:r>
                      <a:r>
                        <a:rPr lang="pt-BR" sz="1200" dirty="0" smtClean="0"/>
                        <a:t> 2000, browser Internet Explorer 6.0, servidor de aplicação IIS e SO Windows</a:t>
                      </a:r>
                      <a:r>
                        <a:rPr lang="pt-BR" sz="1200" baseline="0" dirty="0" smtClean="0"/>
                        <a:t> 2000</a:t>
                      </a:r>
                      <a:endParaRPr lang="pt-BR" sz="1200" dirty="0"/>
                    </a:p>
                  </a:txBody>
                  <a:tcPr marT="45722" marB="45722"/>
                </a:tc>
              </a:tr>
              <a:tr h="357970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Implementação</a:t>
                      </a:r>
                      <a:endParaRPr lang="pt-BR" sz="1200" dirty="0"/>
                    </a:p>
                  </a:txBody>
                  <a:tcPr marT="45722" marB="45722"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Manual</a:t>
                      </a:r>
                      <a:endParaRPr lang="pt-BR" sz="1200" dirty="0"/>
                    </a:p>
                  </a:txBody>
                  <a:tcPr marT="45722" marB="45722"/>
                </a:tc>
              </a:tr>
              <a:tr h="357970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Iteração</a:t>
                      </a:r>
                      <a:endParaRPr lang="pt-BR" sz="1200" dirty="0"/>
                    </a:p>
                  </a:txBody>
                  <a:tcPr marT="45722" marB="45722"/>
                </a:tc>
                <a:tc>
                  <a:txBody>
                    <a:bodyPr/>
                    <a:lstStyle/>
                    <a:p>
                      <a:pPr marL="342900" indent="-342900">
                        <a:buNone/>
                      </a:pPr>
                      <a:r>
                        <a:rPr lang="pt-BR" sz="1200" dirty="0" smtClean="0"/>
                        <a:t>Primeira</a:t>
                      </a:r>
                      <a:r>
                        <a:rPr lang="pt-BR" sz="1200" baseline="0" dirty="0" smtClean="0"/>
                        <a:t> </a:t>
                      </a:r>
                      <a:r>
                        <a:rPr lang="pt-BR" sz="1200" dirty="0" smtClean="0"/>
                        <a:t>Iteração</a:t>
                      </a:r>
                      <a:endParaRPr lang="pt-BR" sz="1200" dirty="0"/>
                    </a:p>
                  </a:txBody>
                  <a:tcPr marT="45722" marB="45722"/>
                </a:tc>
              </a:tr>
              <a:tr h="357970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Interdependências</a:t>
                      </a:r>
                      <a:endParaRPr lang="pt-BR" sz="1200" dirty="0"/>
                    </a:p>
                  </a:txBody>
                  <a:tcPr marT="45722" marB="45722"/>
                </a:tc>
                <a:tc>
                  <a:txBody>
                    <a:bodyPr/>
                    <a:lstStyle/>
                    <a:p>
                      <a:pPr marL="342900" indent="-342900">
                        <a:buNone/>
                      </a:pPr>
                      <a:r>
                        <a:rPr lang="pt-BR" sz="1200" dirty="0" smtClean="0"/>
                        <a:t>Não de aplicam</a:t>
                      </a:r>
                      <a:endParaRPr lang="pt-BR" sz="1200" dirty="0"/>
                    </a:p>
                  </a:txBody>
                  <a:tcPr marT="45722" marB="45722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620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45532" y="479381"/>
            <a:ext cx="86868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pt-BR" sz="4000" dirty="0"/>
              <a:t>Teste aplicados nas empresas em geral...</a:t>
            </a:r>
            <a:endParaRPr lang="pt-BR" sz="2800" dirty="0"/>
          </a:p>
        </p:txBody>
      </p:sp>
      <p:sp>
        <p:nvSpPr>
          <p:cNvPr id="22531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5B041F3-2769-4E26-8F7F-1660A840B71B}" type="slidenum">
              <a:rPr lang="pt-BR" sz="1200">
                <a:solidFill>
                  <a:srgbClr val="045C75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pt-BR" sz="1200">
              <a:solidFill>
                <a:srgbClr val="045C75"/>
              </a:solidFill>
              <a:latin typeface="Arial" panose="020B0604020202020204" pitchFamily="34" charset="0"/>
            </a:endParaRPr>
          </a:p>
        </p:txBody>
      </p:sp>
      <p:sp>
        <p:nvSpPr>
          <p:cNvPr id="22532" name="Rectangle 3"/>
          <p:cNvSpPr>
            <a:spLocks noGrp="1" noChangeArrowheads="1"/>
          </p:cNvSpPr>
          <p:nvPr>
            <p:ph idx="1"/>
          </p:nvPr>
        </p:nvSpPr>
        <p:spPr>
          <a:xfrm>
            <a:off x="350729" y="2071688"/>
            <a:ext cx="10031521" cy="3929062"/>
          </a:xfrm>
        </p:spPr>
        <p:txBody>
          <a:bodyPr>
            <a:normAutofit/>
          </a:bodyPr>
          <a:lstStyle/>
          <a:p>
            <a:pPr eaLnBrk="1" hangingPunct="1"/>
            <a:endParaRPr lang="pt-BR" sz="3600" dirty="0"/>
          </a:p>
          <a:p>
            <a:pPr lvl="1" eaLnBrk="1" hangingPunct="1"/>
            <a:r>
              <a:rPr lang="pt-BR" sz="2000" dirty="0" smtClean="0"/>
              <a:t>estão inseridos no processo de desenvolvimento</a:t>
            </a:r>
          </a:p>
          <a:p>
            <a:pPr lvl="1" eaLnBrk="1" hangingPunct="1"/>
            <a:endParaRPr lang="pt-BR" sz="2000" dirty="0" smtClean="0"/>
          </a:p>
          <a:p>
            <a:pPr lvl="1" eaLnBrk="1" hangingPunct="1"/>
            <a:r>
              <a:rPr lang="pt-BR" sz="2000" dirty="0" smtClean="0"/>
              <a:t>são executados pelo próprio desenvolvedor</a:t>
            </a:r>
          </a:p>
          <a:p>
            <a:pPr lvl="1" eaLnBrk="1" hangingPunct="1"/>
            <a:endParaRPr lang="pt-BR" sz="2000" dirty="0" smtClean="0"/>
          </a:p>
          <a:p>
            <a:pPr lvl="1" eaLnBrk="1" hangingPunct="1"/>
            <a:r>
              <a:rPr lang="pt-BR" sz="2000" dirty="0" smtClean="0"/>
              <a:t>garantem apenas que as especificações foram implementadas</a:t>
            </a:r>
          </a:p>
          <a:p>
            <a:pPr eaLnBrk="1" hangingPunct="1"/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6547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63255" y="285750"/>
            <a:ext cx="10061858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pt-BR" sz="4000" dirty="0"/>
              <a:t>Exemplo – Tela de </a:t>
            </a:r>
            <a:r>
              <a:rPr lang="pt-BR" sz="4000" dirty="0" err="1"/>
              <a:t>Login</a:t>
            </a:r>
            <a:r>
              <a:rPr lang="pt-BR" sz="4000" dirty="0"/>
              <a:t> e Senha (6)</a:t>
            </a:r>
            <a:br>
              <a:rPr lang="pt-BR" sz="4000" dirty="0"/>
            </a:br>
            <a:r>
              <a:rPr lang="pt-BR" sz="3200" dirty="0"/>
              <a:t>Canários de teste</a:t>
            </a:r>
            <a:endParaRPr lang="pt-BR" sz="2800" dirty="0"/>
          </a:p>
        </p:txBody>
      </p:sp>
      <p:sp>
        <p:nvSpPr>
          <p:cNvPr id="164867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2B53528-5A8E-41C4-A1BD-39CF25AA05F3}" type="slidenum">
              <a:rPr lang="pt-BR" sz="1200">
                <a:solidFill>
                  <a:srgbClr val="045C75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110</a:t>
            </a:fld>
            <a:endParaRPr lang="pt-BR" sz="1200">
              <a:solidFill>
                <a:srgbClr val="045C75"/>
              </a:solidFill>
              <a:latin typeface="Arial" panose="020B0604020202020204" pitchFamily="34" charset="0"/>
            </a:endParaRPr>
          </a:p>
        </p:txBody>
      </p:sp>
      <p:sp>
        <p:nvSpPr>
          <p:cNvPr id="164868" name="Rectangle 3"/>
          <p:cNvSpPr>
            <a:spLocks noGrp="1" noChangeArrowheads="1"/>
          </p:cNvSpPr>
          <p:nvPr>
            <p:ph idx="1"/>
          </p:nvPr>
        </p:nvSpPr>
        <p:spPr>
          <a:xfrm>
            <a:off x="526093" y="1428750"/>
            <a:ext cx="10141907" cy="642938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pt-BR" sz="1600" dirty="0"/>
              <a:t>Cenário </a:t>
            </a:r>
            <a:r>
              <a:rPr lang="pt-BR" sz="1600" dirty="0" err="1"/>
              <a:t>Login</a:t>
            </a:r>
            <a:endParaRPr lang="pt-BR" sz="1600" dirty="0"/>
          </a:p>
          <a:p>
            <a:pPr eaLnBrk="1" hangingPunct="1"/>
            <a:r>
              <a:rPr lang="pt-BR" sz="1600" dirty="0"/>
              <a:t>Caso de teste- CT01 04 Bloqueio</a:t>
            </a:r>
          </a:p>
          <a:p>
            <a:pPr eaLnBrk="1" hangingPunct="1">
              <a:buFont typeface="Wingdings 2" panose="05020102010507070707" pitchFamily="18" charset="2"/>
              <a:buNone/>
            </a:pPr>
            <a:endParaRPr lang="pt-BR" sz="1400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/>
        </p:nvGraphicFramePr>
        <p:xfrm>
          <a:off x="2286000" y="2071689"/>
          <a:ext cx="7310438" cy="4425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5964"/>
                <a:gridCol w="5244474"/>
              </a:tblGrid>
              <a:tr h="357868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Item</a:t>
                      </a:r>
                      <a:endParaRPr lang="pt-BR" sz="1200" dirty="0"/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Descrição</a:t>
                      </a:r>
                      <a:endParaRPr lang="pt-BR" sz="1200" dirty="0"/>
                    </a:p>
                  </a:txBody>
                  <a:tcPr marT="45709" marB="45709"/>
                </a:tc>
              </a:tr>
              <a:tr h="357868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Pré-condições</a:t>
                      </a:r>
                      <a:endParaRPr lang="pt-BR" sz="1200" dirty="0"/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Estar</a:t>
                      </a:r>
                      <a:r>
                        <a:rPr lang="pt-BR" sz="1200" baseline="0" dirty="0" smtClean="0"/>
                        <a:t> na tela de </a:t>
                      </a:r>
                      <a:r>
                        <a:rPr lang="pt-BR" sz="1200" baseline="0" dirty="0" err="1" smtClean="0"/>
                        <a:t>login</a:t>
                      </a:r>
                      <a:r>
                        <a:rPr lang="pt-BR" sz="1200" baseline="0" dirty="0" smtClean="0"/>
                        <a:t> do sistema</a:t>
                      </a:r>
                      <a:endParaRPr lang="pt-BR" sz="1200" dirty="0"/>
                    </a:p>
                  </a:txBody>
                  <a:tcPr marT="45709" marB="45709"/>
                </a:tc>
              </a:tr>
              <a:tr h="357868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Pós-condições</a:t>
                      </a:r>
                      <a:endParaRPr lang="pt-BR" sz="1200" dirty="0"/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Mensagem de erro do sistema</a:t>
                      </a:r>
                      <a:endParaRPr lang="pt-BR" sz="1200" dirty="0"/>
                    </a:p>
                  </a:txBody>
                  <a:tcPr marT="45709" marB="45709"/>
                </a:tc>
              </a:tr>
              <a:tr h="1005817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Detalhamento</a:t>
                      </a:r>
                      <a:endParaRPr lang="pt-BR" sz="1200" dirty="0"/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PA:O</a:t>
                      </a:r>
                      <a:r>
                        <a:rPr lang="pt-BR" sz="1200" baseline="0" dirty="0" smtClean="0"/>
                        <a:t> ator informa incorretamente a senha para um mesmo </a:t>
                      </a:r>
                      <a:r>
                        <a:rPr lang="pt-BR" sz="1200" baseline="0" dirty="0" err="1" smtClean="0"/>
                        <a:t>login</a:t>
                      </a:r>
                      <a:r>
                        <a:rPr lang="pt-BR" sz="1200" baseline="0" dirty="0" smtClean="0"/>
                        <a:t> por 3 vezes consecutivas. Na quarta tentativa RN01</a:t>
                      </a:r>
                    </a:p>
                    <a:p>
                      <a:r>
                        <a:rPr lang="pt-BR" sz="1200" baseline="0" dirty="0" smtClean="0"/>
                        <a:t>PS: O sistema bloqueia o usuário</a:t>
                      </a:r>
                    </a:p>
                    <a:p>
                      <a:r>
                        <a:rPr lang="pt-BR" sz="1200" baseline="0" dirty="0" smtClean="0"/>
                        <a:t>PS: O sistema verifica se o usuário está bloqueado</a:t>
                      </a:r>
                    </a:p>
                    <a:p>
                      <a:r>
                        <a:rPr lang="pt-BR" sz="1200" baseline="0" dirty="0" smtClean="0"/>
                        <a:t>PS: O sistema apresenta a mensagem “O usuário está bloqueado”</a:t>
                      </a:r>
                      <a:endParaRPr lang="pt-BR" sz="1200" dirty="0"/>
                    </a:p>
                  </a:txBody>
                  <a:tcPr marT="45709" marB="45709"/>
                </a:tc>
              </a:tr>
              <a:tr h="357868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Massa de entrada e de</a:t>
                      </a:r>
                      <a:r>
                        <a:rPr lang="pt-BR" sz="1200" baseline="0" dirty="0" smtClean="0"/>
                        <a:t> saída</a:t>
                      </a:r>
                      <a:endParaRPr lang="pt-BR" sz="1200" dirty="0"/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Um </a:t>
                      </a:r>
                      <a:r>
                        <a:rPr lang="pt-BR" sz="1200" dirty="0" err="1" smtClean="0"/>
                        <a:t>login</a:t>
                      </a:r>
                      <a:r>
                        <a:rPr lang="pt-BR" sz="1200" dirty="0" smtClean="0"/>
                        <a:t> válido e a senha incorreta do </a:t>
                      </a:r>
                      <a:r>
                        <a:rPr lang="pt-BR" sz="1200" dirty="0" err="1" smtClean="0"/>
                        <a:t>login</a:t>
                      </a:r>
                      <a:endParaRPr lang="pt-BR" sz="1200" dirty="0"/>
                    </a:p>
                  </a:txBody>
                  <a:tcPr marT="45709" marB="45709"/>
                </a:tc>
              </a:tr>
              <a:tr h="357868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Critérios especiais</a:t>
                      </a:r>
                      <a:endParaRPr lang="pt-BR" sz="1200" dirty="0"/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Não se aplica</a:t>
                      </a:r>
                      <a:endParaRPr lang="pt-BR" sz="1200" dirty="0"/>
                    </a:p>
                  </a:txBody>
                  <a:tcPr marT="45709" marB="45709"/>
                </a:tc>
              </a:tr>
              <a:tr h="457178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Ambiente</a:t>
                      </a:r>
                      <a:endParaRPr lang="pt-BR" sz="1200" dirty="0"/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Sistema Operacional cliente </a:t>
                      </a:r>
                      <a:r>
                        <a:rPr lang="pt-BR" sz="1200" dirty="0" err="1" smtClean="0"/>
                        <a:t>Wildows</a:t>
                      </a:r>
                      <a:r>
                        <a:rPr lang="pt-BR" sz="1200" dirty="0" smtClean="0"/>
                        <a:t> 2000, browser Internet Explorer 6.0, servidor de aplicação IIS e SO Windows</a:t>
                      </a:r>
                      <a:r>
                        <a:rPr lang="pt-BR" sz="1200" baseline="0" dirty="0" smtClean="0"/>
                        <a:t> 2000</a:t>
                      </a:r>
                      <a:endParaRPr lang="pt-BR" sz="1200" dirty="0"/>
                    </a:p>
                  </a:txBody>
                  <a:tcPr marT="45709" marB="45709"/>
                </a:tc>
              </a:tr>
              <a:tr h="357868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Implementação</a:t>
                      </a:r>
                      <a:endParaRPr lang="pt-BR" sz="1200" dirty="0"/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Manual</a:t>
                      </a:r>
                      <a:endParaRPr lang="pt-BR" sz="1200" dirty="0"/>
                    </a:p>
                  </a:txBody>
                  <a:tcPr marT="45709" marB="45709"/>
                </a:tc>
              </a:tr>
              <a:tr h="357868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Iteração</a:t>
                      </a:r>
                      <a:endParaRPr lang="pt-BR" sz="1200" dirty="0"/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pPr marL="342900" indent="-342900">
                        <a:buNone/>
                      </a:pPr>
                      <a:r>
                        <a:rPr lang="pt-BR" sz="1200" dirty="0" smtClean="0"/>
                        <a:t>Primeira</a:t>
                      </a:r>
                      <a:r>
                        <a:rPr lang="pt-BR" sz="1200" baseline="0" dirty="0" smtClean="0"/>
                        <a:t> </a:t>
                      </a:r>
                      <a:r>
                        <a:rPr lang="pt-BR" sz="1200" dirty="0" smtClean="0"/>
                        <a:t>Iteração</a:t>
                      </a:r>
                      <a:endParaRPr lang="pt-BR" sz="1200" dirty="0"/>
                    </a:p>
                  </a:txBody>
                  <a:tcPr marT="45709" marB="45709"/>
                </a:tc>
              </a:tr>
              <a:tr h="357868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Interdependências</a:t>
                      </a:r>
                      <a:endParaRPr lang="pt-BR" sz="1200" dirty="0"/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pPr marL="342900" indent="-342900">
                        <a:buNone/>
                      </a:pPr>
                      <a:r>
                        <a:rPr lang="pt-BR" sz="1200" dirty="0" smtClean="0"/>
                        <a:t>Não de aplicam</a:t>
                      </a:r>
                      <a:endParaRPr lang="pt-BR" sz="1200" dirty="0"/>
                    </a:p>
                  </a:txBody>
                  <a:tcPr marT="45709" marB="45709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5185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88515" y="0"/>
            <a:ext cx="9936598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pt-BR" sz="4000" dirty="0"/>
              <a:t>Exemplo – Tela de </a:t>
            </a:r>
            <a:r>
              <a:rPr lang="pt-BR" sz="4000" dirty="0" err="1"/>
              <a:t>Login</a:t>
            </a:r>
            <a:r>
              <a:rPr lang="pt-BR" sz="4000" dirty="0"/>
              <a:t> e Senha (7)</a:t>
            </a:r>
            <a:br>
              <a:rPr lang="pt-BR" sz="4000" dirty="0"/>
            </a:br>
            <a:r>
              <a:rPr lang="pt-BR" sz="3200" dirty="0"/>
              <a:t>Canários de teste</a:t>
            </a:r>
            <a:endParaRPr lang="pt-BR" sz="2800" dirty="0"/>
          </a:p>
        </p:txBody>
      </p:sp>
      <p:sp>
        <p:nvSpPr>
          <p:cNvPr id="165891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9A2B327-CFCB-4B27-A8C4-7CCDE6871FB0}" type="slidenum">
              <a:rPr lang="pt-BR" sz="1200">
                <a:solidFill>
                  <a:srgbClr val="045C75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111</a:t>
            </a:fld>
            <a:endParaRPr lang="pt-BR" sz="1200">
              <a:solidFill>
                <a:srgbClr val="045C75"/>
              </a:solidFill>
              <a:latin typeface="Arial" panose="020B0604020202020204" pitchFamily="34" charset="0"/>
            </a:endParaRPr>
          </a:p>
        </p:txBody>
      </p:sp>
      <p:sp>
        <p:nvSpPr>
          <p:cNvPr id="165892" name="Rectangle 3"/>
          <p:cNvSpPr>
            <a:spLocks noGrp="1" noChangeArrowheads="1"/>
          </p:cNvSpPr>
          <p:nvPr>
            <p:ph idx="1"/>
          </p:nvPr>
        </p:nvSpPr>
        <p:spPr>
          <a:xfrm>
            <a:off x="488515" y="1143000"/>
            <a:ext cx="10179485" cy="642938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pt-BR" sz="1600" dirty="0"/>
              <a:t>Cenário </a:t>
            </a:r>
            <a:r>
              <a:rPr lang="pt-BR" sz="1600" dirty="0" err="1"/>
              <a:t>Login</a:t>
            </a:r>
            <a:endParaRPr lang="pt-BR" sz="1600" dirty="0"/>
          </a:p>
          <a:p>
            <a:pPr eaLnBrk="1" hangingPunct="1"/>
            <a:r>
              <a:rPr lang="pt-BR" sz="1600" dirty="0"/>
              <a:t>Caso de teste- CT01 05 </a:t>
            </a:r>
            <a:r>
              <a:rPr lang="pt-BR" sz="1600" dirty="0" err="1"/>
              <a:t>Login</a:t>
            </a:r>
            <a:r>
              <a:rPr lang="pt-BR" sz="1600" dirty="0"/>
              <a:t> com sucesso</a:t>
            </a:r>
          </a:p>
          <a:p>
            <a:pPr eaLnBrk="1" hangingPunct="1">
              <a:buFont typeface="Wingdings 2" panose="05020102010507070707" pitchFamily="18" charset="2"/>
              <a:buNone/>
            </a:pPr>
            <a:endParaRPr lang="pt-BR" sz="1400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/>
        </p:nvGraphicFramePr>
        <p:xfrm>
          <a:off x="1809751" y="1778001"/>
          <a:ext cx="8024813" cy="4937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849"/>
                <a:gridCol w="5756964"/>
              </a:tblGrid>
              <a:tr h="274266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Item</a:t>
                      </a:r>
                      <a:endParaRPr lang="pt-BR" sz="1200" dirty="0"/>
                    </a:p>
                  </a:txBody>
                  <a:tcPr marT="45697" marB="45697"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Descrição</a:t>
                      </a:r>
                      <a:endParaRPr lang="pt-BR" sz="1200" dirty="0"/>
                    </a:p>
                  </a:txBody>
                  <a:tcPr marT="45697" marB="45697"/>
                </a:tc>
              </a:tr>
              <a:tr h="274266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Pré-condições</a:t>
                      </a:r>
                      <a:endParaRPr lang="pt-BR" sz="1200" dirty="0"/>
                    </a:p>
                  </a:txBody>
                  <a:tcPr marT="45697" marB="45697"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Estar</a:t>
                      </a:r>
                      <a:r>
                        <a:rPr lang="pt-BR" sz="1200" baseline="0" dirty="0" smtClean="0"/>
                        <a:t> na tela de </a:t>
                      </a:r>
                      <a:r>
                        <a:rPr lang="pt-BR" sz="1200" baseline="0" dirty="0" err="1" smtClean="0"/>
                        <a:t>login</a:t>
                      </a:r>
                      <a:r>
                        <a:rPr lang="pt-BR" sz="1200" baseline="0" dirty="0" smtClean="0"/>
                        <a:t> do sistema</a:t>
                      </a:r>
                      <a:endParaRPr lang="pt-BR" sz="1200" dirty="0"/>
                    </a:p>
                  </a:txBody>
                  <a:tcPr marT="45697" marB="45697"/>
                </a:tc>
              </a:tr>
              <a:tr h="274266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Pós-condições</a:t>
                      </a:r>
                      <a:endParaRPr lang="pt-BR" sz="1200" dirty="0"/>
                    </a:p>
                  </a:txBody>
                  <a:tcPr marT="45697" marB="45697"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Entrar na aplicação</a:t>
                      </a:r>
                      <a:endParaRPr lang="pt-BR" sz="1200" dirty="0"/>
                    </a:p>
                  </a:txBody>
                  <a:tcPr marT="45697" marB="45697"/>
                </a:tc>
              </a:tr>
              <a:tr h="2285858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Detalhamento</a:t>
                      </a:r>
                      <a:endParaRPr lang="pt-BR" sz="1200" dirty="0"/>
                    </a:p>
                  </a:txBody>
                  <a:tcPr marT="45697" marB="45697"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PA:O</a:t>
                      </a:r>
                      <a:r>
                        <a:rPr lang="pt-BR" sz="1200" baseline="0" dirty="0" smtClean="0"/>
                        <a:t> ator informa o </a:t>
                      </a:r>
                      <a:r>
                        <a:rPr lang="pt-BR" sz="1200" baseline="0" dirty="0" err="1" smtClean="0"/>
                        <a:t>login</a:t>
                      </a:r>
                      <a:r>
                        <a:rPr lang="pt-BR" sz="1200" baseline="0" dirty="0" smtClean="0"/>
                        <a:t> e a senha (para o campo </a:t>
                      </a:r>
                      <a:r>
                        <a:rPr lang="pt-BR" sz="1200" baseline="0" dirty="0" err="1" smtClean="0"/>
                        <a:t>login</a:t>
                      </a:r>
                      <a:r>
                        <a:rPr lang="pt-BR" sz="1200" baseline="0" dirty="0" smtClean="0"/>
                        <a:t>, informar caracteres inversos aos que foram cadastrados para o usuário, ou seja, para um determinado caractere cadastrado com maiúsculo, informar caractere minúsculo e vice-versa; e para o campo senha, informar caracteres exatos em relação aos cadastrados para o usuário, ou seja, para um determinado caractere cadastrado como maiúsculo, informar um caractere também maiúsculo)</a:t>
                      </a:r>
                    </a:p>
                    <a:p>
                      <a:r>
                        <a:rPr lang="pt-BR" sz="1200" baseline="0" dirty="0" smtClean="0"/>
                        <a:t>PA: O ator seleciona a opção OK</a:t>
                      </a:r>
                    </a:p>
                    <a:p>
                      <a:r>
                        <a:rPr lang="pt-BR" sz="1200" baseline="0" dirty="0" smtClean="0"/>
                        <a:t>PS: O sistema verifica se os campos obrigatórios foram informados</a:t>
                      </a:r>
                    </a:p>
                    <a:p>
                      <a:r>
                        <a:rPr lang="pt-BR" sz="1200" baseline="0" dirty="0" smtClean="0"/>
                        <a:t>PS:: O sistema verifica se o </a:t>
                      </a:r>
                      <a:r>
                        <a:rPr lang="pt-BR" sz="1200" baseline="0" dirty="0" err="1" smtClean="0"/>
                        <a:t>login</a:t>
                      </a:r>
                      <a:r>
                        <a:rPr lang="pt-BR" sz="1200" baseline="0" dirty="0" smtClean="0"/>
                        <a:t> do usuário está cadastrado e se a senha para o </a:t>
                      </a:r>
                      <a:r>
                        <a:rPr lang="pt-BR" sz="1200" baseline="0" dirty="0" err="1" smtClean="0"/>
                        <a:t>login</a:t>
                      </a:r>
                      <a:r>
                        <a:rPr lang="pt-BR" sz="1200" baseline="0" dirty="0" smtClean="0"/>
                        <a:t> especificado é válida</a:t>
                      </a:r>
                    </a:p>
                    <a:p>
                      <a:r>
                        <a:rPr lang="pt-BR" sz="1200" baseline="0" dirty="0" smtClean="0"/>
                        <a:t>PS: O sistema verifica se o usuário está bloqueado</a:t>
                      </a:r>
                    </a:p>
                    <a:p>
                      <a:r>
                        <a:rPr lang="pt-BR" sz="1200" baseline="0" dirty="0" smtClean="0"/>
                        <a:t>PS: O usuário é autenticado</a:t>
                      </a:r>
                      <a:endParaRPr lang="pt-BR" sz="1200" dirty="0"/>
                    </a:p>
                  </a:txBody>
                  <a:tcPr marT="45697" marB="45697"/>
                </a:tc>
              </a:tr>
              <a:tr h="274266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Massa de entrada e de</a:t>
                      </a:r>
                      <a:r>
                        <a:rPr lang="pt-BR" sz="1200" baseline="0" dirty="0" smtClean="0"/>
                        <a:t> saída</a:t>
                      </a:r>
                      <a:endParaRPr lang="pt-BR" sz="1200" dirty="0"/>
                    </a:p>
                  </a:txBody>
                  <a:tcPr marT="45697" marB="45697"/>
                </a:tc>
                <a:tc>
                  <a:txBody>
                    <a:bodyPr/>
                    <a:lstStyle/>
                    <a:p>
                      <a:r>
                        <a:rPr lang="pt-BR" sz="1200" dirty="0" err="1" smtClean="0"/>
                        <a:t>Login</a:t>
                      </a:r>
                      <a:r>
                        <a:rPr lang="pt-BR" sz="1200" dirty="0" smtClean="0"/>
                        <a:t> e senha validos</a:t>
                      </a:r>
                      <a:endParaRPr lang="pt-BR" sz="1200" dirty="0"/>
                    </a:p>
                  </a:txBody>
                  <a:tcPr marT="45697" marB="45697"/>
                </a:tc>
              </a:tr>
              <a:tr h="274266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Critérios especiais</a:t>
                      </a:r>
                      <a:endParaRPr lang="pt-BR" sz="1200" dirty="0"/>
                    </a:p>
                  </a:txBody>
                  <a:tcPr marT="45697" marB="45697"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Não se aplica</a:t>
                      </a:r>
                      <a:endParaRPr lang="pt-BR" sz="1200" dirty="0"/>
                    </a:p>
                  </a:txBody>
                  <a:tcPr marT="45697" marB="45697"/>
                </a:tc>
              </a:tr>
              <a:tr h="457138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Ambiente</a:t>
                      </a:r>
                      <a:endParaRPr lang="pt-BR" sz="1200" dirty="0"/>
                    </a:p>
                  </a:txBody>
                  <a:tcPr marT="45697" marB="45697"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Sistema Operacional cliente </a:t>
                      </a:r>
                      <a:r>
                        <a:rPr lang="pt-BR" sz="1200" dirty="0" err="1" smtClean="0"/>
                        <a:t>Wildows</a:t>
                      </a:r>
                      <a:r>
                        <a:rPr lang="pt-BR" sz="1200" dirty="0" smtClean="0"/>
                        <a:t> 2000, browser Internet Explorer 6.0, servidor de aplicação IIS e SO Windows</a:t>
                      </a:r>
                      <a:r>
                        <a:rPr lang="pt-BR" sz="1200" baseline="0" dirty="0" smtClean="0"/>
                        <a:t> 2000</a:t>
                      </a:r>
                      <a:endParaRPr lang="pt-BR" sz="1200" dirty="0"/>
                    </a:p>
                  </a:txBody>
                  <a:tcPr marT="45697" marB="45697"/>
                </a:tc>
              </a:tr>
              <a:tr h="274266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Implementação</a:t>
                      </a:r>
                      <a:endParaRPr lang="pt-BR" sz="1200" dirty="0"/>
                    </a:p>
                  </a:txBody>
                  <a:tcPr marT="45697" marB="45697"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Manual</a:t>
                      </a:r>
                      <a:endParaRPr lang="pt-BR" sz="1200" dirty="0"/>
                    </a:p>
                  </a:txBody>
                  <a:tcPr marT="45697" marB="45697"/>
                </a:tc>
              </a:tr>
              <a:tr h="274266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Iteração</a:t>
                      </a:r>
                      <a:endParaRPr lang="pt-BR" sz="1200" dirty="0"/>
                    </a:p>
                  </a:txBody>
                  <a:tcPr marT="45697" marB="45697"/>
                </a:tc>
                <a:tc>
                  <a:txBody>
                    <a:bodyPr/>
                    <a:lstStyle/>
                    <a:p>
                      <a:pPr marL="342900" indent="-342900">
                        <a:buNone/>
                      </a:pPr>
                      <a:r>
                        <a:rPr lang="pt-BR" sz="1200" dirty="0" smtClean="0"/>
                        <a:t>Primeira</a:t>
                      </a:r>
                      <a:r>
                        <a:rPr lang="pt-BR" sz="1200" baseline="0" dirty="0" smtClean="0"/>
                        <a:t> </a:t>
                      </a:r>
                      <a:r>
                        <a:rPr lang="pt-BR" sz="1200" dirty="0" smtClean="0"/>
                        <a:t>Iteração</a:t>
                      </a:r>
                      <a:endParaRPr lang="pt-BR" sz="1200" dirty="0"/>
                    </a:p>
                  </a:txBody>
                  <a:tcPr marT="45697" marB="45697"/>
                </a:tc>
              </a:tr>
              <a:tr h="274266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Interdependências</a:t>
                      </a:r>
                      <a:endParaRPr lang="pt-BR" sz="1200" dirty="0"/>
                    </a:p>
                  </a:txBody>
                  <a:tcPr marT="45697" marB="45697"/>
                </a:tc>
                <a:tc>
                  <a:txBody>
                    <a:bodyPr/>
                    <a:lstStyle/>
                    <a:p>
                      <a:pPr marL="342900" indent="-342900">
                        <a:buNone/>
                      </a:pPr>
                      <a:r>
                        <a:rPr lang="pt-BR" sz="1200" dirty="0" smtClean="0"/>
                        <a:t>Não de aplicam</a:t>
                      </a:r>
                      <a:endParaRPr lang="pt-BR" sz="1200" dirty="0"/>
                    </a:p>
                  </a:txBody>
                  <a:tcPr marT="45697" marB="45697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38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90395" y="241387"/>
            <a:ext cx="8686800" cy="1143000"/>
          </a:xfrm>
        </p:spPr>
        <p:txBody>
          <a:bodyPr/>
          <a:lstStyle/>
          <a:p>
            <a:pPr eaLnBrk="1" hangingPunct="1"/>
            <a:r>
              <a:rPr lang="pt-BR" sz="4500" dirty="0"/>
              <a:t>Trabalho em equipe (Parte 3)</a:t>
            </a:r>
            <a:endParaRPr lang="pt-BR" dirty="0"/>
          </a:p>
        </p:txBody>
      </p:sp>
      <p:sp>
        <p:nvSpPr>
          <p:cNvPr id="166915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FBA51B7-0E21-4461-B6A4-6B7DCC025FDD}" type="slidenum">
              <a:rPr lang="pt-BR" sz="1200">
                <a:solidFill>
                  <a:srgbClr val="045C75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112</a:t>
            </a:fld>
            <a:endParaRPr lang="pt-BR" sz="1200">
              <a:solidFill>
                <a:srgbClr val="045C75"/>
              </a:solidFill>
              <a:latin typeface="Arial" panose="020B0604020202020204" pitchFamily="34" charset="0"/>
            </a:endParaRPr>
          </a:p>
        </p:txBody>
      </p:sp>
      <p:sp>
        <p:nvSpPr>
          <p:cNvPr id="166916" name="Rectangle 3"/>
          <p:cNvSpPr>
            <a:spLocks noGrp="1" noChangeArrowheads="1"/>
          </p:cNvSpPr>
          <p:nvPr>
            <p:ph idx="1"/>
          </p:nvPr>
        </p:nvSpPr>
        <p:spPr>
          <a:xfrm>
            <a:off x="533269" y="1605468"/>
            <a:ext cx="10113853" cy="4214813"/>
          </a:xfrm>
        </p:spPr>
        <p:txBody>
          <a:bodyPr>
            <a:normAutofit/>
          </a:bodyPr>
          <a:lstStyle/>
          <a:p>
            <a:pPr eaLnBrk="1" hangingPunct="1"/>
            <a:r>
              <a:rPr lang="pt-BR" sz="2000" dirty="0"/>
              <a:t>Selecionar uma funcionalidade sistema que está sendo usado no trabalho</a:t>
            </a:r>
          </a:p>
          <a:p>
            <a:pPr eaLnBrk="1" hangingPunct="1"/>
            <a:r>
              <a:rPr lang="pt-BR" sz="2000" dirty="0"/>
              <a:t>Construir a documentação de teste</a:t>
            </a:r>
          </a:p>
          <a:p>
            <a:pPr lvl="1" eaLnBrk="1" hangingPunct="1"/>
            <a:r>
              <a:rPr lang="pt-BR" sz="1800" dirty="0"/>
              <a:t>Especificação de projeto de teste</a:t>
            </a:r>
          </a:p>
          <a:p>
            <a:pPr lvl="2" eaLnBrk="1" hangingPunct="1"/>
            <a:r>
              <a:rPr lang="pt-BR" sz="1500" dirty="0"/>
              <a:t>Detalhamento da abordagem do plano de teste</a:t>
            </a:r>
          </a:p>
          <a:p>
            <a:pPr lvl="2" eaLnBrk="1" hangingPunct="1"/>
            <a:r>
              <a:rPr lang="pt-BR" sz="1500" dirty="0"/>
              <a:t>Funcionalidades e características a serem testadas</a:t>
            </a:r>
          </a:p>
          <a:p>
            <a:pPr lvl="1" eaLnBrk="1" hangingPunct="1"/>
            <a:r>
              <a:rPr lang="pt-BR" sz="1800" dirty="0"/>
              <a:t>Especificação de casos de teste</a:t>
            </a:r>
          </a:p>
          <a:p>
            <a:pPr lvl="2" eaLnBrk="1" hangingPunct="1"/>
            <a:r>
              <a:rPr lang="pt-BR" sz="1500" dirty="0" smtClean="0"/>
              <a:t>O que será testado, dados </a:t>
            </a:r>
            <a:r>
              <a:rPr lang="pt-BR" sz="1500" dirty="0"/>
              <a:t>de entrada, resultados esperados, ações e condições para execução dos testes.</a:t>
            </a:r>
          </a:p>
          <a:p>
            <a:pPr lvl="1" eaLnBrk="1" hangingPunct="1"/>
            <a:r>
              <a:rPr lang="pt-BR" sz="1800" dirty="0"/>
              <a:t>Especificação de procedimento de teste</a:t>
            </a:r>
          </a:p>
          <a:p>
            <a:pPr lvl="2" eaLnBrk="1" hangingPunct="1"/>
            <a:r>
              <a:rPr lang="pt-BR" sz="1500" dirty="0"/>
              <a:t>Passos necessários para operação do sistema</a:t>
            </a:r>
          </a:p>
          <a:p>
            <a:pPr eaLnBrk="1" hangingPunct="1"/>
            <a:endParaRPr lang="pt-BR" sz="2000" dirty="0"/>
          </a:p>
          <a:p>
            <a:pPr eaLnBrk="1" hangingPunct="1"/>
            <a:endParaRPr lang="pt-BR" sz="1600" dirty="0"/>
          </a:p>
          <a:p>
            <a:pPr lvl="1" eaLnBrk="1" hangingPunct="1">
              <a:buFont typeface="Wingdings 2" panose="05020102010507070707" pitchFamily="18" charset="2"/>
              <a:buNone/>
            </a:pPr>
            <a:endParaRPr lang="pt-BR" sz="1200" dirty="0"/>
          </a:p>
          <a:p>
            <a:pPr lvl="1" eaLnBrk="1" hangingPunct="1"/>
            <a:endParaRPr lang="pt-BR" sz="1700" dirty="0"/>
          </a:p>
        </p:txBody>
      </p:sp>
    </p:spTree>
    <p:extLst>
      <p:ext uri="{BB962C8B-B14F-4D97-AF65-F5344CB8AC3E}">
        <p14:creationId xmlns:p14="http://schemas.microsoft.com/office/powerpoint/2010/main" val="5256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ctrTitle"/>
          </p:nvPr>
        </p:nvSpPr>
        <p:spPr>
          <a:ln>
            <a:miter lim="800000"/>
            <a:headEnd/>
            <a:tailEnd/>
          </a:ln>
          <a:extLst/>
        </p:spPr>
        <p:txBody>
          <a:bodyPr/>
          <a:lstStyle/>
          <a:p>
            <a:pPr>
              <a:defRPr/>
            </a:pPr>
            <a:r>
              <a:rPr lang="pt-BR" dirty="0"/>
              <a:t>Ambiente de teste</a:t>
            </a:r>
          </a:p>
        </p:txBody>
      </p:sp>
    </p:spTree>
    <p:extLst>
      <p:ext uri="{BB962C8B-B14F-4D97-AF65-F5344CB8AC3E}">
        <p14:creationId xmlns:p14="http://schemas.microsoft.com/office/powerpoint/2010/main" val="129096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52816" y="341595"/>
            <a:ext cx="8686800" cy="1143000"/>
          </a:xfrm>
        </p:spPr>
        <p:txBody>
          <a:bodyPr/>
          <a:lstStyle/>
          <a:p>
            <a:pPr eaLnBrk="1" hangingPunct="1"/>
            <a:r>
              <a:rPr lang="pt-BR" sz="4500" dirty="0"/>
              <a:t>Ambiente de teste</a:t>
            </a:r>
            <a:endParaRPr lang="pt-BR" dirty="0"/>
          </a:p>
        </p:txBody>
      </p:sp>
      <p:sp>
        <p:nvSpPr>
          <p:cNvPr id="168963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3D61721-0E75-40FF-95F3-464920F408B5}" type="slidenum">
              <a:rPr lang="pt-BR" sz="1200">
                <a:solidFill>
                  <a:srgbClr val="045C75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114</a:t>
            </a:fld>
            <a:endParaRPr lang="pt-BR" sz="1200">
              <a:solidFill>
                <a:srgbClr val="045C75"/>
              </a:solidFill>
              <a:latin typeface="Arial" panose="020B0604020202020204" pitchFamily="34" charset="0"/>
            </a:endParaRPr>
          </a:p>
        </p:txBody>
      </p:sp>
      <p:sp>
        <p:nvSpPr>
          <p:cNvPr id="168964" name="Rectangle 3"/>
          <p:cNvSpPr>
            <a:spLocks noGrp="1" noChangeArrowheads="1"/>
          </p:cNvSpPr>
          <p:nvPr>
            <p:ph idx="1"/>
          </p:nvPr>
        </p:nvSpPr>
        <p:spPr>
          <a:xfrm>
            <a:off x="531282" y="1683675"/>
            <a:ext cx="8401050" cy="4357687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pt-BR" sz="2000" dirty="0"/>
              <a:t>Compreende planejar o ambiente onde o software será testado</a:t>
            </a:r>
          </a:p>
          <a:p>
            <a:pPr eaLnBrk="1" hangingPunct="1"/>
            <a:endParaRPr lang="pt-BR" sz="2000" dirty="0"/>
          </a:p>
          <a:p>
            <a:pPr eaLnBrk="1" hangingPunct="1"/>
            <a:r>
              <a:rPr lang="pt-BR" sz="2000" dirty="0"/>
              <a:t>Deve ser realizado antes da definição dos cenários de teste</a:t>
            </a:r>
          </a:p>
          <a:p>
            <a:pPr eaLnBrk="1" hangingPunct="1"/>
            <a:endParaRPr lang="pt-BR" sz="2000" dirty="0"/>
          </a:p>
          <a:p>
            <a:pPr eaLnBrk="1" hangingPunct="1"/>
            <a:r>
              <a:rPr lang="pt-BR" sz="2000" dirty="0"/>
              <a:t>Quanto maior o nível dos testes mais o ambiente será que reproduzir as características de produção</a:t>
            </a:r>
          </a:p>
          <a:p>
            <a:pPr eaLnBrk="1" hangingPunct="1"/>
            <a:endParaRPr lang="pt-BR" sz="2000" dirty="0"/>
          </a:p>
          <a:p>
            <a:pPr eaLnBrk="1" hangingPunct="1"/>
            <a:r>
              <a:rPr lang="pt-BR" sz="2000" dirty="0"/>
              <a:t>Ambiente compreende:</a:t>
            </a:r>
          </a:p>
          <a:p>
            <a:pPr lvl="1" eaLnBrk="1" hangingPunct="1"/>
            <a:r>
              <a:rPr lang="pt-BR" dirty="0"/>
              <a:t>Configuração do hardware</a:t>
            </a:r>
          </a:p>
          <a:p>
            <a:pPr lvl="1" eaLnBrk="1" hangingPunct="1"/>
            <a:r>
              <a:rPr lang="pt-BR" dirty="0"/>
              <a:t>Criação da massa de dados de teste</a:t>
            </a:r>
          </a:p>
          <a:p>
            <a:pPr lvl="1" eaLnBrk="1" hangingPunct="1"/>
            <a:r>
              <a:rPr lang="pt-BR" dirty="0"/>
              <a:t>Criação do modelo de testes (para teste de desempenho)</a:t>
            </a:r>
          </a:p>
          <a:p>
            <a:pPr lvl="1" eaLnBrk="1" hangingPunct="1"/>
            <a:r>
              <a:rPr lang="pt-BR" dirty="0"/>
              <a:t>Configuração dos softwares usado (SO, browsers, </a:t>
            </a:r>
            <a:r>
              <a:rPr lang="pt-BR" dirty="0" err="1"/>
              <a:t>etc</a:t>
            </a:r>
            <a:r>
              <a:rPr lang="pt-B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73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>
          <a:xfrm>
            <a:off x="587202" y="428626"/>
            <a:ext cx="86868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pt-BR" sz="4500" dirty="0"/>
              <a:t>Ambiente de teste</a:t>
            </a:r>
            <a:br>
              <a:rPr lang="pt-BR" sz="4500" dirty="0"/>
            </a:br>
            <a:r>
              <a:rPr lang="pt-BR" dirty="0"/>
              <a:t>Planejamento</a:t>
            </a:r>
          </a:p>
        </p:txBody>
      </p:sp>
      <p:sp>
        <p:nvSpPr>
          <p:cNvPr id="169987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558660A-A904-42D7-910C-97B7DDF19CA3}" type="slidenum">
              <a:rPr lang="pt-BR" sz="1200">
                <a:solidFill>
                  <a:srgbClr val="045C75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115</a:t>
            </a:fld>
            <a:endParaRPr lang="pt-BR" sz="1200">
              <a:solidFill>
                <a:srgbClr val="045C75"/>
              </a:solidFill>
              <a:latin typeface="Arial" panose="020B0604020202020204" pitchFamily="34" charset="0"/>
            </a:endParaRPr>
          </a:p>
        </p:txBody>
      </p:sp>
      <p:grpSp>
        <p:nvGrpSpPr>
          <p:cNvPr id="169989" name="Grupo 24"/>
          <p:cNvGrpSpPr>
            <a:grpSpLocks/>
          </p:cNvGrpSpPr>
          <p:nvPr/>
        </p:nvGrpSpPr>
        <p:grpSpPr bwMode="auto">
          <a:xfrm>
            <a:off x="1568428" y="3524120"/>
            <a:ext cx="6786562" cy="2214563"/>
            <a:chOff x="571472" y="3286124"/>
            <a:chExt cx="6786610" cy="2214578"/>
          </a:xfrm>
        </p:grpSpPr>
        <p:sp>
          <p:nvSpPr>
            <p:cNvPr id="5" name="Retângulo 4"/>
            <p:cNvSpPr/>
            <p:nvPr/>
          </p:nvSpPr>
          <p:spPr>
            <a:xfrm>
              <a:off x="571472" y="3286124"/>
              <a:ext cx="1643074" cy="7143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sz="1400" dirty="0"/>
                <a:t>Definição da estratégia de teste</a:t>
              </a:r>
            </a:p>
          </p:txBody>
        </p:sp>
        <p:sp>
          <p:nvSpPr>
            <p:cNvPr id="7" name="Retângulo 6"/>
            <p:cNvSpPr/>
            <p:nvPr/>
          </p:nvSpPr>
          <p:spPr>
            <a:xfrm>
              <a:off x="571472" y="4357694"/>
              <a:ext cx="1643074" cy="7143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sz="1400" dirty="0"/>
                <a:t>Planejamento dos testes dinâmicos</a:t>
              </a:r>
            </a:p>
          </p:txBody>
        </p:sp>
        <p:sp>
          <p:nvSpPr>
            <p:cNvPr id="8" name="Retângulo 7"/>
            <p:cNvSpPr/>
            <p:nvPr/>
          </p:nvSpPr>
          <p:spPr>
            <a:xfrm>
              <a:off x="2928926" y="3714752"/>
              <a:ext cx="1643075" cy="71438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sz="1400" dirty="0"/>
                <a:t>Criação do ambiente de teste</a:t>
              </a:r>
            </a:p>
          </p:txBody>
        </p:sp>
        <p:sp>
          <p:nvSpPr>
            <p:cNvPr id="9" name="Retângulo 8"/>
            <p:cNvSpPr/>
            <p:nvPr/>
          </p:nvSpPr>
          <p:spPr>
            <a:xfrm>
              <a:off x="2928926" y="4786322"/>
              <a:ext cx="1643075" cy="7143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sz="1400" dirty="0"/>
                <a:t>Execução dos testes dinâmicos</a:t>
              </a:r>
            </a:p>
          </p:txBody>
        </p:sp>
        <p:sp>
          <p:nvSpPr>
            <p:cNvPr id="10" name="Retângulo 9"/>
            <p:cNvSpPr/>
            <p:nvPr/>
          </p:nvSpPr>
          <p:spPr>
            <a:xfrm>
              <a:off x="5715008" y="3786190"/>
              <a:ext cx="1643074" cy="10001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sz="1400" dirty="0"/>
                <a:t>Gerenciamento do processo de teste (indicadores de desempenho)</a:t>
              </a:r>
            </a:p>
          </p:txBody>
        </p:sp>
        <p:cxnSp>
          <p:nvCxnSpPr>
            <p:cNvPr id="12" name="Conector de seta reta 11"/>
            <p:cNvCxnSpPr>
              <a:stCxn id="5" idx="2"/>
              <a:endCxn id="7" idx="0"/>
            </p:cNvCxnSpPr>
            <p:nvPr/>
          </p:nvCxnSpPr>
          <p:spPr>
            <a:xfrm rot="5400000">
              <a:off x="1214414" y="4179893"/>
              <a:ext cx="357189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Forma 13"/>
            <p:cNvCxnSpPr>
              <a:endCxn id="10" idx="0"/>
            </p:cNvCxnSpPr>
            <p:nvPr/>
          </p:nvCxnSpPr>
          <p:spPr>
            <a:xfrm>
              <a:off x="2143108" y="3429000"/>
              <a:ext cx="4394231" cy="35719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de seta reta 15"/>
            <p:cNvCxnSpPr>
              <a:stCxn id="7" idx="3"/>
              <a:endCxn id="8" idx="1"/>
            </p:cNvCxnSpPr>
            <p:nvPr/>
          </p:nvCxnSpPr>
          <p:spPr>
            <a:xfrm flipV="1">
              <a:off x="2214546" y="4071942"/>
              <a:ext cx="714380" cy="64294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de seta reta 17"/>
            <p:cNvCxnSpPr>
              <a:stCxn id="7" idx="3"/>
              <a:endCxn id="9" idx="1"/>
            </p:cNvCxnSpPr>
            <p:nvPr/>
          </p:nvCxnSpPr>
          <p:spPr>
            <a:xfrm>
              <a:off x="2214546" y="4714884"/>
              <a:ext cx="714380" cy="42862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de seta reta 19"/>
            <p:cNvCxnSpPr>
              <a:stCxn id="8" idx="2"/>
              <a:endCxn id="9" idx="0"/>
            </p:cNvCxnSpPr>
            <p:nvPr/>
          </p:nvCxnSpPr>
          <p:spPr>
            <a:xfrm rot="5400000">
              <a:off x="3571868" y="4608521"/>
              <a:ext cx="357189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de seta reta 21"/>
            <p:cNvCxnSpPr>
              <a:stCxn id="8" idx="3"/>
              <a:endCxn id="10" idx="1"/>
            </p:cNvCxnSpPr>
            <p:nvPr/>
          </p:nvCxnSpPr>
          <p:spPr>
            <a:xfrm>
              <a:off x="4572000" y="4071942"/>
              <a:ext cx="1143008" cy="21431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de seta reta 23"/>
            <p:cNvCxnSpPr>
              <a:stCxn id="9" idx="3"/>
            </p:cNvCxnSpPr>
            <p:nvPr/>
          </p:nvCxnSpPr>
          <p:spPr>
            <a:xfrm flipV="1">
              <a:off x="4572000" y="4500570"/>
              <a:ext cx="1143008" cy="64294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9990" name="CaixaDeTexto 25"/>
          <p:cNvSpPr txBox="1">
            <a:spLocks noChangeArrowheads="1"/>
          </p:cNvSpPr>
          <p:nvPr/>
        </p:nvSpPr>
        <p:spPr bwMode="auto">
          <a:xfrm>
            <a:off x="2639990" y="6024433"/>
            <a:ext cx="4572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sz="1200">
                <a:latin typeface="Arial" panose="020B0604020202020204" pitchFamily="34" charset="0"/>
              </a:rPr>
              <a:t>Fluxograma de teste (Bastos et al, 2007)</a:t>
            </a:r>
          </a:p>
        </p:txBody>
      </p:sp>
    </p:spTree>
    <p:extLst>
      <p:ext uri="{BB962C8B-B14F-4D97-AF65-F5344CB8AC3E}">
        <p14:creationId xmlns:p14="http://schemas.microsoft.com/office/powerpoint/2010/main" val="335254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3024" y="366647"/>
            <a:ext cx="86868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pt-BR" sz="4500" dirty="0"/>
              <a:t>Ambiente de teste</a:t>
            </a:r>
            <a:br>
              <a:rPr lang="pt-BR" sz="4500" dirty="0"/>
            </a:br>
            <a:r>
              <a:rPr lang="pt-BR" dirty="0"/>
              <a:t>Preparação do ambiente</a:t>
            </a:r>
          </a:p>
        </p:txBody>
      </p:sp>
      <p:sp>
        <p:nvSpPr>
          <p:cNvPr id="171011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BAD4B34-CC17-4982-A46E-540259BD2835}" type="slidenum">
              <a:rPr lang="pt-BR" sz="1200">
                <a:solidFill>
                  <a:srgbClr val="045C75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116</a:t>
            </a:fld>
            <a:endParaRPr lang="pt-BR" sz="1200">
              <a:solidFill>
                <a:srgbClr val="045C75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8520322"/>
              </p:ext>
            </p:extLst>
          </p:nvPr>
        </p:nvGraphicFramePr>
        <p:xfrm>
          <a:off x="1016893" y="1937676"/>
          <a:ext cx="8429625" cy="4286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5925"/>
                <a:gridCol w="1685925"/>
                <a:gridCol w="1685925"/>
                <a:gridCol w="1685925"/>
                <a:gridCol w="1685925"/>
              </a:tblGrid>
              <a:tr h="535781">
                <a:tc rowSpan="2"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Atributos</a:t>
                      </a:r>
                      <a:endParaRPr lang="pt-BR" sz="1400" dirty="0"/>
                    </a:p>
                  </a:txBody>
                  <a:tcPr marL="91439" marR="91439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Nível</a:t>
                      </a:r>
                      <a:endParaRPr lang="pt-BR" sz="1400" dirty="0"/>
                    </a:p>
                  </a:txBody>
                  <a:tcPr marL="91439" marR="91439"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535781"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Unitário</a:t>
                      </a:r>
                      <a:endParaRPr lang="pt-BR" sz="14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Integração</a:t>
                      </a:r>
                      <a:endParaRPr lang="pt-BR" sz="14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Sistema</a:t>
                      </a:r>
                      <a:endParaRPr lang="pt-BR" sz="14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Aceitação</a:t>
                      </a:r>
                      <a:endParaRPr lang="pt-BR" sz="1400" dirty="0"/>
                    </a:p>
                  </a:txBody>
                  <a:tcPr marL="91439" marR="91439"/>
                </a:tc>
              </a:tr>
              <a:tr h="535781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Escopo</a:t>
                      </a:r>
                      <a:endParaRPr lang="pt-BR" sz="14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Unidade Individual</a:t>
                      </a:r>
                      <a:endParaRPr lang="pt-BR" sz="14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Unidades agrupadas</a:t>
                      </a:r>
                      <a:endParaRPr lang="pt-BR" sz="14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Sistema Inteiro</a:t>
                      </a:r>
                      <a:endParaRPr lang="pt-BR" sz="14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Simulação da produção</a:t>
                      </a:r>
                      <a:endParaRPr lang="pt-BR" sz="1400" dirty="0"/>
                    </a:p>
                  </a:txBody>
                  <a:tcPr marL="91439" marR="91439"/>
                </a:tc>
              </a:tr>
              <a:tr h="535781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Equipe</a:t>
                      </a:r>
                      <a:endParaRPr lang="pt-BR" sz="14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Desenvolvedores</a:t>
                      </a:r>
                      <a:endParaRPr lang="pt-BR" sz="14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Desenvolvedores e testadores</a:t>
                      </a:r>
                      <a:endParaRPr lang="pt-BR" sz="14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Testadores</a:t>
                      </a:r>
                      <a:endParaRPr lang="pt-BR" sz="14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Testadores e usuários</a:t>
                      </a:r>
                      <a:endParaRPr lang="pt-BR" sz="1400" dirty="0"/>
                    </a:p>
                  </a:txBody>
                  <a:tcPr marL="91439" marR="91439"/>
                </a:tc>
              </a:tr>
              <a:tr h="535781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Volume de dados</a:t>
                      </a:r>
                      <a:endParaRPr lang="pt-BR" sz="14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Pequeno</a:t>
                      </a:r>
                      <a:endParaRPr lang="pt-BR" sz="14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Pequeno</a:t>
                      </a:r>
                      <a:endParaRPr lang="pt-BR" sz="14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Grande</a:t>
                      </a:r>
                      <a:endParaRPr lang="pt-BR" sz="14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Grande</a:t>
                      </a:r>
                      <a:endParaRPr lang="pt-BR" sz="1400" dirty="0"/>
                    </a:p>
                  </a:txBody>
                  <a:tcPr marL="91439" marR="91439"/>
                </a:tc>
              </a:tr>
              <a:tr h="535781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Origem dos</a:t>
                      </a:r>
                      <a:r>
                        <a:rPr lang="pt-BR" sz="1400" baseline="0" dirty="0" smtClean="0"/>
                        <a:t> dados</a:t>
                      </a:r>
                      <a:endParaRPr lang="pt-BR" sz="14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Criação manual</a:t>
                      </a:r>
                      <a:endParaRPr lang="pt-BR" sz="14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Criação  manual</a:t>
                      </a:r>
                      <a:endParaRPr lang="pt-BR" sz="14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Criação por processos</a:t>
                      </a:r>
                      <a:endParaRPr lang="pt-BR" sz="14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Dados reais</a:t>
                      </a:r>
                      <a:endParaRPr lang="pt-BR" sz="1400" dirty="0"/>
                    </a:p>
                  </a:txBody>
                  <a:tcPr marL="91439" marR="91439"/>
                </a:tc>
              </a:tr>
              <a:tr h="535781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Interfaces</a:t>
                      </a:r>
                      <a:endParaRPr lang="pt-BR" sz="14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Não existem</a:t>
                      </a:r>
                      <a:endParaRPr lang="pt-BR" sz="14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Não existem</a:t>
                      </a:r>
                      <a:endParaRPr lang="pt-BR" sz="14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Simuladas</a:t>
                      </a:r>
                      <a:endParaRPr lang="pt-BR" sz="14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Reais/Simuladas</a:t>
                      </a:r>
                      <a:endParaRPr lang="pt-BR" sz="1400" dirty="0"/>
                    </a:p>
                  </a:txBody>
                  <a:tcPr marL="91439" marR="91439"/>
                </a:tc>
              </a:tr>
              <a:tr h="535781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Ambiente</a:t>
                      </a:r>
                      <a:endParaRPr lang="pt-BR" sz="14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Desenvolvimento</a:t>
                      </a:r>
                      <a:endParaRPr lang="pt-BR" sz="14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Desenvolvimento</a:t>
                      </a:r>
                      <a:endParaRPr lang="pt-BR" sz="14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Testes</a:t>
                      </a:r>
                      <a:endParaRPr lang="pt-BR" sz="14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Produção</a:t>
                      </a:r>
                      <a:endParaRPr lang="pt-BR" sz="1400" dirty="0"/>
                    </a:p>
                  </a:txBody>
                  <a:tcPr marL="91439" marR="91439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0354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>
          <a:xfrm>
            <a:off x="245532" y="329069"/>
            <a:ext cx="86868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pt-BR" sz="4500" dirty="0"/>
              <a:t>Ambiente de teste</a:t>
            </a:r>
            <a:br>
              <a:rPr lang="pt-BR" sz="4500" dirty="0"/>
            </a:br>
            <a:r>
              <a:rPr lang="pt-BR" dirty="0"/>
              <a:t>Equipe de teste</a:t>
            </a:r>
          </a:p>
        </p:txBody>
      </p:sp>
      <p:sp>
        <p:nvSpPr>
          <p:cNvPr id="172035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325AFEE-5F36-40BB-B42F-569F8895B21F}" type="slidenum">
              <a:rPr lang="pt-BR" sz="1200">
                <a:solidFill>
                  <a:srgbClr val="045C75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117</a:t>
            </a:fld>
            <a:endParaRPr lang="pt-BR" sz="1200">
              <a:solidFill>
                <a:srgbClr val="045C75"/>
              </a:solidFill>
              <a:latin typeface="Arial" panose="020B0604020202020204" pitchFamily="34" charset="0"/>
            </a:endParaRPr>
          </a:p>
        </p:txBody>
      </p:sp>
      <p:sp>
        <p:nvSpPr>
          <p:cNvPr id="172036" name="Rectangle 3"/>
          <p:cNvSpPr>
            <a:spLocks noGrp="1" noChangeArrowheads="1"/>
          </p:cNvSpPr>
          <p:nvPr>
            <p:ph idx="1"/>
          </p:nvPr>
        </p:nvSpPr>
        <p:spPr>
          <a:xfrm>
            <a:off x="388407" y="1833693"/>
            <a:ext cx="8401050" cy="1071562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pt-BR" sz="2000" dirty="0"/>
              <a:t>Quanto mais especializada e independente melhor a qualidade do sistema</a:t>
            </a:r>
          </a:p>
          <a:p>
            <a:pPr eaLnBrk="1" hangingPunct="1"/>
            <a:r>
              <a:rPr lang="pt-BR" sz="2000" dirty="0"/>
              <a:t>Ex.:</a:t>
            </a:r>
            <a:endParaRPr lang="pt-BR" sz="1600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953586"/>
              </p:ext>
            </p:extLst>
          </p:nvPr>
        </p:nvGraphicFramePr>
        <p:xfrm>
          <a:off x="1028440" y="3189352"/>
          <a:ext cx="7358064" cy="2884489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679032"/>
                <a:gridCol w="3679032"/>
              </a:tblGrid>
              <a:tr h="687187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Líder</a:t>
                      </a:r>
                      <a:r>
                        <a:rPr lang="pt-BR" sz="1600" baseline="0" dirty="0" smtClean="0"/>
                        <a:t> do projeto de teste</a:t>
                      </a:r>
                      <a:endParaRPr lang="pt-BR" sz="1600" dirty="0"/>
                    </a:p>
                  </a:txBody>
                  <a:tcPr marL="91439" marR="91439" marT="45704" marB="45704"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Responsável pela liderança do projeto</a:t>
                      </a:r>
                      <a:r>
                        <a:rPr lang="pt-BR" sz="1600" baseline="0" dirty="0" smtClean="0"/>
                        <a:t> de teste</a:t>
                      </a:r>
                      <a:endParaRPr lang="pt-BR" sz="1600" dirty="0"/>
                    </a:p>
                  </a:txBody>
                  <a:tcPr marL="91439" marR="91439" marT="45704" marB="45704"/>
                </a:tc>
              </a:tr>
              <a:tr h="822927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Arquiteto de teste</a:t>
                      </a:r>
                      <a:endParaRPr lang="pt-BR" sz="1600" dirty="0"/>
                    </a:p>
                  </a:txBody>
                  <a:tcPr marL="91439" marR="91439" marT="45704" marB="45704"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Montagem da infra-estrutura</a:t>
                      </a:r>
                    </a:p>
                    <a:p>
                      <a:r>
                        <a:rPr lang="pt-BR" sz="1600" dirty="0" smtClean="0"/>
                        <a:t>Montagem do ambiente</a:t>
                      </a:r>
                    </a:p>
                    <a:p>
                      <a:r>
                        <a:rPr lang="pt-BR" sz="1600" dirty="0" smtClean="0"/>
                        <a:t>Escolhe ferramentas de teste</a:t>
                      </a:r>
                      <a:endParaRPr lang="pt-BR" sz="1600" dirty="0"/>
                    </a:p>
                  </a:txBody>
                  <a:tcPr marL="91439" marR="91439" marT="45704" marB="45704"/>
                </a:tc>
              </a:tr>
              <a:tr h="687187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Analista de teste</a:t>
                      </a:r>
                      <a:endParaRPr lang="pt-BR" sz="1600" dirty="0"/>
                    </a:p>
                  </a:txBody>
                  <a:tcPr marL="91439" marR="91439" marT="45704" marB="45704"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Modelagem e elaboração</a:t>
                      </a:r>
                      <a:r>
                        <a:rPr lang="pt-BR" sz="1600" baseline="0" dirty="0" smtClean="0"/>
                        <a:t> dos casos de teste</a:t>
                      </a:r>
                    </a:p>
                  </a:txBody>
                  <a:tcPr marL="91439" marR="91439" marT="45704" marB="45704"/>
                </a:tc>
              </a:tr>
              <a:tr h="687187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Testador</a:t>
                      </a:r>
                      <a:endParaRPr lang="pt-BR" sz="1600" dirty="0"/>
                    </a:p>
                  </a:txBody>
                  <a:tcPr marL="91439" marR="91439" marT="45704" marB="45704"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Execução dos testes</a:t>
                      </a:r>
                      <a:endParaRPr lang="pt-BR" sz="1600" dirty="0"/>
                    </a:p>
                  </a:txBody>
                  <a:tcPr marL="91439" marR="91439" marT="45704" marB="45704"/>
                </a:tc>
              </a:tr>
            </a:tbl>
          </a:graphicData>
        </a:graphic>
      </p:graphicFrame>
      <p:sp>
        <p:nvSpPr>
          <p:cNvPr id="172053" name="CaixaDeTexto 6"/>
          <p:cNvSpPr txBox="1">
            <a:spLocks noChangeArrowheads="1"/>
          </p:cNvSpPr>
          <p:nvPr/>
        </p:nvSpPr>
        <p:spPr bwMode="auto">
          <a:xfrm>
            <a:off x="3810001" y="6357938"/>
            <a:ext cx="385762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sz="1200">
                <a:latin typeface="Arial" panose="020B0604020202020204" pitchFamily="34" charset="0"/>
              </a:rPr>
              <a:t>Matriz de responsabilidades (Rios e Moreira, 2003)</a:t>
            </a:r>
          </a:p>
        </p:txBody>
      </p:sp>
    </p:spTree>
    <p:extLst>
      <p:ext uri="{BB962C8B-B14F-4D97-AF65-F5344CB8AC3E}">
        <p14:creationId xmlns:p14="http://schemas.microsoft.com/office/powerpoint/2010/main" val="19710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>
          <a:xfrm>
            <a:off x="402920" y="366647"/>
            <a:ext cx="86868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pt-BR" sz="4500" dirty="0"/>
              <a:t>Ambiente de teste</a:t>
            </a:r>
            <a:br>
              <a:rPr lang="pt-BR" sz="4500" dirty="0"/>
            </a:br>
            <a:r>
              <a:rPr lang="pt-BR" dirty="0"/>
              <a:t>Volume de dados</a:t>
            </a:r>
          </a:p>
        </p:txBody>
      </p:sp>
      <p:sp>
        <p:nvSpPr>
          <p:cNvPr id="173059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6FFDE04-BCA5-4832-BDE6-3CCA2CDFE629}" type="slidenum">
              <a:rPr lang="pt-BR" sz="1200">
                <a:solidFill>
                  <a:srgbClr val="045C75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118</a:t>
            </a:fld>
            <a:endParaRPr lang="pt-BR" sz="1200">
              <a:solidFill>
                <a:srgbClr val="045C75"/>
              </a:solidFill>
              <a:latin typeface="Arial" panose="020B0604020202020204" pitchFamily="34" charset="0"/>
            </a:endParaRPr>
          </a:p>
        </p:txBody>
      </p:sp>
      <p:sp>
        <p:nvSpPr>
          <p:cNvPr id="173060" name="Rectangle 3"/>
          <p:cNvSpPr>
            <a:spLocks noGrp="1" noChangeArrowheads="1"/>
          </p:cNvSpPr>
          <p:nvPr>
            <p:ph idx="1"/>
          </p:nvPr>
        </p:nvSpPr>
        <p:spPr>
          <a:xfrm>
            <a:off x="688669" y="2071688"/>
            <a:ext cx="10008557" cy="3714750"/>
          </a:xfrm>
        </p:spPr>
        <p:txBody>
          <a:bodyPr/>
          <a:lstStyle/>
          <a:p>
            <a:pPr eaLnBrk="1" hangingPunct="1"/>
            <a:r>
              <a:rPr lang="pt-BR" sz="2400" dirty="0"/>
              <a:t>Objetivo: Criação do ambiente mais real possível</a:t>
            </a:r>
          </a:p>
          <a:p>
            <a:pPr eaLnBrk="1" hangingPunct="1"/>
            <a:endParaRPr lang="pt-BR" sz="2400" dirty="0"/>
          </a:p>
          <a:p>
            <a:pPr eaLnBrk="1" hangingPunct="1"/>
            <a:r>
              <a:rPr lang="pt-BR" sz="2400" dirty="0"/>
              <a:t>Volume de dados depende da massa de teste que será realizada em cada fase</a:t>
            </a:r>
          </a:p>
          <a:p>
            <a:pPr lvl="1" eaLnBrk="1" hangingPunct="1"/>
            <a:endParaRPr lang="pt-BR" sz="2000" dirty="0"/>
          </a:p>
          <a:p>
            <a:pPr lvl="1" eaLnBrk="1" hangingPunct="1"/>
            <a:r>
              <a:rPr lang="pt-BR" sz="2000" dirty="0"/>
              <a:t>Teste de Unidade: não precisa de uma massa muito grande</a:t>
            </a:r>
          </a:p>
          <a:p>
            <a:pPr lvl="1" eaLnBrk="1" hangingPunct="1"/>
            <a:r>
              <a:rPr lang="pt-BR" sz="2000" dirty="0"/>
              <a:t>Teste de Aceitação: pode demandar grande quantidade de dados</a:t>
            </a:r>
          </a:p>
        </p:txBody>
      </p:sp>
    </p:spTree>
    <p:extLst>
      <p:ext uri="{BB962C8B-B14F-4D97-AF65-F5344CB8AC3E}">
        <p14:creationId xmlns:p14="http://schemas.microsoft.com/office/powerpoint/2010/main" val="351005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3025" y="516960"/>
            <a:ext cx="86868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pt-BR" sz="4500"/>
              <a:t>Ambiente de teste</a:t>
            </a:r>
            <a:br>
              <a:rPr lang="pt-BR" sz="4500"/>
            </a:br>
            <a:r>
              <a:rPr lang="pt-BR"/>
              <a:t>Origem dos dados</a:t>
            </a:r>
          </a:p>
        </p:txBody>
      </p:sp>
      <p:sp>
        <p:nvSpPr>
          <p:cNvPr id="174083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C323F9C-95C4-4D62-9723-B66A0D8B028F}" type="slidenum">
              <a:rPr lang="pt-BR" sz="1200">
                <a:solidFill>
                  <a:srgbClr val="045C75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119</a:t>
            </a:fld>
            <a:endParaRPr lang="pt-BR" sz="1200">
              <a:solidFill>
                <a:srgbClr val="045C75"/>
              </a:solidFill>
              <a:latin typeface="Arial" panose="020B0604020202020204" pitchFamily="34" charset="0"/>
            </a:endParaRPr>
          </a:p>
        </p:txBody>
      </p:sp>
      <p:sp>
        <p:nvSpPr>
          <p:cNvPr id="174084" name="Rectangle 3"/>
          <p:cNvSpPr>
            <a:spLocks noGrp="1" noChangeArrowheads="1"/>
          </p:cNvSpPr>
          <p:nvPr>
            <p:ph idx="1"/>
          </p:nvPr>
        </p:nvSpPr>
        <p:spPr>
          <a:xfrm>
            <a:off x="575646" y="1908851"/>
            <a:ext cx="8401050" cy="928687"/>
          </a:xfrm>
        </p:spPr>
        <p:txBody>
          <a:bodyPr/>
          <a:lstStyle/>
          <a:p>
            <a:pPr eaLnBrk="1" hangingPunct="1"/>
            <a:r>
              <a:rPr lang="pt-BR" sz="2400" dirty="0"/>
              <a:t>Dados reais são desejáveis</a:t>
            </a:r>
          </a:p>
          <a:p>
            <a:pPr lvl="1" eaLnBrk="1" hangingPunct="1"/>
            <a:r>
              <a:rPr lang="pt-BR" sz="1800" dirty="0"/>
              <a:t>As vezes dados reais são inadequados (ex. confidencialidade)</a:t>
            </a: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4214017"/>
              </p:ext>
            </p:extLst>
          </p:nvPr>
        </p:nvGraphicFramePr>
        <p:xfrm>
          <a:off x="1666876" y="3117450"/>
          <a:ext cx="7143750" cy="29289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750"/>
                <a:gridCol w="1428750"/>
                <a:gridCol w="1428750"/>
                <a:gridCol w="1428750"/>
                <a:gridCol w="1428750"/>
              </a:tblGrid>
              <a:tr h="835513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Produção</a:t>
                      </a:r>
                      <a:endParaRPr lang="pt-BR" sz="14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Criação controlada</a:t>
                      </a:r>
                      <a:endParaRPr lang="pt-BR" sz="14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Criação manual</a:t>
                      </a:r>
                      <a:endParaRPr lang="pt-BR" sz="14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Randômica</a:t>
                      </a:r>
                      <a:endParaRPr lang="pt-BR" sz="1400" dirty="0"/>
                    </a:p>
                  </a:txBody>
                  <a:tcPr marL="91439" marR="91439"/>
                </a:tc>
              </a:tr>
              <a:tr h="584859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Volume</a:t>
                      </a:r>
                      <a:endParaRPr lang="pt-BR" sz="14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Alto</a:t>
                      </a:r>
                      <a:endParaRPr lang="pt-BR" sz="14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Controlável</a:t>
                      </a:r>
                      <a:endParaRPr lang="pt-BR" sz="14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Baixo</a:t>
                      </a:r>
                      <a:endParaRPr lang="pt-BR" sz="14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Controlável</a:t>
                      </a:r>
                      <a:endParaRPr lang="pt-BR" sz="1400" dirty="0"/>
                    </a:p>
                  </a:txBody>
                  <a:tcPr marL="91439" marR="91439"/>
                </a:tc>
              </a:tr>
              <a:tr h="584859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Variedade</a:t>
                      </a:r>
                      <a:endParaRPr lang="pt-BR" sz="14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Muito baixa</a:t>
                      </a:r>
                      <a:endParaRPr lang="pt-BR" sz="14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Controlável</a:t>
                      </a:r>
                      <a:endParaRPr lang="pt-BR" sz="14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Média</a:t>
                      </a:r>
                      <a:endParaRPr lang="pt-BR" sz="14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Muito Baixa</a:t>
                      </a:r>
                      <a:endParaRPr lang="pt-BR" sz="1400" dirty="0"/>
                    </a:p>
                  </a:txBody>
                  <a:tcPr marL="91439" marR="91439"/>
                </a:tc>
              </a:tr>
              <a:tr h="338848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Aquisição</a:t>
                      </a:r>
                      <a:endParaRPr lang="pt-BR" sz="14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Fácil</a:t>
                      </a:r>
                      <a:endParaRPr lang="pt-BR" sz="14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Variável</a:t>
                      </a:r>
                      <a:endParaRPr lang="pt-BR" sz="14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Difícil</a:t>
                      </a:r>
                      <a:endParaRPr lang="pt-BR" sz="14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Fácil</a:t>
                      </a:r>
                      <a:endParaRPr lang="pt-BR" sz="1400" dirty="0"/>
                    </a:p>
                  </a:txBody>
                  <a:tcPr marL="91439" marR="91439"/>
                </a:tc>
              </a:tr>
              <a:tr h="584859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Validação</a:t>
                      </a:r>
                      <a:endParaRPr lang="pt-BR" sz="14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Difícil</a:t>
                      </a:r>
                      <a:endParaRPr lang="pt-BR" sz="14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Variável</a:t>
                      </a:r>
                      <a:endParaRPr lang="pt-BR" sz="14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Fácil</a:t>
                      </a:r>
                      <a:endParaRPr lang="pt-BR" sz="14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Muito difícil</a:t>
                      </a:r>
                      <a:endParaRPr lang="pt-BR" sz="1400" dirty="0"/>
                    </a:p>
                  </a:txBody>
                  <a:tcPr marL="91439" marR="91439"/>
                </a:tc>
              </a:tr>
            </a:tbl>
          </a:graphicData>
        </a:graphic>
      </p:graphicFrame>
      <p:sp>
        <p:nvSpPr>
          <p:cNvPr id="174123" name="CaixaDeTexto 6"/>
          <p:cNvSpPr txBox="1">
            <a:spLocks noChangeArrowheads="1"/>
          </p:cNvSpPr>
          <p:nvPr/>
        </p:nvSpPr>
        <p:spPr bwMode="auto">
          <a:xfrm>
            <a:off x="3238501" y="6143626"/>
            <a:ext cx="55721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sz="1200">
                <a:latin typeface="Arial" panose="020B0604020202020204" pitchFamily="34" charset="0"/>
              </a:rPr>
              <a:t>Origem dos dados (Bastos et al, 2007)</a:t>
            </a:r>
          </a:p>
        </p:txBody>
      </p:sp>
    </p:spTree>
    <p:extLst>
      <p:ext uri="{BB962C8B-B14F-4D97-AF65-F5344CB8AC3E}">
        <p14:creationId xmlns:p14="http://schemas.microsoft.com/office/powerpoint/2010/main" val="368340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C413DF7-EFED-4003-BA01-E39E2CBF84FE}" type="slidenum">
              <a:rPr lang="pt-BR" sz="1200">
                <a:solidFill>
                  <a:srgbClr val="045C75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pt-BR" sz="1200">
              <a:solidFill>
                <a:srgbClr val="045C75"/>
              </a:solidFill>
              <a:latin typeface="Arial" panose="020B0604020202020204" pitchFamily="34" charset="0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531282" y="2312257"/>
            <a:ext cx="8401050" cy="3929062"/>
          </a:xfrm>
        </p:spPr>
        <p:txBody>
          <a:bodyPr>
            <a:normAutofit/>
          </a:bodyPr>
          <a:lstStyle/>
          <a:p>
            <a:pPr eaLnBrk="1" hangingPunct="1">
              <a:buFont typeface="Wingdings 2" panose="05020102010507070707" pitchFamily="18" charset="2"/>
              <a:buNone/>
            </a:pPr>
            <a:r>
              <a:rPr lang="pt-BR" sz="2400" dirty="0" smtClean="0"/>
              <a:t>Teste </a:t>
            </a:r>
            <a:r>
              <a:rPr lang="pt-BR" sz="2400" dirty="0"/>
              <a:t>deve ser </a:t>
            </a:r>
          </a:p>
          <a:p>
            <a:pPr eaLnBrk="1" hangingPunct="1"/>
            <a:r>
              <a:rPr lang="pt-BR" sz="2400" dirty="0"/>
              <a:t>executado por especialistas em testes</a:t>
            </a:r>
          </a:p>
          <a:p>
            <a:pPr eaLnBrk="1" hangingPunct="1"/>
            <a:r>
              <a:rPr lang="pt-BR" sz="2400" dirty="0"/>
              <a:t>em um ambiente  adequado</a:t>
            </a:r>
          </a:p>
          <a:p>
            <a:pPr eaLnBrk="1" hangingPunct="1"/>
            <a:r>
              <a:rPr lang="pt-BR" sz="2400" dirty="0"/>
              <a:t>usando uma metodologia apropriada</a:t>
            </a:r>
          </a:p>
          <a:p>
            <a:pPr eaLnBrk="1" hangingPunct="1"/>
            <a:r>
              <a:rPr lang="pt-BR" sz="2400" dirty="0"/>
              <a:t>de preferência com uma ferramenta automatizada</a:t>
            </a:r>
          </a:p>
          <a:p>
            <a:pPr eaLnBrk="1" hangingPunct="1"/>
            <a:endParaRPr lang="pt-BR" sz="3200" dirty="0"/>
          </a:p>
          <a:p>
            <a:pPr eaLnBrk="1" hangingPunct="1"/>
            <a:endParaRPr lang="pt-BR" sz="2000" dirty="0" smtClean="0"/>
          </a:p>
          <a:p>
            <a:pPr eaLnBrk="1" hangingPunct="1"/>
            <a:endParaRPr lang="pt-BR" sz="3200" dirty="0"/>
          </a:p>
        </p:txBody>
      </p:sp>
      <p:sp>
        <p:nvSpPr>
          <p:cNvPr id="23556" name="Título 1"/>
          <p:cNvSpPr>
            <a:spLocks noGrp="1"/>
          </p:cNvSpPr>
          <p:nvPr>
            <p:ph type="title"/>
          </p:nvPr>
        </p:nvSpPr>
        <p:spPr>
          <a:xfrm>
            <a:off x="361063" y="336882"/>
            <a:ext cx="9171244" cy="1143000"/>
          </a:xfrm>
        </p:spPr>
        <p:txBody>
          <a:bodyPr>
            <a:normAutofit fontScale="90000"/>
          </a:bodyPr>
          <a:lstStyle/>
          <a:p>
            <a:r>
              <a:rPr lang="pt-BR" dirty="0"/>
              <a:t>Como garantir que um software testado pelo próprio desenvolvedor está corretamente testado ?</a:t>
            </a:r>
          </a:p>
        </p:txBody>
      </p:sp>
    </p:spTree>
    <p:extLst>
      <p:ext uri="{BB962C8B-B14F-4D97-AF65-F5344CB8AC3E}">
        <p14:creationId xmlns:p14="http://schemas.microsoft.com/office/powerpoint/2010/main" val="165100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>
          <a:xfrm>
            <a:off x="587202" y="491908"/>
            <a:ext cx="86868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pt-BR" sz="4500" dirty="0"/>
              <a:t>Ambiente de teste</a:t>
            </a:r>
            <a:br>
              <a:rPr lang="pt-BR" sz="4500" dirty="0"/>
            </a:br>
            <a:endParaRPr lang="pt-BR" dirty="0"/>
          </a:p>
        </p:txBody>
      </p:sp>
      <p:sp>
        <p:nvSpPr>
          <p:cNvPr id="175107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84115D5-91DB-47F8-B655-ECF3BC4BC877}" type="slidenum">
              <a:rPr lang="pt-BR" sz="1200">
                <a:solidFill>
                  <a:srgbClr val="045C75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120</a:t>
            </a:fld>
            <a:endParaRPr lang="pt-BR" sz="1200">
              <a:solidFill>
                <a:srgbClr val="045C75"/>
              </a:solidFill>
              <a:latin typeface="Arial" panose="020B0604020202020204" pitchFamily="34" charset="0"/>
            </a:endParaRPr>
          </a:p>
        </p:txBody>
      </p:sp>
      <p:sp>
        <p:nvSpPr>
          <p:cNvPr id="175108" name="Rectangle 3"/>
          <p:cNvSpPr>
            <a:spLocks noGrp="1" noChangeArrowheads="1"/>
          </p:cNvSpPr>
          <p:nvPr>
            <p:ph idx="1"/>
          </p:nvPr>
        </p:nvSpPr>
        <p:spPr>
          <a:xfrm>
            <a:off x="901874" y="2071688"/>
            <a:ext cx="9480376" cy="3714750"/>
          </a:xfrm>
        </p:spPr>
        <p:txBody>
          <a:bodyPr/>
          <a:lstStyle/>
          <a:p>
            <a:pPr eaLnBrk="1" hangingPunct="1"/>
            <a:r>
              <a:rPr lang="pt-BR" sz="2400" dirty="0"/>
              <a:t>Um ambiente isolado, organizado, representativo garante a descoberta de erros reais</a:t>
            </a:r>
          </a:p>
          <a:p>
            <a:pPr eaLnBrk="1" hangingPunct="1"/>
            <a:endParaRPr lang="pt-BR" sz="2400" dirty="0"/>
          </a:p>
          <a:p>
            <a:pPr eaLnBrk="1" hangingPunct="1"/>
            <a:r>
              <a:rPr lang="pt-BR" sz="2400" dirty="0"/>
              <a:t>Libera a equipe de desenvolvimento para continuar a produzir novos códigos</a:t>
            </a:r>
          </a:p>
          <a:p>
            <a:pPr eaLnBrk="1" hangingPunct="1"/>
            <a:endParaRPr lang="pt-BR" sz="2400" dirty="0"/>
          </a:p>
          <a:p>
            <a:pPr eaLnBrk="1" hangingPunct="1"/>
            <a:r>
              <a:rPr lang="pt-BR" sz="2400" dirty="0"/>
              <a:t>A preparação do ambiente deve ser discutida o mais cedo possível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65490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440498" y="542012"/>
            <a:ext cx="8686800" cy="1143000"/>
          </a:xfrm>
        </p:spPr>
        <p:txBody>
          <a:bodyPr/>
          <a:lstStyle/>
          <a:p>
            <a:pPr eaLnBrk="1" hangingPunct="1"/>
            <a:r>
              <a:rPr lang="pt-BR" sz="4500" dirty="0"/>
              <a:t>Trabalho em equipe (Parte 4)</a:t>
            </a:r>
            <a:endParaRPr lang="pt-BR" dirty="0"/>
          </a:p>
        </p:txBody>
      </p:sp>
      <p:sp>
        <p:nvSpPr>
          <p:cNvPr id="176131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C27BDA7-C825-4DFC-A040-26C050EFC470}" type="slidenum">
              <a:rPr lang="pt-BR" sz="1200">
                <a:solidFill>
                  <a:srgbClr val="045C75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121</a:t>
            </a:fld>
            <a:endParaRPr lang="pt-BR" sz="1200">
              <a:solidFill>
                <a:srgbClr val="045C75"/>
              </a:solidFill>
              <a:latin typeface="Arial" panose="020B0604020202020204" pitchFamily="34" charset="0"/>
            </a:endParaRPr>
          </a:p>
        </p:txBody>
      </p:sp>
      <p:sp>
        <p:nvSpPr>
          <p:cNvPr id="176132" name="Rectangle 3"/>
          <p:cNvSpPr>
            <a:spLocks noGrp="1" noChangeArrowheads="1"/>
          </p:cNvSpPr>
          <p:nvPr>
            <p:ph idx="1"/>
          </p:nvPr>
        </p:nvSpPr>
        <p:spPr>
          <a:xfrm>
            <a:off x="576197" y="2143126"/>
            <a:ext cx="9806053" cy="4214813"/>
          </a:xfrm>
        </p:spPr>
        <p:txBody>
          <a:bodyPr/>
          <a:lstStyle/>
          <a:p>
            <a:pPr eaLnBrk="1" hangingPunct="1"/>
            <a:r>
              <a:rPr lang="pt-BR" sz="2000"/>
              <a:t>Definição do ambiente de teste para o plano de teste do sistema em questão</a:t>
            </a:r>
          </a:p>
          <a:p>
            <a:pPr lvl="1" eaLnBrk="1" hangingPunct="1"/>
            <a:r>
              <a:rPr lang="pt-BR"/>
              <a:t>Configuração do hardware</a:t>
            </a:r>
          </a:p>
          <a:p>
            <a:pPr lvl="1" eaLnBrk="1" hangingPunct="1"/>
            <a:r>
              <a:rPr lang="pt-BR"/>
              <a:t>Configuração dos softwares usado (SO, browsers, etc)</a:t>
            </a:r>
          </a:p>
          <a:p>
            <a:pPr lvl="1" eaLnBrk="1" hangingPunct="1"/>
            <a:r>
              <a:rPr lang="pt-BR"/>
              <a:t>Definição do ambiente (desenvolvimento, teste, homologação, produção, etc)</a:t>
            </a:r>
          </a:p>
          <a:p>
            <a:pPr lvl="1" eaLnBrk="1" hangingPunct="1"/>
            <a:r>
              <a:rPr lang="pt-BR"/>
              <a:t>Criação da massa de dados de teste (como será criada)</a:t>
            </a:r>
          </a:p>
          <a:p>
            <a:pPr eaLnBrk="1" hangingPunct="1"/>
            <a:endParaRPr lang="pt-BR" sz="1600"/>
          </a:p>
          <a:p>
            <a:pPr lvl="1" eaLnBrk="1" hangingPunct="1">
              <a:buFont typeface="Wingdings 2" panose="05020102010507070707" pitchFamily="18" charset="2"/>
              <a:buNone/>
            </a:pPr>
            <a:endParaRPr lang="pt-BR" sz="1200"/>
          </a:p>
          <a:p>
            <a:pPr lvl="1" eaLnBrk="1" hangingPunct="1"/>
            <a:endParaRPr lang="pt-BR" sz="1700"/>
          </a:p>
        </p:txBody>
      </p:sp>
    </p:spTree>
    <p:extLst>
      <p:ext uri="{BB962C8B-B14F-4D97-AF65-F5344CB8AC3E}">
        <p14:creationId xmlns:p14="http://schemas.microsoft.com/office/powerpoint/2010/main" val="118210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ctrTitle"/>
          </p:nvPr>
        </p:nvSpPr>
        <p:spPr>
          <a:ln>
            <a:miter lim="800000"/>
            <a:headEnd/>
            <a:tailEnd/>
          </a:ln>
          <a:extLst/>
        </p:spPr>
        <p:txBody>
          <a:bodyPr/>
          <a:lstStyle/>
          <a:p>
            <a:pPr>
              <a:defRPr/>
            </a:pPr>
            <a:r>
              <a:rPr lang="pt-BR" dirty="0"/>
              <a:t>Execução dos testes</a:t>
            </a:r>
          </a:p>
        </p:txBody>
      </p:sp>
    </p:spTree>
    <p:extLst>
      <p:ext uri="{BB962C8B-B14F-4D97-AF65-F5344CB8AC3E}">
        <p14:creationId xmlns:p14="http://schemas.microsoft.com/office/powerpoint/2010/main" val="348389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>
          <a:xfrm>
            <a:off x="587202" y="491908"/>
            <a:ext cx="8686800" cy="1143000"/>
          </a:xfrm>
        </p:spPr>
        <p:txBody>
          <a:bodyPr/>
          <a:lstStyle/>
          <a:p>
            <a:pPr eaLnBrk="1" hangingPunct="1"/>
            <a:r>
              <a:rPr lang="pt-BR" sz="4500" dirty="0"/>
              <a:t>Execução dos testes</a:t>
            </a:r>
            <a:endParaRPr lang="pt-BR" dirty="0"/>
          </a:p>
        </p:txBody>
      </p:sp>
      <p:sp>
        <p:nvSpPr>
          <p:cNvPr id="178179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C124D2B-E059-4734-91A3-55CC7235D44B}" type="slidenum">
              <a:rPr lang="pt-BR" sz="1200">
                <a:solidFill>
                  <a:srgbClr val="045C75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123</a:t>
            </a:fld>
            <a:endParaRPr lang="pt-BR" sz="1200">
              <a:solidFill>
                <a:srgbClr val="045C75"/>
              </a:solidFill>
              <a:latin typeface="Arial" panose="020B0604020202020204" pitchFamily="34" charset="0"/>
            </a:endParaRPr>
          </a:p>
        </p:txBody>
      </p:sp>
      <p:sp>
        <p:nvSpPr>
          <p:cNvPr id="178180" name="Rectangle 3"/>
          <p:cNvSpPr>
            <a:spLocks noGrp="1" noChangeArrowheads="1"/>
          </p:cNvSpPr>
          <p:nvPr>
            <p:ph idx="1"/>
          </p:nvPr>
        </p:nvSpPr>
        <p:spPr>
          <a:xfrm>
            <a:off x="864296" y="1730728"/>
            <a:ext cx="9467850" cy="4214813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pt-BR" sz="2000" dirty="0"/>
              <a:t>A execução dos testes consiste em seguir os passos especificados nos casos de teste e avaliar os resultados encontrados</a:t>
            </a:r>
          </a:p>
          <a:p>
            <a:pPr eaLnBrk="1" hangingPunct="1"/>
            <a:endParaRPr lang="pt-BR" sz="2000" dirty="0"/>
          </a:p>
          <a:p>
            <a:pPr eaLnBrk="1" hangingPunct="1"/>
            <a:r>
              <a:rPr lang="pt-BR" sz="2000" dirty="0"/>
              <a:t>Aborda os testes dinâmicos do sistema</a:t>
            </a:r>
          </a:p>
          <a:p>
            <a:pPr lvl="2" eaLnBrk="1" hangingPunct="1"/>
            <a:r>
              <a:rPr lang="pt-BR" sz="1800" dirty="0"/>
              <a:t>Teste estático</a:t>
            </a:r>
          </a:p>
          <a:p>
            <a:pPr lvl="3" eaLnBrk="1" hangingPunct="1"/>
            <a:r>
              <a:rPr lang="pt-BR" sz="1800" dirty="0"/>
              <a:t>Código é examinado</a:t>
            </a:r>
          </a:p>
          <a:p>
            <a:pPr lvl="2" eaLnBrk="1" hangingPunct="1"/>
            <a:r>
              <a:rPr lang="pt-BR" sz="1800" dirty="0"/>
              <a:t>Teste dinâmico</a:t>
            </a:r>
          </a:p>
          <a:p>
            <a:pPr lvl="3" eaLnBrk="1" hangingPunct="1"/>
            <a:r>
              <a:rPr lang="pt-BR" sz="1800" dirty="0"/>
              <a:t>Código é testado</a:t>
            </a:r>
          </a:p>
          <a:p>
            <a:pPr eaLnBrk="1" hangingPunct="1"/>
            <a:r>
              <a:rPr lang="pt-BR" sz="2000" dirty="0"/>
              <a:t>Registros de execução dos testes devem ser guardados</a:t>
            </a:r>
          </a:p>
          <a:p>
            <a:pPr eaLnBrk="1" hangingPunct="1"/>
            <a:r>
              <a:rPr lang="pt-BR" sz="2000" dirty="0"/>
              <a:t>É importante usar uma ferramenta de gestão de teste</a:t>
            </a:r>
          </a:p>
          <a:p>
            <a:pPr lvl="1" eaLnBrk="1" hangingPunct="1"/>
            <a:r>
              <a:rPr lang="pt-BR" dirty="0"/>
              <a:t>Permitem analisar o progresso da execução</a:t>
            </a:r>
          </a:p>
          <a:p>
            <a:pPr eaLnBrk="1" hangingPunct="1"/>
            <a:endParaRPr lang="pt-BR" sz="1600" dirty="0"/>
          </a:p>
          <a:p>
            <a:pPr lvl="1" eaLnBrk="1" hangingPunct="1">
              <a:buFont typeface="Wingdings 2" panose="05020102010507070707" pitchFamily="18" charset="2"/>
              <a:buNone/>
            </a:pPr>
            <a:endParaRPr lang="pt-BR" sz="1200" dirty="0"/>
          </a:p>
          <a:p>
            <a:pPr lvl="1" eaLnBrk="1" hangingPunct="1"/>
            <a:endParaRPr lang="pt-BR" sz="1700" dirty="0"/>
          </a:p>
        </p:txBody>
      </p:sp>
    </p:spTree>
    <p:extLst>
      <p:ext uri="{BB962C8B-B14F-4D97-AF65-F5344CB8AC3E}">
        <p14:creationId xmlns:p14="http://schemas.microsoft.com/office/powerpoint/2010/main" val="235277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>
          <a:xfrm>
            <a:off x="587202" y="491908"/>
            <a:ext cx="8686800" cy="1143000"/>
          </a:xfrm>
        </p:spPr>
        <p:txBody>
          <a:bodyPr/>
          <a:lstStyle/>
          <a:p>
            <a:pPr eaLnBrk="1" hangingPunct="1"/>
            <a:r>
              <a:rPr lang="pt-BR" sz="4500" dirty="0"/>
              <a:t>Execução de teste unitário</a:t>
            </a:r>
            <a:endParaRPr lang="pt-BR" dirty="0"/>
          </a:p>
        </p:txBody>
      </p:sp>
      <p:sp>
        <p:nvSpPr>
          <p:cNvPr id="179203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2FF090E-875E-4CAC-82D2-AB980A691DA3}" type="slidenum">
              <a:rPr lang="pt-BR" sz="1200">
                <a:solidFill>
                  <a:srgbClr val="045C75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124</a:t>
            </a:fld>
            <a:endParaRPr lang="pt-BR" sz="1200">
              <a:solidFill>
                <a:srgbClr val="045C75"/>
              </a:solidFill>
              <a:latin typeface="Arial" panose="020B0604020202020204" pitchFamily="34" charset="0"/>
            </a:endParaRPr>
          </a:p>
        </p:txBody>
      </p:sp>
      <p:sp>
        <p:nvSpPr>
          <p:cNvPr id="179204" name="Rectangle 3"/>
          <p:cNvSpPr>
            <a:spLocks noGrp="1" noChangeArrowheads="1"/>
          </p:cNvSpPr>
          <p:nvPr>
            <p:ph idx="1"/>
          </p:nvPr>
        </p:nvSpPr>
        <p:spPr>
          <a:xfrm>
            <a:off x="1014608" y="2143126"/>
            <a:ext cx="9367642" cy="4214813"/>
          </a:xfrm>
        </p:spPr>
        <p:txBody>
          <a:bodyPr/>
          <a:lstStyle/>
          <a:p>
            <a:pPr eaLnBrk="1" hangingPunct="1"/>
            <a:r>
              <a:rPr lang="pt-BR" sz="2000" dirty="0"/>
              <a:t>Realizado pelo próprio programador</a:t>
            </a:r>
          </a:p>
          <a:p>
            <a:pPr eaLnBrk="1" hangingPunct="1"/>
            <a:endParaRPr lang="pt-BR" sz="2000" dirty="0"/>
          </a:p>
          <a:p>
            <a:pPr eaLnBrk="1" hangingPunct="1"/>
            <a:r>
              <a:rPr lang="pt-BR" sz="2000" dirty="0"/>
              <a:t>Avalia o funcionamento adequado do programa</a:t>
            </a:r>
          </a:p>
          <a:p>
            <a:pPr eaLnBrk="1" hangingPunct="1"/>
            <a:endParaRPr lang="pt-BR" sz="2000" dirty="0"/>
          </a:p>
          <a:p>
            <a:pPr eaLnBrk="1" hangingPunct="1"/>
            <a:r>
              <a:rPr lang="pt-BR" sz="2000" dirty="0"/>
              <a:t>Ferramentas de automação facilitam esses testes</a:t>
            </a:r>
          </a:p>
          <a:p>
            <a:pPr lvl="1" eaLnBrk="1" hangingPunct="1"/>
            <a:endParaRPr lang="pt-BR" dirty="0"/>
          </a:p>
          <a:p>
            <a:pPr lvl="1" eaLnBrk="1" hangingPunct="1"/>
            <a:r>
              <a:rPr lang="pt-BR" dirty="0"/>
              <a:t>Geralmente específicas para a linguagem de programação adotada</a:t>
            </a:r>
          </a:p>
          <a:p>
            <a:pPr eaLnBrk="1" hangingPunct="1"/>
            <a:endParaRPr lang="pt-BR" sz="1600" dirty="0"/>
          </a:p>
          <a:p>
            <a:pPr lvl="1" eaLnBrk="1" hangingPunct="1">
              <a:buFont typeface="Wingdings 2" panose="05020102010507070707" pitchFamily="18" charset="2"/>
              <a:buNone/>
            </a:pPr>
            <a:endParaRPr lang="pt-BR" sz="1200" dirty="0"/>
          </a:p>
          <a:p>
            <a:pPr lvl="1" eaLnBrk="1" hangingPunct="1"/>
            <a:endParaRPr lang="pt-BR" sz="1700" dirty="0"/>
          </a:p>
        </p:txBody>
      </p:sp>
    </p:spTree>
    <p:extLst>
      <p:ext uri="{BB962C8B-B14F-4D97-AF65-F5344CB8AC3E}">
        <p14:creationId xmlns:p14="http://schemas.microsoft.com/office/powerpoint/2010/main" val="2466102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>
          <a:xfrm>
            <a:off x="587202" y="542012"/>
            <a:ext cx="8686800" cy="1143000"/>
          </a:xfrm>
        </p:spPr>
        <p:txBody>
          <a:bodyPr/>
          <a:lstStyle/>
          <a:p>
            <a:pPr eaLnBrk="1" hangingPunct="1"/>
            <a:r>
              <a:rPr lang="pt-BR" sz="4500" dirty="0"/>
              <a:t>Execução de teste de integração</a:t>
            </a:r>
            <a:endParaRPr lang="pt-BR" dirty="0"/>
          </a:p>
        </p:txBody>
      </p:sp>
      <p:sp>
        <p:nvSpPr>
          <p:cNvPr id="180227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07C4FFE-E43A-4578-99D6-DC6DDAB9A803}" type="slidenum">
              <a:rPr lang="pt-BR" sz="1200">
                <a:solidFill>
                  <a:srgbClr val="045C75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125</a:t>
            </a:fld>
            <a:endParaRPr lang="pt-BR" sz="1200">
              <a:solidFill>
                <a:srgbClr val="045C75"/>
              </a:solidFill>
              <a:latin typeface="Arial" panose="020B0604020202020204" pitchFamily="34" charset="0"/>
            </a:endParaRPr>
          </a:p>
        </p:txBody>
      </p:sp>
      <p:sp>
        <p:nvSpPr>
          <p:cNvPr id="180228" name="Rectangle 3"/>
          <p:cNvSpPr>
            <a:spLocks noGrp="1" noChangeArrowheads="1"/>
          </p:cNvSpPr>
          <p:nvPr>
            <p:ph idx="1"/>
          </p:nvPr>
        </p:nvSpPr>
        <p:spPr>
          <a:xfrm>
            <a:off x="889348" y="2143126"/>
            <a:ext cx="9492902" cy="4214813"/>
          </a:xfrm>
        </p:spPr>
        <p:txBody>
          <a:bodyPr/>
          <a:lstStyle/>
          <a:p>
            <a:pPr eaLnBrk="1" hangingPunct="1"/>
            <a:r>
              <a:rPr lang="pt-BR" sz="2000"/>
              <a:t>Após os componentes a serem integrados terem passado pelos testes unitários</a:t>
            </a:r>
          </a:p>
          <a:p>
            <a:pPr eaLnBrk="1" hangingPunct="1"/>
            <a:endParaRPr lang="pt-BR" sz="2000"/>
          </a:p>
          <a:p>
            <a:pPr eaLnBrk="1" hangingPunct="1"/>
            <a:r>
              <a:rPr lang="pt-BR" sz="2000"/>
              <a:t>Executado pelo analista de sistemas</a:t>
            </a:r>
          </a:p>
          <a:p>
            <a:pPr eaLnBrk="1" hangingPunct="1"/>
            <a:endParaRPr lang="pt-BR" sz="2000"/>
          </a:p>
          <a:p>
            <a:pPr eaLnBrk="1" hangingPunct="1"/>
            <a:r>
              <a:rPr lang="pt-BR" sz="2000"/>
              <a:t>Avalia a integração entre os componentes para executar uma funcionalidade</a:t>
            </a:r>
          </a:p>
          <a:p>
            <a:pPr lvl="1" eaLnBrk="1" hangingPunct="1"/>
            <a:endParaRPr lang="pt-BR"/>
          </a:p>
          <a:p>
            <a:pPr eaLnBrk="1" hangingPunct="1"/>
            <a:r>
              <a:rPr lang="pt-BR"/>
              <a:t>Levar em consideração a arquitetura e testar as camadas de apresentação, negócio, dados e rede</a:t>
            </a:r>
            <a:endParaRPr lang="pt-BR" sz="1600"/>
          </a:p>
          <a:p>
            <a:pPr lvl="1" eaLnBrk="1" hangingPunct="1">
              <a:buFont typeface="Wingdings 2" panose="05020102010507070707" pitchFamily="18" charset="2"/>
              <a:buNone/>
            </a:pPr>
            <a:endParaRPr lang="pt-BR" sz="1200"/>
          </a:p>
          <a:p>
            <a:pPr lvl="1" eaLnBrk="1" hangingPunct="1"/>
            <a:endParaRPr lang="pt-BR" sz="1700"/>
          </a:p>
        </p:txBody>
      </p:sp>
    </p:spTree>
    <p:extLst>
      <p:ext uri="{BB962C8B-B14F-4D97-AF65-F5344CB8AC3E}">
        <p14:creationId xmlns:p14="http://schemas.microsoft.com/office/powerpoint/2010/main" val="19772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>
          <a:xfrm>
            <a:off x="440498" y="441803"/>
            <a:ext cx="86868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pt-BR" sz="4500" dirty="0"/>
              <a:t>Execução de teste de integração (2)</a:t>
            </a:r>
            <a:endParaRPr lang="pt-BR" dirty="0"/>
          </a:p>
        </p:txBody>
      </p:sp>
      <p:sp>
        <p:nvSpPr>
          <p:cNvPr id="181251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B6051D7-1E13-49F9-9178-8D828E699E5B}" type="slidenum">
              <a:rPr lang="pt-BR" sz="1200">
                <a:solidFill>
                  <a:srgbClr val="045C75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126</a:t>
            </a:fld>
            <a:endParaRPr lang="pt-BR" sz="1200">
              <a:solidFill>
                <a:srgbClr val="045C75"/>
              </a:solidFill>
              <a:latin typeface="Arial" panose="020B0604020202020204" pitchFamily="34" charset="0"/>
            </a:endParaRPr>
          </a:p>
        </p:txBody>
      </p:sp>
      <p:sp>
        <p:nvSpPr>
          <p:cNvPr id="181252" name="Rectangle 3"/>
          <p:cNvSpPr>
            <a:spLocks noGrp="1" noChangeArrowheads="1"/>
          </p:cNvSpPr>
          <p:nvPr>
            <p:ph idx="1"/>
          </p:nvPr>
        </p:nvSpPr>
        <p:spPr>
          <a:xfrm>
            <a:off x="726248" y="1705676"/>
            <a:ext cx="8401050" cy="4214813"/>
          </a:xfrm>
        </p:spPr>
        <p:txBody>
          <a:bodyPr>
            <a:normAutofit fontScale="85000" lnSpcReduction="20000"/>
          </a:bodyPr>
          <a:lstStyle/>
          <a:p>
            <a:pPr eaLnBrk="1" hangingPunct="1"/>
            <a:r>
              <a:rPr lang="pt-BR" sz="2000" dirty="0"/>
              <a:t>Validar</a:t>
            </a:r>
          </a:p>
          <a:p>
            <a:pPr lvl="1" eaLnBrk="1" hangingPunct="1"/>
            <a:r>
              <a:rPr lang="pt-BR" dirty="0"/>
              <a:t>Links entre as diversas camadas</a:t>
            </a:r>
          </a:p>
          <a:p>
            <a:pPr lvl="1" eaLnBrk="1" hangingPunct="1"/>
            <a:endParaRPr lang="pt-BR" dirty="0"/>
          </a:p>
          <a:p>
            <a:pPr lvl="1" eaLnBrk="1" hangingPunct="1"/>
            <a:r>
              <a:rPr lang="pt-BR" dirty="0"/>
              <a:t>Controles de segurança</a:t>
            </a:r>
          </a:p>
          <a:p>
            <a:pPr lvl="1" eaLnBrk="1" hangingPunct="1"/>
            <a:endParaRPr lang="pt-BR" dirty="0"/>
          </a:p>
          <a:p>
            <a:pPr lvl="1" eaLnBrk="1" hangingPunct="1"/>
            <a:r>
              <a:rPr lang="pt-BR" dirty="0"/>
              <a:t>Teste de carga e desempenho dos diversos componentes considerando BD e rede</a:t>
            </a:r>
          </a:p>
          <a:p>
            <a:pPr lvl="1" eaLnBrk="1" hangingPunct="1"/>
            <a:endParaRPr lang="pt-BR" dirty="0"/>
          </a:p>
          <a:p>
            <a:pPr lvl="1" eaLnBrk="1" hangingPunct="1"/>
            <a:r>
              <a:rPr lang="pt-BR" dirty="0" err="1"/>
              <a:t>Seqüência</a:t>
            </a:r>
            <a:r>
              <a:rPr lang="pt-BR" dirty="0"/>
              <a:t> de inclusão, exclusão, consulta e alteração</a:t>
            </a:r>
          </a:p>
          <a:p>
            <a:pPr lvl="1" eaLnBrk="1" hangingPunct="1"/>
            <a:endParaRPr lang="pt-BR" dirty="0"/>
          </a:p>
          <a:p>
            <a:pPr lvl="1" eaLnBrk="1" hangingPunct="1"/>
            <a:r>
              <a:rPr lang="pt-BR" dirty="0"/>
              <a:t>Execução completa de uma transação</a:t>
            </a:r>
          </a:p>
          <a:p>
            <a:pPr lvl="1" eaLnBrk="1" hangingPunct="1"/>
            <a:endParaRPr lang="pt-BR" dirty="0"/>
          </a:p>
          <a:p>
            <a:pPr lvl="1" eaLnBrk="1" hangingPunct="1"/>
            <a:r>
              <a:rPr lang="pt-BR" dirty="0"/>
              <a:t>Testes para situações especiais (ex. BD vazio, parte da rede fora do ar)</a:t>
            </a:r>
          </a:p>
          <a:p>
            <a:pPr lvl="1" eaLnBrk="1" hangingPunct="1"/>
            <a:endParaRPr lang="pt-BR" dirty="0"/>
          </a:p>
          <a:p>
            <a:pPr lvl="1" eaLnBrk="1" hangingPunct="1"/>
            <a:r>
              <a:rPr lang="pt-BR" dirty="0"/>
              <a:t>Veracidade dos dados de saída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endParaRPr lang="pt-BR" sz="1200" dirty="0"/>
          </a:p>
          <a:p>
            <a:pPr lvl="1" eaLnBrk="1" hangingPunct="1"/>
            <a:endParaRPr lang="pt-BR" sz="1700" dirty="0"/>
          </a:p>
        </p:txBody>
      </p:sp>
    </p:spTree>
    <p:extLst>
      <p:ext uri="{BB962C8B-B14F-4D97-AF65-F5344CB8AC3E}">
        <p14:creationId xmlns:p14="http://schemas.microsoft.com/office/powerpoint/2010/main" val="386691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>
          <a:xfrm>
            <a:off x="465550" y="491908"/>
            <a:ext cx="8686800" cy="1143000"/>
          </a:xfrm>
        </p:spPr>
        <p:txBody>
          <a:bodyPr/>
          <a:lstStyle/>
          <a:p>
            <a:pPr eaLnBrk="1" hangingPunct="1"/>
            <a:r>
              <a:rPr lang="pt-BR" sz="4500" dirty="0"/>
              <a:t>Execução de teste do sistema</a:t>
            </a:r>
            <a:endParaRPr lang="pt-BR" dirty="0"/>
          </a:p>
        </p:txBody>
      </p:sp>
      <p:sp>
        <p:nvSpPr>
          <p:cNvPr id="182275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2933FBF-EA26-4A0D-B5E1-466DAB281910}" type="slidenum">
              <a:rPr lang="pt-BR" sz="1200">
                <a:solidFill>
                  <a:srgbClr val="045C75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127</a:t>
            </a:fld>
            <a:endParaRPr lang="pt-BR" sz="1200">
              <a:solidFill>
                <a:srgbClr val="045C75"/>
              </a:solidFill>
              <a:latin typeface="Arial" panose="020B0604020202020204" pitchFamily="34" charset="0"/>
            </a:endParaRPr>
          </a:p>
        </p:txBody>
      </p:sp>
      <p:sp>
        <p:nvSpPr>
          <p:cNvPr id="182276" name="Rectangle 3"/>
          <p:cNvSpPr>
            <a:spLocks noGrp="1" noChangeArrowheads="1"/>
          </p:cNvSpPr>
          <p:nvPr>
            <p:ph idx="1"/>
          </p:nvPr>
        </p:nvSpPr>
        <p:spPr>
          <a:xfrm>
            <a:off x="979118" y="1826549"/>
            <a:ext cx="9304750" cy="4214813"/>
          </a:xfrm>
        </p:spPr>
        <p:txBody>
          <a:bodyPr/>
          <a:lstStyle/>
          <a:p>
            <a:pPr eaLnBrk="1" hangingPunct="1"/>
            <a:r>
              <a:rPr lang="pt-BR" sz="2000" dirty="0"/>
              <a:t>Iniciado quando os testes de integração foram encerrados</a:t>
            </a:r>
          </a:p>
          <a:p>
            <a:pPr eaLnBrk="1" hangingPunct="1"/>
            <a:endParaRPr lang="pt-BR" sz="2000" dirty="0"/>
          </a:p>
          <a:p>
            <a:pPr eaLnBrk="1" hangingPunct="1"/>
            <a:r>
              <a:rPr lang="pt-BR" sz="2000" dirty="0"/>
              <a:t>É dado como encerrado quando a equipe de teste perceber que o software está apto para ir para produção</a:t>
            </a:r>
          </a:p>
          <a:p>
            <a:pPr eaLnBrk="1" hangingPunct="1"/>
            <a:endParaRPr lang="pt-BR" sz="2000" dirty="0"/>
          </a:p>
          <a:p>
            <a:pPr eaLnBrk="1" hangingPunct="1"/>
            <a:r>
              <a:rPr lang="pt-BR" sz="2000" dirty="0"/>
              <a:t>Devem garantir que os requisitos do software foram cumpridos e implementados corretamente</a:t>
            </a:r>
          </a:p>
          <a:p>
            <a:pPr eaLnBrk="1" hangingPunct="1"/>
            <a:endParaRPr lang="pt-BR" sz="2000" dirty="0"/>
          </a:p>
          <a:p>
            <a:pPr eaLnBrk="1" hangingPunct="1"/>
            <a:r>
              <a:rPr lang="pt-BR" sz="2000" dirty="0"/>
              <a:t>Testar execução em versões de browser, ambientes operacionais, etc.</a:t>
            </a:r>
          </a:p>
          <a:p>
            <a:pPr lvl="1" eaLnBrk="1" hangingPunct="1"/>
            <a:endParaRPr lang="pt-BR" sz="1400" dirty="0"/>
          </a:p>
          <a:p>
            <a:pPr lvl="1" eaLnBrk="1" hangingPunct="1">
              <a:buFont typeface="Wingdings 2" panose="05020102010507070707" pitchFamily="18" charset="2"/>
              <a:buNone/>
            </a:pPr>
            <a:endParaRPr lang="pt-BR" sz="1200" dirty="0"/>
          </a:p>
          <a:p>
            <a:pPr lvl="1" eaLnBrk="1" hangingPunct="1"/>
            <a:endParaRPr lang="pt-BR" sz="1700" dirty="0"/>
          </a:p>
        </p:txBody>
      </p:sp>
    </p:spTree>
    <p:extLst>
      <p:ext uri="{BB962C8B-B14F-4D97-AF65-F5344CB8AC3E}">
        <p14:creationId xmlns:p14="http://schemas.microsoft.com/office/powerpoint/2010/main" val="110710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27973" y="466856"/>
            <a:ext cx="8686800" cy="1143000"/>
          </a:xfrm>
        </p:spPr>
        <p:txBody>
          <a:bodyPr/>
          <a:lstStyle/>
          <a:p>
            <a:pPr eaLnBrk="1" hangingPunct="1"/>
            <a:r>
              <a:rPr lang="pt-BR" sz="4500" dirty="0"/>
              <a:t>Execução de teste do sistema (2)</a:t>
            </a:r>
            <a:endParaRPr lang="pt-BR" dirty="0"/>
          </a:p>
        </p:txBody>
      </p:sp>
      <p:sp>
        <p:nvSpPr>
          <p:cNvPr id="183299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F96CC84-4925-4AE0-895E-D9FB45C7C418}" type="slidenum">
              <a:rPr lang="pt-BR" sz="1200">
                <a:solidFill>
                  <a:srgbClr val="045C75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128</a:t>
            </a:fld>
            <a:endParaRPr lang="pt-BR" sz="1200">
              <a:solidFill>
                <a:srgbClr val="045C75"/>
              </a:solidFill>
              <a:latin typeface="Arial" panose="020B0604020202020204" pitchFamily="34" charset="0"/>
            </a:endParaRPr>
          </a:p>
        </p:txBody>
      </p:sp>
      <p:sp>
        <p:nvSpPr>
          <p:cNvPr id="183300" name="Rectangle 3"/>
          <p:cNvSpPr>
            <a:spLocks noGrp="1" noChangeArrowheads="1"/>
          </p:cNvSpPr>
          <p:nvPr>
            <p:ph idx="1"/>
          </p:nvPr>
        </p:nvSpPr>
        <p:spPr>
          <a:xfrm>
            <a:off x="651354" y="1826549"/>
            <a:ext cx="9630688" cy="4214813"/>
          </a:xfrm>
        </p:spPr>
        <p:txBody>
          <a:bodyPr/>
          <a:lstStyle/>
          <a:p>
            <a:pPr eaLnBrk="1" hangingPunct="1"/>
            <a:r>
              <a:rPr lang="pt-BR" sz="2000" dirty="0"/>
              <a:t>Atividades a serem seguidas:</a:t>
            </a:r>
          </a:p>
          <a:p>
            <a:pPr lvl="1" eaLnBrk="1" hangingPunct="1"/>
            <a:r>
              <a:rPr lang="pt-BR" sz="1800" dirty="0"/>
              <a:t>Ambiente deve estar o mais próximo possível da produção</a:t>
            </a:r>
          </a:p>
          <a:p>
            <a:pPr lvl="1" eaLnBrk="1" hangingPunct="1"/>
            <a:r>
              <a:rPr lang="pt-BR" sz="1800" dirty="0"/>
              <a:t>Criar dados de teste</a:t>
            </a:r>
          </a:p>
          <a:p>
            <a:pPr lvl="1" eaLnBrk="1" hangingPunct="1"/>
            <a:r>
              <a:rPr lang="pt-BR" sz="1800" dirty="0"/>
              <a:t>Definir quais casos de testes deverão ser executados</a:t>
            </a:r>
          </a:p>
          <a:p>
            <a:pPr lvl="1" eaLnBrk="1" hangingPunct="1"/>
            <a:r>
              <a:rPr lang="pt-BR" sz="1800" dirty="0"/>
              <a:t>Preparar procedimentos (</a:t>
            </a:r>
            <a:r>
              <a:rPr lang="pt-BR" sz="1800" dirty="0" err="1"/>
              <a:t>scrips</a:t>
            </a:r>
            <a:r>
              <a:rPr lang="pt-BR" sz="1800" dirty="0"/>
              <a:t>) de teste a serem seguidos</a:t>
            </a:r>
          </a:p>
          <a:p>
            <a:pPr lvl="1" eaLnBrk="1" hangingPunct="1"/>
            <a:r>
              <a:rPr lang="pt-BR" sz="1800" dirty="0"/>
              <a:t>Avaliar os resultados dos testes (se os problemas encontrados são realmente defeitos)</a:t>
            </a:r>
          </a:p>
          <a:p>
            <a:pPr lvl="1" eaLnBrk="1" hangingPunct="1"/>
            <a:r>
              <a:rPr lang="pt-BR" sz="1800" dirty="0"/>
              <a:t>Registrar os defeitos e notificar a equipe de desenvolvimento</a:t>
            </a:r>
          </a:p>
          <a:p>
            <a:pPr lvl="1" eaLnBrk="1" hangingPunct="1"/>
            <a:r>
              <a:rPr lang="pt-BR" sz="1800" dirty="0"/>
              <a:t>Uma vez corrigido o defeito, executar novamente o teste</a:t>
            </a:r>
          </a:p>
          <a:p>
            <a:pPr lvl="1" eaLnBrk="1" hangingPunct="1"/>
            <a:r>
              <a:rPr lang="pt-BR" sz="1800" dirty="0"/>
              <a:t>Garantir que os ciclos de teste foram cumpridos</a:t>
            </a:r>
          </a:p>
          <a:p>
            <a:pPr lvl="1" eaLnBrk="1" hangingPunct="1"/>
            <a:endParaRPr lang="pt-BR" sz="1800" dirty="0"/>
          </a:p>
          <a:p>
            <a:pPr lvl="1" eaLnBrk="1" hangingPunct="1"/>
            <a:endParaRPr lang="pt-BR" sz="1400" dirty="0"/>
          </a:p>
          <a:p>
            <a:pPr lvl="1" eaLnBrk="1" hangingPunct="1">
              <a:buFont typeface="Wingdings 2" panose="05020102010507070707" pitchFamily="18" charset="2"/>
              <a:buNone/>
            </a:pPr>
            <a:endParaRPr lang="pt-BR" sz="1200" dirty="0"/>
          </a:p>
          <a:p>
            <a:pPr lvl="1" eaLnBrk="1" hangingPunct="1"/>
            <a:endParaRPr lang="pt-BR" sz="1700" dirty="0"/>
          </a:p>
        </p:txBody>
      </p:sp>
    </p:spTree>
    <p:extLst>
      <p:ext uri="{BB962C8B-B14F-4D97-AF65-F5344CB8AC3E}">
        <p14:creationId xmlns:p14="http://schemas.microsoft.com/office/powerpoint/2010/main" val="42877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>
          <a:xfrm>
            <a:off x="377869" y="504434"/>
            <a:ext cx="8686800" cy="1143000"/>
          </a:xfrm>
        </p:spPr>
        <p:txBody>
          <a:bodyPr/>
          <a:lstStyle/>
          <a:p>
            <a:pPr eaLnBrk="1" hangingPunct="1"/>
            <a:r>
              <a:rPr lang="pt-BR" sz="4500" dirty="0"/>
              <a:t>Execução de teste de aceitação </a:t>
            </a:r>
            <a:endParaRPr lang="pt-BR" dirty="0"/>
          </a:p>
        </p:txBody>
      </p:sp>
      <p:sp>
        <p:nvSpPr>
          <p:cNvPr id="184323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C154B49-4685-4A9D-8F98-30D316D12C02}" type="slidenum">
              <a:rPr lang="pt-BR" sz="1200">
                <a:solidFill>
                  <a:srgbClr val="045C75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129</a:t>
            </a:fld>
            <a:endParaRPr lang="pt-BR" sz="1200">
              <a:solidFill>
                <a:srgbClr val="045C75"/>
              </a:solidFill>
              <a:latin typeface="Arial" panose="020B0604020202020204" pitchFamily="34" charset="0"/>
            </a:endParaRPr>
          </a:p>
        </p:txBody>
      </p:sp>
      <p:sp>
        <p:nvSpPr>
          <p:cNvPr id="184324" name="Rectangle 3"/>
          <p:cNvSpPr>
            <a:spLocks noGrp="1" noChangeArrowheads="1"/>
          </p:cNvSpPr>
          <p:nvPr>
            <p:ph idx="1"/>
          </p:nvPr>
        </p:nvSpPr>
        <p:spPr>
          <a:xfrm>
            <a:off x="789140" y="2143126"/>
            <a:ext cx="9593110" cy="4214813"/>
          </a:xfrm>
        </p:spPr>
        <p:txBody>
          <a:bodyPr/>
          <a:lstStyle/>
          <a:p>
            <a:pPr eaLnBrk="1" hangingPunct="1"/>
            <a:r>
              <a:rPr lang="pt-BR" sz="2000" dirty="0"/>
              <a:t>Realizado pelo usuário</a:t>
            </a:r>
          </a:p>
          <a:p>
            <a:pPr eaLnBrk="1" hangingPunct="1"/>
            <a:endParaRPr lang="pt-BR" sz="2000" dirty="0"/>
          </a:p>
          <a:p>
            <a:pPr eaLnBrk="1" hangingPunct="1"/>
            <a:r>
              <a:rPr lang="pt-BR" sz="2000" dirty="0"/>
              <a:t>Garantir que o que ele pediu foi atendido</a:t>
            </a:r>
          </a:p>
          <a:p>
            <a:pPr eaLnBrk="1" hangingPunct="1"/>
            <a:endParaRPr lang="pt-BR" sz="2000" dirty="0"/>
          </a:p>
          <a:p>
            <a:pPr eaLnBrk="1" hangingPunct="1"/>
            <a:r>
              <a:rPr lang="pt-BR" sz="2000" dirty="0"/>
              <a:t>Apoiado pelos testadores</a:t>
            </a:r>
            <a:endParaRPr lang="pt-BR" dirty="0"/>
          </a:p>
          <a:p>
            <a:pPr lvl="1" eaLnBrk="1" hangingPunct="1"/>
            <a:endParaRPr lang="pt-BR" sz="1800" dirty="0"/>
          </a:p>
          <a:p>
            <a:pPr lvl="1" eaLnBrk="1" hangingPunct="1"/>
            <a:endParaRPr lang="pt-BR" sz="1400" dirty="0"/>
          </a:p>
          <a:p>
            <a:pPr lvl="1" eaLnBrk="1" hangingPunct="1">
              <a:buFont typeface="Wingdings 2" panose="05020102010507070707" pitchFamily="18" charset="2"/>
              <a:buNone/>
            </a:pPr>
            <a:endParaRPr lang="pt-BR" sz="1200" dirty="0"/>
          </a:p>
          <a:p>
            <a:pPr lvl="1" eaLnBrk="1" hangingPunct="1"/>
            <a:endParaRPr lang="pt-BR" sz="1700" dirty="0"/>
          </a:p>
        </p:txBody>
      </p:sp>
    </p:spTree>
    <p:extLst>
      <p:ext uri="{BB962C8B-B14F-4D97-AF65-F5344CB8AC3E}">
        <p14:creationId xmlns:p14="http://schemas.microsoft.com/office/powerpoint/2010/main" val="233975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45532" y="336882"/>
            <a:ext cx="86868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pt-BR"/>
              <a:t>O projeto de teste deve começar paralelamente ao projeto de desenvolvimento</a:t>
            </a:r>
          </a:p>
        </p:txBody>
      </p:sp>
      <p:sp>
        <p:nvSpPr>
          <p:cNvPr id="24579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422B285-9D7A-4114-BFE2-C4B0C567FC73}" type="slidenum">
              <a:rPr lang="pt-BR" sz="1200">
                <a:solidFill>
                  <a:srgbClr val="045C75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pt-BR" sz="1200">
              <a:solidFill>
                <a:srgbClr val="045C75"/>
              </a:solidFill>
              <a:latin typeface="Arial" panose="020B0604020202020204" pitchFamily="34" charset="0"/>
            </a:endParaRPr>
          </a:p>
        </p:txBody>
      </p:sp>
      <p:sp>
        <p:nvSpPr>
          <p:cNvPr id="24580" name="Rectangle 3"/>
          <p:cNvSpPr>
            <a:spLocks noGrp="1" noChangeArrowheads="1"/>
          </p:cNvSpPr>
          <p:nvPr>
            <p:ph idx="1"/>
          </p:nvPr>
        </p:nvSpPr>
        <p:spPr>
          <a:xfrm>
            <a:off x="388407" y="1946428"/>
            <a:ext cx="8401050" cy="3929062"/>
          </a:xfrm>
        </p:spPr>
        <p:txBody>
          <a:bodyPr>
            <a:normAutofit/>
          </a:bodyPr>
          <a:lstStyle/>
          <a:p>
            <a:pPr lvl="1" eaLnBrk="1" hangingPunct="1"/>
            <a:endParaRPr lang="pt-BR" sz="2000" dirty="0" smtClean="0"/>
          </a:p>
          <a:p>
            <a:pPr lvl="1" eaLnBrk="1" hangingPunct="1"/>
            <a:r>
              <a:rPr lang="pt-BR" sz="2000" dirty="0" smtClean="0"/>
              <a:t>Correção de defeitos em fases iniciais custam menos</a:t>
            </a:r>
          </a:p>
          <a:p>
            <a:pPr lvl="1" eaLnBrk="1" hangingPunct="1"/>
            <a:endParaRPr lang="pt-BR" sz="2000" dirty="0" smtClean="0"/>
          </a:p>
          <a:p>
            <a:pPr lvl="1" eaLnBrk="1" hangingPunct="1"/>
            <a:r>
              <a:rPr lang="pt-BR" sz="2000" dirty="0" smtClean="0"/>
              <a:t>Reduzir a incidência de defeitos otimiza a atividade de teste</a:t>
            </a:r>
          </a:p>
          <a:p>
            <a:pPr lvl="1" eaLnBrk="1" hangingPunct="1"/>
            <a:endParaRPr lang="pt-BR" sz="2000" dirty="0" smtClean="0"/>
          </a:p>
          <a:p>
            <a:pPr lvl="1" eaLnBrk="1" hangingPunct="1"/>
            <a:r>
              <a:rPr lang="pt-BR" sz="2000" dirty="0" smtClean="0"/>
              <a:t>Redução do custo de manutenção</a:t>
            </a:r>
          </a:p>
          <a:p>
            <a:pPr lvl="1" eaLnBrk="1" hangingPunct="1"/>
            <a:endParaRPr lang="pt-BR" sz="2000" dirty="0" smtClean="0"/>
          </a:p>
          <a:p>
            <a:pPr lvl="1" eaLnBrk="1" hangingPunct="1"/>
            <a:endParaRPr lang="pt-BR" sz="2000" dirty="0" smtClean="0"/>
          </a:p>
          <a:p>
            <a:pPr eaLnBrk="1" hangingPunct="1"/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76604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>
          <a:xfrm>
            <a:off x="390395" y="404225"/>
            <a:ext cx="8686800" cy="1143000"/>
          </a:xfrm>
        </p:spPr>
        <p:txBody>
          <a:bodyPr/>
          <a:lstStyle/>
          <a:p>
            <a:pPr eaLnBrk="1" hangingPunct="1"/>
            <a:r>
              <a:rPr lang="pt-BR" sz="4500" dirty="0"/>
              <a:t>Execução de testes</a:t>
            </a:r>
            <a:endParaRPr lang="pt-BR" dirty="0"/>
          </a:p>
        </p:txBody>
      </p:sp>
      <p:sp>
        <p:nvSpPr>
          <p:cNvPr id="185347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49CC5B5-1C4B-4F81-9A62-80C59F9CB861}" type="slidenum">
              <a:rPr lang="pt-BR" sz="1200">
                <a:solidFill>
                  <a:srgbClr val="045C75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130</a:t>
            </a:fld>
            <a:endParaRPr lang="pt-BR" sz="1200">
              <a:solidFill>
                <a:srgbClr val="045C75"/>
              </a:solidFill>
              <a:latin typeface="Arial" panose="020B0604020202020204" pitchFamily="34" charset="0"/>
            </a:endParaRPr>
          </a:p>
        </p:txBody>
      </p:sp>
      <p:sp>
        <p:nvSpPr>
          <p:cNvPr id="185348" name="Rectangle 3"/>
          <p:cNvSpPr>
            <a:spLocks noGrp="1" noChangeArrowheads="1"/>
          </p:cNvSpPr>
          <p:nvPr>
            <p:ph idx="1"/>
          </p:nvPr>
        </p:nvSpPr>
        <p:spPr>
          <a:xfrm>
            <a:off x="676145" y="1686887"/>
            <a:ext cx="8401050" cy="4214813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pt-BR" sz="2000" dirty="0"/>
              <a:t>Quando devemos terminar os testes?</a:t>
            </a:r>
          </a:p>
          <a:p>
            <a:pPr eaLnBrk="1" hangingPunct="1"/>
            <a:endParaRPr lang="pt-BR" sz="2000" dirty="0"/>
          </a:p>
          <a:p>
            <a:pPr lvl="1" eaLnBrk="1" hangingPunct="1"/>
            <a:r>
              <a:rPr lang="pt-BR" sz="1800" dirty="0"/>
              <a:t>Quando o prazo se esgota</a:t>
            </a:r>
          </a:p>
          <a:p>
            <a:pPr lvl="1" eaLnBrk="1" hangingPunct="1"/>
            <a:endParaRPr lang="pt-BR" sz="1800" dirty="0"/>
          </a:p>
          <a:p>
            <a:pPr lvl="1" eaLnBrk="1" hangingPunct="1"/>
            <a:r>
              <a:rPr lang="pt-BR" sz="1800" dirty="0"/>
              <a:t>Usar uma métrica que forneça maior segurança</a:t>
            </a:r>
          </a:p>
          <a:p>
            <a:pPr lvl="2" eaLnBrk="1" hangingPunct="1"/>
            <a:endParaRPr lang="pt-BR" sz="1600" dirty="0"/>
          </a:p>
          <a:p>
            <a:pPr lvl="2" eaLnBrk="1" hangingPunct="1"/>
            <a:r>
              <a:rPr lang="pt-BR" sz="1600" dirty="0"/>
              <a:t>tempo médio entre defeitos encontrados</a:t>
            </a:r>
          </a:p>
          <a:p>
            <a:pPr lvl="2" eaLnBrk="1" hangingPunct="1"/>
            <a:endParaRPr lang="pt-BR" sz="1600" dirty="0"/>
          </a:p>
          <a:p>
            <a:pPr lvl="2" eaLnBrk="1" hangingPunct="1"/>
            <a:r>
              <a:rPr lang="pt-BR" sz="1600" dirty="0"/>
              <a:t>Porcentagem de cobertura alcançada (apoiada por ferramentas)</a:t>
            </a:r>
          </a:p>
          <a:p>
            <a:pPr lvl="2" eaLnBrk="1" hangingPunct="1"/>
            <a:endParaRPr lang="pt-BR" sz="1600" dirty="0"/>
          </a:p>
          <a:p>
            <a:pPr lvl="2" eaLnBrk="1" hangingPunct="1"/>
            <a:r>
              <a:rPr lang="pt-BR" sz="1600" dirty="0"/>
              <a:t>Número de defeitos encontrados e ainda não corrigidos</a:t>
            </a:r>
          </a:p>
          <a:p>
            <a:pPr lvl="2" eaLnBrk="1" hangingPunct="1"/>
            <a:endParaRPr lang="pt-BR" sz="1600" dirty="0"/>
          </a:p>
          <a:p>
            <a:pPr lvl="2" eaLnBrk="1" hangingPunct="1"/>
            <a:r>
              <a:rPr lang="pt-BR" sz="1600" dirty="0"/>
              <a:t>Avaliar os riscos da liberação da versão</a:t>
            </a:r>
          </a:p>
          <a:p>
            <a:pPr lvl="1" eaLnBrk="1" hangingPunct="1"/>
            <a:endParaRPr lang="pt-BR" sz="1800" dirty="0"/>
          </a:p>
          <a:p>
            <a:pPr lvl="1" eaLnBrk="1" hangingPunct="1"/>
            <a:endParaRPr lang="pt-BR" sz="1400" dirty="0"/>
          </a:p>
          <a:p>
            <a:pPr lvl="1" eaLnBrk="1" hangingPunct="1">
              <a:buFont typeface="Wingdings 2" panose="05020102010507070707" pitchFamily="18" charset="2"/>
              <a:buNone/>
            </a:pPr>
            <a:endParaRPr lang="pt-BR" sz="1200" dirty="0"/>
          </a:p>
          <a:p>
            <a:pPr lvl="1" eaLnBrk="1" hangingPunct="1"/>
            <a:endParaRPr lang="pt-BR" sz="1700" dirty="0"/>
          </a:p>
        </p:txBody>
      </p:sp>
    </p:spTree>
    <p:extLst>
      <p:ext uri="{BB962C8B-B14F-4D97-AF65-F5344CB8AC3E}">
        <p14:creationId xmlns:p14="http://schemas.microsoft.com/office/powerpoint/2010/main" val="269278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>
          <a:xfrm>
            <a:off x="390395" y="491908"/>
            <a:ext cx="8686800" cy="1143000"/>
          </a:xfrm>
        </p:spPr>
        <p:txBody>
          <a:bodyPr/>
          <a:lstStyle/>
          <a:p>
            <a:pPr eaLnBrk="1" hangingPunct="1"/>
            <a:r>
              <a:rPr lang="pt-BR" sz="4500" dirty="0"/>
              <a:t>Processo de execução dos testes</a:t>
            </a:r>
            <a:endParaRPr lang="pt-BR" dirty="0"/>
          </a:p>
        </p:txBody>
      </p:sp>
      <p:sp>
        <p:nvSpPr>
          <p:cNvPr id="186371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92A7F13-8AAE-4B9F-8C84-52DF253706C3}" type="slidenum">
              <a:rPr lang="pt-BR" sz="1200">
                <a:solidFill>
                  <a:srgbClr val="045C75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131</a:t>
            </a:fld>
            <a:endParaRPr lang="pt-BR" sz="1200">
              <a:solidFill>
                <a:srgbClr val="045C75"/>
              </a:solidFill>
              <a:latin typeface="Arial" panose="020B0604020202020204" pitchFamily="34" charset="0"/>
            </a:endParaRPr>
          </a:p>
        </p:txBody>
      </p:sp>
      <p:sp>
        <p:nvSpPr>
          <p:cNvPr id="186372" name="Rectangle 3"/>
          <p:cNvSpPr>
            <a:spLocks noGrp="1" noChangeArrowheads="1"/>
          </p:cNvSpPr>
          <p:nvPr>
            <p:ph idx="1"/>
          </p:nvPr>
        </p:nvSpPr>
        <p:spPr>
          <a:xfrm>
            <a:off x="872952" y="2009111"/>
            <a:ext cx="8401050" cy="4214813"/>
          </a:xfrm>
        </p:spPr>
        <p:txBody>
          <a:bodyPr/>
          <a:lstStyle/>
          <a:p>
            <a:pPr eaLnBrk="1" hangingPunct="1"/>
            <a:r>
              <a:rPr lang="pt-BR" sz="2000" dirty="0"/>
              <a:t>O que fazer ?	</a:t>
            </a:r>
          </a:p>
          <a:p>
            <a:pPr eaLnBrk="1" hangingPunct="1"/>
            <a:r>
              <a:rPr lang="pt-BR" sz="2000" dirty="0"/>
              <a:t>O que </a:t>
            </a:r>
            <a:r>
              <a:rPr lang="pt-BR" sz="2000" dirty="0" err="1"/>
              <a:t>verficar</a:t>
            </a:r>
            <a:r>
              <a:rPr lang="pt-BR" sz="2000" dirty="0"/>
              <a:t>? </a:t>
            </a:r>
          </a:p>
          <a:p>
            <a:pPr eaLnBrk="1" hangingPunct="1"/>
            <a:r>
              <a:rPr lang="pt-BR" sz="2000" dirty="0"/>
              <a:t>Quais as entradas necessárias?   </a:t>
            </a:r>
          </a:p>
          <a:p>
            <a:pPr eaLnBrk="1" hangingPunct="1"/>
            <a:r>
              <a:rPr lang="pt-BR" sz="2000" dirty="0"/>
              <a:t>O que deve ser produzido?</a:t>
            </a:r>
          </a:p>
          <a:p>
            <a:pPr eaLnBrk="1" hangingPunct="1"/>
            <a:r>
              <a:rPr lang="pt-BR" sz="2000" dirty="0"/>
              <a:t>Documentos que apoiam a execução dos testes</a:t>
            </a:r>
            <a:endParaRPr lang="pt-BR" sz="1200" dirty="0"/>
          </a:p>
          <a:p>
            <a:pPr lvl="1" eaLnBrk="1" hangingPunct="1"/>
            <a:endParaRPr lang="pt-BR" sz="1700" dirty="0"/>
          </a:p>
        </p:txBody>
      </p:sp>
    </p:spTree>
    <p:extLst>
      <p:ext uri="{BB962C8B-B14F-4D97-AF65-F5344CB8AC3E}">
        <p14:creationId xmlns:p14="http://schemas.microsoft.com/office/powerpoint/2010/main" val="328965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>
          <a:xfrm>
            <a:off x="201476" y="265445"/>
            <a:ext cx="86868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pt-BR" sz="4500" dirty="0"/>
              <a:t>Processo de execução dos testes (2)</a:t>
            </a:r>
            <a:endParaRPr lang="pt-BR" dirty="0"/>
          </a:p>
        </p:txBody>
      </p:sp>
      <p:sp>
        <p:nvSpPr>
          <p:cNvPr id="187395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ACD9883-CC51-4E0D-9942-111655CDE77F}" type="slidenum">
              <a:rPr lang="pt-BR" sz="1200">
                <a:solidFill>
                  <a:srgbClr val="045C75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132</a:t>
            </a:fld>
            <a:endParaRPr lang="pt-BR" sz="1200">
              <a:solidFill>
                <a:srgbClr val="045C75"/>
              </a:solidFill>
              <a:latin typeface="Arial" panose="020B0604020202020204" pitchFamily="34" charset="0"/>
            </a:endParaRPr>
          </a:p>
        </p:txBody>
      </p:sp>
      <p:sp>
        <p:nvSpPr>
          <p:cNvPr id="38" name="Seta para a direita 37"/>
          <p:cNvSpPr/>
          <p:nvPr/>
        </p:nvSpPr>
        <p:spPr>
          <a:xfrm>
            <a:off x="8354992" y="3183862"/>
            <a:ext cx="1285875" cy="12144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/>
          </a:p>
        </p:txBody>
      </p:sp>
      <p:grpSp>
        <p:nvGrpSpPr>
          <p:cNvPr id="187397" name="Grupo 64"/>
          <p:cNvGrpSpPr>
            <a:grpSpLocks/>
          </p:cNvGrpSpPr>
          <p:nvPr/>
        </p:nvGrpSpPr>
        <p:grpSpPr bwMode="auto">
          <a:xfrm>
            <a:off x="568305" y="1540800"/>
            <a:ext cx="9001125" cy="4500562"/>
            <a:chOff x="71406" y="2214554"/>
            <a:chExt cx="9001188" cy="4500594"/>
          </a:xfrm>
        </p:grpSpPr>
        <p:sp>
          <p:nvSpPr>
            <p:cNvPr id="7" name="Seta para a direita 6"/>
            <p:cNvSpPr/>
            <p:nvPr/>
          </p:nvSpPr>
          <p:spPr>
            <a:xfrm>
              <a:off x="142843" y="2214554"/>
              <a:ext cx="1285884" cy="121444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pt-BR"/>
            </a:p>
          </p:txBody>
        </p:sp>
        <p:sp>
          <p:nvSpPr>
            <p:cNvPr id="8" name="Seta para a direita 7"/>
            <p:cNvSpPr/>
            <p:nvPr/>
          </p:nvSpPr>
          <p:spPr>
            <a:xfrm>
              <a:off x="142843" y="3214686"/>
              <a:ext cx="1285884" cy="121444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pt-BR"/>
            </a:p>
          </p:txBody>
        </p:sp>
        <p:sp>
          <p:nvSpPr>
            <p:cNvPr id="9" name="Seta para a direita 8"/>
            <p:cNvSpPr/>
            <p:nvPr/>
          </p:nvSpPr>
          <p:spPr>
            <a:xfrm>
              <a:off x="142843" y="4214818"/>
              <a:ext cx="1285884" cy="121444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pt-BR"/>
            </a:p>
          </p:txBody>
        </p:sp>
        <p:sp>
          <p:nvSpPr>
            <p:cNvPr id="10" name="Seta para a direita 9"/>
            <p:cNvSpPr/>
            <p:nvPr/>
          </p:nvSpPr>
          <p:spPr>
            <a:xfrm>
              <a:off x="142843" y="5214950"/>
              <a:ext cx="1285884" cy="121444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pt-BR"/>
            </a:p>
          </p:txBody>
        </p:sp>
        <p:cxnSp>
          <p:nvCxnSpPr>
            <p:cNvPr id="12" name="Conector reto 11"/>
            <p:cNvCxnSpPr/>
            <p:nvPr/>
          </p:nvCxnSpPr>
          <p:spPr>
            <a:xfrm rot="5400000">
              <a:off x="-464379" y="4250536"/>
              <a:ext cx="4000528" cy="7143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404" name="CaixaDeTexto 12"/>
            <p:cNvSpPr txBox="1">
              <a:spLocks noChangeArrowheads="1"/>
            </p:cNvSpPr>
            <p:nvPr/>
          </p:nvSpPr>
          <p:spPr bwMode="auto">
            <a:xfrm>
              <a:off x="142844" y="2496917"/>
              <a:ext cx="1214446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Constantia" panose="020306020503060303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Constantia" panose="020306020503060303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onstantia" panose="020306020503060303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sz="1200">
                  <a:solidFill>
                    <a:schemeClr val="bg1"/>
                  </a:solidFill>
                  <a:latin typeface="Arial" panose="020B0604020202020204" pitchFamily="34" charset="0"/>
                </a:rPr>
                <a:t>Ambiente operaci. de teste</a:t>
              </a:r>
            </a:p>
          </p:txBody>
        </p:sp>
        <p:sp>
          <p:nvSpPr>
            <p:cNvPr id="187405" name="CaixaDeTexto 13"/>
            <p:cNvSpPr txBox="1">
              <a:spLocks noChangeArrowheads="1"/>
            </p:cNvSpPr>
            <p:nvPr/>
          </p:nvSpPr>
          <p:spPr bwMode="auto">
            <a:xfrm>
              <a:off x="142844" y="3497049"/>
              <a:ext cx="121444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Constantia" panose="020306020503060303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Constantia" panose="020306020503060303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onstantia" panose="020306020503060303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sz="1200">
                  <a:solidFill>
                    <a:schemeClr val="bg1"/>
                  </a:solidFill>
                  <a:latin typeface="Arial" panose="020B0604020202020204" pitchFamily="34" charset="0"/>
                </a:rPr>
                <a:t>Plano de 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sz="1200">
                  <a:solidFill>
                    <a:schemeClr val="bg1"/>
                  </a:solidFill>
                  <a:latin typeface="Arial" panose="020B0604020202020204" pitchFamily="34" charset="0"/>
                </a:rPr>
                <a:t>teste</a:t>
              </a:r>
            </a:p>
          </p:txBody>
        </p:sp>
        <p:sp>
          <p:nvSpPr>
            <p:cNvPr id="187406" name="CaixaDeTexto 14"/>
            <p:cNvSpPr txBox="1">
              <a:spLocks noChangeArrowheads="1"/>
            </p:cNvSpPr>
            <p:nvPr/>
          </p:nvSpPr>
          <p:spPr bwMode="auto">
            <a:xfrm>
              <a:off x="142844" y="4610409"/>
              <a:ext cx="121444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Constantia" panose="020306020503060303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Constantia" panose="020306020503060303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onstantia" panose="020306020503060303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sz="1200">
                  <a:solidFill>
                    <a:schemeClr val="bg1"/>
                  </a:solidFill>
                  <a:latin typeface="Arial" panose="020B0604020202020204" pitchFamily="34" charset="0"/>
                </a:rPr>
                <a:t>Programas de teste</a:t>
              </a:r>
            </a:p>
          </p:txBody>
        </p:sp>
        <p:sp>
          <p:nvSpPr>
            <p:cNvPr id="187407" name="CaixaDeTexto 15"/>
            <p:cNvSpPr txBox="1">
              <a:spLocks noChangeArrowheads="1"/>
            </p:cNvSpPr>
            <p:nvPr/>
          </p:nvSpPr>
          <p:spPr bwMode="auto">
            <a:xfrm>
              <a:off x="71406" y="5500702"/>
              <a:ext cx="1214446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Constantia" panose="020306020503060303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Constantia" panose="020306020503060303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onstantia" panose="020306020503060303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sz="1200">
                  <a:solidFill>
                    <a:schemeClr val="bg1"/>
                  </a:solidFill>
                  <a:latin typeface="Arial" panose="020B0604020202020204" pitchFamily="34" charset="0"/>
                </a:rPr>
                <a:t>Documentação do sistema e dos programas</a:t>
              </a:r>
            </a:p>
          </p:txBody>
        </p:sp>
        <p:grpSp>
          <p:nvGrpSpPr>
            <p:cNvPr id="187408" name="Grupo 20"/>
            <p:cNvGrpSpPr>
              <a:grpSpLocks/>
            </p:cNvGrpSpPr>
            <p:nvPr/>
          </p:nvGrpSpPr>
          <p:grpSpPr bwMode="auto">
            <a:xfrm>
              <a:off x="1785918" y="2214554"/>
              <a:ext cx="1500197" cy="1045318"/>
              <a:chOff x="2214546" y="2214554"/>
              <a:chExt cx="1643073" cy="1045318"/>
            </a:xfrm>
          </p:grpSpPr>
          <p:sp>
            <p:nvSpPr>
              <p:cNvPr id="17" name="Retângulo 16"/>
              <p:cNvSpPr/>
              <p:nvPr/>
            </p:nvSpPr>
            <p:spPr>
              <a:xfrm>
                <a:off x="2214546" y="2214554"/>
                <a:ext cx="1643073" cy="10001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pt-BR"/>
              </a:p>
            </p:txBody>
          </p:sp>
          <p:cxnSp>
            <p:nvCxnSpPr>
              <p:cNvPr id="19" name="Conector reto 18"/>
              <p:cNvCxnSpPr/>
              <p:nvPr/>
            </p:nvCxnSpPr>
            <p:spPr>
              <a:xfrm>
                <a:off x="2214546" y="2357430"/>
                <a:ext cx="1643073" cy="15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7442" name="CaixaDeTexto 19"/>
              <p:cNvSpPr txBox="1">
                <a:spLocks noChangeArrowheads="1"/>
              </p:cNvSpPr>
              <p:nvPr/>
            </p:nvSpPr>
            <p:spPr bwMode="auto">
              <a:xfrm>
                <a:off x="2214546" y="2428869"/>
                <a:ext cx="1571636" cy="8310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BD0D9"/>
                  </a:buClr>
                  <a:buSzPct val="95000"/>
                  <a:buFont typeface="Wingdings 2" panose="05020102010507070707" pitchFamily="18" charset="2"/>
                  <a:buChar char=""/>
                  <a:defRPr sz="26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 panose="05020102010507070707" pitchFamily="18" charset="2"/>
                  <a:buChar char=""/>
                  <a:defRPr sz="24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"/>
                  <a:defRPr sz="21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BD0D9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pt-BR" sz="1200">
                    <a:solidFill>
                      <a:schemeClr val="bg1"/>
                    </a:solidFill>
                    <a:latin typeface="Arial" panose="020B0604020202020204" pitchFamily="34" charset="0"/>
                  </a:rPr>
                  <a:t>Construir os dados / procedimentos de teste</a:t>
                </a:r>
              </a:p>
            </p:txBody>
          </p:sp>
        </p:grpSp>
        <p:grpSp>
          <p:nvGrpSpPr>
            <p:cNvPr id="187409" name="Grupo 21"/>
            <p:cNvGrpSpPr>
              <a:grpSpLocks/>
            </p:cNvGrpSpPr>
            <p:nvPr/>
          </p:nvGrpSpPr>
          <p:grpSpPr bwMode="auto">
            <a:xfrm>
              <a:off x="1785918" y="4000504"/>
              <a:ext cx="1500197" cy="1000132"/>
              <a:chOff x="2214546" y="2214554"/>
              <a:chExt cx="1643073" cy="1000132"/>
            </a:xfrm>
          </p:grpSpPr>
          <p:sp>
            <p:nvSpPr>
              <p:cNvPr id="23" name="Retângulo 22"/>
              <p:cNvSpPr/>
              <p:nvPr/>
            </p:nvSpPr>
            <p:spPr>
              <a:xfrm>
                <a:off x="2214546" y="2214554"/>
                <a:ext cx="1643073" cy="10001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pt-BR"/>
              </a:p>
            </p:txBody>
          </p:sp>
          <p:cxnSp>
            <p:nvCxnSpPr>
              <p:cNvPr id="24" name="Conector reto 23"/>
              <p:cNvCxnSpPr/>
              <p:nvPr/>
            </p:nvCxnSpPr>
            <p:spPr>
              <a:xfrm>
                <a:off x="2214546" y="2357430"/>
                <a:ext cx="1643073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7439" name="CaixaDeTexto 24"/>
              <p:cNvSpPr txBox="1">
                <a:spLocks noChangeArrowheads="1"/>
              </p:cNvSpPr>
              <p:nvPr/>
            </p:nvSpPr>
            <p:spPr bwMode="auto">
              <a:xfrm>
                <a:off x="2214546" y="2428869"/>
                <a:ext cx="1571636" cy="4616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BD0D9"/>
                  </a:buClr>
                  <a:buSzPct val="95000"/>
                  <a:buFont typeface="Wingdings 2" panose="05020102010507070707" pitchFamily="18" charset="2"/>
                  <a:buChar char=""/>
                  <a:defRPr sz="26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 panose="05020102010507070707" pitchFamily="18" charset="2"/>
                  <a:buChar char=""/>
                  <a:defRPr sz="24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"/>
                  <a:defRPr sz="21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BD0D9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pt-BR" sz="1200">
                    <a:solidFill>
                      <a:schemeClr val="bg1"/>
                    </a:solidFill>
                    <a:latin typeface="Arial" panose="020B0604020202020204" pitchFamily="34" charset="0"/>
                  </a:rPr>
                  <a:t>Executar os testes</a:t>
                </a:r>
              </a:p>
            </p:txBody>
          </p:sp>
        </p:grpSp>
        <p:grpSp>
          <p:nvGrpSpPr>
            <p:cNvPr id="187410" name="Grupo 25"/>
            <p:cNvGrpSpPr>
              <a:grpSpLocks/>
            </p:cNvGrpSpPr>
            <p:nvPr/>
          </p:nvGrpSpPr>
          <p:grpSpPr bwMode="auto">
            <a:xfrm>
              <a:off x="1785918" y="5715016"/>
              <a:ext cx="1500198" cy="1000132"/>
              <a:chOff x="2214546" y="2214554"/>
              <a:chExt cx="1643074" cy="1000132"/>
            </a:xfrm>
          </p:grpSpPr>
          <p:sp>
            <p:nvSpPr>
              <p:cNvPr id="27" name="Retângulo 26"/>
              <p:cNvSpPr/>
              <p:nvPr/>
            </p:nvSpPr>
            <p:spPr>
              <a:xfrm>
                <a:off x="2214546" y="2214554"/>
                <a:ext cx="1643073" cy="10001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pt-BR"/>
              </a:p>
            </p:txBody>
          </p:sp>
          <p:cxnSp>
            <p:nvCxnSpPr>
              <p:cNvPr id="28" name="Conector reto 27"/>
              <p:cNvCxnSpPr/>
              <p:nvPr/>
            </p:nvCxnSpPr>
            <p:spPr>
              <a:xfrm>
                <a:off x="2214546" y="2357430"/>
                <a:ext cx="1643073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7436" name="CaixaDeTexto 28"/>
              <p:cNvSpPr txBox="1">
                <a:spLocks noChangeArrowheads="1"/>
              </p:cNvSpPr>
              <p:nvPr/>
            </p:nvSpPr>
            <p:spPr bwMode="auto">
              <a:xfrm>
                <a:off x="2214546" y="2428868"/>
                <a:ext cx="1571636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BD0D9"/>
                  </a:buClr>
                  <a:buSzPct val="95000"/>
                  <a:buFont typeface="Wingdings 2" panose="05020102010507070707" pitchFamily="18" charset="2"/>
                  <a:buChar char=""/>
                  <a:defRPr sz="26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 panose="05020102010507070707" pitchFamily="18" charset="2"/>
                  <a:buChar char=""/>
                  <a:defRPr sz="24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"/>
                  <a:defRPr sz="21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BD0D9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pt-BR" sz="1200">
                    <a:solidFill>
                      <a:schemeClr val="bg1"/>
                    </a:solidFill>
                    <a:latin typeface="Arial" panose="020B0604020202020204" pitchFamily="34" charset="0"/>
                  </a:rPr>
                  <a:t>Registrar os resultados do teste</a:t>
                </a:r>
              </a:p>
            </p:txBody>
          </p:sp>
        </p:grpSp>
        <p:grpSp>
          <p:nvGrpSpPr>
            <p:cNvPr id="187411" name="Grupo 29"/>
            <p:cNvGrpSpPr>
              <a:grpSpLocks/>
            </p:cNvGrpSpPr>
            <p:nvPr/>
          </p:nvGrpSpPr>
          <p:grpSpPr bwMode="auto">
            <a:xfrm>
              <a:off x="3857619" y="3071810"/>
              <a:ext cx="1500198" cy="1045318"/>
              <a:chOff x="2214545" y="2214554"/>
              <a:chExt cx="1643074" cy="1045318"/>
            </a:xfrm>
          </p:grpSpPr>
          <p:sp>
            <p:nvSpPr>
              <p:cNvPr id="31" name="Retângulo 30"/>
              <p:cNvSpPr/>
              <p:nvPr/>
            </p:nvSpPr>
            <p:spPr>
              <a:xfrm>
                <a:off x="2214545" y="2214554"/>
                <a:ext cx="1643074" cy="10001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pt-BR"/>
              </a:p>
            </p:txBody>
          </p:sp>
          <p:cxnSp>
            <p:nvCxnSpPr>
              <p:cNvPr id="32" name="Conector reto 31"/>
              <p:cNvCxnSpPr/>
              <p:nvPr/>
            </p:nvCxnSpPr>
            <p:spPr>
              <a:xfrm>
                <a:off x="2214545" y="2357430"/>
                <a:ext cx="1643074" cy="15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7433" name="CaixaDeTexto 32"/>
              <p:cNvSpPr txBox="1">
                <a:spLocks noChangeArrowheads="1"/>
              </p:cNvSpPr>
              <p:nvPr/>
            </p:nvSpPr>
            <p:spPr bwMode="auto">
              <a:xfrm>
                <a:off x="2214546" y="2428869"/>
                <a:ext cx="1571636" cy="8310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BD0D9"/>
                  </a:buClr>
                  <a:buSzPct val="95000"/>
                  <a:buFont typeface="Wingdings 2" panose="05020102010507070707" pitchFamily="18" charset="2"/>
                  <a:buChar char=""/>
                  <a:defRPr sz="26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 panose="05020102010507070707" pitchFamily="18" charset="2"/>
                  <a:buChar char=""/>
                  <a:defRPr sz="24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"/>
                  <a:defRPr sz="21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BD0D9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pt-BR" sz="1200">
                    <a:solidFill>
                      <a:schemeClr val="bg1"/>
                    </a:solidFill>
                    <a:latin typeface="Arial" panose="020B0604020202020204" pitchFamily="34" charset="0"/>
                  </a:rPr>
                  <a:t>Encaminhar para o desenvolvimento corrigir</a:t>
                </a:r>
              </a:p>
            </p:txBody>
          </p:sp>
        </p:grpSp>
        <p:grpSp>
          <p:nvGrpSpPr>
            <p:cNvPr id="187412" name="Grupo 33"/>
            <p:cNvGrpSpPr>
              <a:grpSpLocks/>
            </p:cNvGrpSpPr>
            <p:nvPr/>
          </p:nvGrpSpPr>
          <p:grpSpPr bwMode="auto">
            <a:xfrm>
              <a:off x="5929322" y="2214554"/>
              <a:ext cx="1500198" cy="1045311"/>
              <a:chOff x="2214546" y="2214554"/>
              <a:chExt cx="1643074" cy="1045311"/>
            </a:xfrm>
          </p:grpSpPr>
          <p:sp>
            <p:nvSpPr>
              <p:cNvPr id="35" name="Retângulo 34"/>
              <p:cNvSpPr/>
              <p:nvPr/>
            </p:nvSpPr>
            <p:spPr>
              <a:xfrm>
                <a:off x="2214546" y="2214554"/>
                <a:ext cx="1643073" cy="10001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pt-BR"/>
              </a:p>
            </p:txBody>
          </p:sp>
          <p:cxnSp>
            <p:nvCxnSpPr>
              <p:cNvPr id="36" name="Conector reto 35"/>
              <p:cNvCxnSpPr/>
              <p:nvPr/>
            </p:nvCxnSpPr>
            <p:spPr>
              <a:xfrm>
                <a:off x="2214546" y="2357430"/>
                <a:ext cx="1643073" cy="15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7430" name="CaixaDeTexto 36"/>
              <p:cNvSpPr txBox="1">
                <a:spLocks noChangeArrowheads="1"/>
              </p:cNvSpPr>
              <p:nvPr/>
            </p:nvSpPr>
            <p:spPr bwMode="auto">
              <a:xfrm>
                <a:off x="2214546" y="2428868"/>
                <a:ext cx="1571636" cy="8309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BD0D9"/>
                  </a:buClr>
                  <a:buSzPct val="95000"/>
                  <a:buFont typeface="Wingdings 2" panose="05020102010507070707" pitchFamily="18" charset="2"/>
                  <a:buChar char=""/>
                  <a:defRPr sz="26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 panose="05020102010507070707" pitchFamily="18" charset="2"/>
                  <a:buChar char=""/>
                  <a:defRPr sz="24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"/>
                  <a:defRPr sz="21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BD0D9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pt-BR" sz="1200">
                    <a:solidFill>
                      <a:schemeClr val="bg1"/>
                    </a:solidFill>
                    <a:latin typeface="Arial" panose="020B0604020202020204" pitchFamily="34" charset="0"/>
                  </a:rPr>
                  <a:t>Identificar a natureza dos problemas e retrabalhar o teste</a:t>
                </a:r>
              </a:p>
            </p:txBody>
          </p:sp>
        </p:grpSp>
        <p:sp>
          <p:nvSpPr>
            <p:cNvPr id="187413" name="CaixaDeTexto 38"/>
            <p:cNvSpPr txBox="1">
              <a:spLocks noChangeArrowheads="1"/>
            </p:cNvSpPr>
            <p:nvPr/>
          </p:nvSpPr>
          <p:spPr bwMode="auto">
            <a:xfrm>
              <a:off x="7858148" y="4253219"/>
              <a:ext cx="121444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Constantia" panose="020306020503060303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Constantia" panose="020306020503060303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onstantia" panose="020306020503060303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sz="1200">
                  <a:solidFill>
                    <a:schemeClr val="bg1"/>
                  </a:solidFill>
                  <a:latin typeface="Arial" panose="020B0604020202020204" pitchFamily="34" charset="0"/>
                </a:rPr>
                <a:t>Relatório de teste</a:t>
              </a:r>
            </a:p>
          </p:txBody>
        </p:sp>
        <p:sp>
          <p:nvSpPr>
            <p:cNvPr id="40" name="Fluxograma: Decisão 39"/>
            <p:cNvSpPr/>
            <p:nvPr/>
          </p:nvSpPr>
          <p:spPr>
            <a:xfrm>
              <a:off x="5786446" y="4214818"/>
              <a:ext cx="1643073" cy="1071570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pt-BR"/>
            </a:p>
          </p:txBody>
        </p:sp>
        <p:sp>
          <p:nvSpPr>
            <p:cNvPr id="41" name="Fluxograma: Decisão 40"/>
            <p:cNvSpPr/>
            <p:nvPr/>
          </p:nvSpPr>
          <p:spPr>
            <a:xfrm>
              <a:off x="3786182" y="4214818"/>
              <a:ext cx="1643073" cy="1071570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pt-BR"/>
            </a:p>
          </p:txBody>
        </p:sp>
        <p:sp>
          <p:nvSpPr>
            <p:cNvPr id="187416" name="CaixaDeTexto 41"/>
            <p:cNvSpPr txBox="1">
              <a:spLocks noChangeArrowheads="1"/>
            </p:cNvSpPr>
            <p:nvPr/>
          </p:nvSpPr>
          <p:spPr bwMode="auto">
            <a:xfrm>
              <a:off x="6072198" y="4429132"/>
              <a:ext cx="1214446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Constantia" panose="020306020503060303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Constantia" panose="020306020503060303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onstantia" panose="020306020503060303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sz="1200">
                  <a:solidFill>
                    <a:schemeClr val="bg1"/>
                  </a:solidFill>
                  <a:latin typeface="Arial" panose="020B0604020202020204" pitchFamily="34" charset="0"/>
                </a:rPr>
                <a:t>Testes executados corretamente?</a:t>
              </a:r>
            </a:p>
          </p:txBody>
        </p:sp>
        <p:sp>
          <p:nvSpPr>
            <p:cNvPr id="187417" name="CaixaDeTexto 42"/>
            <p:cNvSpPr txBox="1">
              <a:spLocks noChangeArrowheads="1"/>
            </p:cNvSpPr>
            <p:nvPr/>
          </p:nvSpPr>
          <p:spPr bwMode="auto">
            <a:xfrm>
              <a:off x="4143372" y="4500570"/>
              <a:ext cx="1214446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Constantia" panose="020306020503060303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Constantia" panose="020306020503060303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onstantia" panose="020306020503060303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sz="1200">
                  <a:solidFill>
                    <a:schemeClr val="bg1"/>
                  </a:solidFill>
                  <a:latin typeface="Arial" panose="020B0604020202020204" pitchFamily="34" charset="0"/>
                </a:rPr>
                <a:t>Foram encontrados defeitos?</a:t>
              </a:r>
            </a:p>
          </p:txBody>
        </p:sp>
        <p:cxnSp>
          <p:nvCxnSpPr>
            <p:cNvPr id="44" name="Conector reto 43"/>
            <p:cNvCxnSpPr/>
            <p:nvPr/>
          </p:nvCxnSpPr>
          <p:spPr>
            <a:xfrm rot="5400000">
              <a:off x="5607851" y="4250536"/>
              <a:ext cx="4000528" cy="7143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angulado 45"/>
            <p:cNvCxnSpPr>
              <a:stCxn id="17" idx="2"/>
              <a:endCxn id="23" idx="0"/>
            </p:cNvCxnSpPr>
            <p:nvPr/>
          </p:nvCxnSpPr>
          <p:spPr>
            <a:xfrm rot="5400000">
              <a:off x="2143107" y="3608389"/>
              <a:ext cx="785819" cy="1587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angulado 47"/>
            <p:cNvCxnSpPr>
              <a:stCxn id="187430" idx="1"/>
            </p:cNvCxnSpPr>
            <p:nvPr/>
          </p:nvCxnSpPr>
          <p:spPr>
            <a:xfrm rot="10800000" flipV="1">
              <a:off x="3286115" y="2844795"/>
              <a:ext cx="2643207" cy="127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angulado 49"/>
            <p:cNvCxnSpPr>
              <a:stCxn id="40" idx="3"/>
              <a:endCxn id="187413" idx="1"/>
            </p:cNvCxnSpPr>
            <p:nvPr/>
          </p:nvCxnSpPr>
          <p:spPr>
            <a:xfrm flipV="1">
              <a:off x="7429519" y="4484695"/>
              <a:ext cx="428628" cy="266702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de seta reta 51"/>
            <p:cNvCxnSpPr>
              <a:stCxn id="187417" idx="3"/>
              <a:endCxn id="40" idx="1"/>
            </p:cNvCxnSpPr>
            <p:nvPr/>
          </p:nvCxnSpPr>
          <p:spPr>
            <a:xfrm flipV="1">
              <a:off x="5357818" y="4751397"/>
              <a:ext cx="428628" cy="7302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angulado 55"/>
            <p:cNvCxnSpPr>
              <a:stCxn id="41" idx="0"/>
              <a:endCxn id="31" idx="2"/>
            </p:cNvCxnSpPr>
            <p:nvPr/>
          </p:nvCxnSpPr>
          <p:spPr>
            <a:xfrm rot="5400000" flipH="1" flipV="1">
              <a:off x="4536280" y="4144174"/>
              <a:ext cx="142876" cy="158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Forma 57"/>
            <p:cNvCxnSpPr>
              <a:stCxn id="187436" idx="3"/>
              <a:endCxn id="41" idx="2"/>
            </p:cNvCxnSpPr>
            <p:nvPr/>
          </p:nvCxnSpPr>
          <p:spPr>
            <a:xfrm flipV="1">
              <a:off x="3221028" y="5286388"/>
              <a:ext cx="1387485" cy="966795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angulado 59"/>
            <p:cNvCxnSpPr>
              <a:stCxn id="23" idx="2"/>
              <a:endCxn id="27" idx="0"/>
            </p:cNvCxnSpPr>
            <p:nvPr/>
          </p:nvCxnSpPr>
          <p:spPr>
            <a:xfrm rot="5400000">
              <a:off x="2178827" y="5358620"/>
              <a:ext cx="714380" cy="1587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angulado 61"/>
            <p:cNvCxnSpPr>
              <a:stCxn id="187433" idx="1"/>
            </p:cNvCxnSpPr>
            <p:nvPr/>
          </p:nvCxnSpPr>
          <p:spPr>
            <a:xfrm rot="10800000">
              <a:off x="2500299" y="3571877"/>
              <a:ext cx="1357323" cy="129752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angulado 63"/>
            <p:cNvCxnSpPr>
              <a:stCxn id="40" idx="0"/>
            </p:cNvCxnSpPr>
            <p:nvPr/>
          </p:nvCxnSpPr>
          <p:spPr>
            <a:xfrm rot="5400000" flipH="1" flipV="1">
              <a:off x="6089660" y="3660776"/>
              <a:ext cx="1071571" cy="36513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7398" name="CaixaDeTexto 65"/>
          <p:cNvSpPr txBox="1">
            <a:spLocks noChangeArrowheads="1"/>
          </p:cNvSpPr>
          <p:nvPr/>
        </p:nvSpPr>
        <p:spPr bwMode="auto">
          <a:xfrm>
            <a:off x="3952876" y="6572251"/>
            <a:ext cx="4214813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sz="1200">
                <a:latin typeface="Arial" panose="020B0604020202020204" pitchFamily="34" charset="0"/>
              </a:rPr>
              <a:t>Fluxo de execução de testes (Bastos et al, 2007)</a:t>
            </a:r>
          </a:p>
        </p:txBody>
      </p:sp>
    </p:spTree>
    <p:extLst>
      <p:ext uri="{BB962C8B-B14F-4D97-AF65-F5344CB8AC3E}">
        <p14:creationId xmlns:p14="http://schemas.microsoft.com/office/powerpoint/2010/main" val="119071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>
          <a:xfrm>
            <a:off x="352817" y="404225"/>
            <a:ext cx="8686800" cy="1143000"/>
          </a:xfrm>
        </p:spPr>
        <p:txBody>
          <a:bodyPr/>
          <a:lstStyle/>
          <a:p>
            <a:pPr eaLnBrk="1" hangingPunct="1"/>
            <a:r>
              <a:rPr lang="pt-BR" sz="4500"/>
              <a:t>Registro dos resultados do teste</a:t>
            </a:r>
            <a:endParaRPr lang="pt-BR"/>
          </a:p>
        </p:txBody>
      </p:sp>
      <p:sp>
        <p:nvSpPr>
          <p:cNvPr id="189443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7FAF2B5-AA1D-44C7-8DD4-0783B4B350BB}" type="slidenum">
              <a:rPr lang="pt-BR" sz="1200">
                <a:solidFill>
                  <a:srgbClr val="045C75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133</a:t>
            </a:fld>
            <a:endParaRPr lang="pt-BR" sz="1200">
              <a:solidFill>
                <a:srgbClr val="045C75"/>
              </a:solidFill>
              <a:latin typeface="Arial" panose="020B0604020202020204" pitchFamily="34" charset="0"/>
            </a:endParaRPr>
          </a:p>
        </p:txBody>
      </p:sp>
      <p:sp>
        <p:nvSpPr>
          <p:cNvPr id="189444" name="Rectangle 3"/>
          <p:cNvSpPr>
            <a:spLocks noGrp="1" noChangeArrowheads="1"/>
          </p:cNvSpPr>
          <p:nvPr>
            <p:ph idx="1"/>
          </p:nvPr>
        </p:nvSpPr>
        <p:spPr>
          <a:xfrm>
            <a:off x="676405" y="2143126"/>
            <a:ext cx="9705845" cy="4214813"/>
          </a:xfrm>
        </p:spPr>
        <p:txBody>
          <a:bodyPr/>
          <a:lstStyle/>
          <a:p>
            <a:pPr eaLnBrk="1" hangingPunct="1"/>
            <a:r>
              <a:rPr lang="pt-BR" sz="2000" dirty="0"/>
              <a:t>Quando são encontradas divergências no resultado esperado</a:t>
            </a:r>
          </a:p>
          <a:p>
            <a:pPr lvl="1" eaLnBrk="1" hangingPunct="1"/>
            <a:r>
              <a:rPr lang="pt-BR" sz="1800" dirty="0"/>
              <a:t>Indica-se qual o problema</a:t>
            </a:r>
          </a:p>
          <a:p>
            <a:pPr lvl="1" eaLnBrk="1" hangingPunct="1"/>
            <a:endParaRPr lang="pt-BR" sz="1800" dirty="0"/>
          </a:p>
          <a:p>
            <a:pPr eaLnBrk="1" hangingPunct="1"/>
            <a:r>
              <a:rPr lang="pt-BR" sz="1900" dirty="0"/>
              <a:t>Algumas vezes o problema está relacionado ao ambiente, falta de recurso, etc.</a:t>
            </a:r>
          </a:p>
          <a:p>
            <a:pPr eaLnBrk="1" hangingPunct="1"/>
            <a:endParaRPr lang="pt-BR" sz="1900" dirty="0"/>
          </a:p>
          <a:p>
            <a:pPr eaLnBrk="1" hangingPunct="1"/>
            <a:r>
              <a:rPr lang="pt-BR" sz="1900" dirty="0"/>
              <a:t>O registro deve ser feito em um documento padronizado</a:t>
            </a:r>
          </a:p>
        </p:txBody>
      </p:sp>
    </p:spTree>
    <p:extLst>
      <p:ext uri="{BB962C8B-B14F-4D97-AF65-F5344CB8AC3E}">
        <p14:creationId xmlns:p14="http://schemas.microsoft.com/office/powerpoint/2010/main" val="297523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ctrTitle"/>
          </p:nvPr>
        </p:nvSpPr>
        <p:spPr>
          <a:ln>
            <a:miter lim="800000"/>
            <a:headEnd/>
            <a:tailEnd/>
          </a:ln>
          <a:extLst/>
        </p:spPr>
        <p:txBody>
          <a:bodyPr/>
          <a:lstStyle/>
          <a:p>
            <a:pPr>
              <a:defRPr/>
            </a:pPr>
            <a:r>
              <a:rPr lang="pt-BR" dirty="0"/>
              <a:t>Depuração</a:t>
            </a:r>
          </a:p>
        </p:txBody>
      </p:sp>
    </p:spTree>
    <p:extLst>
      <p:ext uri="{BB962C8B-B14F-4D97-AF65-F5344CB8AC3E}">
        <p14:creationId xmlns:p14="http://schemas.microsoft.com/office/powerpoint/2010/main" val="116110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>
          <a:xfrm>
            <a:off x="245532" y="466855"/>
            <a:ext cx="8686800" cy="1143000"/>
          </a:xfrm>
        </p:spPr>
        <p:txBody>
          <a:bodyPr/>
          <a:lstStyle/>
          <a:p>
            <a:pPr eaLnBrk="1" hangingPunct="1"/>
            <a:r>
              <a:rPr lang="pt-BR" sz="4500" dirty="0"/>
              <a:t>Depuração</a:t>
            </a:r>
            <a:endParaRPr lang="pt-BR" dirty="0"/>
          </a:p>
        </p:txBody>
      </p:sp>
      <p:sp>
        <p:nvSpPr>
          <p:cNvPr id="191491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A9BFBC1-BC81-422B-81AE-69E474FAA118}" type="slidenum">
              <a:rPr lang="pt-BR" sz="1200">
                <a:solidFill>
                  <a:srgbClr val="045C75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135</a:t>
            </a:fld>
            <a:endParaRPr lang="pt-BR" sz="1200">
              <a:solidFill>
                <a:srgbClr val="045C75"/>
              </a:solidFill>
              <a:latin typeface="Arial" panose="020B0604020202020204" pitchFamily="34" charset="0"/>
            </a:endParaRPr>
          </a:p>
        </p:txBody>
      </p:sp>
      <p:sp>
        <p:nvSpPr>
          <p:cNvPr id="191492" name="Rectangle 3"/>
          <p:cNvSpPr>
            <a:spLocks noGrp="1" noChangeArrowheads="1"/>
          </p:cNvSpPr>
          <p:nvPr>
            <p:ph idx="1"/>
          </p:nvPr>
        </p:nvSpPr>
        <p:spPr>
          <a:xfrm>
            <a:off x="587202" y="1826549"/>
            <a:ext cx="8686800" cy="4214813"/>
          </a:xfrm>
        </p:spPr>
        <p:txBody>
          <a:bodyPr>
            <a:normAutofit fontScale="92500"/>
          </a:bodyPr>
          <a:lstStyle/>
          <a:p>
            <a:pPr algn="ctr" eaLnBrk="1" hangingPunct="1">
              <a:buFont typeface="Wingdings 2" panose="05020102010507070707" pitchFamily="18" charset="2"/>
              <a:buNone/>
            </a:pPr>
            <a:r>
              <a:rPr lang="pt-BR" sz="2800" dirty="0">
                <a:solidFill>
                  <a:schemeClr val="tx2"/>
                </a:solidFill>
              </a:rPr>
              <a:t>Tarefa de localização e remoção de defeitos</a:t>
            </a:r>
          </a:p>
          <a:p>
            <a:pPr eaLnBrk="1" hangingPunct="1">
              <a:buFont typeface="Wingdings 2" panose="05020102010507070707" pitchFamily="18" charset="2"/>
              <a:buNone/>
            </a:pPr>
            <a:endParaRPr lang="pt-BR" sz="2000" dirty="0"/>
          </a:p>
          <a:p>
            <a:pPr eaLnBrk="1" hangingPunct="1"/>
            <a:r>
              <a:rPr lang="pt-BR" sz="2000" dirty="0"/>
              <a:t>Ocorre sempre que um defeito é revelado</a:t>
            </a:r>
          </a:p>
          <a:p>
            <a:pPr eaLnBrk="1" hangingPunct="1"/>
            <a:endParaRPr lang="pt-BR" sz="2000" dirty="0"/>
          </a:p>
          <a:p>
            <a:pPr eaLnBrk="1" hangingPunct="1"/>
            <a:r>
              <a:rPr lang="pt-BR" sz="2000" dirty="0"/>
              <a:t>Pode acontecer durante </a:t>
            </a:r>
          </a:p>
          <a:p>
            <a:pPr lvl="1" eaLnBrk="1" hangingPunct="1"/>
            <a:r>
              <a:rPr lang="pt-BR" sz="1800" dirty="0"/>
              <a:t>a codificação: complementa a codificação</a:t>
            </a:r>
          </a:p>
          <a:p>
            <a:pPr lvl="1" eaLnBrk="1" hangingPunct="1"/>
            <a:r>
              <a:rPr lang="pt-BR" sz="1800" dirty="0"/>
              <a:t>depois dos testes: utiliza as informações do teste para encontrar defeitos</a:t>
            </a:r>
          </a:p>
          <a:p>
            <a:pPr lvl="1" eaLnBrk="1" hangingPunct="1"/>
            <a:r>
              <a:rPr lang="pt-BR" sz="1800" dirty="0"/>
              <a:t>durante a manutenção: causada por um defeito revelado após a implantação</a:t>
            </a:r>
          </a:p>
          <a:p>
            <a:pPr eaLnBrk="1" hangingPunct="1"/>
            <a:endParaRPr lang="pt-BR" sz="2000" dirty="0"/>
          </a:p>
          <a:p>
            <a:pPr lvl="1" algn="ctr" eaLnBrk="1" hangingPunct="1">
              <a:buFont typeface="Wingdings 2" panose="05020102010507070707" pitchFamily="18" charset="2"/>
              <a:buNone/>
            </a:pPr>
            <a:r>
              <a:rPr lang="pt-BR" sz="1800" dirty="0">
                <a:solidFill>
                  <a:schemeClr val="tx2"/>
                </a:solidFill>
              </a:rPr>
              <a:t>Nestes 3 momentos o processo de depuração pode ser diferenciado</a:t>
            </a:r>
            <a:endParaRPr lang="pt-BR" sz="1400" dirty="0">
              <a:solidFill>
                <a:schemeClr val="tx2"/>
              </a:solidFill>
            </a:endParaRPr>
          </a:p>
          <a:p>
            <a:pPr lvl="1" eaLnBrk="1" hangingPunct="1">
              <a:buFont typeface="Wingdings 2" panose="05020102010507070707" pitchFamily="18" charset="2"/>
              <a:buNone/>
            </a:pPr>
            <a:endParaRPr lang="pt-BR" sz="1200" dirty="0"/>
          </a:p>
          <a:p>
            <a:pPr lvl="1" eaLnBrk="1" hangingPunct="1"/>
            <a:endParaRPr lang="pt-BR" sz="1700" dirty="0"/>
          </a:p>
        </p:txBody>
      </p:sp>
    </p:spTree>
    <p:extLst>
      <p:ext uri="{BB962C8B-B14F-4D97-AF65-F5344CB8AC3E}">
        <p14:creationId xmlns:p14="http://schemas.microsoft.com/office/powerpoint/2010/main" val="320071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>
          <a:xfrm>
            <a:off x="390395" y="309235"/>
            <a:ext cx="8686800" cy="1143000"/>
          </a:xfrm>
        </p:spPr>
        <p:txBody>
          <a:bodyPr/>
          <a:lstStyle/>
          <a:p>
            <a:pPr eaLnBrk="1" hangingPunct="1"/>
            <a:r>
              <a:rPr lang="pt-BR" sz="4500" dirty="0"/>
              <a:t>Processo de Depuração</a:t>
            </a:r>
            <a:endParaRPr lang="pt-BR" dirty="0"/>
          </a:p>
        </p:txBody>
      </p:sp>
      <p:sp>
        <p:nvSpPr>
          <p:cNvPr id="192515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B346FA7-FF8A-45A0-9D97-60893DD3C5A2}" type="slidenum">
              <a:rPr lang="pt-BR" sz="1200">
                <a:solidFill>
                  <a:srgbClr val="045C75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136</a:t>
            </a:fld>
            <a:endParaRPr lang="pt-BR" sz="1200">
              <a:solidFill>
                <a:srgbClr val="045C75"/>
              </a:solidFill>
              <a:latin typeface="Arial" panose="020B0604020202020204" pitchFamily="34" charset="0"/>
            </a:endParaRPr>
          </a:p>
        </p:txBody>
      </p:sp>
      <p:sp>
        <p:nvSpPr>
          <p:cNvPr id="192516" name="Rectangle 3"/>
          <p:cNvSpPr>
            <a:spLocks noGrp="1" noChangeArrowheads="1"/>
          </p:cNvSpPr>
          <p:nvPr>
            <p:ph idx="1"/>
          </p:nvPr>
        </p:nvSpPr>
        <p:spPr>
          <a:xfrm>
            <a:off x="587202" y="1500188"/>
            <a:ext cx="8686800" cy="571500"/>
          </a:xfrm>
        </p:spPr>
        <p:txBody>
          <a:bodyPr>
            <a:normAutofit fontScale="70000" lnSpcReduction="20000"/>
          </a:bodyPr>
          <a:lstStyle/>
          <a:p>
            <a:pPr eaLnBrk="1" hangingPunct="1"/>
            <a:r>
              <a:rPr lang="pt-BR" sz="2000" dirty="0"/>
              <a:t>Guiado pela verificação e pelo levantamento de hipóteses</a:t>
            </a:r>
          </a:p>
          <a:p>
            <a:pPr eaLnBrk="1" hangingPunct="1"/>
            <a:r>
              <a:rPr lang="pt-BR" sz="2000" dirty="0"/>
              <a:t>Depende da experiência do programador, embora guiada por ferramentas</a:t>
            </a:r>
          </a:p>
          <a:p>
            <a:pPr lvl="1" eaLnBrk="1" hangingPunct="1"/>
            <a:endParaRPr lang="pt-BR" sz="1700" dirty="0"/>
          </a:p>
        </p:txBody>
      </p:sp>
      <p:cxnSp>
        <p:nvCxnSpPr>
          <p:cNvPr id="20" name="Conector de seta reta 19"/>
          <p:cNvCxnSpPr>
            <a:stCxn id="10" idx="2"/>
          </p:cNvCxnSpPr>
          <p:nvPr/>
        </p:nvCxnSpPr>
        <p:spPr>
          <a:xfrm rot="5400000">
            <a:off x="3916570" y="6488907"/>
            <a:ext cx="212725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2518" name="Grupo 25"/>
          <p:cNvGrpSpPr>
            <a:grpSpLocks/>
          </p:cNvGrpSpPr>
          <p:nvPr/>
        </p:nvGrpSpPr>
        <p:grpSpPr bwMode="auto">
          <a:xfrm>
            <a:off x="2809289" y="2381250"/>
            <a:ext cx="3214687" cy="4143375"/>
            <a:chOff x="2500298" y="2643182"/>
            <a:chExt cx="3214710" cy="4143404"/>
          </a:xfrm>
        </p:grpSpPr>
        <p:sp>
          <p:nvSpPr>
            <p:cNvPr id="5" name="Retângulo 4"/>
            <p:cNvSpPr/>
            <p:nvPr/>
          </p:nvSpPr>
          <p:spPr>
            <a:xfrm>
              <a:off x="2500298" y="2643182"/>
              <a:ext cx="2357454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sz="1400" dirty="0"/>
                <a:t>Inicie o conjunto de hipóteses</a:t>
              </a:r>
            </a:p>
          </p:txBody>
        </p:sp>
        <p:sp>
          <p:nvSpPr>
            <p:cNvPr id="7" name="Retângulo 6"/>
            <p:cNvSpPr/>
            <p:nvPr/>
          </p:nvSpPr>
          <p:spPr>
            <a:xfrm>
              <a:off x="2500298" y="3429001"/>
              <a:ext cx="2357454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sz="1400" dirty="0"/>
                <a:t>Modifique o conjunto de hipóteses</a:t>
              </a:r>
            </a:p>
          </p:txBody>
        </p:sp>
        <p:sp>
          <p:nvSpPr>
            <p:cNvPr id="8" name="Retângulo 7"/>
            <p:cNvSpPr/>
            <p:nvPr/>
          </p:nvSpPr>
          <p:spPr>
            <a:xfrm>
              <a:off x="2500298" y="4214818"/>
              <a:ext cx="2357454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sz="1400" dirty="0"/>
                <a:t>Selecione hipóteses</a:t>
              </a:r>
            </a:p>
          </p:txBody>
        </p:sp>
        <p:sp>
          <p:nvSpPr>
            <p:cNvPr id="9" name="Retângulo 8"/>
            <p:cNvSpPr/>
            <p:nvPr/>
          </p:nvSpPr>
          <p:spPr>
            <a:xfrm>
              <a:off x="2500298" y="5000637"/>
              <a:ext cx="2357454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sz="1400" dirty="0"/>
                <a:t>Verifique hipóteses</a:t>
              </a:r>
            </a:p>
          </p:txBody>
        </p:sp>
        <p:sp>
          <p:nvSpPr>
            <p:cNvPr id="10" name="Fluxograma: Decisão 9"/>
            <p:cNvSpPr/>
            <p:nvPr/>
          </p:nvSpPr>
          <p:spPr>
            <a:xfrm>
              <a:off x="2857488" y="5929330"/>
              <a:ext cx="1714512" cy="714380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sz="1200" dirty="0"/>
                <a:t>Defeito corrigido?</a:t>
              </a:r>
              <a:endParaRPr lang="pt-BR" dirty="0"/>
            </a:p>
          </p:txBody>
        </p:sp>
        <p:cxnSp>
          <p:nvCxnSpPr>
            <p:cNvPr id="12" name="Conector de seta reta 11"/>
            <p:cNvCxnSpPr>
              <a:stCxn id="5" idx="2"/>
              <a:endCxn id="7" idx="0"/>
            </p:cNvCxnSpPr>
            <p:nvPr/>
          </p:nvCxnSpPr>
          <p:spPr>
            <a:xfrm rot="5400000">
              <a:off x="3500430" y="3251199"/>
              <a:ext cx="357189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/>
            <p:cNvCxnSpPr>
              <a:stCxn id="7" idx="2"/>
              <a:endCxn id="8" idx="0"/>
            </p:cNvCxnSpPr>
            <p:nvPr/>
          </p:nvCxnSpPr>
          <p:spPr>
            <a:xfrm rot="5400000">
              <a:off x="3500430" y="4037017"/>
              <a:ext cx="357191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de seta reta 15"/>
            <p:cNvCxnSpPr>
              <a:stCxn id="8" idx="2"/>
              <a:endCxn id="9" idx="0"/>
            </p:cNvCxnSpPr>
            <p:nvPr/>
          </p:nvCxnSpPr>
          <p:spPr>
            <a:xfrm rot="5400000">
              <a:off x="3500430" y="4822835"/>
              <a:ext cx="357189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de seta reta 17"/>
            <p:cNvCxnSpPr>
              <a:stCxn id="9" idx="2"/>
              <a:endCxn id="10" idx="0"/>
            </p:cNvCxnSpPr>
            <p:nvPr/>
          </p:nvCxnSpPr>
          <p:spPr>
            <a:xfrm rot="16200000" flipH="1">
              <a:off x="3446455" y="5661041"/>
              <a:ext cx="500065" cy="365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angulado 21"/>
            <p:cNvCxnSpPr>
              <a:stCxn id="10" idx="3"/>
              <a:endCxn id="7" idx="3"/>
            </p:cNvCxnSpPr>
            <p:nvPr/>
          </p:nvCxnSpPr>
          <p:spPr>
            <a:xfrm flipV="1">
              <a:off x="4572000" y="3643314"/>
              <a:ext cx="285752" cy="2643207"/>
            </a:xfrm>
            <a:prstGeom prst="bentConnector3">
              <a:avLst>
                <a:gd name="adj1" fmla="val 20909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530" name="CaixaDeTexto 23"/>
            <p:cNvSpPr txBox="1">
              <a:spLocks noChangeArrowheads="1"/>
            </p:cNvSpPr>
            <p:nvPr/>
          </p:nvSpPr>
          <p:spPr bwMode="auto">
            <a:xfrm>
              <a:off x="5214942" y="6000768"/>
              <a:ext cx="500066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Constantia" panose="020306020503060303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Constantia" panose="020306020503060303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onstantia" panose="020306020503060303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sz="1100">
                  <a:latin typeface="Arial" panose="020B0604020202020204" pitchFamily="34" charset="0"/>
                </a:rPr>
                <a:t>Não</a:t>
              </a:r>
            </a:p>
          </p:txBody>
        </p:sp>
        <p:sp>
          <p:nvSpPr>
            <p:cNvPr id="192531" name="CaixaDeTexto 24"/>
            <p:cNvSpPr txBox="1">
              <a:spLocks noChangeArrowheads="1"/>
            </p:cNvSpPr>
            <p:nvPr/>
          </p:nvSpPr>
          <p:spPr bwMode="auto">
            <a:xfrm>
              <a:off x="3929058" y="6524976"/>
              <a:ext cx="500066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Constantia" panose="020306020503060303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Constantia" panose="020306020503060303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onstantia" panose="020306020503060303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sz="1100">
                  <a:latin typeface="Arial" panose="020B0604020202020204" pitchFamily="34" charset="0"/>
                </a:rPr>
                <a:t>Sim</a:t>
              </a:r>
            </a:p>
          </p:txBody>
        </p:sp>
      </p:grpSp>
      <p:sp>
        <p:nvSpPr>
          <p:cNvPr id="192519" name="CaixaDeTexto 26"/>
          <p:cNvSpPr txBox="1">
            <a:spLocks noChangeArrowheads="1"/>
          </p:cNvSpPr>
          <p:nvPr/>
        </p:nvSpPr>
        <p:spPr bwMode="auto">
          <a:xfrm>
            <a:off x="5523914" y="6524625"/>
            <a:ext cx="1585912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sz="1100">
                <a:latin typeface="Arial" panose="020B0604020202020204" pitchFamily="34" charset="0"/>
              </a:rPr>
              <a:t>(Delamaro et al, 2007)</a:t>
            </a:r>
          </a:p>
        </p:txBody>
      </p:sp>
    </p:spTree>
    <p:extLst>
      <p:ext uri="{BB962C8B-B14F-4D97-AF65-F5344CB8AC3E}">
        <p14:creationId xmlns:p14="http://schemas.microsoft.com/office/powerpoint/2010/main" val="96676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>
          <a:xfrm>
            <a:off x="245532" y="304017"/>
            <a:ext cx="8686800" cy="1143000"/>
          </a:xfrm>
        </p:spPr>
        <p:txBody>
          <a:bodyPr/>
          <a:lstStyle/>
          <a:p>
            <a:pPr eaLnBrk="1" hangingPunct="1"/>
            <a:r>
              <a:rPr lang="pt-BR" sz="4500" dirty="0"/>
              <a:t>Depuração durante a codificação</a:t>
            </a:r>
            <a:endParaRPr lang="pt-BR" dirty="0"/>
          </a:p>
        </p:txBody>
      </p:sp>
      <p:sp>
        <p:nvSpPr>
          <p:cNvPr id="193539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704890A-153A-4AEB-89B3-EC123841BC6E}" type="slidenum">
              <a:rPr lang="pt-BR" sz="1200">
                <a:solidFill>
                  <a:srgbClr val="045C75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137</a:t>
            </a:fld>
            <a:endParaRPr lang="pt-BR" sz="1200">
              <a:solidFill>
                <a:srgbClr val="045C75"/>
              </a:solidFill>
              <a:latin typeface="Arial" panose="020B0604020202020204" pitchFamily="34" charset="0"/>
            </a:endParaRPr>
          </a:p>
        </p:txBody>
      </p:sp>
      <p:sp>
        <p:nvSpPr>
          <p:cNvPr id="193540" name="Rectangle 3"/>
          <p:cNvSpPr>
            <a:spLocks noGrp="1" noChangeArrowheads="1"/>
          </p:cNvSpPr>
          <p:nvPr>
            <p:ph idx="1"/>
          </p:nvPr>
        </p:nvSpPr>
        <p:spPr>
          <a:xfrm>
            <a:off x="603337" y="1636783"/>
            <a:ext cx="8472488" cy="4214813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pt-BR" sz="2000" dirty="0"/>
              <a:t>Ferramenta complementar a programação</a:t>
            </a:r>
          </a:p>
          <a:p>
            <a:pPr eaLnBrk="1" hangingPunct="1"/>
            <a:endParaRPr lang="pt-BR" sz="2000" dirty="0"/>
          </a:p>
          <a:p>
            <a:pPr eaLnBrk="1" hangingPunct="1"/>
            <a:r>
              <a:rPr lang="pt-BR" sz="2000" dirty="0"/>
              <a:t>Programador codifica parte do sistema e executa teste não sistemático</a:t>
            </a:r>
          </a:p>
          <a:p>
            <a:pPr eaLnBrk="1" hangingPunct="1"/>
            <a:endParaRPr lang="pt-BR" sz="2000" dirty="0"/>
          </a:p>
          <a:p>
            <a:pPr eaLnBrk="1" hangingPunct="1"/>
            <a:r>
              <a:rPr lang="pt-BR" sz="2000" dirty="0"/>
              <a:t>Se o resultado é incorreto, depura</a:t>
            </a:r>
          </a:p>
          <a:p>
            <a:pPr eaLnBrk="1" hangingPunct="1"/>
            <a:endParaRPr lang="pt-BR" sz="2000" dirty="0"/>
          </a:p>
          <a:p>
            <a:pPr eaLnBrk="1" hangingPunct="1"/>
            <a:r>
              <a:rPr lang="pt-BR" sz="2000" dirty="0"/>
              <a:t>Pode-se executar o programa passo a passo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endParaRPr lang="pt-BR" sz="2000" dirty="0"/>
          </a:p>
          <a:p>
            <a:pPr lvl="1" eaLnBrk="1" hangingPunct="1">
              <a:buFont typeface="Wingdings 2" panose="05020102010507070707" pitchFamily="18" charset="2"/>
              <a:buNone/>
            </a:pPr>
            <a:endParaRPr lang="pt-BR" sz="2000" dirty="0"/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pt-BR" sz="2000" dirty="0">
                <a:solidFill>
                  <a:schemeClr val="tx2"/>
                </a:solidFill>
              </a:rPr>
              <a:t>Ênfase na validação do novo código, não na localização de defeitos</a:t>
            </a:r>
          </a:p>
          <a:p>
            <a:pPr eaLnBrk="1" hangingPunct="1"/>
            <a:endParaRPr lang="pt-BR" sz="2000" dirty="0"/>
          </a:p>
          <a:p>
            <a:pPr lvl="1" eaLnBrk="1" hangingPunct="1"/>
            <a:endParaRPr lang="pt-BR" sz="1700" dirty="0"/>
          </a:p>
        </p:txBody>
      </p:sp>
    </p:spTree>
    <p:extLst>
      <p:ext uri="{BB962C8B-B14F-4D97-AF65-F5344CB8AC3E}">
        <p14:creationId xmlns:p14="http://schemas.microsoft.com/office/powerpoint/2010/main" val="76241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>
          <a:xfrm>
            <a:off x="245532" y="404225"/>
            <a:ext cx="8686800" cy="1143000"/>
          </a:xfrm>
        </p:spPr>
        <p:txBody>
          <a:bodyPr/>
          <a:lstStyle/>
          <a:p>
            <a:pPr eaLnBrk="1" hangingPunct="1"/>
            <a:r>
              <a:rPr lang="pt-BR" sz="4500" dirty="0"/>
              <a:t>Depuração após os testes</a:t>
            </a:r>
            <a:endParaRPr lang="pt-BR" dirty="0"/>
          </a:p>
        </p:txBody>
      </p:sp>
      <p:sp>
        <p:nvSpPr>
          <p:cNvPr id="194563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6E40D58-0DB2-4D9E-B7AE-BC2371485A30}" type="slidenum">
              <a:rPr lang="pt-BR" sz="1200">
                <a:solidFill>
                  <a:srgbClr val="045C75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138</a:t>
            </a:fld>
            <a:endParaRPr lang="pt-BR" sz="1200">
              <a:solidFill>
                <a:srgbClr val="045C75"/>
              </a:solidFill>
              <a:latin typeface="Arial" panose="020B0604020202020204" pitchFamily="34" charset="0"/>
            </a:endParaRPr>
          </a:p>
        </p:txBody>
      </p:sp>
      <p:sp>
        <p:nvSpPr>
          <p:cNvPr id="194564" name="Rectangle 3"/>
          <p:cNvSpPr>
            <a:spLocks noGrp="1" noChangeArrowheads="1"/>
          </p:cNvSpPr>
          <p:nvPr>
            <p:ph idx="1"/>
          </p:nvPr>
        </p:nvSpPr>
        <p:spPr>
          <a:xfrm>
            <a:off x="459844" y="1826549"/>
            <a:ext cx="9623608" cy="4214813"/>
          </a:xfrm>
        </p:spPr>
        <p:txBody>
          <a:bodyPr/>
          <a:lstStyle/>
          <a:p>
            <a:pPr eaLnBrk="1" hangingPunct="1"/>
            <a:r>
              <a:rPr lang="pt-BR" sz="2000" dirty="0"/>
              <a:t>Parte-se do princípio que o sistema já deveria realizar os requisitos de forma satisfatória</a:t>
            </a:r>
          </a:p>
          <a:p>
            <a:pPr eaLnBrk="1" hangingPunct="1"/>
            <a:endParaRPr lang="pt-BR" sz="2000" dirty="0"/>
          </a:p>
          <a:p>
            <a:pPr eaLnBrk="1" hangingPunct="1"/>
            <a:r>
              <a:rPr lang="pt-BR" sz="2000" dirty="0"/>
              <a:t>A entrada da depuração é o código, a especificação e o </a:t>
            </a:r>
            <a:r>
              <a:rPr lang="pt-BR" sz="2000" dirty="0">
                <a:solidFill>
                  <a:schemeClr val="tx2"/>
                </a:solidFill>
              </a:rPr>
              <a:t>resultado dos testes</a:t>
            </a:r>
          </a:p>
          <a:p>
            <a:pPr eaLnBrk="1" hangingPunct="1"/>
            <a:endParaRPr lang="pt-BR" sz="2000" dirty="0">
              <a:solidFill>
                <a:schemeClr val="tx2"/>
              </a:solidFill>
            </a:endParaRPr>
          </a:p>
          <a:p>
            <a:pPr eaLnBrk="1" hangingPunct="1"/>
            <a:r>
              <a:rPr lang="pt-BR" sz="2000" dirty="0"/>
              <a:t>Usa as mesmas ferramentas da codificação</a:t>
            </a:r>
          </a:p>
          <a:p>
            <a:pPr eaLnBrk="1" hangingPunct="1"/>
            <a:endParaRPr lang="pt-BR" sz="2000" dirty="0"/>
          </a:p>
          <a:p>
            <a:pPr eaLnBrk="1" hangingPunct="1"/>
            <a:r>
              <a:rPr lang="pt-BR" sz="2000" dirty="0"/>
              <a:t>Pode ser difícil reproduzir o mesmo erro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endParaRPr lang="pt-BR" sz="2000" dirty="0"/>
          </a:p>
          <a:p>
            <a:pPr lvl="1" eaLnBrk="1" hangingPunct="1"/>
            <a:endParaRPr lang="pt-BR" sz="1700" dirty="0"/>
          </a:p>
        </p:txBody>
      </p:sp>
    </p:spTree>
    <p:extLst>
      <p:ext uri="{BB962C8B-B14F-4D97-AF65-F5344CB8AC3E}">
        <p14:creationId xmlns:p14="http://schemas.microsoft.com/office/powerpoint/2010/main" val="255288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305970" y="430214"/>
            <a:ext cx="8686800" cy="1143000"/>
          </a:xfrm>
        </p:spPr>
        <p:txBody>
          <a:bodyPr/>
          <a:lstStyle/>
          <a:p>
            <a:pPr eaLnBrk="1" hangingPunct="1"/>
            <a:r>
              <a:rPr lang="pt-BR" sz="4500" dirty="0"/>
              <a:t>Depuração após os testes (2)</a:t>
            </a:r>
            <a:endParaRPr lang="pt-BR" dirty="0"/>
          </a:p>
        </p:txBody>
      </p:sp>
      <p:sp>
        <p:nvSpPr>
          <p:cNvPr id="195587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729C8B9-9F1C-4C39-80A3-BC841E3731D5}" type="slidenum">
              <a:rPr lang="pt-BR" sz="1200">
                <a:solidFill>
                  <a:srgbClr val="045C75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139</a:t>
            </a:fld>
            <a:endParaRPr lang="pt-BR" sz="1200">
              <a:solidFill>
                <a:srgbClr val="045C75"/>
              </a:solidFill>
              <a:latin typeface="Arial" panose="020B0604020202020204" pitchFamily="34" charset="0"/>
            </a:endParaRPr>
          </a:p>
        </p:txBody>
      </p:sp>
      <p:sp>
        <p:nvSpPr>
          <p:cNvPr id="195588" name="Rectangle 3"/>
          <p:cNvSpPr>
            <a:spLocks noGrp="1" noChangeArrowheads="1"/>
          </p:cNvSpPr>
          <p:nvPr>
            <p:ph idx="1"/>
          </p:nvPr>
        </p:nvSpPr>
        <p:spPr>
          <a:xfrm>
            <a:off x="801514" y="1767345"/>
            <a:ext cx="8472488" cy="714375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pt-BR" sz="2000" dirty="0"/>
              <a:t>Modelo Depuração Depois do Teste (DDT )</a:t>
            </a:r>
          </a:p>
          <a:p>
            <a:pPr lvl="1" eaLnBrk="1" hangingPunct="1"/>
            <a:r>
              <a:rPr lang="pt-BR" sz="1500" dirty="0"/>
              <a:t>Que tipo de informação usar, quais tarefas realizar para a depuração</a:t>
            </a:r>
          </a:p>
        </p:txBody>
      </p:sp>
      <p:sp>
        <p:nvSpPr>
          <p:cNvPr id="5" name="Retângulo 4"/>
          <p:cNvSpPr/>
          <p:nvPr/>
        </p:nvSpPr>
        <p:spPr>
          <a:xfrm>
            <a:off x="1058689" y="2624594"/>
            <a:ext cx="22860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pt-BR" sz="1200" dirty="0"/>
              <a:t>Passo1: observação da falha durante o teste de software</a:t>
            </a:r>
          </a:p>
        </p:txBody>
      </p:sp>
      <p:sp>
        <p:nvSpPr>
          <p:cNvPr id="7" name="Retângulo 6"/>
          <p:cNvSpPr/>
          <p:nvPr/>
        </p:nvSpPr>
        <p:spPr>
          <a:xfrm>
            <a:off x="1058689" y="3481845"/>
            <a:ext cx="2286000" cy="785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pt-BR" sz="1200" dirty="0"/>
              <a:t>Passo2: mapeamento das falhas e resultados da atividade de teste para possíveis sintomas internos</a:t>
            </a:r>
          </a:p>
        </p:txBody>
      </p:sp>
      <p:sp>
        <p:nvSpPr>
          <p:cNvPr id="8" name="Retângulo 7"/>
          <p:cNvSpPr/>
          <p:nvPr/>
        </p:nvSpPr>
        <p:spPr>
          <a:xfrm>
            <a:off x="1058689" y="4553407"/>
            <a:ext cx="22860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pt-BR" sz="1200" dirty="0"/>
              <a:t>Passo3: avaliação dos possíveis sintomas internos</a:t>
            </a:r>
          </a:p>
        </p:txBody>
      </p:sp>
      <p:sp>
        <p:nvSpPr>
          <p:cNvPr id="9" name="Fluxograma: Decisão 8"/>
          <p:cNvSpPr/>
          <p:nvPr/>
        </p:nvSpPr>
        <p:spPr>
          <a:xfrm>
            <a:off x="3701878" y="4339094"/>
            <a:ext cx="1857375" cy="92868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pt-BR" sz="1200" dirty="0"/>
              <a:t>Defeito foi localizado?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5987877" y="4124783"/>
            <a:ext cx="2286000" cy="1214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pt-BR" sz="1200" dirty="0"/>
              <a:t>Passo4: utilização de técnicas de depuração que, a partir dos sintomas internos e da coleta dos testes, guiem o programador a identificar possíveis sintomas internos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5987877" y="3053219"/>
            <a:ext cx="22860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pt-BR" sz="1200" dirty="0"/>
              <a:t>Passo5:correção do defeito</a:t>
            </a:r>
          </a:p>
        </p:txBody>
      </p:sp>
      <p:cxnSp>
        <p:nvCxnSpPr>
          <p:cNvPr id="13" name="Conector de seta reta 12"/>
          <p:cNvCxnSpPr>
            <a:stCxn id="5" idx="2"/>
            <a:endCxn id="7" idx="0"/>
          </p:cNvCxnSpPr>
          <p:nvPr/>
        </p:nvCxnSpPr>
        <p:spPr>
          <a:xfrm rot="5400000">
            <a:off x="2058021" y="3339764"/>
            <a:ext cx="285750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>
            <a:stCxn id="7" idx="2"/>
            <a:endCxn id="8" idx="0"/>
          </p:cNvCxnSpPr>
          <p:nvPr/>
        </p:nvCxnSpPr>
        <p:spPr>
          <a:xfrm rot="5400000">
            <a:off x="2058021" y="4411326"/>
            <a:ext cx="285750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>
            <a:stCxn id="8" idx="3"/>
            <a:endCxn id="9" idx="1"/>
          </p:cNvCxnSpPr>
          <p:nvPr/>
        </p:nvCxnSpPr>
        <p:spPr>
          <a:xfrm flipV="1">
            <a:off x="3344689" y="4804233"/>
            <a:ext cx="357188" cy="34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>
            <a:stCxn id="9" idx="3"/>
            <a:endCxn id="10" idx="1"/>
          </p:cNvCxnSpPr>
          <p:nvPr/>
        </p:nvCxnSpPr>
        <p:spPr>
          <a:xfrm flipV="1">
            <a:off x="5559253" y="4732794"/>
            <a:ext cx="428625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Forma 21"/>
          <p:cNvCxnSpPr>
            <a:stCxn id="9" idx="0"/>
            <a:endCxn id="11" idx="1"/>
          </p:cNvCxnSpPr>
          <p:nvPr/>
        </p:nvCxnSpPr>
        <p:spPr>
          <a:xfrm rot="5400000" flipH="1" flipV="1">
            <a:off x="4809159" y="3160376"/>
            <a:ext cx="1000125" cy="135731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angulado 23"/>
          <p:cNvCxnSpPr/>
          <p:nvPr/>
        </p:nvCxnSpPr>
        <p:spPr>
          <a:xfrm rot="10800000">
            <a:off x="2201689" y="4410533"/>
            <a:ext cx="4286250" cy="928687"/>
          </a:xfrm>
          <a:prstGeom prst="bentConnector3">
            <a:avLst>
              <a:gd name="adj1" fmla="val 13436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601" name="CaixaDeTexto 27"/>
          <p:cNvSpPr txBox="1">
            <a:spLocks noChangeArrowheads="1"/>
          </p:cNvSpPr>
          <p:nvPr/>
        </p:nvSpPr>
        <p:spPr bwMode="auto">
          <a:xfrm>
            <a:off x="4487690" y="3053220"/>
            <a:ext cx="7858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sz="1200">
                <a:latin typeface="Arial" panose="020B0604020202020204" pitchFamily="34" charset="0"/>
              </a:rPr>
              <a:t>Sim</a:t>
            </a:r>
          </a:p>
        </p:txBody>
      </p:sp>
      <p:sp>
        <p:nvSpPr>
          <p:cNvPr id="195602" name="CaixaDeTexto 29"/>
          <p:cNvSpPr txBox="1">
            <a:spLocks noChangeArrowheads="1"/>
          </p:cNvSpPr>
          <p:nvPr/>
        </p:nvSpPr>
        <p:spPr bwMode="auto">
          <a:xfrm>
            <a:off x="5487815" y="4491495"/>
            <a:ext cx="7858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sz="1200">
                <a:latin typeface="Arial" panose="020B0604020202020204" pitchFamily="34" charset="0"/>
              </a:rPr>
              <a:t>Não</a:t>
            </a:r>
          </a:p>
        </p:txBody>
      </p:sp>
      <p:sp>
        <p:nvSpPr>
          <p:cNvPr id="195603" name="CaixaDeTexto 26"/>
          <p:cNvSpPr txBox="1">
            <a:spLocks noChangeArrowheads="1"/>
          </p:cNvSpPr>
          <p:nvPr/>
        </p:nvSpPr>
        <p:spPr bwMode="auto">
          <a:xfrm>
            <a:off x="4953001" y="6143625"/>
            <a:ext cx="1585913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sz="1100">
                <a:latin typeface="Arial" panose="020B0604020202020204" pitchFamily="34" charset="0"/>
              </a:rPr>
              <a:t>(Delamaro et al, 2007)</a:t>
            </a:r>
          </a:p>
        </p:txBody>
      </p:sp>
    </p:spTree>
    <p:extLst>
      <p:ext uri="{BB962C8B-B14F-4D97-AF65-F5344CB8AC3E}">
        <p14:creationId xmlns:p14="http://schemas.microsoft.com/office/powerpoint/2010/main" val="115570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252391" y="309393"/>
            <a:ext cx="8686800" cy="1143000"/>
          </a:xfrm>
        </p:spPr>
        <p:txBody>
          <a:bodyPr/>
          <a:lstStyle/>
          <a:p>
            <a:pPr eaLnBrk="1" hangingPunct="1"/>
            <a:r>
              <a:rPr lang="pt-BR" sz="4800"/>
              <a:t>Custo da correção de defeitos</a:t>
            </a:r>
            <a:endParaRPr lang="pt-BR"/>
          </a:p>
        </p:txBody>
      </p:sp>
      <p:sp>
        <p:nvSpPr>
          <p:cNvPr id="25603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203F52B-53BE-4CFB-B517-32D5001C1DC9}" type="slidenum">
              <a:rPr lang="pt-BR" sz="1200">
                <a:solidFill>
                  <a:srgbClr val="045C75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pt-BR" sz="1200">
              <a:solidFill>
                <a:srgbClr val="045C75"/>
              </a:solidFill>
              <a:latin typeface="Arial" panose="020B0604020202020204" pitchFamily="34" charset="0"/>
            </a:endParaRPr>
          </a:p>
        </p:txBody>
      </p:sp>
      <p:sp>
        <p:nvSpPr>
          <p:cNvPr id="25604" name="Rectangle 3"/>
          <p:cNvSpPr>
            <a:spLocks noGrp="1" noChangeArrowheads="1"/>
          </p:cNvSpPr>
          <p:nvPr>
            <p:ph idx="1"/>
          </p:nvPr>
        </p:nvSpPr>
        <p:spPr>
          <a:xfrm>
            <a:off x="538141" y="1596489"/>
            <a:ext cx="8401050" cy="500062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pt-BR" sz="2800" dirty="0" smtClean="0"/>
              <a:t>Regra </a:t>
            </a:r>
            <a:r>
              <a:rPr lang="pt-BR" sz="2800" dirty="0"/>
              <a:t>10 de </a:t>
            </a:r>
            <a:r>
              <a:rPr lang="pt-BR" sz="2800" dirty="0" err="1"/>
              <a:t>Meyers</a:t>
            </a:r>
            <a:endParaRPr lang="pt-BR" dirty="0" smtClean="0"/>
          </a:p>
          <a:p>
            <a:pPr lvl="1" eaLnBrk="1" hangingPunct="1"/>
            <a:endParaRPr lang="pt-BR" dirty="0" smtClean="0"/>
          </a:p>
          <a:p>
            <a:pPr lvl="1" eaLnBrk="1" hangingPunct="1"/>
            <a:endParaRPr lang="pt-BR" dirty="0" smtClean="0"/>
          </a:p>
          <a:p>
            <a:pPr eaLnBrk="1" hangingPunct="1"/>
            <a:endParaRPr lang="pt-BR" sz="2800" dirty="0"/>
          </a:p>
        </p:txBody>
      </p:sp>
      <p:grpSp>
        <p:nvGrpSpPr>
          <p:cNvPr id="25605" name="Grupo 41"/>
          <p:cNvGrpSpPr>
            <a:grpSpLocks/>
          </p:cNvGrpSpPr>
          <p:nvPr/>
        </p:nvGrpSpPr>
        <p:grpSpPr bwMode="auto">
          <a:xfrm>
            <a:off x="595291" y="2639349"/>
            <a:ext cx="8001000" cy="3584575"/>
            <a:chOff x="571504" y="2786058"/>
            <a:chExt cx="8001024" cy="3584042"/>
          </a:xfrm>
        </p:grpSpPr>
        <p:sp>
          <p:nvSpPr>
            <p:cNvPr id="5" name="Retângulo 4"/>
            <p:cNvSpPr/>
            <p:nvPr/>
          </p:nvSpPr>
          <p:spPr>
            <a:xfrm>
              <a:off x="2000258" y="3000338"/>
              <a:ext cx="6572270" cy="242851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pt-BR"/>
            </a:p>
          </p:txBody>
        </p:sp>
        <p:cxnSp>
          <p:nvCxnSpPr>
            <p:cNvPr id="8" name="Conector reto 7"/>
            <p:cNvCxnSpPr/>
            <p:nvPr/>
          </p:nvCxnSpPr>
          <p:spPr>
            <a:xfrm>
              <a:off x="1928821" y="4928864"/>
              <a:ext cx="71437" cy="15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/>
            <p:cNvCxnSpPr/>
            <p:nvPr/>
          </p:nvCxnSpPr>
          <p:spPr>
            <a:xfrm>
              <a:off x="1928821" y="4570143"/>
              <a:ext cx="71437" cy="15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/>
            <p:cNvCxnSpPr/>
            <p:nvPr/>
          </p:nvCxnSpPr>
          <p:spPr>
            <a:xfrm>
              <a:off x="1928821" y="4143168"/>
              <a:ext cx="71437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/>
            <p:cNvCxnSpPr/>
            <p:nvPr/>
          </p:nvCxnSpPr>
          <p:spPr>
            <a:xfrm>
              <a:off x="1928821" y="3786034"/>
              <a:ext cx="71437" cy="15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>
            <a:xfrm>
              <a:off x="1928821" y="3427313"/>
              <a:ext cx="71437" cy="15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>
            <a:xfrm rot="5400000">
              <a:off x="3071041" y="5429646"/>
              <a:ext cx="142854" cy="15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/>
            <p:nvPr/>
          </p:nvCxnSpPr>
          <p:spPr>
            <a:xfrm rot="5400000">
              <a:off x="4358507" y="5428059"/>
              <a:ext cx="14285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>
            <a:xfrm rot="5400000">
              <a:off x="5714236" y="5428059"/>
              <a:ext cx="14285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>
            <a:xfrm rot="5400000">
              <a:off x="6930265" y="5428059"/>
              <a:ext cx="14285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616" name="CaixaDeTexto 18"/>
            <p:cNvSpPr txBox="1">
              <a:spLocks noChangeArrowheads="1"/>
            </p:cNvSpPr>
            <p:nvPr/>
          </p:nvSpPr>
          <p:spPr bwMode="auto">
            <a:xfrm>
              <a:off x="1000100" y="2786058"/>
              <a:ext cx="92869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Constantia" panose="020306020503060303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Constantia" panose="020306020503060303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onstantia" panose="020306020503060303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sz="1800">
                  <a:latin typeface="Arial" panose="020B0604020202020204" pitchFamily="34" charset="0"/>
                </a:rPr>
                <a:t>12000</a:t>
              </a:r>
            </a:p>
          </p:txBody>
        </p:sp>
        <p:sp>
          <p:nvSpPr>
            <p:cNvPr id="25617" name="CaixaDeTexto 19"/>
            <p:cNvSpPr txBox="1">
              <a:spLocks noChangeArrowheads="1"/>
            </p:cNvSpPr>
            <p:nvPr/>
          </p:nvSpPr>
          <p:spPr bwMode="auto">
            <a:xfrm>
              <a:off x="1000100" y="3202544"/>
              <a:ext cx="92869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Constantia" panose="020306020503060303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Constantia" panose="020306020503060303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onstantia" panose="020306020503060303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sz="1800">
                  <a:latin typeface="Arial" panose="020B0604020202020204" pitchFamily="34" charset="0"/>
                </a:rPr>
                <a:t>10000</a:t>
              </a:r>
            </a:p>
          </p:txBody>
        </p:sp>
        <p:sp>
          <p:nvSpPr>
            <p:cNvPr id="25618" name="CaixaDeTexto 20"/>
            <p:cNvSpPr txBox="1">
              <a:spLocks noChangeArrowheads="1"/>
            </p:cNvSpPr>
            <p:nvPr/>
          </p:nvSpPr>
          <p:spPr bwMode="auto">
            <a:xfrm>
              <a:off x="1000100" y="3631172"/>
              <a:ext cx="92869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Constantia" panose="020306020503060303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Constantia" panose="020306020503060303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onstantia" panose="020306020503060303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sz="1800">
                  <a:latin typeface="Arial" panose="020B0604020202020204" pitchFamily="34" charset="0"/>
                </a:rPr>
                <a:t>  8000</a:t>
              </a:r>
            </a:p>
          </p:txBody>
        </p:sp>
        <p:sp>
          <p:nvSpPr>
            <p:cNvPr id="25619" name="CaixaDeTexto 21"/>
            <p:cNvSpPr txBox="1">
              <a:spLocks noChangeArrowheads="1"/>
            </p:cNvSpPr>
            <p:nvPr/>
          </p:nvSpPr>
          <p:spPr bwMode="auto">
            <a:xfrm>
              <a:off x="1000100" y="3988362"/>
              <a:ext cx="92869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Constantia" panose="020306020503060303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Constantia" panose="020306020503060303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onstantia" panose="020306020503060303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sz="1800">
                  <a:latin typeface="Arial" panose="020B0604020202020204" pitchFamily="34" charset="0"/>
                </a:rPr>
                <a:t>  6000</a:t>
              </a:r>
            </a:p>
          </p:txBody>
        </p:sp>
        <p:sp>
          <p:nvSpPr>
            <p:cNvPr id="25620" name="CaixaDeTexto 22"/>
            <p:cNvSpPr txBox="1">
              <a:spLocks noChangeArrowheads="1"/>
            </p:cNvSpPr>
            <p:nvPr/>
          </p:nvSpPr>
          <p:spPr bwMode="auto">
            <a:xfrm>
              <a:off x="1000100" y="4345552"/>
              <a:ext cx="92869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Constantia" panose="020306020503060303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Constantia" panose="020306020503060303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onstantia" panose="020306020503060303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sz="1800">
                  <a:latin typeface="Arial" panose="020B0604020202020204" pitchFamily="34" charset="0"/>
                </a:rPr>
                <a:t>  4000</a:t>
              </a:r>
            </a:p>
          </p:txBody>
        </p:sp>
        <p:sp>
          <p:nvSpPr>
            <p:cNvPr id="25621" name="CaixaDeTexto 23"/>
            <p:cNvSpPr txBox="1">
              <a:spLocks noChangeArrowheads="1"/>
            </p:cNvSpPr>
            <p:nvPr/>
          </p:nvSpPr>
          <p:spPr bwMode="auto">
            <a:xfrm>
              <a:off x="1000100" y="4702742"/>
              <a:ext cx="92869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Constantia" panose="020306020503060303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Constantia" panose="020306020503060303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onstantia" panose="020306020503060303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sz="1800">
                  <a:latin typeface="Arial" panose="020B0604020202020204" pitchFamily="34" charset="0"/>
                </a:rPr>
                <a:t>  2000</a:t>
              </a:r>
            </a:p>
          </p:txBody>
        </p:sp>
        <p:sp>
          <p:nvSpPr>
            <p:cNvPr id="25622" name="CaixaDeTexto 24"/>
            <p:cNvSpPr txBox="1">
              <a:spLocks noChangeArrowheads="1"/>
            </p:cNvSpPr>
            <p:nvPr/>
          </p:nvSpPr>
          <p:spPr bwMode="auto">
            <a:xfrm>
              <a:off x="1000100" y="5202808"/>
              <a:ext cx="92869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Constantia" panose="020306020503060303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Constantia" panose="020306020503060303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onstantia" panose="020306020503060303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sz="1800">
                  <a:latin typeface="Arial" panose="020B0604020202020204" pitchFamily="34" charset="0"/>
                </a:rPr>
                <a:t>        0</a:t>
              </a:r>
            </a:p>
          </p:txBody>
        </p:sp>
        <p:sp>
          <p:nvSpPr>
            <p:cNvPr id="25623" name="CaixaDeTexto 25"/>
            <p:cNvSpPr txBox="1">
              <a:spLocks noChangeArrowheads="1"/>
            </p:cNvSpPr>
            <p:nvPr/>
          </p:nvSpPr>
          <p:spPr bwMode="auto">
            <a:xfrm>
              <a:off x="1785918" y="5572140"/>
              <a:ext cx="121444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Constantia" panose="020306020503060303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Constantia" panose="020306020503060303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onstantia" panose="020306020503060303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sz="1400">
                  <a:latin typeface="Arial" panose="020B0604020202020204" pitchFamily="34" charset="0"/>
                </a:rPr>
                <a:t>desenho</a:t>
              </a:r>
            </a:p>
          </p:txBody>
        </p:sp>
        <p:sp>
          <p:nvSpPr>
            <p:cNvPr id="25624" name="CaixaDeTexto 26"/>
            <p:cNvSpPr txBox="1">
              <a:spLocks noChangeArrowheads="1"/>
            </p:cNvSpPr>
            <p:nvPr/>
          </p:nvSpPr>
          <p:spPr bwMode="auto">
            <a:xfrm>
              <a:off x="3071802" y="5572140"/>
              <a:ext cx="157163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Constantia" panose="020306020503060303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Constantia" panose="020306020503060303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onstantia" panose="020306020503060303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sz="1400">
                  <a:latin typeface="Arial" panose="020B0604020202020204" pitchFamily="34" charset="0"/>
                </a:rPr>
                <a:t>Especificação</a:t>
              </a:r>
            </a:p>
          </p:txBody>
        </p:sp>
        <p:sp>
          <p:nvSpPr>
            <p:cNvPr id="25625" name="CaixaDeTexto 27"/>
            <p:cNvSpPr txBox="1">
              <a:spLocks noChangeArrowheads="1"/>
            </p:cNvSpPr>
            <p:nvPr/>
          </p:nvSpPr>
          <p:spPr bwMode="auto">
            <a:xfrm>
              <a:off x="4643438" y="5572140"/>
              <a:ext cx="157163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Constantia" panose="020306020503060303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Constantia" panose="020306020503060303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onstantia" panose="020306020503060303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sz="1400">
                  <a:latin typeface="Arial" panose="020B0604020202020204" pitchFamily="34" charset="0"/>
                </a:rPr>
                <a:t>Construção</a:t>
              </a:r>
            </a:p>
          </p:txBody>
        </p:sp>
        <p:sp>
          <p:nvSpPr>
            <p:cNvPr id="25626" name="CaixaDeTexto 28"/>
            <p:cNvSpPr txBox="1">
              <a:spLocks noChangeArrowheads="1"/>
            </p:cNvSpPr>
            <p:nvPr/>
          </p:nvSpPr>
          <p:spPr bwMode="auto">
            <a:xfrm>
              <a:off x="6143636" y="5572141"/>
              <a:ext cx="85725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Constantia" panose="020306020503060303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Constantia" panose="020306020503060303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onstantia" panose="020306020503060303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sz="1400">
                  <a:latin typeface="Arial" panose="020B0604020202020204" pitchFamily="34" charset="0"/>
                </a:rPr>
                <a:t>Teste</a:t>
              </a:r>
            </a:p>
          </p:txBody>
        </p:sp>
        <p:sp>
          <p:nvSpPr>
            <p:cNvPr id="25627" name="CaixaDeTexto 29"/>
            <p:cNvSpPr txBox="1">
              <a:spLocks noChangeArrowheads="1"/>
            </p:cNvSpPr>
            <p:nvPr/>
          </p:nvSpPr>
          <p:spPr bwMode="auto">
            <a:xfrm>
              <a:off x="7215206" y="5572140"/>
              <a:ext cx="114300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Constantia" panose="020306020503060303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Constantia" panose="020306020503060303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onstantia" panose="020306020503060303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sz="1400">
                  <a:latin typeface="Arial" panose="020B0604020202020204" pitchFamily="34" charset="0"/>
                </a:rPr>
                <a:t>Produção</a:t>
              </a:r>
            </a:p>
          </p:txBody>
        </p:sp>
        <p:cxnSp>
          <p:nvCxnSpPr>
            <p:cNvPr id="32" name="Conector reto 31"/>
            <p:cNvCxnSpPr/>
            <p:nvPr/>
          </p:nvCxnSpPr>
          <p:spPr>
            <a:xfrm>
              <a:off x="2000258" y="5427265"/>
              <a:ext cx="1143003" cy="1587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to 34"/>
            <p:cNvCxnSpPr/>
            <p:nvPr/>
          </p:nvCxnSpPr>
          <p:spPr>
            <a:xfrm flipV="1">
              <a:off x="3071825" y="5357426"/>
              <a:ext cx="1857381" cy="7142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to 36"/>
            <p:cNvCxnSpPr/>
            <p:nvPr/>
          </p:nvCxnSpPr>
          <p:spPr>
            <a:xfrm flipV="1">
              <a:off x="4929205" y="5143144"/>
              <a:ext cx="1285879" cy="214281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to 38"/>
            <p:cNvCxnSpPr/>
            <p:nvPr/>
          </p:nvCxnSpPr>
          <p:spPr>
            <a:xfrm rot="5400000" flipH="1" flipV="1">
              <a:off x="6000918" y="3428786"/>
              <a:ext cx="1928525" cy="1500191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632" name="CaixaDeTexto 39"/>
            <p:cNvSpPr txBox="1">
              <a:spLocks noChangeArrowheads="1"/>
            </p:cNvSpPr>
            <p:nvPr/>
          </p:nvSpPr>
          <p:spPr bwMode="auto">
            <a:xfrm>
              <a:off x="2928926" y="6000768"/>
              <a:ext cx="478634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Constantia" panose="020306020503060303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Constantia" panose="020306020503060303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onstantia" panose="020306020503060303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sz="1800" b="1">
                  <a:latin typeface="Arial" panose="020B0604020202020204" pitchFamily="34" charset="0"/>
                </a:rPr>
                <a:t>Fases do processo de desenvolvimento</a:t>
              </a:r>
            </a:p>
          </p:txBody>
        </p:sp>
        <p:sp>
          <p:nvSpPr>
            <p:cNvPr id="25633" name="CaixaDeTexto 40"/>
            <p:cNvSpPr txBox="1">
              <a:spLocks noChangeArrowheads="1"/>
            </p:cNvSpPr>
            <p:nvPr/>
          </p:nvSpPr>
          <p:spPr bwMode="auto">
            <a:xfrm rot="-5400000">
              <a:off x="-203481" y="3846795"/>
              <a:ext cx="191930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Constantia" panose="020306020503060303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Constantia" panose="020306020503060303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onstantia" panose="020306020503060303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sz="1800" b="1">
                  <a:latin typeface="Arial" panose="020B0604020202020204" pitchFamily="34" charset="0"/>
                </a:rPr>
                <a:t>Custo em US$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2073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>
          <a:xfrm>
            <a:off x="587202" y="491908"/>
            <a:ext cx="8686800" cy="1143000"/>
          </a:xfrm>
        </p:spPr>
        <p:txBody>
          <a:bodyPr/>
          <a:lstStyle/>
          <a:p>
            <a:pPr eaLnBrk="1" hangingPunct="1"/>
            <a:r>
              <a:rPr lang="pt-BR" sz="4500" dirty="0"/>
              <a:t>Técnicas de depuração</a:t>
            </a:r>
            <a:endParaRPr lang="pt-BR" dirty="0"/>
          </a:p>
        </p:txBody>
      </p:sp>
      <p:sp>
        <p:nvSpPr>
          <p:cNvPr id="196611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CF05E84-9430-4DD8-8B2A-18577F07D9A2}" type="slidenum">
              <a:rPr lang="pt-BR" sz="1200">
                <a:solidFill>
                  <a:srgbClr val="045C75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140</a:t>
            </a:fld>
            <a:endParaRPr lang="pt-BR" sz="1200">
              <a:solidFill>
                <a:srgbClr val="045C75"/>
              </a:solidFill>
              <a:latin typeface="Arial" panose="020B0604020202020204" pitchFamily="34" charset="0"/>
            </a:endParaRPr>
          </a:p>
        </p:txBody>
      </p:sp>
      <p:sp>
        <p:nvSpPr>
          <p:cNvPr id="196612" name="Rectangle 3"/>
          <p:cNvSpPr>
            <a:spLocks noGrp="1" noChangeArrowheads="1"/>
          </p:cNvSpPr>
          <p:nvPr>
            <p:ph idx="1"/>
          </p:nvPr>
        </p:nvSpPr>
        <p:spPr>
          <a:xfrm>
            <a:off x="801514" y="1634908"/>
            <a:ext cx="8472488" cy="4214813"/>
          </a:xfrm>
        </p:spPr>
        <p:txBody>
          <a:bodyPr/>
          <a:lstStyle/>
          <a:p>
            <a:pPr eaLnBrk="1" hangingPunct="1"/>
            <a:r>
              <a:rPr lang="pt-BR" sz="2000" dirty="0"/>
              <a:t>Depuração baseada em rastreamento e inspeção</a:t>
            </a:r>
          </a:p>
          <a:p>
            <a:pPr lvl="1" eaLnBrk="1" hangingPunct="1"/>
            <a:r>
              <a:rPr lang="pt-BR" sz="1500" dirty="0"/>
              <a:t>Mais usada na prática</a:t>
            </a:r>
          </a:p>
          <a:p>
            <a:pPr lvl="1" eaLnBrk="1" hangingPunct="1"/>
            <a:r>
              <a:rPr lang="pt-BR" sz="1500" dirty="0"/>
              <a:t>Rastreamento de eventos e inspeção do estado do programa na ocorrência do evento</a:t>
            </a:r>
          </a:p>
          <a:p>
            <a:pPr lvl="1" eaLnBrk="1" hangingPunct="1"/>
            <a:r>
              <a:rPr lang="pt-BR" sz="1500" dirty="0"/>
              <a:t>Realizada com comandos de escrita para imprimir valores de variáveis</a:t>
            </a:r>
          </a:p>
          <a:p>
            <a:pPr lvl="1" eaLnBrk="1" hangingPunct="1"/>
            <a:r>
              <a:rPr lang="pt-BR" sz="1500" dirty="0"/>
              <a:t>Rastrear um ponto do programa e inspecionar o valor das variáveis</a:t>
            </a:r>
          </a:p>
          <a:p>
            <a:pPr lvl="1" eaLnBrk="1" hangingPunct="1"/>
            <a:r>
              <a:rPr lang="pt-BR" sz="1500" dirty="0"/>
              <a:t>Breakpoints</a:t>
            </a:r>
          </a:p>
          <a:p>
            <a:pPr lvl="1" eaLnBrk="1" hangingPunct="1"/>
            <a:endParaRPr lang="pt-BR" sz="1500" dirty="0"/>
          </a:p>
          <a:p>
            <a:pPr eaLnBrk="1" hangingPunct="1"/>
            <a:r>
              <a:rPr lang="pt-BR" sz="1700" dirty="0"/>
              <a:t>Depuração com asserções</a:t>
            </a:r>
          </a:p>
          <a:p>
            <a:pPr lvl="1" eaLnBrk="1" hangingPunct="1"/>
            <a:r>
              <a:rPr lang="pt-BR" sz="1500" dirty="0"/>
              <a:t>Inclusão de parte da especificação no código fonte</a:t>
            </a:r>
          </a:p>
          <a:p>
            <a:pPr lvl="1" eaLnBrk="1" hangingPunct="1"/>
            <a:r>
              <a:rPr lang="pt-BR" sz="1500" dirty="0"/>
              <a:t>A ação é ativada toda vez que a especificação do programa é violada</a:t>
            </a:r>
          </a:p>
          <a:p>
            <a:pPr lvl="1" eaLnBrk="1" hangingPunct="1"/>
            <a:r>
              <a:rPr lang="pt-BR" sz="1500" dirty="0"/>
              <a:t>Requer codificação adicional da parte de especificação que pode conter defeitos</a:t>
            </a:r>
          </a:p>
          <a:p>
            <a:pPr eaLnBrk="1" hangingPunct="1"/>
            <a:endParaRPr lang="pt-BR" sz="1700" dirty="0"/>
          </a:p>
        </p:txBody>
      </p:sp>
    </p:spTree>
    <p:extLst>
      <p:ext uri="{BB962C8B-B14F-4D97-AF65-F5344CB8AC3E}">
        <p14:creationId xmlns:p14="http://schemas.microsoft.com/office/powerpoint/2010/main" val="2279414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>
          <a:xfrm>
            <a:off x="340290" y="329069"/>
            <a:ext cx="8686800" cy="1143000"/>
          </a:xfrm>
        </p:spPr>
        <p:txBody>
          <a:bodyPr/>
          <a:lstStyle/>
          <a:p>
            <a:pPr eaLnBrk="1" hangingPunct="1"/>
            <a:r>
              <a:rPr lang="pt-BR" sz="4500" dirty="0"/>
              <a:t>Técnicas de depuração</a:t>
            </a:r>
            <a:endParaRPr lang="pt-BR" dirty="0"/>
          </a:p>
        </p:txBody>
      </p:sp>
      <p:sp>
        <p:nvSpPr>
          <p:cNvPr id="197635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A2ED584-24B5-4CC7-8D93-24FEFCE1EEB8}" type="slidenum">
              <a:rPr lang="pt-BR" sz="1200">
                <a:solidFill>
                  <a:srgbClr val="045C75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141</a:t>
            </a:fld>
            <a:endParaRPr lang="pt-BR" sz="1200">
              <a:solidFill>
                <a:srgbClr val="045C75"/>
              </a:solidFill>
              <a:latin typeface="Arial" panose="020B0604020202020204" pitchFamily="34" charset="0"/>
            </a:endParaRPr>
          </a:p>
        </p:txBody>
      </p:sp>
      <p:sp>
        <p:nvSpPr>
          <p:cNvPr id="197636" name="Rectangle 3"/>
          <p:cNvSpPr>
            <a:spLocks noGrp="1" noChangeArrowheads="1"/>
          </p:cNvSpPr>
          <p:nvPr>
            <p:ph idx="1"/>
          </p:nvPr>
        </p:nvSpPr>
        <p:spPr>
          <a:xfrm>
            <a:off x="554601" y="1649309"/>
            <a:ext cx="9879579" cy="4214813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pt-BR" sz="2000" dirty="0"/>
              <a:t>Depuração </a:t>
            </a:r>
            <a:r>
              <a:rPr lang="pt-BR" sz="2000" dirty="0" err="1"/>
              <a:t>algoritmica</a:t>
            </a:r>
            <a:endParaRPr lang="pt-BR" sz="2000" dirty="0"/>
          </a:p>
          <a:p>
            <a:pPr lvl="1" eaLnBrk="1" hangingPunct="1"/>
            <a:r>
              <a:rPr lang="pt-BR" sz="1500" dirty="0"/>
              <a:t>Guia o programador até o defeito</a:t>
            </a:r>
          </a:p>
          <a:p>
            <a:pPr lvl="1" eaLnBrk="1" hangingPunct="1"/>
            <a:r>
              <a:rPr lang="pt-BR" sz="1500" dirty="0"/>
              <a:t>Utiliza respostas fornecidas pelo programador para diminuir o espaço de busca</a:t>
            </a:r>
          </a:p>
          <a:p>
            <a:pPr lvl="1" eaLnBrk="1" hangingPunct="1"/>
            <a:r>
              <a:rPr lang="pt-BR" sz="1500" dirty="0"/>
              <a:t>Ex. caso de teste que manifestou defeito é executado sob a supervisão de um sistema baseado em depuração</a:t>
            </a:r>
          </a:p>
          <a:p>
            <a:pPr lvl="1" eaLnBrk="1" hangingPunct="1"/>
            <a:r>
              <a:rPr lang="pt-BR" sz="1500" dirty="0"/>
              <a:t>O sistema cria árvore onde o nós representam invocações a procedimentos do programa</a:t>
            </a:r>
          </a:p>
          <a:p>
            <a:pPr lvl="2" eaLnBrk="1" hangingPunct="1"/>
            <a:r>
              <a:rPr lang="pt-BR" sz="1200" dirty="0"/>
              <a:t>Nome do procedimento, valor de entrada e valor de saída</a:t>
            </a:r>
          </a:p>
          <a:p>
            <a:pPr lvl="1" eaLnBrk="1" hangingPunct="1"/>
            <a:r>
              <a:rPr lang="pt-BR" sz="1500" dirty="0"/>
              <a:t>Sistema visita cada nó (cima para baixo) perguntando ao programador se os valores estão corretos</a:t>
            </a:r>
          </a:p>
          <a:p>
            <a:pPr lvl="2" eaLnBrk="1" hangingPunct="1"/>
            <a:r>
              <a:rPr lang="pt-BR" sz="1200" dirty="0"/>
              <a:t>Se sim, continua no mesmo nível</a:t>
            </a:r>
          </a:p>
          <a:p>
            <a:pPr lvl="2" eaLnBrk="1" hangingPunct="1"/>
            <a:r>
              <a:rPr lang="pt-BR" sz="1200" dirty="0"/>
              <a:t>Se não, passa para próximo nível</a:t>
            </a:r>
          </a:p>
          <a:p>
            <a:pPr eaLnBrk="1" hangingPunct="1"/>
            <a:endParaRPr lang="pt-BR" sz="1700" dirty="0"/>
          </a:p>
          <a:p>
            <a:pPr eaLnBrk="1" hangingPunct="1"/>
            <a:r>
              <a:rPr lang="pt-BR" sz="1700" dirty="0"/>
              <a:t>Fatiamento de programas</a:t>
            </a:r>
          </a:p>
          <a:p>
            <a:pPr lvl="1" eaLnBrk="1" hangingPunct="1"/>
            <a:r>
              <a:rPr lang="pt-BR" sz="1500" dirty="0"/>
              <a:t>Selecionar fatias (</a:t>
            </a:r>
            <a:r>
              <a:rPr lang="pt-BR" sz="1500" dirty="0" err="1"/>
              <a:t>slices</a:t>
            </a:r>
            <a:r>
              <a:rPr lang="pt-BR" sz="1500" dirty="0"/>
              <a:t>) do programa (conjunto de comandos que afetam valores de variáveis)</a:t>
            </a:r>
          </a:p>
          <a:p>
            <a:pPr eaLnBrk="1" hangingPunct="1"/>
            <a:endParaRPr lang="pt-BR" sz="1700" dirty="0"/>
          </a:p>
          <a:p>
            <a:pPr lvl="1" eaLnBrk="1" hangingPunct="1"/>
            <a:endParaRPr lang="pt-BR" sz="1500" dirty="0"/>
          </a:p>
        </p:txBody>
      </p:sp>
    </p:spTree>
    <p:extLst>
      <p:ext uri="{BB962C8B-B14F-4D97-AF65-F5344CB8AC3E}">
        <p14:creationId xmlns:p14="http://schemas.microsoft.com/office/powerpoint/2010/main" val="209836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>
          <a:xfrm>
            <a:off x="245532" y="466856"/>
            <a:ext cx="86868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pt-BR" sz="4500" dirty="0"/>
              <a:t>Depuração durante a manutenção</a:t>
            </a:r>
            <a:endParaRPr lang="pt-BR" dirty="0"/>
          </a:p>
        </p:txBody>
      </p:sp>
      <p:sp>
        <p:nvSpPr>
          <p:cNvPr id="198659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C126985-0E63-4E44-B7F3-2027C28BE35E}" type="slidenum">
              <a:rPr lang="pt-BR" sz="1200">
                <a:solidFill>
                  <a:srgbClr val="045C75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142</a:t>
            </a:fld>
            <a:endParaRPr lang="pt-BR" sz="1200">
              <a:solidFill>
                <a:srgbClr val="045C75"/>
              </a:solidFill>
              <a:latin typeface="Arial" panose="020B0604020202020204" pitchFamily="34" charset="0"/>
            </a:endParaRPr>
          </a:p>
        </p:txBody>
      </p:sp>
      <p:sp>
        <p:nvSpPr>
          <p:cNvPr id="198660" name="Rectangle 3"/>
          <p:cNvSpPr>
            <a:spLocks noGrp="1" noChangeArrowheads="1"/>
          </p:cNvSpPr>
          <p:nvPr>
            <p:ph idx="1"/>
          </p:nvPr>
        </p:nvSpPr>
        <p:spPr>
          <a:xfrm>
            <a:off x="628389" y="1826549"/>
            <a:ext cx="8472488" cy="4214813"/>
          </a:xfrm>
        </p:spPr>
        <p:txBody>
          <a:bodyPr/>
          <a:lstStyle/>
          <a:p>
            <a:pPr eaLnBrk="1" hangingPunct="1"/>
            <a:r>
              <a:rPr lang="pt-BR" sz="2000" dirty="0"/>
              <a:t>Código precisa ser entendido </a:t>
            </a:r>
          </a:p>
          <a:p>
            <a:pPr lvl="1" eaLnBrk="1" hangingPunct="1"/>
            <a:r>
              <a:rPr lang="pt-BR" sz="1800" dirty="0"/>
              <a:t>pode não ser o mesmo programador</a:t>
            </a:r>
          </a:p>
          <a:p>
            <a:pPr lvl="1" eaLnBrk="1" hangingPunct="1"/>
            <a:r>
              <a:rPr lang="pt-BR" sz="1800" dirty="0"/>
              <a:t>O programador pode estar em outro </a:t>
            </a:r>
            <a:r>
              <a:rPr lang="pt-BR" sz="1800" dirty="0" err="1"/>
              <a:t>projeot</a:t>
            </a:r>
            <a:endParaRPr lang="pt-BR" sz="1800" dirty="0"/>
          </a:p>
          <a:p>
            <a:pPr lvl="1" eaLnBrk="1" hangingPunct="1"/>
            <a:r>
              <a:rPr lang="pt-BR" sz="1800" dirty="0"/>
              <a:t>Não lembrar mais do código</a:t>
            </a:r>
          </a:p>
          <a:p>
            <a:pPr lvl="1" eaLnBrk="1" hangingPunct="1"/>
            <a:endParaRPr lang="pt-BR" sz="1800" dirty="0"/>
          </a:p>
          <a:p>
            <a:pPr eaLnBrk="1" hangingPunct="1"/>
            <a:r>
              <a:rPr lang="pt-BR" sz="2000" dirty="0"/>
              <a:t>O conjunto de casos de teste existentes não detectaram o defeito</a:t>
            </a:r>
          </a:p>
          <a:p>
            <a:pPr eaLnBrk="1" hangingPunct="1"/>
            <a:endParaRPr lang="pt-BR" sz="1700" dirty="0"/>
          </a:p>
          <a:p>
            <a:pPr eaLnBrk="1" hangingPunct="1"/>
            <a:r>
              <a:rPr lang="pt-BR" sz="1700" dirty="0"/>
              <a:t>Prazo</a:t>
            </a:r>
          </a:p>
          <a:p>
            <a:pPr eaLnBrk="1" hangingPunct="1"/>
            <a:endParaRPr lang="pt-BR" sz="1700" dirty="0"/>
          </a:p>
          <a:p>
            <a:pPr eaLnBrk="1" hangingPunct="1"/>
            <a:r>
              <a:rPr lang="pt-BR" sz="1700" dirty="0"/>
              <a:t>Sistema em produção</a:t>
            </a:r>
          </a:p>
        </p:txBody>
      </p:sp>
    </p:spTree>
    <p:extLst>
      <p:ext uri="{BB962C8B-B14F-4D97-AF65-F5344CB8AC3E}">
        <p14:creationId xmlns:p14="http://schemas.microsoft.com/office/powerpoint/2010/main" val="763099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ctrTitle"/>
          </p:nvPr>
        </p:nvSpPr>
        <p:spPr>
          <a:ln>
            <a:miter lim="800000"/>
            <a:headEnd/>
            <a:tailEnd/>
          </a:ln>
          <a:extLst/>
        </p:spPr>
        <p:txBody>
          <a:bodyPr/>
          <a:lstStyle/>
          <a:p>
            <a:pPr>
              <a:defRPr/>
            </a:pPr>
            <a:r>
              <a:rPr lang="pt-BR" dirty="0"/>
              <a:t>Gestão de defeitos</a:t>
            </a:r>
          </a:p>
        </p:txBody>
      </p:sp>
    </p:spTree>
    <p:extLst>
      <p:ext uri="{BB962C8B-B14F-4D97-AF65-F5344CB8AC3E}">
        <p14:creationId xmlns:p14="http://schemas.microsoft.com/office/powerpoint/2010/main" val="895806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>
          <a:xfrm>
            <a:off x="245532" y="379173"/>
            <a:ext cx="86868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pt-BR" sz="4500" dirty="0"/>
              <a:t>Princípios para a gestão de defeitos</a:t>
            </a:r>
            <a:endParaRPr lang="pt-BR" dirty="0"/>
          </a:p>
        </p:txBody>
      </p:sp>
      <p:sp>
        <p:nvSpPr>
          <p:cNvPr id="200707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E10A077-A1AC-4067-925C-A76DC3B7B6D6}" type="slidenum">
              <a:rPr lang="pt-BR" sz="1200">
                <a:solidFill>
                  <a:srgbClr val="045C75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144</a:t>
            </a:fld>
            <a:endParaRPr lang="pt-BR" sz="1200">
              <a:solidFill>
                <a:srgbClr val="045C75"/>
              </a:solidFill>
              <a:latin typeface="Arial" panose="020B0604020202020204" pitchFamily="34" charset="0"/>
            </a:endParaRPr>
          </a:p>
        </p:txBody>
      </p:sp>
      <p:sp>
        <p:nvSpPr>
          <p:cNvPr id="200708" name="Rectangle 3"/>
          <p:cNvSpPr>
            <a:spLocks noGrp="1" noChangeArrowheads="1"/>
          </p:cNvSpPr>
          <p:nvPr>
            <p:ph idx="1"/>
          </p:nvPr>
        </p:nvSpPr>
        <p:spPr>
          <a:xfrm>
            <a:off x="531282" y="1826549"/>
            <a:ext cx="9652378" cy="4214813"/>
          </a:xfrm>
        </p:spPr>
        <p:txBody>
          <a:bodyPr/>
          <a:lstStyle/>
          <a:p>
            <a:pPr eaLnBrk="1" hangingPunct="1"/>
            <a:r>
              <a:rPr lang="pt-BR" sz="2000" dirty="0"/>
              <a:t>O objetivo é evitar defeitos</a:t>
            </a:r>
          </a:p>
          <a:p>
            <a:pPr eaLnBrk="1" hangingPunct="1"/>
            <a:endParaRPr lang="pt-BR" sz="2000" dirty="0"/>
          </a:p>
          <a:p>
            <a:pPr eaLnBrk="1" hangingPunct="1"/>
            <a:r>
              <a:rPr lang="pt-BR" sz="2000" dirty="0"/>
              <a:t>Para isso, minimizar os riscos no desenvolvimento e no projeto de testes</a:t>
            </a:r>
          </a:p>
          <a:p>
            <a:pPr eaLnBrk="1" hangingPunct="1"/>
            <a:endParaRPr lang="pt-BR" sz="2000" dirty="0"/>
          </a:p>
          <a:p>
            <a:pPr eaLnBrk="1" hangingPunct="1"/>
            <a:r>
              <a:rPr lang="pt-BR" sz="2000" dirty="0"/>
              <a:t>Usar ferramenta automática para registrar defeitos</a:t>
            </a:r>
          </a:p>
          <a:p>
            <a:pPr eaLnBrk="1" hangingPunct="1"/>
            <a:endParaRPr lang="pt-BR" sz="2000" dirty="0"/>
          </a:p>
          <a:p>
            <a:pPr eaLnBrk="1" hangingPunct="1"/>
            <a:r>
              <a:rPr lang="pt-BR" sz="2000" dirty="0"/>
              <a:t>O material coletado nos testes deve ser reusado pelo desenvolvedor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endParaRPr lang="pt-BR" sz="1700" dirty="0"/>
          </a:p>
        </p:txBody>
      </p:sp>
    </p:spTree>
    <p:extLst>
      <p:ext uri="{BB962C8B-B14F-4D97-AF65-F5344CB8AC3E}">
        <p14:creationId xmlns:p14="http://schemas.microsoft.com/office/powerpoint/2010/main" val="375361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>
          <a:xfrm>
            <a:off x="377869" y="511177"/>
            <a:ext cx="8686800" cy="1143000"/>
          </a:xfrm>
        </p:spPr>
        <p:txBody>
          <a:bodyPr/>
          <a:lstStyle/>
          <a:p>
            <a:pPr eaLnBrk="1" hangingPunct="1"/>
            <a:r>
              <a:rPr lang="pt-BR" sz="4500" dirty="0"/>
              <a:t>Gestão de defeitos</a:t>
            </a:r>
            <a:endParaRPr lang="pt-BR" dirty="0"/>
          </a:p>
        </p:txBody>
      </p:sp>
      <p:sp>
        <p:nvSpPr>
          <p:cNvPr id="201731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6FC0DB6-ABE6-418F-B52B-F687295E38E1}" type="slidenum">
              <a:rPr lang="pt-BR" sz="1200">
                <a:solidFill>
                  <a:srgbClr val="045C75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145</a:t>
            </a:fld>
            <a:endParaRPr lang="pt-BR" sz="1200">
              <a:solidFill>
                <a:srgbClr val="045C75"/>
              </a:solidFill>
              <a:latin typeface="Arial" panose="020B0604020202020204" pitchFamily="34" charset="0"/>
            </a:endParaRPr>
          </a:p>
        </p:txBody>
      </p:sp>
      <p:grpSp>
        <p:nvGrpSpPr>
          <p:cNvPr id="201732" name="Grupo 30"/>
          <p:cNvGrpSpPr>
            <a:grpSpLocks/>
          </p:cNvGrpSpPr>
          <p:nvPr/>
        </p:nvGrpSpPr>
        <p:grpSpPr bwMode="auto">
          <a:xfrm>
            <a:off x="717019" y="2580298"/>
            <a:ext cx="8215313" cy="1857375"/>
            <a:chOff x="571472" y="2428074"/>
            <a:chExt cx="8215370" cy="1858182"/>
          </a:xfrm>
        </p:grpSpPr>
        <p:sp>
          <p:nvSpPr>
            <p:cNvPr id="8" name="Retângulo 7"/>
            <p:cNvSpPr/>
            <p:nvPr/>
          </p:nvSpPr>
          <p:spPr>
            <a:xfrm>
              <a:off x="571472" y="2428074"/>
              <a:ext cx="1428760" cy="8576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/>
                <a:t>Prevenção de defeitos</a:t>
              </a:r>
            </a:p>
          </p:txBody>
        </p:sp>
        <p:sp>
          <p:nvSpPr>
            <p:cNvPr id="9" name="Retângulo 8"/>
            <p:cNvSpPr/>
            <p:nvPr/>
          </p:nvSpPr>
          <p:spPr>
            <a:xfrm>
              <a:off x="2214546" y="2428074"/>
              <a:ext cx="1428760" cy="8576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/>
                <a:t>Linha de base a ser entregue</a:t>
              </a:r>
            </a:p>
          </p:txBody>
        </p:sp>
        <p:sp>
          <p:nvSpPr>
            <p:cNvPr id="10" name="Retângulo 9"/>
            <p:cNvSpPr/>
            <p:nvPr/>
          </p:nvSpPr>
          <p:spPr>
            <a:xfrm>
              <a:off x="3929058" y="2428074"/>
              <a:ext cx="1428760" cy="8576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/>
                <a:t>Identificação do defeito</a:t>
              </a:r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5643570" y="2428074"/>
              <a:ext cx="1428760" cy="8576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/>
                <a:t>Solução do defeito</a:t>
              </a:r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7358082" y="2428074"/>
              <a:ext cx="1428760" cy="8576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/>
                <a:t>Melhoria do processo</a:t>
              </a:r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571472" y="3857445"/>
              <a:ext cx="8215370" cy="4288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/>
                <a:t>Relatórios de gestão</a:t>
              </a:r>
            </a:p>
          </p:txBody>
        </p:sp>
        <p:cxnSp>
          <p:nvCxnSpPr>
            <p:cNvPr id="17" name="Conector de seta reta 16"/>
            <p:cNvCxnSpPr>
              <a:stCxn id="8" idx="3"/>
              <a:endCxn id="9" idx="1"/>
            </p:cNvCxnSpPr>
            <p:nvPr/>
          </p:nvCxnSpPr>
          <p:spPr>
            <a:xfrm>
              <a:off x="2000232" y="2856885"/>
              <a:ext cx="21431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de seta reta 17"/>
            <p:cNvCxnSpPr/>
            <p:nvPr/>
          </p:nvCxnSpPr>
          <p:spPr>
            <a:xfrm>
              <a:off x="3714744" y="2855297"/>
              <a:ext cx="214314" cy="158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de seta reta 18"/>
            <p:cNvCxnSpPr/>
            <p:nvPr/>
          </p:nvCxnSpPr>
          <p:spPr>
            <a:xfrm>
              <a:off x="5429256" y="2856885"/>
              <a:ext cx="21431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de seta reta 19"/>
            <p:cNvCxnSpPr/>
            <p:nvPr/>
          </p:nvCxnSpPr>
          <p:spPr>
            <a:xfrm>
              <a:off x="7143768" y="2856885"/>
              <a:ext cx="21431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angulado 21"/>
            <p:cNvCxnSpPr>
              <a:stCxn id="12" idx="0"/>
              <a:endCxn id="8" idx="0"/>
            </p:cNvCxnSpPr>
            <p:nvPr/>
          </p:nvCxnSpPr>
          <p:spPr>
            <a:xfrm rot="16200000" flipV="1">
              <a:off x="4679950" y="-964436"/>
              <a:ext cx="1588" cy="6786609"/>
            </a:xfrm>
            <a:prstGeom prst="bentConnector3">
              <a:avLst>
                <a:gd name="adj1" fmla="val 14395466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de seta reta 23"/>
            <p:cNvCxnSpPr>
              <a:stCxn id="8" idx="2"/>
            </p:cNvCxnSpPr>
            <p:nvPr/>
          </p:nvCxnSpPr>
          <p:spPr>
            <a:xfrm rot="5400000">
              <a:off x="1035712" y="3535837"/>
              <a:ext cx="500280" cy="31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de seta reta 24"/>
            <p:cNvCxnSpPr/>
            <p:nvPr/>
          </p:nvCxnSpPr>
          <p:spPr>
            <a:xfrm rot="5400000">
              <a:off x="2679581" y="3535042"/>
              <a:ext cx="500279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de seta reta 25"/>
            <p:cNvCxnSpPr/>
            <p:nvPr/>
          </p:nvCxnSpPr>
          <p:spPr>
            <a:xfrm rot="5400000">
              <a:off x="4394093" y="3535042"/>
              <a:ext cx="500279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de seta reta 26"/>
            <p:cNvCxnSpPr/>
            <p:nvPr/>
          </p:nvCxnSpPr>
          <p:spPr>
            <a:xfrm rot="5400000">
              <a:off x="6180042" y="3535042"/>
              <a:ext cx="500279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de seta reta 27"/>
            <p:cNvCxnSpPr/>
            <p:nvPr/>
          </p:nvCxnSpPr>
          <p:spPr>
            <a:xfrm rot="5400000">
              <a:off x="7751678" y="3535042"/>
              <a:ext cx="500279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de seta reta 29"/>
            <p:cNvCxnSpPr/>
            <p:nvPr/>
          </p:nvCxnSpPr>
          <p:spPr>
            <a:xfrm rot="5400000" flipH="1" flipV="1">
              <a:off x="8036636" y="3535837"/>
              <a:ext cx="500280" cy="31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1733" name="CaixaDeTexto 38"/>
          <p:cNvSpPr txBox="1">
            <a:spLocks noChangeArrowheads="1"/>
          </p:cNvSpPr>
          <p:nvPr/>
        </p:nvSpPr>
        <p:spPr bwMode="auto">
          <a:xfrm>
            <a:off x="3288769" y="4651985"/>
            <a:ext cx="30718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sz="1200">
                <a:latin typeface="Arial" panose="020B0604020202020204" pitchFamily="34" charset="0"/>
              </a:rPr>
              <a:t>Gestão de defeitos (Bastos et al, 2007)</a:t>
            </a:r>
          </a:p>
        </p:txBody>
      </p:sp>
    </p:spTree>
    <p:extLst>
      <p:ext uri="{BB962C8B-B14F-4D97-AF65-F5344CB8AC3E}">
        <p14:creationId xmlns:p14="http://schemas.microsoft.com/office/powerpoint/2010/main" val="328011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392906"/>
            <a:ext cx="8686800" cy="1143000"/>
          </a:xfrm>
        </p:spPr>
        <p:txBody>
          <a:bodyPr/>
          <a:lstStyle/>
          <a:p>
            <a:pPr eaLnBrk="1" hangingPunct="1"/>
            <a:r>
              <a:rPr lang="pt-BR" sz="4500" dirty="0"/>
              <a:t>Prevenção de defeitos</a:t>
            </a:r>
            <a:endParaRPr lang="pt-BR" dirty="0"/>
          </a:p>
        </p:txBody>
      </p:sp>
      <p:sp>
        <p:nvSpPr>
          <p:cNvPr id="202755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82A9586-CB75-4C27-AAB8-03D78F198BF9}" type="slidenum">
              <a:rPr lang="pt-BR" sz="1200">
                <a:solidFill>
                  <a:srgbClr val="045C75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146</a:t>
            </a:fld>
            <a:endParaRPr lang="pt-BR" sz="1200">
              <a:solidFill>
                <a:srgbClr val="045C75"/>
              </a:solidFill>
              <a:latin typeface="Arial" panose="020B0604020202020204" pitchFamily="34" charset="0"/>
            </a:endParaRPr>
          </a:p>
        </p:txBody>
      </p:sp>
      <p:sp>
        <p:nvSpPr>
          <p:cNvPr id="202756" name="CaixaDeTexto 31"/>
          <p:cNvSpPr txBox="1">
            <a:spLocks noChangeArrowheads="1"/>
          </p:cNvSpPr>
          <p:nvPr/>
        </p:nvSpPr>
        <p:spPr bwMode="auto">
          <a:xfrm>
            <a:off x="3217332" y="2998027"/>
            <a:ext cx="32146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sz="1200">
                <a:latin typeface="Arial" panose="020B0604020202020204" pitchFamily="34" charset="0"/>
              </a:rPr>
              <a:t>Prevenção de defeitos (Bastos et al 2007)</a:t>
            </a:r>
          </a:p>
        </p:txBody>
      </p:sp>
      <p:grpSp>
        <p:nvGrpSpPr>
          <p:cNvPr id="202757" name="Grupo 39"/>
          <p:cNvGrpSpPr>
            <a:grpSpLocks/>
          </p:cNvGrpSpPr>
          <p:nvPr/>
        </p:nvGrpSpPr>
        <p:grpSpPr bwMode="auto">
          <a:xfrm>
            <a:off x="1788582" y="1855026"/>
            <a:ext cx="6357937" cy="857250"/>
            <a:chOff x="1500166" y="5143512"/>
            <a:chExt cx="6357982" cy="857256"/>
          </a:xfrm>
        </p:grpSpPr>
        <p:sp>
          <p:nvSpPr>
            <p:cNvPr id="33" name="Retângulo 32"/>
            <p:cNvSpPr/>
            <p:nvPr/>
          </p:nvSpPr>
          <p:spPr>
            <a:xfrm>
              <a:off x="1500166" y="5143512"/>
              <a:ext cx="1714512" cy="8572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/>
                <a:t>Identificar os riscos críticos</a:t>
              </a:r>
            </a:p>
          </p:txBody>
        </p:sp>
        <p:sp>
          <p:nvSpPr>
            <p:cNvPr id="34" name="Retângulo 33"/>
            <p:cNvSpPr/>
            <p:nvPr/>
          </p:nvSpPr>
          <p:spPr>
            <a:xfrm>
              <a:off x="3786182" y="5143512"/>
              <a:ext cx="1714512" cy="8572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/>
                <a:t>Estimar os impactos esperados</a:t>
              </a:r>
            </a:p>
          </p:txBody>
        </p:sp>
        <p:sp>
          <p:nvSpPr>
            <p:cNvPr id="35" name="Retângulo 34"/>
            <p:cNvSpPr/>
            <p:nvPr/>
          </p:nvSpPr>
          <p:spPr>
            <a:xfrm>
              <a:off x="6143636" y="5143512"/>
              <a:ext cx="1714512" cy="8572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/>
                <a:t>Minimizar os impactos esperados</a:t>
              </a:r>
            </a:p>
          </p:txBody>
        </p:sp>
        <p:cxnSp>
          <p:nvCxnSpPr>
            <p:cNvPr id="37" name="Conector de seta reta 36"/>
            <p:cNvCxnSpPr>
              <a:stCxn id="33" idx="3"/>
              <a:endCxn id="34" idx="1"/>
            </p:cNvCxnSpPr>
            <p:nvPr/>
          </p:nvCxnSpPr>
          <p:spPr>
            <a:xfrm>
              <a:off x="3214678" y="5572140"/>
              <a:ext cx="57150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de seta reta 37"/>
            <p:cNvCxnSpPr/>
            <p:nvPr/>
          </p:nvCxnSpPr>
          <p:spPr>
            <a:xfrm>
              <a:off x="5500694" y="5572140"/>
              <a:ext cx="57150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o explicativo retangular com cantos arredondados 30"/>
          <p:cNvSpPr/>
          <p:nvPr/>
        </p:nvSpPr>
        <p:spPr>
          <a:xfrm>
            <a:off x="502706" y="3640965"/>
            <a:ext cx="2500312" cy="1785937"/>
          </a:xfrm>
          <a:prstGeom prst="wedgeRoundRectCallout">
            <a:avLst>
              <a:gd name="adj1" fmla="val 10045"/>
              <a:gd name="adj2" fmla="val -10342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 eaLnBrk="1" hangingPunct="1">
              <a:buFont typeface="Arial" pitchFamily="34" charset="0"/>
              <a:buChar char="•"/>
              <a:defRPr/>
            </a:pPr>
            <a:r>
              <a:rPr lang="pt-BR" sz="1200" dirty="0"/>
              <a:t>Falta de um requisito </a:t>
            </a:r>
            <a:r>
              <a:rPr lang="pt-BR" sz="1200" dirty="0" err="1"/>
              <a:t>chava</a:t>
            </a:r>
            <a:endParaRPr lang="pt-BR" sz="1200" dirty="0"/>
          </a:p>
          <a:p>
            <a:pPr algn="just" eaLnBrk="1" hangingPunct="1">
              <a:buFont typeface="Arial" pitchFamily="34" charset="0"/>
              <a:buChar char="•"/>
              <a:defRPr/>
            </a:pPr>
            <a:r>
              <a:rPr lang="pt-BR" sz="1200" dirty="0"/>
              <a:t>Inconsistência em requisitos</a:t>
            </a:r>
          </a:p>
          <a:p>
            <a:pPr algn="just" eaLnBrk="1" hangingPunct="1">
              <a:buFont typeface="Arial" pitchFamily="34" charset="0"/>
              <a:buChar char="•"/>
              <a:defRPr/>
            </a:pPr>
            <a:r>
              <a:rPr lang="pt-BR" sz="1200" dirty="0"/>
              <a:t>Ferramenta de automação ainda não usada pela equipe</a:t>
            </a:r>
          </a:p>
          <a:p>
            <a:pPr algn="just" eaLnBrk="1" hangingPunct="1">
              <a:buFont typeface="Arial" pitchFamily="34" charset="0"/>
              <a:buChar char="•"/>
              <a:defRPr/>
            </a:pPr>
            <a:r>
              <a:rPr lang="pt-BR" sz="1200" dirty="0"/>
              <a:t>Hardware inadequado</a:t>
            </a:r>
          </a:p>
          <a:p>
            <a:pPr algn="just" eaLnBrk="1" hangingPunct="1">
              <a:buFont typeface="Arial" pitchFamily="34" charset="0"/>
              <a:buChar char="•"/>
              <a:defRPr/>
            </a:pPr>
            <a:r>
              <a:rPr lang="pt-BR" sz="1200" dirty="0"/>
              <a:t>Desconhecimento do negócio</a:t>
            </a:r>
          </a:p>
          <a:p>
            <a:pPr algn="just" eaLnBrk="1" hangingPunct="1">
              <a:buFont typeface="Arial" pitchFamily="34" charset="0"/>
              <a:buChar char="•"/>
              <a:defRPr/>
            </a:pPr>
            <a:r>
              <a:rPr lang="pt-BR" sz="1200" dirty="0"/>
              <a:t>Testadores inexperientes</a:t>
            </a:r>
          </a:p>
        </p:txBody>
      </p:sp>
      <p:sp>
        <p:nvSpPr>
          <p:cNvPr id="36" name="Texto explicativo retangular com cantos arredondados 35"/>
          <p:cNvSpPr/>
          <p:nvPr/>
        </p:nvSpPr>
        <p:spPr>
          <a:xfrm>
            <a:off x="3503081" y="3712401"/>
            <a:ext cx="2500312" cy="928688"/>
          </a:xfrm>
          <a:prstGeom prst="wedgeRoundRectCallout">
            <a:avLst>
              <a:gd name="adj1" fmla="val 10045"/>
              <a:gd name="adj2" fmla="val -10342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 eaLnBrk="1" hangingPunct="1">
              <a:buFont typeface="Arial" pitchFamily="34" charset="0"/>
              <a:buChar char="•"/>
              <a:defRPr/>
            </a:pPr>
            <a:r>
              <a:rPr lang="pt-BR" sz="1200" dirty="0"/>
              <a:t>Freqüência</a:t>
            </a:r>
          </a:p>
          <a:p>
            <a:pPr algn="just" eaLnBrk="1" hangingPunct="1">
              <a:buFont typeface="Arial" pitchFamily="34" charset="0"/>
              <a:buChar char="•"/>
              <a:defRPr/>
            </a:pPr>
            <a:r>
              <a:rPr lang="pt-BR" sz="1200" dirty="0"/>
              <a:t>Custo de correção</a:t>
            </a:r>
          </a:p>
          <a:p>
            <a:pPr algn="just" eaLnBrk="1" hangingPunct="1">
              <a:buFont typeface="Arial" pitchFamily="34" charset="0"/>
              <a:buChar char="•"/>
              <a:defRPr/>
            </a:pPr>
            <a:r>
              <a:rPr lang="pt-BR" sz="1200" dirty="0"/>
              <a:t>Custo de instalação</a:t>
            </a:r>
          </a:p>
          <a:p>
            <a:pPr algn="just" eaLnBrk="1" hangingPunct="1">
              <a:buFont typeface="Arial" pitchFamily="34" charset="0"/>
              <a:buChar char="•"/>
              <a:defRPr/>
            </a:pPr>
            <a:r>
              <a:rPr lang="pt-BR" sz="1200" dirty="0"/>
              <a:t>Conseqüência</a:t>
            </a:r>
          </a:p>
        </p:txBody>
      </p:sp>
      <p:sp>
        <p:nvSpPr>
          <p:cNvPr id="40" name="Texto explicativo retangular com cantos arredondados 39"/>
          <p:cNvSpPr/>
          <p:nvPr/>
        </p:nvSpPr>
        <p:spPr>
          <a:xfrm>
            <a:off x="6432019" y="3712401"/>
            <a:ext cx="2500313" cy="1785938"/>
          </a:xfrm>
          <a:prstGeom prst="wedgeRoundRectCallout">
            <a:avLst>
              <a:gd name="adj1" fmla="val 10045"/>
              <a:gd name="adj2" fmla="val -10342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 eaLnBrk="1" hangingPunct="1">
              <a:buFont typeface="Arial" pitchFamily="34" charset="0"/>
              <a:buChar char="•"/>
              <a:defRPr/>
            </a:pPr>
            <a:r>
              <a:rPr lang="pt-BR" sz="1200" dirty="0"/>
              <a:t>Reduzir a probabilidade de riscos</a:t>
            </a:r>
          </a:p>
          <a:p>
            <a:pPr algn="just" eaLnBrk="1" hangingPunct="1">
              <a:buFont typeface="Arial" pitchFamily="34" charset="0"/>
              <a:buChar char="•"/>
              <a:defRPr/>
            </a:pPr>
            <a:r>
              <a:rPr lang="pt-BR" sz="1200" dirty="0"/>
              <a:t>Reduzir o impacto</a:t>
            </a:r>
          </a:p>
          <a:p>
            <a:pPr algn="just" eaLnBrk="1" hangingPunct="1">
              <a:defRPr/>
            </a:pPr>
            <a:r>
              <a:rPr lang="pt-BR" sz="1200" dirty="0"/>
              <a:t>             treinamento</a:t>
            </a:r>
          </a:p>
          <a:p>
            <a:pPr algn="just" eaLnBrk="1" hangingPunct="1">
              <a:defRPr/>
            </a:pPr>
            <a:r>
              <a:rPr lang="pt-BR" sz="1200" dirty="0"/>
              <a:t>              metodologias</a:t>
            </a:r>
          </a:p>
          <a:p>
            <a:pPr algn="just" eaLnBrk="1" hangingPunct="1">
              <a:defRPr/>
            </a:pPr>
            <a:r>
              <a:rPr lang="pt-BR" sz="1200" dirty="0"/>
              <a:t>               padrões  </a:t>
            </a:r>
          </a:p>
        </p:txBody>
      </p:sp>
    </p:spTree>
    <p:extLst>
      <p:ext uri="{BB962C8B-B14F-4D97-AF65-F5344CB8AC3E}">
        <p14:creationId xmlns:p14="http://schemas.microsoft.com/office/powerpoint/2010/main" val="412609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>
          <a:xfrm>
            <a:off x="245532" y="357186"/>
            <a:ext cx="8686800" cy="1143000"/>
          </a:xfrm>
        </p:spPr>
        <p:txBody>
          <a:bodyPr/>
          <a:lstStyle/>
          <a:p>
            <a:pPr eaLnBrk="1" hangingPunct="1"/>
            <a:r>
              <a:rPr lang="pt-BR" sz="4500" dirty="0"/>
              <a:t>Identificação do defeito</a:t>
            </a:r>
            <a:endParaRPr lang="pt-BR" dirty="0"/>
          </a:p>
        </p:txBody>
      </p:sp>
      <p:sp>
        <p:nvSpPr>
          <p:cNvPr id="203779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5FA3087-EE71-4B38-A5C1-4C0A3613E82B}" type="slidenum">
              <a:rPr lang="pt-BR" sz="1200">
                <a:solidFill>
                  <a:srgbClr val="045C75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147</a:t>
            </a:fld>
            <a:endParaRPr lang="pt-BR" sz="1200">
              <a:solidFill>
                <a:srgbClr val="045C75"/>
              </a:solidFill>
              <a:latin typeface="Arial" panose="020B0604020202020204" pitchFamily="34" charset="0"/>
            </a:endParaRPr>
          </a:p>
        </p:txBody>
      </p:sp>
      <p:sp>
        <p:nvSpPr>
          <p:cNvPr id="203780" name="CaixaDeTexto 31"/>
          <p:cNvSpPr txBox="1">
            <a:spLocks noChangeArrowheads="1"/>
          </p:cNvSpPr>
          <p:nvPr/>
        </p:nvSpPr>
        <p:spPr bwMode="auto">
          <a:xfrm>
            <a:off x="3144823" y="2790174"/>
            <a:ext cx="32146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sz="1200">
                <a:latin typeface="Arial" panose="020B0604020202020204" pitchFamily="34" charset="0"/>
              </a:rPr>
              <a:t> (Bastos et al 2007)</a:t>
            </a:r>
          </a:p>
        </p:txBody>
      </p:sp>
      <p:grpSp>
        <p:nvGrpSpPr>
          <p:cNvPr id="203781" name="Grupo 39"/>
          <p:cNvGrpSpPr>
            <a:grpSpLocks/>
          </p:cNvGrpSpPr>
          <p:nvPr/>
        </p:nvGrpSpPr>
        <p:grpSpPr bwMode="auto">
          <a:xfrm>
            <a:off x="1716073" y="1790048"/>
            <a:ext cx="6357937" cy="857250"/>
            <a:chOff x="1500166" y="5143512"/>
            <a:chExt cx="6357982" cy="857256"/>
          </a:xfrm>
        </p:grpSpPr>
        <p:sp>
          <p:nvSpPr>
            <p:cNvPr id="33" name="Retângulo 32"/>
            <p:cNvSpPr/>
            <p:nvPr/>
          </p:nvSpPr>
          <p:spPr>
            <a:xfrm>
              <a:off x="1500166" y="5143512"/>
              <a:ext cx="1714512" cy="8572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/>
                <a:t>Encontrar o defeito</a:t>
              </a:r>
            </a:p>
          </p:txBody>
        </p:sp>
        <p:sp>
          <p:nvSpPr>
            <p:cNvPr id="34" name="Retângulo 33"/>
            <p:cNvSpPr/>
            <p:nvPr/>
          </p:nvSpPr>
          <p:spPr>
            <a:xfrm>
              <a:off x="3786182" y="5143512"/>
              <a:ext cx="1714512" cy="8572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/>
                <a:t>Relatar o defeito</a:t>
              </a:r>
            </a:p>
          </p:txBody>
        </p:sp>
        <p:sp>
          <p:nvSpPr>
            <p:cNvPr id="35" name="Retângulo 34"/>
            <p:cNvSpPr/>
            <p:nvPr/>
          </p:nvSpPr>
          <p:spPr>
            <a:xfrm>
              <a:off x="6143636" y="5143512"/>
              <a:ext cx="1714512" cy="8572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/>
                <a:t>Reconhecer o defeito</a:t>
              </a:r>
            </a:p>
          </p:txBody>
        </p:sp>
        <p:cxnSp>
          <p:nvCxnSpPr>
            <p:cNvPr id="37" name="Conector de seta reta 36"/>
            <p:cNvCxnSpPr>
              <a:stCxn id="33" idx="3"/>
              <a:endCxn id="34" idx="1"/>
            </p:cNvCxnSpPr>
            <p:nvPr/>
          </p:nvCxnSpPr>
          <p:spPr>
            <a:xfrm>
              <a:off x="3214678" y="5572140"/>
              <a:ext cx="57150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de seta reta 37"/>
            <p:cNvCxnSpPr/>
            <p:nvPr/>
          </p:nvCxnSpPr>
          <p:spPr>
            <a:xfrm>
              <a:off x="5500694" y="5572140"/>
              <a:ext cx="57150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o explicativo retangular com cantos arredondados 10"/>
          <p:cNvSpPr/>
          <p:nvPr/>
        </p:nvSpPr>
        <p:spPr>
          <a:xfrm>
            <a:off x="715947" y="4147487"/>
            <a:ext cx="2500312" cy="1785937"/>
          </a:xfrm>
          <a:prstGeom prst="wedgeRoundRectCallout">
            <a:avLst>
              <a:gd name="adj1" fmla="val 8937"/>
              <a:gd name="adj2" fmla="val -13212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 eaLnBrk="1" hangingPunct="1">
              <a:buFont typeface="Arial" pitchFamily="34" charset="0"/>
              <a:buChar char="•"/>
              <a:defRPr/>
            </a:pPr>
            <a:r>
              <a:rPr lang="pt-BR" sz="1200" dirty="0"/>
              <a:t>Técnica estática:  examinar o produto (manual/automática) para procurar defeitos</a:t>
            </a:r>
          </a:p>
          <a:p>
            <a:pPr algn="just" eaLnBrk="1" hangingPunct="1">
              <a:buFont typeface="Arial" pitchFamily="34" charset="0"/>
              <a:buChar char="•"/>
              <a:defRPr/>
            </a:pPr>
            <a:r>
              <a:rPr lang="pt-BR" sz="1200" dirty="0"/>
              <a:t>Técnica dinâmica: usar o produto (teste)</a:t>
            </a:r>
          </a:p>
          <a:p>
            <a:pPr algn="just" eaLnBrk="1" hangingPunct="1">
              <a:buFont typeface="Arial" pitchFamily="34" charset="0"/>
              <a:buChar char="•"/>
              <a:defRPr/>
            </a:pPr>
            <a:r>
              <a:rPr lang="pt-BR" sz="1200" dirty="0"/>
              <a:t>Técnica operacional: teste do usuário.</a:t>
            </a:r>
          </a:p>
        </p:txBody>
      </p:sp>
      <p:sp>
        <p:nvSpPr>
          <p:cNvPr id="12" name="Texto explicativo retangular com cantos arredondados 11"/>
          <p:cNvSpPr/>
          <p:nvPr/>
        </p:nvSpPr>
        <p:spPr>
          <a:xfrm>
            <a:off x="3430572" y="4147486"/>
            <a:ext cx="2500312" cy="785812"/>
          </a:xfrm>
          <a:prstGeom prst="wedgeRoundRectCallout">
            <a:avLst>
              <a:gd name="adj1" fmla="val 7275"/>
              <a:gd name="adj2" fmla="val -24672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 eaLnBrk="1" hangingPunct="1">
              <a:buFont typeface="Arial" pitchFamily="34" charset="0"/>
              <a:buChar char="•"/>
              <a:defRPr/>
            </a:pPr>
            <a:r>
              <a:rPr lang="pt-BR" sz="1200" dirty="0"/>
              <a:t>Repassar o defeito para o desenvolvedor</a:t>
            </a:r>
          </a:p>
          <a:p>
            <a:pPr algn="just" eaLnBrk="1" hangingPunct="1">
              <a:buFont typeface="Arial" pitchFamily="34" charset="0"/>
              <a:buChar char="•"/>
              <a:defRPr/>
            </a:pPr>
            <a:r>
              <a:rPr lang="pt-BR" sz="1200" dirty="0"/>
              <a:t>Definição de prioridades</a:t>
            </a:r>
          </a:p>
          <a:p>
            <a:pPr algn="just" eaLnBrk="1" hangingPunct="1">
              <a:buFont typeface="Arial" pitchFamily="34" charset="0"/>
              <a:buChar char="•"/>
              <a:defRPr/>
            </a:pPr>
            <a:r>
              <a:rPr lang="pt-BR" sz="1200" dirty="0"/>
              <a:t>Usar documento</a:t>
            </a:r>
          </a:p>
        </p:txBody>
      </p:sp>
      <p:sp>
        <p:nvSpPr>
          <p:cNvPr id="13" name="Texto explicativo retangular com cantos arredondados 12"/>
          <p:cNvSpPr/>
          <p:nvPr/>
        </p:nvSpPr>
        <p:spPr>
          <a:xfrm>
            <a:off x="6145197" y="4147486"/>
            <a:ext cx="2500312" cy="785812"/>
          </a:xfrm>
          <a:prstGeom prst="wedgeRoundRectCallout">
            <a:avLst>
              <a:gd name="adj1" fmla="val 7275"/>
              <a:gd name="adj2" fmla="val -24672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 eaLnBrk="1" hangingPunct="1">
              <a:buFont typeface="Arial" pitchFamily="34" charset="0"/>
              <a:buChar char="•"/>
              <a:defRPr/>
            </a:pPr>
            <a:r>
              <a:rPr lang="pt-BR" sz="1200" dirty="0"/>
              <a:t>Desenvolvedor decide se o defeito é válido.</a:t>
            </a:r>
          </a:p>
          <a:p>
            <a:pPr algn="just" eaLnBrk="1" hangingPunct="1">
              <a:buFont typeface="Arial" pitchFamily="34" charset="0"/>
              <a:buChar char="•"/>
              <a:defRPr/>
            </a:pPr>
            <a:r>
              <a:rPr lang="pt-BR" sz="1200" dirty="0"/>
              <a:t>Problema: reproduzir o defeito</a:t>
            </a:r>
          </a:p>
        </p:txBody>
      </p:sp>
    </p:spTree>
    <p:extLst>
      <p:ext uri="{BB962C8B-B14F-4D97-AF65-F5344CB8AC3E}">
        <p14:creationId xmlns:p14="http://schemas.microsoft.com/office/powerpoint/2010/main" val="358905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>
          <a:xfrm>
            <a:off x="427972" y="322262"/>
            <a:ext cx="8686800" cy="1143000"/>
          </a:xfrm>
        </p:spPr>
        <p:txBody>
          <a:bodyPr/>
          <a:lstStyle/>
          <a:p>
            <a:pPr eaLnBrk="1" hangingPunct="1"/>
            <a:r>
              <a:rPr lang="pt-BR" sz="4500" dirty="0"/>
              <a:t>Solução do defeito</a:t>
            </a:r>
            <a:endParaRPr lang="pt-BR" dirty="0"/>
          </a:p>
        </p:txBody>
      </p:sp>
      <p:sp>
        <p:nvSpPr>
          <p:cNvPr id="204803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E91C55C-A073-4D81-B03F-ADE87B9DCF8F}" type="slidenum">
              <a:rPr lang="pt-BR" sz="1200">
                <a:solidFill>
                  <a:srgbClr val="045C75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148</a:t>
            </a:fld>
            <a:endParaRPr lang="pt-BR" sz="1200">
              <a:solidFill>
                <a:srgbClr val="045C75"/>
              </a:solidFill>
              <a:latin typeface="Arial" panose="020B0604020202020204" pitchFamily="34" charset="0"/>
            </a:endParaRPr>
          </a:p>
        </p:txBody>
      </p:sp>
      <p:sp>
        <p:nvSpPr>
          <p:cNvPr id="204804" name="CaixaDeTexto 31"/>
          <p:cNvSpPr txBox="1">
            <a:spLocks noChangeArrowheads="1"/>
          </p:cNvSpPr>
          <p:nvPr/>
        </p:nvSpPr>
        <p:spPr bwMode="auto">
          <a:xfrm>
            <a:off x="3466611" y="5118921"/>
            <a:ext cx="32146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sz="1200">
                <a:latin typeface="Arial" panose="020B0604020202020204" pitchFamily="34" charset="0"/>
              </a:rPr>
              <a:t> (Bastos et al 2007)</a:t>
            </a:r>
          </a:p>
        </p:txBody>
      </p:sp>
      <p:sp>
        <p:nvSpPr>
          <p:cNvPr id="33" name="Retângulo 32"/>
          <p:cNvSpPr/>
          <p:nvPr/>
        </p:nvSpPr>
        <p:spPr bwMode="auto">
          <a:xfrm>
            <a:off x="787705" y="1681624"/>
            <a:ext cx="1714500" cy="857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pt-BR" dirty="0"/>
              <a:t>Priorizar a correção</a:t>
            </a:r>
          </a:p>
        </p:txBody>
      </p:sp>
      <p:sp>
        <p:nvSpPr>
          <p:cNvPr id="34" name="Retângulo 33"/>
          <p:cNvSpPr/>
          <p:nvPr/>
        </p:nvSpPr>
        <p:spPr bwMode="auto">
          <a:xfrm>
            <a:off x="3073705" y="1681624"/>
            <a:ext cx="1714500" cy="857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pt-BR" dirty="0"/>
              <a:t>Programar a correção</a:t>
            </a:r>
          </a:p>
        </p:txBody>
      </p:sp>
      <p:sp>
        <p:nvSpPr>
          <p:cNvPr id="35" name="Retângulo 34"/>
          <p:cNvSpPr/>
          <p:nvPr/>
        </p:nvSpPr>
        <p:spPr bwMode="auto">
          <a:xfrm>
            <a:off x="5431143" y="1681624"/>
            <a:ext cx="1714500" cy="857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pt-BR" dirty="0"/>
              <a:t>Corrigir o defeito</a:t>
            </a:r>
          </a:p>
        </p:txBody>
      </p:sp>
      <p:cxnSp>
        <p:nvCxnSpPr>
          <p:cNvPr id="37" name="Conector de seta reta 36"/>
          <p:cNvCxnSpPr>
            <a:stCxn id="33" idx="3"/>
            <a:endCxn id="34" idx="1"/>
          </p:cNvCxnSpPr>
          <p:nvPr/>
        </p:nvCxnSpPr>
        <p:spPr bwMode="auto">
          <a:xfrm>
            <a:off x="2502205" y="2110249"/>
            <a:ext cx="5715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/>
          <p:cNvCxnSpPr/>
          <p:nvPr/>
        </p:nvCxnSpPr>
        <p:spPr bwMode="auto">
          <a:xfrm>
            <a:off x="4788205" y="2110249"/>
            <a:ext cx="5715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o explicativo retangular com cantos arredondados 10"/>
          <p:cNvSpPr/>
          <p:nvPr/>
        </p:nvSpPr>
        <p:spPr>
          <a:xfrm>
            <a:off x="573393" y="4039063"/>
            <a:ext cx="2500312" cy="1785937"/>
          </a:xfrm>
          <a:prstGeom prst="wedgeRoundRectCallout">
            <a:avLst>
              <a:gd name="adj1" fmla="val 8937"/>
              <a:gd name="adj2" fmla="val -13212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 eaLnBrk="1" hangingPunct="1">
              <a:buFont typeface="Arial" pitchFamily="34" charset="0"/>
              <a:buChar char="•"/>
              <a:defRPr/>
            </a:pPr>
            <a:r>
              <a:rPr lang="pt-BR" sz="1200" dirty="0"/>
              <a:t>Já foi relatado anteriormente?</a:t>
            </a:r>
          </a:p>
          <a:p>
            <a:pPr algn="just" eaLnBrk="1" hangingPunct="1">
              <a:buFont typeface="Arial" pitchFamily="34" charset="0"/>
              <a:buChar char="•"/>
              <a:defRPr/>
            </a:pPr>
            <a:r>
              <a:rPr lang="pt-BR" sz="1200" dirty="0"/>
              <a:t>Qual a prioridade para correção?</a:t>
            </a:r>
          </a:p>
          <a:p>
            <a:pPr algn="just" eaLnBrk="1" hangingPunct="1">
              <a:buFont typeface="Arial" pitchFamily="34" charset="0"/>
              <a:buChar char="•"/>
              <a:defRPr/>
            </a:pPr>
            <a:r>
              <a:rPr lang="pt-BR" sz="1200" dirty="0"/>
              <a:t>Minimizar impactos</a:t>
            </a:r>
          </a:p>
          <a:p>
            <a:pPr algn="just" eaLnBrk="1" hangingPunct="1">
              <a:buFont typeface="Arial" pitchFamily="34" charset="0"/>
              <a:buChar char="•"/>
              <a:defRPr/>
            </a:pPr>
            <a:r>
              <a:rPr lang="pt-BR" sz="1200" dirty="0"/>
              <a:t>Categorizar: crítico, grave, menor</a:t>
            </a:r>
          </a:p>
        </p:txBody>
      </p:sp>
      <p:sp>
        <p:nvSpPr>
          <p:cNvPr id="12" name="Texto explicativo retangular com cantos arredondados 11"/>
          <p:cNvSpPr/>
          <p:nvPr/>
        </p:nvSpPr>
        <p:spPr>
          <a:xfrm>
            <a:off x="3288019" y="4039062"/>
            <a:ext cx="1785937" cy="785812"/>
          </a:xfrm>
          <a:prstGeom prst="wedgeRoundRectCallout">
            <a:avLst>
              <a:gd name="adj1" fmla="val 7275"/>
              <a:gd name="adj2" fmla="val -24672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 eaLnBrk="1" hangingPunct="1">
              <a:buFont typeface="Arial" pitchFamily="34" charset="0"/>
              <a:buChar char="•"/>
              <a:defRPr/>
            </a:pPr>
            <a:r>
              <a:rPr lang="pt-BR" sz="1200" dirty="0"/>
              <a:t>Alocar recursos para corrigir o defeito</a:t>
            </a:r>
          </a:p>
        </p:txBody>
      </p:sp>
      <p:sp>
        <p:nvSpPr>
          <p:cNvPr id="13" name="Texto explicativo retangular com cantos arredondados 12"/>
          <p:cNvSpPr/>
          <p:nvPr/>
        </p:nvSpPr>
        <p:spPr>
          <a:xfrm>
            <a:off x="5288268" y="4039062"/>
            <a:ext cx="2000250" cy="785812"/>
          </a:xfrm>
          <a:prstGeom prst="wedgeRoundRectCallout">
            <a:avLst>
              <a:gd name="adj1" fmla="val 7275"/>
              <a:gd name="adj2" fmla="val -24672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 eaLnBrk="1" hangingPunct="1">
              <a:buFont typeface="Arial" pitchFamily="34" charset="0"/>
              <a:buChar char="•"/>
              <a:defRPr/>
            </a:pPr>
            <a:r>
              <a:rPr lang="pt-BR" sz="1200" dirty="0"/>
              <a:t>Executar a correção</a:t>
            </a:r>
          </a:p>
        </p:txBody>
      </p:sp>
      <p:sp>
        <p:nvSpPr>
          <p:cNvPr id="14" name="Retângulo 13"/>
          <p:cNvSpPr/>
          <p:nvPr/>
        </p:nvSpPr>
        <p:spPr bwMode="auto">
          <a:xfrm>
            <a:off x="7645705" y="1681624"/>
            <a:ext cx="1714500" cy="857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pt-BR" dirty="0"/>
              <a:t>Relatar a solução</a:t>
            </a:r>
          </a:p>
        </p:txBody>
      </p:sp>
      <p:cxnSp>
        <p:nvCxnSpPr>
          <p:cNvPr id="15" name="Conector de seta reta 14"/>
          <p:cNvCxnSpPr/>
          <p:nvPr/>
        </p:nvCxnSpPr>
        <p:spPr bwMode="auto">
          <a:xfrm>
            <a:off x="7074205" y="2110249"/>
            <a:ext cx="5715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o explicativo retangular com cantos arredondados 15"/>
          <p:cNvSpPr/>
          <p:nvPr/>
        </p:nvSpPr>
        <p:spPr>
          <a:xfrm>
            <a:off x="7431393" y="4039062"/>
            <a:ext cx="2000250" cy="785812"/>
          </a:xfrm>
          <a:prstGeom prst="wedgeRoundRectCallout">
            <a:avLst>
              <a:gd name="adj1" fmla="val 7275"/>
              <a:gd name="adj2" fmla="val -24672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 eaLnBrk="1" hangingPunct="1">
              <a:buFont typeface="Arial" pitchFamily="34" charset="0"/>
              <a:buChar char="•"/>
              <a:defRPr/>
            </a:pPr>
            <a:r>
              <a:rPr lang="pt-BR" sz="1200" dirty="0"/>
              <a:t>Socializar a correção</a:t>
            </a:r>
          </a:p>
        </p:txBody>
      </p:sp>
    </p:spTree>
    <p:extLst>
      <p:ext uri="{BB962C8B-B14F-4D97-AF65-F5344CB8AC3E}">
        <p14:creationId xmlns:p14="http://schemas.microsoft.com/office/powerpoint/2010/main" val="80899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ctrTitle"/>
          </p:nvPr>
        </p:nvSpPr>
        <p:spPr>
          <a:ln>
            <a:miter lim="800000"/>
            <a:headEnd/>
            <a:tailEnd/>
          </a:ln>
          <a:extLst/>
        </p:spPr>
        <p:txBody>
          <a:bodyPr/>
          <a:lstStyle/>
          <a:p>
            <a:pPr>
              <a:defRPr/>
            </a:pPr>
            <a:r>
              <a:rPr lang="pt-BR" dirty="0"/>
              <a:t>Teste de aceitação</a:t>
            </a:r>
          </a:p>
        </p:txBody>
      </p:sp>
    </p:spTree>
    <p:extLst>
      <p:ext uri="{BB962C8B-B14F-4D97-AF65-F5344CB8AC3E}">
        <p14:creationId xmlns:p14="http://schemas.microsoft.com/office/powerpoint/2010/main" val="442444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338166" y="170658"/>
            <a:ext cx="86868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pt-BR" sz="4400"/>
              <a:t/>
            </a:r>
            <a:br>
              <a:rPr lang="pt-BR" sz="4400"/>
            </a:br>
            <a:r>
              <a:rPr lang="pt-BR" sz="3200"/>
              <a:t>Custo de teste em relação ao número de defeitos</a:t>
            </a:r>
          </a:p>
        </p:txBody>
      </p:sp>
      <p:sp>
        <p:nvSpPr>
          <p:cNvPr id="27651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8E69232-1EDC-4187-B43B-7F10B897CE61}" type="slidenum">
              <a:rPr lang="pt-BR" sz="1200">
                <a:solidFill>
                  <a:srgbClr val="045C75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pt-BR" sz="1200">
              <a:solidFill>
                <a:srgbClr val="045C75"/>
              </a:solidFill>
              <a:latin typeface="Arial" panose="020B0604020202020204" pitchFamily="34" charset="0"/>
            </a:endParaRPr>
          </a:p>
        </p:txBody>
      </p:sp>
      <p:grpSp>
        <p:nvGrpSpPr>
          <p:cNvPr id="27652" name="Grupo 27"/>
          <p:cNvGrpSpPr>
            <a:grpSpLocks/>
          </p:cNvGrpSpPr>
          <p:nvPr/>
        </p:nvGrpSpPr>
        <p:grpSpPr bwMode="auto">
          <a:xfrm>
            <a:off x="288394" y="1773303"/>
            <a:ext cx="8643938" cy="3808413"/>
            <a:chOff x="0" y="2428868"/>
            <a:chExt cx="8643966" cy="3808239"/>
          </a:xfrm>
        </p:grpSpPr>
        <p:sp>
          <p:nvSpPr>
            <p:cNvPr id="7" name="Retângulo 6"/>
            <p:cNvSpPr/>
            <p:nvPr/>
          </p:nvSpPr>
          <p:spPr>
            <a:xfrm>
              <a:off x="1285879" y="2428868"/>
              <a:ext cx="7358087" cy="342884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pt-BR"/>
            </a:p>
          </p:txBody>
        </p:sp>
        <p:cxnSp>
          <p:nvCxnSpPr>
            <p:cNvPr id="9" name="Conector de seta reta 8"/>
            <p:cNvCxnSpPr/>
            <p:nvPr/>
          </p:nvCxnSpPr>
          <p:spPr>
            <a:xfrm rot="5400000" flipH="1" flipV="1">
              <a:off x="-429336" y="4144084"/>
              <a:ext cx="3428843" cy="1587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de seta reta 10"/>
            <p:cNvCxnSpPr/>
            <p:nvPr/>
          </p:nvCxnSpPr>
          <p:spPr>
            <a:xfrm>
              <a:off x="1285879" y="5857711"/>
              <a:ext cx="7286649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orma livre 18"/>
            <p:cNvSpPr/>
            <p:nvPr/>
          </p:nvSpPr>
          <p:spPr>
            <a:xfrm>
              <a:off x="1287467" y="2646346"/>
              <a:ext cx="7092973" cy="3227240"/>
            </a:xfrm>
            <a:custGeom>
              <a:avLst/>
              <a:gdLst>
                <a:gd name="connsiteX0" fmla="*/ 0 w 7093527"/>
                <a:gd name="connsiteY0" fmla="*/ 3228109 h 3228109"/>
                <a:gd name="connsiteX1" fmla="*/ 3491345 w 7093527"/>
                <a:gd name="connsiteY1" fmla="*/ 2507673 h 3228109"/>
                <a:gd name="connsiteX2" fmla="*/ 7093527 w 7093527"/>
                <a:gd name="connsiteY2" fmla="*/ 0 h 322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093527" h="3228109">
                  <a:moveTo>
                    <a:pt x="0" y="3228109"/>
                  </a:moveTo>
                  <a:cubicBezTo>
                    <a:pt x="1154545" y="3136900"/>
                    <a:pt x="2309091" y="3045691"/>
                    <a:pt x="3491345" y="2507673"/>
                  </a:cubicBezTo>
                  <a:cubicBezTo>
                    <a:pt x="4673599" y="1969655"/>
                    <a:pt x="5883563" y="984827"/>
                    <a:pt x="7093527" y="0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pt-BR"/>
            </a:p>
          </p:txBody>
        </p:sp>
        <p:sp>
          <p:nvSpPr>
            <p:cNvPr id="22" name="Forma livre 21"/>
            <p:cNvSpPr/>
            <p:nvPr/>
          </p:nvSpPr>
          <p:spPr>
            <a:xfrm>
              <a:off x="1287467" y="2919384"/>
              <a:ext cx="7162823" cy="2941503"/>
            </a:xfrm>
            <a:custGeom>
              <a:avLst/>
              <a:gdLst>
                <a:gd name="connsiteX0" fmla="*/ 0 w 7162800"/>
                <a:gd name="connsiteY0" fmla="*/ 32327 h 2941782"/>
                <a:gd name="connsiteX1" fmla="*/ 775854 w 7162800"/>
                <a:gd name="connsiteY1" fmla="*/ 323273 h 2941782"/>
                <a:gd name="connsiteX2" fmla="*/ 2244436 w 7162800"/>
                <a:gd name="connsiteY2" fmla="*/ 364836 h 2941782"/>
                <a:gd name="connsiteX3" fmla="*/ 4696691 w 7162800"/>
                <a:gd name="connsiteY3" fmla="*/ 2512291 h 2941782"/>
                <a:gd name="connsiteX4" fmla="*/ 7162800 w 7162800"/>
                <a:gd name="connsiteY4" fmla="*/ 2941782 h 2941782"/>
                <a:gd name="connsiteX5" fmla="*/ 7162800 w 7162800"/>
                <a:gd name="connsiteY5" fmla="*/ 2941782 h 2941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62800" h="2941782">
                  <a:moveTo>
                    <a:pt x="0" y="32327"/>
                  </a:moveTo>
                  <a:cubicBezTo>
                    <a:pt x="200890" y="150091"/>
                    <a:pt x="401781" y="267855"/>
                    <a:pt x="775854" y="323273"/>
                  </a:cubicBezTo>
                  <a:cubicBezTo>
                    <a:pt x="1149927" y="378691"/>
                    <a:pt x="1590963" y="0"/>
                    <a:pt x="2244436" y="364836"/>
                  </a:cubicBezTo>
                  <a:cubicBezTo>
                    <a:pt x="2897909" y="729672"/>
                    <a:pt x="3876964" y="2082800"/>
                    <a:pt x="4696691" y="2512291"/>
                  </a:cubicBezTo>
                  <a:cubicBezTo>
                    <a:pt x="5516418" y="2941782"/>
                    <a:pt x="7162800" y="2941782"/>
                    <a:pt x="7162800" y="2941782"/>
                  </a:cubicBezTo>
                  <a:lnTo>
                    <a:pt x="7162800" y="2941782"/>
                  </a:ln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pt-BR"/>
            </a:p>
          </p:txBody>
        </p:sp>
        <p:sp>
          <p:nvSpPr>
            <p:cNvPr id="27659" name="CaixaDeTexto 22"/>
            <p:cNvSpPr txBox="1">
              <a:spLocks noChangeArrowheads="1"/>
            </p:cNvSpPr>
            <p:nvPr/>
          </p:nvSpPr>
          <p:spPr bwMode="auto">
            <a:xfrm>
              <a:off x="0" y="3929066"/>
              <a:ext cx="107153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Constantia" panose="020306020503060303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Constantia" panose="020306020503060303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onstantia" panose="020306020503060303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sz="1400">
                  <a:latin typeface="Arial" panose="020B0604020202020204" pitchFamily="34" charset="0"/>
                </a:rPr>
                <a:t>Número de defeitos</a:t>
              </a:r>
            </a:p>
          </p:txBody>
        </p:sp>
        <p:sp>
          <p:nvSpPr>
            <p:cNvPr id="27660" name="CaixaDeTexto 23"/>
            <p:cNvSpPr txBox="1">
              <a:spLocks noChangeArrowheads="1"/>
            </p:cNvSpPr>
            <p:nvPr/>
          </p:nvSpPr>
          <p:spPr bwMode="auto">
            <a:xfrm>
              <a:off x="2286016" y="4081466"/>
              <a:ext cx="1071538" cy="738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Constantia" panose="020306020503060303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Constantia" panose="020306020503060303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onstantia" panose="020306020503060303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sz="1400">
                  <a:latin typeface="Arial" panose="020B0604020202020204" pitchFamily="34" charset="0"/>
                </a:rPr>
                <a:t>Testes abaixo do necessário</a:t>
              </a:r>
            </a:p>
          </p:txBody>
        </p:sp>
        <p:sp>
          <p:nvSpPr>
            <p:cNvPr id="27661" name="CaixaDeTexto 24"/>
            <p:cNvSpPr txBox="1">
              <a:spLocks noChangeArrowheads="1"/>
            </p:cNvSpPr>
            <p:nvPr/>
          </p:nvSpPr>
          <p:spPr bwMode="auto">
            <a:xfrm>
              <a:off x="6858048" y="4233866"/>
              <a:ext cx="1071538" cy="954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Constantia" panose="020306020503060303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Constantia" panose="020306020503060303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onstantia" panose="020306020503060303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sz="1400">
                  <a:latin typeface="Arial" panose="020B0604020202020204" pitchFamily="34" charset="0"/>
                </a:rPr>
                <a:t>Testes acima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sz="1400">
                  <a:latin typeface="Arial" panose="020B0604020202020204" pitchFamily="34" charset="0"/>
                </a:rPr>
                <a:t> do necessário</a:t>
              </a:r>
            </a:p>
          </p:txBody>
        </p:sp>
        <p:sp>
          <p:nvSpPr>
            <p:cNvPr id="27662" name="CaixaDeTexto 25"/>
            <p:cNvSpPr txBox="1">
              <a:spLocks noChangeArrowheads="1"/>
            </p:cNvSpPr>
            <p:nvPr/>
          </p:nvSpPr>
          <p:spPr bwMode="auto">
            <a:xfrm>
              <a:off x="7500990" y="2571744"/>
              <a:ext cx="107153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Constantia" panose="020306020503060303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Constantia" panose="020306020503060303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onstantia" panose="020306020503060303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sz="1400">
                  <a:latin typeface="Arial" panose="020B0604020202020204" pitchFamily="34" charset="0"/>
                </a:rPr>
                <a:t>Custo do teste</a:t>
              </a:r>
            </a:p>
          </p:txBody>
        </p:sp>
        <p:sp>
          <p:nvSpPr>
            <p:cNvPr id="27663" name="CaixaDeTexto 26"/>
            <p:cNvSpPr txBox="1">
              <a:spLocks noChangeArrowheads="1"/>
            </p:cNvSpPr>
            <p:nvPr/>
          </p:nvSpPr>
          <p:spPr bwMode="auto">
            <a:xfrm>
              <a:off x="4214842" y="5929330"/>
              <a:ext cx="171448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Constantia" panose="020306020503060303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Constantia" panose="020306020503060303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onstantia" panose="020306020503060303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sz="1400">
                  <a:latin typeface="Arial" panose="020B0604020202020204" pitchFamily="34" charset="0"/>
                </a:rPr>
                <a:t>Número de testes</a:t>
              </a:r>
            </a:p>
          </p:txBody>
        </p:sp>
      </p:grpSp>
      <p:sp>
        <p:nvSpPr>
          <p:cNvPr id="27653" name="CaixaDeTexto 28"/>
          <p:cNvSpPr txBox="1">
            <a:spLocks noChangeArrowheads="1"/>
          </p:cNvSpPr>
          <p:nvPr/>
        </p:nvSpPr>
        <p:spPr bwMode="auto">
          <a:xfrm>
            <a:off x="4122207" y="5854037"/>
            <a:ext cx="20002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sz="1800" dirty="0">
                <a:latin typeface="Arial" panose="020B0604020202020204" pitchFamily="34" charset="0"/>
              </a:rPr>
              <a:t>(</a:t>
            </a:r>
            <a:r>
              <a:rPr lang="pt-BR" sz="1400" dirty="0">
                <a:latin typeface="Arial" panose="020B0604020202020204" pitchFamily="34" charset="0"/>
              </a:rPr>
              <a:t>Bastos et al, 2007)</a:t>
            </a:r>
          </a:p>
        </p:txBody>
      </p:sp>
    </p:spTree>
    <p:extLst>
      <p:ext uri="{BB962C8B-B14F-4D97-AF65-F5344CB8AC3E}">
        <p14:creationId xmlns:p14="http://schemas.microsoft.com/office/powerpoint/2010/main" val="176439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>
          <a:xfrm>
            <a:off x="340290" y="391699"/>
            <a:ext cx="8686800" cy="1143000"/>
          </a:xfrm>
        </p:spPr>
        <p:txBody>
          <a:bodyPr/>
          <a:lstStyle/>
          <a:p>
            <a:pPr eaLnBrk="1" hangingPunct="1"/>
            <a:r>
              <a:rPr lang="pt-BR" sz="4500" dirty="0"/>
              <a:t>Teste de aceitação</a:t>
            </a:r>
            <a:endParaRPr lang="pt-BR" dirty="0"/>
          </a:p>
        </p:txBody>
      </p:sp>
      <p:sp>
        <p:nvSpPr>
          <p:cNvPr id="206851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96C9DE6-5631-4896-983A-1F352F0B06B3}" type="slidenum">
              <a:rPr lang="pt-BR" sz="1200">
                <a:solidFill>
                  <a:srgbClr val="045C75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150</a:t>
            </a:fld>
            <a:endParaRPr lang="pt-BR" sz="1200">
              <a:solidFill>
                <a:srgbClr val="045C75"/>
              </a:solidFill>
              <a:latin typeface="Arial" panose="020B0604020202020204" pitchFamily="34" charset="0"/>
            </a:endParaRPr>
          </a:p>
        </p:txBody>
      </p:sp>
      <p:sp>
        <p:nvSpPr>
          <p:cNvPr id="206852" name="Rectangle 3"/>
          <p:cNvSpPr>
            <a:spLocks noGrp="1" noChangeArrowheads="1"/>
          </p:cNvSpPr>
          <p:nvPr>
            <p:ph idx="1"/>
          </p:nvPr>
        </p:nvSpPr>
        <p:spPr>
          <a:xfrm>
            <a:off x="613775" y="2071689"/>
            <a:ext cx="9768475" cy="4357687"/>
          </a:xfrm>
        </p:spPr>
        <p:txBody>
          <a:bodyPr/>
          <a:lstStyle/>
          <a:p>
            <a:pPr eaLnBrk="1" hangingPunct="1"/>
            <a:r>
              <a:rPr lang="pt-BR" sz="2000" dirty="0"/>
              <a:t>Teste realizado pelo usuário para validar se o sistema faz o que foi pedido</a:t>
            </a:r>
          </a:p>
          <a:p>
            <a:pPr eaLnBrk="1" hangingPunct="1"/>
            <a:endParaRPr lang="pt-BR" sz="2000" dirty="0"/>
          </a:p>
          <a:p>
            <a:pPr eaLnBrk="1" hangingPunct="1"/>
            <a:r>
              <a:rPr lang="pt-BR" sz="2000" dirty="0"/>
              <a:t>Detecta antecipadamente os possíveis defeitos</a:t>
            </a:r>
          </a:p>
          <a:p>
            <a:pPr eaLnBrk="1" hangingPunct="1"/>
            <a:endParaRPr lang="pt-BR" sz="2000" dirty="0"/>
          </a:p>
          <a:p>
            <a:pPr eaLnBrk="1" hangingPunct="1"/>
            <a:r>
              <a:rPr lang="pt-BR" sz="2000" dirty="0"/>
              <a:t>Detecta novas necessidades e novos requisitos</a:t>
            </a:r>
          </a:p>
          <a:p>
            <a:pPr eaLnBrk="1" hangingPunct="1"/>
            <a:endParaRPr lang="pt-BR" sz="1600" dirty="0"/>
          </a:p>
          <a:p>
            <a:pPr eaLnBrk="1" hangingPunct="1"/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478441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>
          <a:xfrm>
            <a:off x="340290" y="341595"/>
            <a:ext cx="8686800" cy="1143000"/>
          </a:xfrm>
        </p:spPr>
        <p:txBody>
          <a:bodyPr/>
          <a:lstStyle/>
          <a:p>
            <a:pPr eaLnBrk="1" hangingPunct="1"/>
            <a:r>
              <a:rPr lang="pt-BR" sz="4500" dirty="0"/>
              <a:t>Critérios de aceitação</a:t>
            </a:r>
            <a:endParaRPr lang="pt-BR" dirty="0"/>
          </a:p>
        </p:txBody>
      </p:sp>
      <p:sp>
        <p:nvSpPr>
          <p:cNvPr id="207875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0755633-3F29-4C34-BAF4-E9C6C08067A8}" type="slidenum">
              <a:rPr lang="pt-BR" sz="1200">
                <a:solidFill>
                  <a:srgbClr val="045C75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151</a:t>
            </a:fld>
            <a:endParaRPr lang="pt-BR" sz="1200">
              <a:solidFill>
                <a:srgbClr val="045C75"/>
              </a:solidFill>
              <a:latin typeface="Arial" panose="020B0604020202020204" pitchFamily="34" charset="0"/>
            </a:endParaRPr>
          </a:p>
        </p:txBody>
      </p:sp>
      <p:sp>
        <p:nvSpPr>
          <p:cNvPr id="207876" name="Rectangle 3"/>
          <p:cNvSpPr>
            <a:spLocks noGrp="1" noChangeArrowheads="1"/>
          </p:cNvSpPr>
          <p:nvPr>
            <p:ph idx="1"/>
          </p:nvPr>
        </p:nvSpPr>
        <p:spPr>
          <a:xfrm>
            <a:off x="626040" y="1683675"/>
            <a:ext cx="9632776" cy="4357687"/>
          </a:xfrm>
        </p:spPr>
        <p:txBody>
          <a:bodyPr/>
          <a:lstStyle/>
          <a:p>
            <a:pPr eaLnBrk="1" hangingPunct="1"/>
            <a:r>
              <a:rPr lang="pt-BR" sz="2000" dirty="0"/>
              <a:t>Definidos para o software pelo usuário em um Plano de Aceitação</a:t>
            </a:r>
          </a:p>
          <a:p>
            <a:pPr lvl="1" eaLnBrk="1" hangingPunct="1"/>
            <a:r>
              <a:rPr lang="pt-BR" sz="1800" dirty="0"/>
              <a:t>Descrição do projeto</a:t>
            </a:r>
          </a:p>
          <a:p>
            <a:pPr lvl="1" eaLnBrk="1" hangingPunct="1"/>
            <a:r>
              <a:rPr lang="pt-BR" sz="1800" dirty="0"/>
              <a:t>Definir as responsabilidades dos usuários</a:t>
            </a:r>
          </a:p>
          <a:p>
            <a:pPr lvl="1" eaLnBrk="1" hangingPunct="1"/>
            <a:r>
              <a:rPr lang="pt-BR" sz="1800" dirty="0"/>
              <a:t>Procedimentos administrativos (áreas envolvidas, comunicação entre partes)</a:t>
            </a:r>
          </a:p>
          <a:p>
            <a:pPr lvl="1" eaLnBrk="1" hangingPunct="1"/>
            <a:r>
              <a:rPr lang="pt-BR" sz="1800" dirty="0"/>
              <a:t>Descrição da aceitação</a:t>
            </a:r>
          </a:p>
          <a:p>
            <a:pPr lvl="1" eaLnBrk="1" hangingPunct="1"/>
            <a:r>
              <a:rPr lang="pt-BR" sz="1800" dirty="0"/>
              <a:t>Requisitos cobertos</a:t>
            </a:r>
          </a:p>
          <a:p>
            <a:pPr lvl="1" eaLnBrk="1" hangingPunct="1"/>
            <a:r>
              <a:rPr lang="pt-BR" sz="1800" dirty="0"/>
              <a:t>Responsáveis pela elaboração</a:t>
            </a:r>
          </a:p>
          <a:p>
            <a:pPr lvl="1" eaLnBrk="1" hangingPunct="1"/>
            <a:endParaRPr lang="pt-BR" sz="1800" dirty="0"/>
          </a:p>
          <a:p>
            <a:pPr lvl="1" eaLnBrk="1" hangingPunct="1"/>
            <a:endParaRPr lang="pt-BR" sz="1800" dirty="0"/>
          </a:p>
          <a:p>
            <a:pPr eaLnBrk="1" hangingPunct="1"/>
            <a:r>
              <a:rPr lang="pt-BR" sz="2000" dirty="0"/>
              <a:t>Baseado nos requisitos funcionais, não funcionais e de qualidade</a:t>
            </a:r>
          </a:p>
          <a:p>
            <a:pPr eaLnBrk="1" hangingPunct="1"/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17626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>
          <a:xfrm>
            <a:off x="402921" y="379173"/>
            <a:ext cx="86868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pt-BR" sz="4500" dirty="0"/>
              <a:t>Execução dos testes de aceitação</a:t>
            </a:r>
            <a:endParaRPr lang="pt-BR" dirty="0"/>
          </a:p>
        </p:txBody>
      </p:sp>
      <p:sp>
        <p:nvSpPr>
          <p:cNvPr id="208899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9F7ACAD-3D25-4694-93BF-A493D2C4F134}" type="slidenum">
              <a:rPr lang="pt-BR" sz="1200">
                <a:solidFill>
                  <a:srgbClr val="045C75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152</a:t>
            </a:fld>
            <a:endParaRPr lang="pt-BR" sz="1200">
              <a:solidFill>
                <a:srgbClr val="045C75"/>
              </a:solidFill>
              <a:latin typeface="Arial" panose="020B0604020202020204" pitchFamily="34" charset="0"/>
            </a:endParaRPr>
          </a:p>
        </p:txBody>
      </p:sp>
      <p:sp>
        <p:nvSpPr>
          <p:cNvPr id="208900" name="Rectangle 3"/>
          <p:cNvSpPr>
            <a:spLocks noGrp="1" noChangeArrowheads="1"/>
          </p:cNvSpPr>
          <p:nvPr>
            <p:ph idx="1"/>
          </p:nvPr>
        </p:nvSpPr>
        <p:spPr>
          <a:xfrm>
            <a:off x="751562" y="2071689"/>
            <a:ext cx="9630688" cy="4357687"/>
          </a:xfrm>
        </p:spPr>
        <p:txBody>
          <a:bodyPr/>
          <a:lstStyle/>
          <a:p>
            <a:pPr eaLnBrk="1" hangingPunct="1"/>
            <a:r>
              <a:rPr lang="pt-BR" sz="2000" dirty="0"/>
              <a:t>Executado de forma semelhante ao teste funcional</a:t>
            </a:r>
          </a:p>
          <a:p>
            <a:pPr eaLnBrk="1" hangingPunct="1"/>
            <a:endParaRPr lang="pt-BR" sz="2000" dirty="0"/>
          </a:p>
          <a:p>
            <a:pPr eaLnBrk="1" hangingPunct="1"/>
            <a:r>
              <a:rPr lang="pt-BR" sz="2000" dirty="0"/>
              <a:t>Testa-se a conformidade com os requisitos</a:t>
            </a:r>
          </a:p>
          <a:p>
            <a:pPr eaLnBrk="1" hangingPunct="1"/>
            <a:endParaRPr lang="pt-BR" sz="2000" dirty="0"/>
          </a:p>
          <a:p>
            <a:pPr eaLnBrk="1" hangingPunct="1"/>
            <a:r>
              <a:rPr lang="pt-BR" sz="2000" dirty="0"/>
              <a:t>Deve-se examinar também a documentação, mecanismos de ajuda, usabilidade</a:t>
            </a:r>
          </a:p>
        </p:txBody>
      </p:sp>
    </p:spTree>
    <p:extLst>
      <p:ext uri="{BB962C8B-B14F-4D97-AF65-F5344CB8AC3E}">
        <p14:creationId xmlns:p14="http://schemas.microsoft.com/office/powerpoint/2010/main" val="353894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>
          <a:xfrm>
            <a:off x="245532" y="416751"/>
            <a:ext cx="8686800" cy="1143000"/>
          </a:xfrm>
        </p:spPr>
        <p:txBody>
          <a:bodyPr/>
          <a:lstStyle/>
          <a:p>
            <a:pPr eaLnBrk="1" hangingPunct="1"/>
            <a:r>
              <a:rPr lang="pt-BR" sz="4500" dirty="0"/>
              <a:t>Documento de aceitação</a:t>
            </a:r>
            <a:endParaRPr lang="pt-BR" dirty="0"/>
          </a:p>
        </p:txBody>
      </p:sp>
      <p:sp>
        <p:nvSpPr>
          <p:cNvPr id="209923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C898EAB-E6FD-4C7E-84F4-CE9DEDFD15AF}" type="slidenum">
              <a:rPr lang="pt-BR" sz="1200">
                <a:solidFill>
                  <a:srgbClr val="045C75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153</a:t>
            </a:fld>
            <a:endParaRPr lang="pt-BR" sz="1200">
              <a:solidFill>
                <a:srgbClr val="045C75"/>
              </a:solidFill>
              <a:latin typeface="Arial" panose="020B0604020202020204" pitchFamily="34" charset="0"/>
            </a:endParaRPr>
          </a:p>
        </p:txBody>
      </p:sp>
      <p:sp>
        <p:nvSpPr>
          <p:cNvPr id="209924" name="Rectangle 3"/>
          <p:cNvSpPr>
            <a:spLocks noGrp="1" noChangeArrowheads="1"/>
          </p:cNvSpPr>
          <p:nvPr>
            <p:ph idx="1"/>
          </p:nvPr>
        </p:nvSpPr>
        <p:spPr>
          <a:xfrm>
            <a:off x="531282" y="1621713"/>
            <a:ext cx="8401050" cy="4357687"/>
          </a:xfrm>
        </p:spPr>
        <p:txBody>
          <a:bodyPr/>
          <a:lstStyle/>
          <a:p>
            <a:pPr eaLnBrk="1" hangingPunct="1"/>
            <a:r>
              <a:rPr lang="pt-BR" sz="2000" dirty="0"/>
              <a:t>Segundo o QAI o documento de aceitação deve conter</a:t>
            </a:r>
          </a:p>
          <a:p>
            <a:pPr lvl="1" eaLnBrk="1" hangingPunct="1"/>
            <a:r>
              <a:rPr lang="pt-BR" sz="1800" dirty="0"/>
              <a:t>Identificação do projeto</a:t>
            </a:r>
          </a:p>
          <a:p>
            <a:pPr lvl="1" eaLnBrk="1" hangingPunct="1"/>
            <a:r>
              <a:rPr lang="pt-BR" sz="1800" dirty="0"/>
              <a:t>Número (</a:t>
            </a:r>
            <a:r>
              <a:rPr lang="pt-BR" sz="1800" dirty="0" err="1"/>
              <a:t>seqüência</a:t>
            </a:r>
            <a:r>
              <a:rPr lang="pt-BR" sz="1800" dirty="0"/>
              <a:t> de critérios de aceitação)</a:t>
            </a:r>
          </a:p>
          <a:p>
            <a:pPr lvl="1" eaLnBrk="1" hangingPunct="1"/>
            <a:r>
              <a:rPr lang="pt-BR" sz="1800" dirty="0"/>
              <a:t>Registro de aceitação (requisito a ser avaliado)</a:t>
            </a:r>
          </a:p>
          <a:p>
            <a:pPr lvl="1" eaLnBrk="1" hangingPunct="1"/>
            <a:r>
              <a:rPr lang="pt-BR" sz="1800" dirty="0"/>
              <a:t>Criticidade</a:t>
            </a:r>
          </a:p>
          <a:p>
            <a:pPr lvl="1" eaLnBrk="1" hangingPunct="1"/>
            <a:r>
              <a:rPr lang="pt-BR" sz="1800" dirty="0"/>
              <a:t>Resultado dos testes (mostra resultado e se os requisitos foram atendidos)</a:t>
            </a:r>
          </a:p>
          <a:p>
            <a:pPr lvl="1" eaLnBrk="1" hangingPunct="1"/>
            <a:r>
              <a:rPr lang="pt-BR" sz="1800" dirty="0"/>
              <a:t>Comentários</a:t>
            </a:r>
          </a:p>
          <a:p>
            <a:pPr lvl="1" eaLnBrk="1" hangingPunct="1"/>
            <a:r>
              <a:rPr lang="pt-BR" sz="1800" dirty="0"/>
              <a:t>Defeitos</a:t>
            </a:r>
          </a:p>
          <a:p>
            <a:pPr lvl="1" eaLnBrk="1" hangingPunct="1"/>
            <a:r>
              <a:rPr lang="pt-BR" sz="1800" dirty="0"/>
              <a:t>Executores dos testes</a:t>
            </a:r>
          </a:p>
          <a:p>
            <a:pPr lvl="1" eaLnBrk="1" hangingPunct="1"/>
            <a:r>
              <a:rPr lang="pt-BR" sz="1800" dirty="0"/>
              <a:t>Período de execução</a:t>
            </a:r>
          </a:p>
          <a:p>
            <a:pPr lvl="1" eaLnBrk="1" hangingPunct="1"/>
            <a:endParaRPr lang="pt-BR" dirty="0"/>
          </a:p>
          <a:p>
            <a:pPr lvl="1" eaLnBrk="1" hangingPunct="1"/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354058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>
          <a:xfrm>
            <a:off x="427971" y="241387"/>
            <a:ext cx="10231677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pt-BR" sz="4500" dirty="0"/>
              <a:t>Trabalho em equipe (Parte 5)</a:t>
            </a:r>
            <a:br>
              <a:rPr lang="pt-BR" sz="4500" dirty="0"/>
            </a:br>
            <a:r>
              <a:rPr lang="pt-BR" sz="4500" dirty="0"/>
              <a:t>Troca de equipes</a:t>
            </a:r>
            <a:endParaRPr lang="pt-BR" dirty="0"/>
          </a:p>
        </p:txBody>
      </p:sp>
      <p:sp>
        <p:nvSpPr>
          <p:cNvPr id="210947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230B1C0-80C2-4BF5-B272-EF65764D6169}" type="slidenum">
              <a:rPr lang="pt-BR" sz="1200">
                <a:solidFill>
                  <a:srgbClr val="045C75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154</a:t>
            </a:fld>
            <a:endParaRPr lang="pt-BR" sz="1200">
              <a:solidFill>
                <a:srgbClr val="045C75"/>
              </a:solidFill>
              <a:latin typeface="Arial" panose="020B0604020202020204" pitchFamily="34" charset="0"/>
            </a:endParaRPr>
          </a:p>
        </p:txBody>
      </p:sp>
      <p:sp>
        <p:nvSpPr>
          <p:cNvPr id="210948" name="Rectangle 3"/>
          <p:cNvSpPr>
            <a:spLocks noGrp="1" noChangeArrowheads="1"/>
          </p:cNvSpPr>
          <p:nvPr>
            <p:ph idx="1"/>
          </p:nvPr>
        </p:nvSpPr>
        <p:spPr>
          <a:xfrm>
            <a:off x="703546" y="2009111"/>
            <a:ext cx="8401050" cy="4214813"/>
          </a:xfrm>
        </p:spPr>
        <p:txBody>
          <a:bodyPr/>
          <a:lstStyle/>
          <a:p>
            <a:pPr eaLnBrk="1" hangingPunct="1"/>
            <a:r>
              <a:rPr lang="pt-BR" sz="2800"/>
              <a:t>Escrever um relatório avaliando o plano de teste da equipe</a:t>
            </a:r>
          </a:p>
          <a:p>
            <a:pPr lvl="1" eaLnBrk="1" hangingPunct="1"/>
            <a:endParaRPr lang="pt-BR" sz="1800"/>
          </a:p>
          <a:p>
            <a:pPr lvl="1" eaLnBrk="1" hangingPunct="1"/>
            <a:r>
              <a:rPr lang="pt-BR" sz="1800"/>
              <a:t>Abordagem escolhida</a:t>
            </a:r>
          </a:p>
          <a:p>
            <a:pPr lvl="1" eaLnBrk="1" hangingPunct="1"/>
            <a:endParaRPr lang="pt-BR" sz="1800"/>
          </a:p>
          <a:p>
            <a:pPr lvl="1" eaLnBrk="1" hangingPunct="1"/>
            <a:r>
              <a:rPr lang="pt-BR" sz="1800"/>
              <a:t>Detalhamento dos casos de teste</a:t>
            </a:r>
          </a:p>
          <a:p>
            <a:pPr lvl="1" eaLnBrk="1" hangingPunct="1"/>
            <a:endParaRPr lang="pt-BR" sz="1800"/>
          </a:p>
          <a:p>
            <a:pPr lvl="1" eaLnBrk="1" hangingPunct="1"/>
            <a:r>
              <a:rPr lang="pt-BR" sz="1800"/>
              <a:t>Ambiente</a:t>
            </a:r>
          </a:p>
          <a:p>
            <a:pPr lvl="1" eaLnBrk="1" hangingPunct="1"/>
            <a:endParaRPr lang="pt-BR" sz="1400"/>
          </a:p>
          <a:p>
            <a:pPr eaLnBrk="1" hangingPunct="1"/>
            <a:endParaRPr lang="pt-BR" sz="1600"/>
          </a:p>
          <a:p>
            <a:pPr lvl="1" eaLnBrk="1" hangingPunct="1">
              <a:buFont typeface="Wingdings 2" panose="05020102010507070707" pitchFamily="18" charset="2"/>
              <a:buNone/>
            </a:pPr>
            <a:endParaRPr lang="pt-BR" sz="1200"/>
          </a:p>
          <a:p>
            <a:pPr lvl="1" eaLnBrk="1" hangingPunct="1"/>
            <a:endParaRPr lang="pt-BR" sz="1700"/>
          </a:p>
        </p:txBody>
      </p:sp>
    </p:spTree>
    <p:extLst>
      <p:ext uri="{BB962C8B-B14F-4D97-AF65-F5344CB8AC3E}">
        <p14:creationId xmlns:p14="http://schemas.microsoft.com/office/powerpoint/2010/main" val="251472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>
          <a:xfrm>
            <a:off x="365342" y="441803"/>
            <a:ext cx="8686800" cy="1143000"/>
          </a:xfrm>
        </p:spPr>
        <p:txBody>
          <a:bodyPr/>
          <a:lstStyle/>
          <a:p>
            <a:pPr eaLnBrk="1" hangingPunct="1"/>
            <a:r>
              <a:rPr lang="pt-BR" sz="4500" dirty="0"/>
              <a:t>Referencias</a:t>
            </a:r>
            <a:endParaRPr lang="pt-BR" dirty="0"/>
          </a:p>
        </p:txBody>
      </p:sp>
      <p:sp>
        <p:nvSpPr>
          <p:cNvPr id="211971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7F42774-C057-4E65-95D5-F7A3620EBD8D}" type="slidenum">
              <a:rPr lang="pt-BR" sz="1200">
                <a:solidFill>
                  <a:srgbClr val="045C75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155</a:t>
            </a:fld>
            <a:endParaRPr lang="pt-BR" sz="1200">
              <a:solidFill>
                <a:srgbClr val="045C75"/>
              </a:solidFill>
              <a:latin typeface="Arial" panose="020B0604020202020204" pitchFamily="34" charset="0"/>
            </a:endParaRPr>
          </a:p>
        </p:txBody>
      </p:sp>
      <p:sp>
        <p:nvSpPr>
          <p:cNvPr id="211972" name="Rectangle 3"/>
          <p:cNvSpPr>
            <a:spLocks noGrp="1" noChangeArrowheads="1"/>
          </p:cNvSpPr>
          <p:nvPr>
            <p:ph idx="1"/>
          </p:nvPr>
        </p:nvSpPr>
        <p:spPr>
          <a:xfrm>
            <a:off x="531281" y="1634239"/>
            <a:ext cx="10140893" cy="4357687"/>
          </a:xfrm>
        </p:spPr>
        <p:txBody>
          <a:bodyPr>
            <a:normAutofit/>
          </a:bodyPr>
          <a:lstStyle/>
          <a:p>
            <a:pPr eaLnBrk="1" hangingPunct="1"/>
            <a:r>
              <a:rPr lang="pt-BR" sz="2000" dirty="0"/>
              <a:t>BASTOS A.; et al. Base de Conhecimento em Teste de Software. Martins Fontes, 2 ed. São Paulo, 2007.</a:t>
            </a:r>
          </a:p>
          <a:p>
            <a:pPr eaLnBrk="1" hangingPunct="1"/>
            <a:r>
              <a:rPr lang="pt-BR" sz="2000" dirty="0"/>
              <a:t>DELAMARO, M.; MALDONADO, J.C.; JINO, M. Introdução ao Teste de Software, </a:t>
            </a:r>
            <a:r>
              <a:rPr lang="pt-BR" sz="2000" dirty="0" err="1"/>
              <a:t>Elsevier</a:t>
            </a:r>
            <a:r>
              <a:rPr lang="pt-BR" sz="2000" dirty="0"/>
              <a:t>, Campus, Rio de Janeiro, 2007.</a:t>
            </a:r>
          </a:p>
          <a:p>
            <a:pPr eaLnBrk="1" hangingPunct="1"/>
            <a:r>
              <a:rPr lang="pt-BR" sz="2000" dirty="0"/>
              <a:t>PATTON R. Software </a:t>
            </a:r>
            <a:r>
              <a:rPr lang="pt-BR" sz="2000" dirty="0" err="1"/>
              <a:t>Testing</a:t>
            </a:r>
            <a:r>
              <a:rPr lang="pt-BR" sz="2000" dirty="0"/>
              <a:t>. 2 ed. SAMS, USA, 2005.</a:t>
            </a:r>
          </a:p>
          <a:p>
            <a:pPr eaLnBrk="1" hangingPunct="1"/>
            <a:r>
              <a:rPr lang="pt-BR" sz="2000" dirty="0"/>
              <a:t>RIOS E.; MOREIRA, T. Teste de Software, Rio de Janeiro, Atlas Books, 2003</a:t>
            </a:r>
          </a:p>
          <a:p>
            <a:pPr eaLnBrk="1" hangingPunct="1"/>
            <a:r>
              <a:rPr lang="pt-BR" sz="2000" dirty="0"/>
              <a:t>BARBOSA, E.; MALDONADO, J.C.; VINCENZI, A.M.R.; DELAMARO, M.E; SOUZA, S.R.S. e JINO, M.. “Introdução ao Teste de Software. XIV Simpósio Brasileiro de Engenharia de Software”, 2000.</a:t>
            </a:r>
          </a:p>
          <a:p>
            <a:pPr eaLnBrk="1" hangingPunct="1"/>
            <a:r>
              <a:rPr lang="en-US" sz="2000" dirty="0"/>
              <a:t>PRESSMAN, R. S., “Software Engineering: A Practitioner’s Approach”, McGraw-Hill, 6th </a:t>
            </a:r>
            <a:r>
              <a:rPr lang="en-US" sz="2000" dirty="0" err="1"/>
              <a:t>ed</a:t>
            </a:r>
            <a:r>
              <a:rPr lang="en-US" sz="2000" dirty="0"/>
              <a:t>, Nova York, NY, 2005.</a:t>
            </a:r>
          </a:p>
          <a:p>
            <a:pPr eaLnBrk="1" hangingPunct="1"/>
            <a:endParaRPr lang="pt-BR" sz="2000" dirty="0"/>
          </a:p>
          <a:p>
            <a:pPr eaLnBrk="1" hangingPunct="1"/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35631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245532" y="479381"/>
            <a:ext cx="8686800" cy="6365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pt-BR"/>
              <a:t>Pré-conceitos ligados a atividade de teste</a:t>
            </a:r>
          </a:p>
        </p:txBody>
      </p:sp>
      <p:sp>
        <p:nvSpPr>
          <p:cNvPr id="28675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4C14A38-62FA-40B6-BB82-5326577C757F}" type="slidenum">
              <a:rPr lang="pt-BR" sz="1200">
                <a:solidFill>
                  <a:srgbClr val="045C75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pt-BR" sz="1200">
              <a:solidFill>
                <a:srgbClr val="045C75"/>
              </a:solidFill>
              <a:latin typeface="Arial" panose="020B0604020202020204" pitchFamily="34" charset="0"/>
            </a:endParaRPr>
          </a:p>
        </p:txBody>
      </p:sp>
      <p:sp>
        <p:nvSpPr>
          <p:cNvPr id="28676" name="Rectangle 3"/>
          <p:cNvSpPr>
            <a:spLocks noGrp="1" noChangeArrowheads="1"/>
          </p:cNvSpPr>
          <p:nvPr>
            <p:ph idx="1"/>
          </p:nvPr>
        </p:nvSpPr>
        <p:spPr>
          <a:xfrm>
            <a:off x="388406" y="1614134"/>
            <a:ext cx="9569785" cy="3929062"/>
          </a:xfrm>
        </p:spPr>
        <p:txBody>
          <a:bodyPr/>
          <a:lstStyle/>
          <a:p>
            <a:pPr lvl="1" eaLnBrk="1" hangingPunct="1"/>
            <a:r>
              <a:rPr lang="pt-BR" sz="2200" dirty="0"/>
              <a:t>O testador é um inimigo do desenvolvedor</a:t>
            </a:r>
          </a:p>
          <a:p>
            <a:pPr lvl="1" eaLnBrk="1" hangingPunct="1"/>
            <a:endParaRPr lang="pt-BR" sz="2200" dirty="0"/>
          </a:p>
          <a:p>
            <a:pPr lvl="1" eaLnBrk="1" hangingPunct="1"/>
            <a:r>
              <a:rPr lang="pt-BR" sz="2200" dirty="0"/>
              <a:t>A equipe de teste pode ser montada com os desenvolvedores menos qualificados, pois qualquer um pode testar sistemas</a:t>
            </a:r>
          </a:p>
          <a:p>
            <a:pPr lvl="1" eaLnBrk="1" hangingPunct="1"/>
            <a:endParaRPr lang="pt-BR" sz="2200" dirty="0"/>
          </a:p>
          <a:p>
            <a:pPr lvl="1" eaLnBrk="1" hangingPunct="1"/>
            <a:r>
              <a:rPr lang="pt-BR" sz="2200" dirty="0"/>
              <a:t>Quando estiver tudo pronto, o software seguirá para o pessoal fazer o teste</a:t>
            </a:r>
          </a:p>
          <a:p>
            <a:pPr eaLnBrk="1" hangingPunct="1"/>
            <a:endParaRPr lang="pt-BR" dirty="0" smtClean="0"/>
          </a:p>
          <a:p>
            <a:pPr lvl="1" eaLnBrk="1" hangingPunct="1"/>
            <a:endParaRPr lang="pt-BR" dirty="0" smtClean="0"/>
          </a:p>
          <a:p>
            <a:pPr lvl="1" eaLnBrk="1" hangingPunct="1"/>
            <a:endParaRPr lang="pt-BR" dirty="0" smtClean="0"/>
          </a:p>
          <a:p>
            <a:pPr eaLnBrk="1" hangingPunct="1"/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417376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236495" y="345282"/>
            <a:ext cx="8686800" cy="6191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pt-BR" dirty="0"/>
              <a:t>Integração com processo de desenvolvimento</a:t>
            </a:r>
          </a:p>
        </p:txBody>
      </p:sp>
      <p:sp>
        <p:nvSpPr>
          <p:cNvPr id="29699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4D71299-A315-4E94-A712-CA5A5FC55AB6}" type="slidenum">
              <a:rPr lang="pt-BR" sz="1200">
                <a:solidFill>
                  <a:srgbClr val="045C75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pt-BR" sz="1200">
              <a:solidFill>
                <a:srgbClr val="045C75"/>
              </a:solidFill>
              <a:latin typeface="Arial" panose="020B0604020202020204" pitchFamily="34" charset="0"/>
            </a:endParaRPr>
          </a:p>
        </p:txBody>
      </p:sp>
      <p:grpSp>
        <p:nvGrpSpPr>
          <p:cNvPr id="29700" name="Grupo 44"/>
          <p:cNvGrpSpPr>
            <a:grpSpLocks/>
          </p:cNvGrpSpPr>
          <p:nvPr/>
        </p:nvGrpSpPr>
        <p:grpSpPr bwMode="auto">
          <a:xfrm>
            <a:off x="1745162" y="1446610"/>
            <a:ext cx="6286500" cy="4500562"/>
            <a:chOff x="1071538" y="2000240"/>
            <a:chExt cx="6286544" cy="4500594"/>
          </a:xfrm>
        </p:grpSpPr>
        <p:sp>
          <p:nvSpPr>
            <p:cNvPr id="7" name="Retângulo 6"/>
            <p:cNvSpPr/>
            <p:nvPr/>
          </p:nvSpPr>
          <p:spPr>
            <a:xfrm>
              <a:off x="1500166" y="2000240"/>
              <a:ext cx="5429288" cy="3571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/>
                <a:t>Gerencia de requisitos</a:t>
              </a:r>
            </a:p>
          </p:txBody>
        </p:sp>
        <p:grpSp>
          <p:nvGrpSpPr>
            <p:cNvPr id="29703" name="Grupo 18"/>
            <p:cNvGrpSpPr>
              <a:grpSpLocks/>
            </p:cNvGrpSpPr>
            <p:nvPr/>
          </p:nvGrpSpPr>
          <p:grpSpPr bwMode="auto">
            <a:xfrm>
              <a:off x="1643042" y="2357430"/>
              <a:ext cx="1928826" cy="4071966"/>
              <a:chOff x="1500166" y="2357430"/>
              <a:chExt cx="1928826" cy="4071966"/>
            </a:xfrm>
          </p:grpSpPr>
          <p:sp>
            <p:nvSpPr>
              <p:cNvPr id="8" name="Retângulo 7"/>
              <p:cNvSpPr/>
              <p:nvPr/>
            </p:nvSpPr>
            <p:spPr>
              <a:xfrm>
                <a:off x="1500166" y="2714621"/>
                <a:ext cx="1928826" cy="371477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pt-BR"/>
              </a:p>
            </p:txBody>
          </p:sp>
          <p:sp>
            <p:nvSpPr>
              <p:cNvPr id="10" name="Retângulo 9"/>
              <p:cNvSpPr/>
              <p:nvPr/>
            </p:nvSpPr>
            <p:spPr>
              <a:xfrm>
                <a:off x="1714480" y="3000373"/>
                <a:ext cx="1428760" cy="50006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pt-BR" sz="1600" dirty="0"/>
                  <a:t>Especificação</a:t>
                </a:r>
              </a:p>
            </p:txBody>
          </p:sp>
          <p:sp>
            <p:nvSpPr>
              <p:cNvPr id="11" name="Retângulo 10"/>
              <p:cNvSpPr/>
              <p:nvPr/>
            </p:nvSpPr>
            <p:spPr>
              <a:xfrm>
                <a:off x="1714480" y="3929066"/>
                <a:ext cx="1428760" cy="5000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pt-BR" sz="1600" dirty="0"/>
                  <a:t>Execução (1)</a:t>
                </a:r>
              </a:p>
            </p:txBody>
          </p:sp>
          <p:sp>
            <p:nvSpPr>
              <p:cNvPr id="12" name="Retângulo 11"/>
              <p:cNvSpPr/>
              <p:nvPr/>
            </p:nvSpPr>
            <p:spPr>
              <a:xfrm>
                <a:off x="1714480" y="4857761"/>
                <a:ext cx="1428760" cy="50006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pt-BR" sz="1600" dirty="0"/>
                  <a:t>Execução (2)</a:t>
                </a:r>
              </a:p>
            </p:txBody>
          </p:sp>
          <p:sp>
            <p:nvSpPr>
              <p:cNvPr id="13" name="Retângulo 12"/>
              <p:cNvSpPr/>
              <p:nvPr/>
            </p:nvSpPr>
            <p:spPr>
              <a:xfrm>
                <a:off x="1714480" y="5786454"/>
                <a:ext cx="1428760" cy="5000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pt-BR" sz="1600" dirty="0"/>
                  <a:t>Entrega</a:t>
                </a:r>
              </a:p>
            </p:txBody>
          </p:sp>
          <p:sp>
            <p:nvSpPr>
              <p:cNvPr id="14" name="Seta para baixo 13"/>
              <p:cNvSpPr/>
              <p:nvPr/>
            </p:nvSpPr>
            <p:spPr>
              <a:xfrm>
                <a:off x="2214546" y="2357430"/>
                <a:ext cx="357190" cy="285752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pt-BR"/>
              </a:p>
            </p:txBody>
          </p:sp>
          <p:sp>
            <p:nvSpPr>
              <p:cNvPr id="29733" name="CaixaDeTexto 14"/>
              <p:cNvSpPr txBox="1">
                <a:spLocks noChangeArrowheads="1"/>
              </p:cNvSpPr>
              <p:nvPr/>
            </p:nvSpPr>
            <p:spPr bwMode="auto">
              <a:xfrm>
                <a:off x="2071670" y="2714620"/>
                <a:ext cx="785818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BD0D9"/>
                  </a:buClr>
                  <a:buSzPct val="95000"/>
                  <a:buFont typeface="Wingdings 2" panose="05020102010507070707" pitchFamily="18" charset="2"/>
                  <a:buChar char=""/>
                  <a:defRPr sz="26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 panose="05020102010507070707" pitchFamily="18" charset="2"/>
                  <a:buChar char=""/>
                  <a:defRPr sz="24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"/>
                  <a:defRPr sz="21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BD0D9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pt-BR" sz="1600">
                    <a:latin typeface="Arial" panose="020B0604020202020204" pitchFamily="34" charset="0"/>
                  </a:rPr>
                  <a:t>Teste</a:t>
                </a:r>
              </a:p>
            </p:txBody>
          </p:sp>
          <p:sp>
            <p:nvSpPr>
              <p:cNvPr id="16" name="Seta para baixo 15"/>
              <p:cNvSpPr/>
              <p:nvPr/>
            </p:nvSpPr>
            <p:spPr>
              <a:xfrm>
                <a:off x="2285984" y="3571877"/>
                <a:ext cx="285752" cy="285752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pt-BR"/>
              </a:p>
            </p:txBody>
          </p:sp>
          <p:sp>
            <p:nvSpPr>
              <p:cNvPr id="17" name="Seta para baixo 16"/>
              <p:cNvSpPr/>
              <p:nvPr/>
            </p:nvSpPr>
            <p:spPr>
              <a:xfrm>
                <a:off x="2285984" y="4500570"/>
                <a:ext cx="285752" cy="285752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pt-BR"/>
              </a:p>
            </p:txBody>
          </p:sp>
          <p:sp>
            <p:nvSpPr>
              <p:cNvPr id="18" name="Seta para baixo 17"/>
              <p:cNvSpPr/>
              <p:nvPr/>
            </p:nvSpPr>
            <p:spPr>
              <a:xfrm>
                <a:off x="2285984" y="5429265"/>
                <a:ext cx="285752" cy="285752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pt-BR"/>
              </a:p>
            </p:txBody>
          </p:sp>
        </p:grpSp>
        <p:grpSp>
          <p:nvGrpSpPr>
            <p:cNvPr id="29704" name="Grupo 19"/>
            <p:cNvGrpSpPr>
              <a:grpSpLocks/>
            </p:cNvGrpSpPr>
            <p:nvPr/>
          </p:nvGrpSpPr>
          <p:grpSpPr bwMode="auto">
            <a:xfrm>
              <a:off x="4786314" y="2357430"/>
              <a:ext cx="1928826" cy="4071966"/>
              <a:chOff x="1500166" y="2357430"/>
              <a:chExt cx="1928826" cy="4071966"/>
            </a:xfrm>
          </p:grpSpPr>
          <p:sp>
            <p:nvSpPr>
              <p:cNvPr id="21" name="Retângulo 20"/>
              <p:cNvSpPr/>
              <p:nvPr/>
            </p:nvSpPr>
            <p:spPr>
              <a:xfrm>
                <a:off x="1500166" y="2714621"/>
                <a:ext cx="1928826" cy="371477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pt-BR"/>
              </a:p>
            </p:txBody>
          </p:sp>
          <p:sp>
            <p:nvSpPr>
              <p:cNvPr id="22" name="Retângulo 21"/>
              <p:cNvSpPr/>
              <p:nvPr/>
            </p:nvSpPr>
            <p:spPr>
              <a:xfrm>
                <a:off x="1714480" y="3000373"/>
                <a:ext cx="1428760" cy="50006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pt-BR" sz="1600" dirty="0"/>
                  <a:t>Especificação</a:t>
                </a:r>
              </a:p>
            </p:txBody>
          </p:sp>
          <p:sp>
            <p:nvSpPr>
              <p:cNvPr id="23" name="Retângulo 22"/>
              <p:cNvSpPr/>
              <p:nvPr/>
            </p:nvSpPr>
            <p:spPr>
              <a:xfrm>
                <a:off x="1714480" y="3929066"/>
                <a:ext cx="1428760" cy="5000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pt-BR" sz="1600" dirty="0"/>
                  <a:t>Execução (1)</a:t>
                </a:r>
              </a:p>
            </p:txBody>
          </p:sp>
          <p:sp>
            <p:nvSpPr>
              <p:cNvPr id="24" name="Retângulo 23"/>
              <p:cNvSpPr/>
              <p:nvPr/>
            </p:nvSpPr>
            <p:spPr>
              <a:xfrm>
                <a:off x="1714480" y="4857761"/>
                <a:ext cx="1428760" cy="50006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pt-BR" sz="1600" dirty="0"/>
                  <a:t>Execução (2)</a:t>
                </a:r>
              </a:p>
            </p:txBody>
          </p:sp>
          <p:sp>
            <p:nvSpPr>
              <p:cNvPr id="25" name="Retângulo 24"/>
              <p:cNvSpPr/>
              <p:nvPr/>
            </p:nvSpPr>
            <p:spPr>
              <a:xfrm>
                <a:off x="1714480" y="5786454"/>
                <a:ext cx="1428760" cy="5000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pt-BR" sz="1600" dirty="0"/>
                  <a:t>Entrega</a:t>
                </a:r>
              </a:p>
            </p:txBody>
          </p:sp>
          <p:sp>
            <p:nvSpPr>
              <p:cNvPr id="26" name="Seta para baixo 25"/>
              <p:cNvSpPr/>
              <p:nvPr/>
            </p:nvSpPr>
            <p:spPr>
              <a:xfrm>
                <a:off x="2214546" y="2357430"/>
                <a:ext cx="357190" cy="285752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pt-BR"/>
              </a:p>
            </p:txBody>
          </p:sp>
          <p:sp>
            <p:nvSpPr>
              <p:cNvPr id="29723" name="CaixaDeTexto 26"/>
              <p:cNvSpPr txBox="1">
                <a:spLocks noChangeArrowheads="1"/>
              </p:cNvSpPr>
              <p:nvPr/>
            </p:nvSpPr>
            <p:spPr bwMode="auto">
              <a:xfrm>
                <a:off x="1571604" y="2714620"/>
                <a:ext cx="1857388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BD0D9"/>
                  </a:buClr>
                  <a:buSzPct val="95000"/>
                  <a:buFont typeface="Wingdings 2" panose="05020102010507070707" pitchFamily="18" charset="2"/>
                  <a:buChar char=""/>
                  <a:defRPr sz="26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 panose="05020102010507070707" pitchFamily="18" charset="2"/>
                  <a:buChar char=""/>
                  <a:defRPr sz="24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"/>
                  <a:defRPr sz="21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BD0D9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pt-BR" sz="1600">
                    <a:latin typeface="Arial" panose="020B0604020202020204" pitchFamily="34" charset="0"/>
                  </a:rPr>
                  <a:t>Desenvolvimento</a:t>
                </a:r>
              </a:p>
            </p:txBody>
          </p:sp>
          <p:sp>
            <p:nvSpPr>
              <p:cNvPr id="28" name="Seta para baixo 27"/>
              <p:cNvSpPr/>
              <p:nvPr/>
            </p:nvSpPr>
            <p:spPr>
              <a:xfrm>
                <a:off x="2285984" y="3571877"/>
                <a:ext cx="285752" cy="285752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pt-BR"/>
              </a:p>
            </p:txBody>
          </p:sp>
          <p:sp>
            <p:nvSpPr>
              <p:cNvPr id="29" name="Seta para baixo 28"/>
              <p:cNvSpPr/>
              <p:nvPr/>
            </p:nvSpPr>
            <p:spPr>
              <a:xfrm>
                <a:off x="2285984" y="4500570"/>
                <a:ext cx="285752" cy="285752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pt-BR"/>
              </a:p>
            </p:txBody>
          </p:sp>
          <p:sp>
            <p:nvSpPr>
              <p:cNvPr id="30" name="Seta para baixo 29"/>
              <p:cNvSpPr/>
              <p:nvPr/>
            </p:nvSpPr>
            <p:spPr>
              <a:xfrm>
                <a:off x="2285984" y="5429265"/>
                <a:ext cx="285752" cy="285752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pt-BR"/>
              </a:p>
            </p:txBody>
          </p:sp>
        </p:grpSp>
        <p:cxnSp>
          <p:nvCxnSpPr>
            <p:cNvPr id="32" name="Conector de seta reta 31"/>
            <p:cNvCxnSpPr>
              <a:stCxn id="10" idx="3"/>
              <a:endCxn id="22" idx="1"/>
            </p:cNvCxnSpPr>
            <p:nvPr/>
          </p:nvCxnSpPr>
          <p:spPr>
            <a:xfrm>
              <a:off x="3286117" y="3251199"/>
              <a:ext cx="1714512" cy="1587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706" name="CaixaDeTexto 32"/>
            <p:cNvSpPr txBox="1">
              <a:spLocks noChangeArrowheads="1"/>
            </p:cNvSpPr>
            <p:nvPr/>
          </p:nvSpPr>
          <p:spPr bwMode="auto">
            <a:xfrm>
              <a:off x="3643306" y="2928934"/>
              <a:ext cx="121444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Constantia" panose="020306020503060303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Constantia" panose="020306020503060303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onstantia" panose="020306020503060303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sz="1400">
                  <a:latin typeface="Arial" panose="020B0604020202020204" pitchFamily="34" charset="0"/>
                </a:rPr>
                <a:t>Verificação</a:t>
              </a:r>
            </a:p>
          </p:txBody>
        </p:sp>
        <p:cxnSp>
          <p:nvCxnSpPr>
            <p:cNvPr id="34" name="Conector de seta reta 33"/>
            <p:cNvCxnSpPr/>
            <p:nvPr/>
          </p:nvCxnSpPr>
          <p:spPr>
            <a:xfrm>
              <a:off x="3286117" y="4179892"/>
              <a:ext cx="1714512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708" name="CaixaDeTexto 34"/>
            <p:cNvSpPr txBox="1">
              <a:spLocks noChangeArrowheads="1"/>
            </p:cNvSpPr>
            <p:nvPr/>
          </p:nvSpPr>
          <p:spPr bwMode="auto">
            <a:xfrm>
              <a:off x="3571868" y="3857628"/>
              <a:ext cx="128588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Constantia" panose="020306020503060303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Constantia" panose="020306020503060303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onstantia" panose="020306020503060303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sz="1400">
                  <a:latin typeface="Arial" panose="020B0604020202020204" pitchFamily="34" charset="0"/>
                </a:rPr>
                <a:t>Teste unitário</a:t>
              </a:r>
            </a:p>
          </p:txBody>
        </p:sp>
        <p:cxnSp>
          <p:nvCxnSpPr>
            <p:cNvPr id="36" name="Conector de seta reta 35"/>
            <p:cNvCxnSpPr/>
            <p:nvPr/>
          </p:nvCxnSpPr>
          <p:spPr>
            <a:xfrm>
              <a:off x="3286117" y="5108587"/>
              <a:ext cx="1714512" cy="1587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710" name="CaixaDeTexto 36"/>
            <p:cNvSpPr txBox="1">
              <a:spLocks noChangeArrowheads="1"/>
            </p:cNvSpPr>
            <p:nvPr/>
          </p:nvSpPr>
          <p:spPr bwMode="auto">
            <a:xfrm>
              <a:off x="3428992" y="4619162"/>
              <a:ext cx="157163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Constantia" panose="020306020503060303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Constantia" panose="020306020503060303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onstantia" panose="020306020503060303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sz="1200">
                  <a:latin typeface="Arial" panose="020B0604020202020204" pitchFamily="34" charset="0"/>
                </a:rPr>
                <a:t>Teste de sistema  Teste de integração</a:t>
              </a:r>
            </a:p>
          </p:txBody>
        </p:sp>
        <p:cxnSp>
          <p:nvCxnSpPr>
            <p:cNvPr id="38" name="Conector de seta reta 37"/>
            <p:cNvCxnSpPr/>
            <p:nvPr/>
          </p:nvCxnSpPr>
          <p:spPr>
            <a:xfrm>
              <a:off x="3286117" y="6108719"/>
              <a:ext cx="1714512" cy="1587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712" name="CaixaDeTexto 38"/>
            <p:cNvSpPr txBox="1">
              <a:spLocks noChangeArrowheads="1"/>
            </p:cNvSpPr>
            <p:nvPr/>
          </p:nvSpPr>
          <p:spPr bwMode="auto">
            <a:xfrm>
              <a:off x="3571868" y="5786454"/>
              <a:ext cx="128588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Constantia" panose="020306020503060303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Constantia" panose="020306020503060303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onstantia" panose="020306020503060303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sz="1200">
                  <a:latin typeface="Arial" panose="020B0604020202020204" pitchFamily="34" charset="0"/>
                </a:rPr>
                <a:t>Teste Aceitação</a:t>
              </a:r>
            </a:p>
          </p:txBody>
        </p:sp>
        <p:sp>
          <p:nvSpPr>
            <p:cNvPr id="40" name="Retângulo 39"/>
            <p:cNvSpPr/>
            <p:nvPr/>
          </p:nvSpPr>
          <p:spPr>
            <a:xfrm>
              <a:off x="1071538" y="2571744"/>
              <a:ext cx="285752" cy="3929090"/>
            </a:xfrm>
            <a:prstGeom prst="rect">
              <a:avLst/>
            </a:prstGeom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 err="1"/>
                <a:t>Planetamento</a:t>
              </a:r>
              <a:endParaRPr lang="pt-BR" dirty="0"/>
            </a:p>
          </p:txBody>
        </p:sp>
        <p:sp>
          <p:nvSpPr>
            <p:cNvPr id="41" name="Retângulo 40"/>
            <p:cNvSpPr/>
            <p:nvPr/>
          </p:nvSpPr>
          <p:spPr>
            <a:xfrm>
              <a:off x="7072330" y="2571744"/>
              <a:ext cx="285752" cy="3929090"/>
            </a:xfrm>
            <a:prstGeom prst="rect">
              <a:avLst/>
            </a:prstGeom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 err="1"/>
                <a:t>Planetamento</a:t>
              </a:r>
              <a:endParaRPr lang="pt-BR" dirty="0"/>
            </a:p>
          </p:txBody>
        </p:sp>
        <p:sp>
          <p:nvSpPr>
            <p:cNvPr id="42" name="Seta para a direita 41"/>
            <p:cNvSpPr/>
            <p:nvPr/>
          </p:nvSpPr>
          <p:spPr>
            <a:xfrm>
              <a:off x="1357290" y="4357694"/>
              <a:ext cx="285752" cy="35719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pt-BR"/>
            </a:p>
          </p:txBody>
        </p:sp>
        <p:sp>
          <p:nvSpPr>
            <p:cNvPr id="44" name="Seta para a esquerda 43"/>
            <p:cNvSpPr/>
            <p:nvPr/>
          </p:nvSpPr>
          <p:spPr>
            <a:xfrm>
              <a:off x="6715141" y="4500570"/>
              <a:ext cx="357189" cy="357191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pt-BR"/>
            </a:p>
          </p:txBody>
        </p:sp>
      </p:grpSp>
      <p:sp>
        <p:nvSpPr>
          <p:cNvPr id="29701" name="CaixaDeTexto 45"/>
          <p:cNvSpPr txBox="1">
            <a:spLocks noChangeArrowheads="1"/>
          </p:cNvSpPr>
          <p:nvPr/>
        </p:nvSpPr>
        <p:spPr bwMode="auto">
          <a:xfrm>
            <a:off x="3531100" y="6249130"/>
            <a:ext cx="25717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sz="1800" dirty="0">
                <a:latin typeface="Arial" panose="020B0604020202020204" pitchFamily="34" charset="0"/>
              </a:rPr>
              <a:t>(Rios, E.; Moreira, T. )</a:t>
            </a:r>
          </a:p>
        </p:txBody>
      </p:sp>
    </p:spTree>
    <p:extLst>
      <p:ext uri="{BB962C8B-B14F-4D97-AF65-F5344CB8AC3E}">
        <p14:creationId xmlns:p14="http://schemas.microsoft.com/office/powerpoint/2010/main" val="90955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245532" y="329069"/>
            <a:ext cx="8686800" cy="6365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pt-BR" dirty="0"/>
              <a:t>Conceito V</a:t>
            </a:r>
          </a:p>
        </p:txBody>
      </p:sp>
      <p:sp>
        <p:nvSpPr>
          <p:cNvPr id="30723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688FAC6-82B0-45C5-BB71-6E2334EBE2D8}" type="slidenum">
              <a:rPr lang="pt-BR" sz="1200">
                <a:solidFill>
                  <a:srgbClr val="045C75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pt-BR" sz="1200">
              <a:solidFill>
                <a:srgbClr val="045C75"/>
              </a:solidFill>
              <a:latin typeface="Arial" panose="020B0604020202020204" pitchFamily="34" charset="0"/>
            </a:endParaRPr>
          </a:p>
        </p:txBody>
      </p:sp>
      <p:sp>
        <p:nvSpPr>
          <p:cNvPr id="30724" name="Rectangle 3"/>
          <p:cNvSpPr>
            <a:spLocks noGrp="1" noChangeArrowheads="1"/>
          </p:cNvSpPr>
          <p:nvPr>
            <p:ph idx="1"/>
          </p:nvPr>
        </p:nvSpPr>
        <p:spPr>
          <a:xfrm>
            <a:off x="531282" y="1469633"/>
            <a:ext cx="9502066" cy="4357688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pt-BR" sz="2400" dirty="0"/>
              <a:t>O ciclo de vida de teste pressupõe realizar teste ao longo de todo o ciclo de vida de desenvolvimento</a:t>
            </a:r>
          </a:p>
          <a:p>
            <a:pPr eaLnBrk="1" hangingPunct="1"/>
            <a:endParaRPr lang="pt-BR" sz="2400" dirty="0"/>
          </a:p>
          <a:p>
            <a:pPr eaLnBrk="1" hangingPunct="1"/>
            <a:r>
              <a:rPr lang="pt-BR" sz="2400" dirty="0"/>
              <a:t>Os ciclos de vida de teste e de desenvolvimento são independentes, mas o teste depende da conclusão dos produtos gerados no desenvolvimento</a:t>
            </a:r>
          </a:p>
          <a:p>
            <a:pPr eaLnBrk="1" hangingPunct="1"/>
            <a:endParaRPr lang="pt-BR" sz="2400" dirty="0"/>
          </a:p>
          <a:p>
            <a:pPr eaLnBrk="1" hangingPunct="1"/>
            <a:r>
              <a:rPr lang="pt-BR" sz="2400" dirty="0"/>
              <a:t>As atividades de teste são realizadas em grupos que podem ser</a:t>
            </a:r>
          </a:p>
          <a:p>
            <a:pPr lvl="1" eaLnBrk="1" hangingPunct="1"/>
            <a:r>
              <a:rPr lang="pt-BR" sz="2000" dirty="0"/>
              <a:t>Internos, com profissionais pertencentes ao projeto ou a uma área de teste dentro da empresa</a:t>
            </a:r>
          </a:p>
          <a:p>
            <a:pPr lvl="1" eaLnBrk="1" hangingPunct="1"/>
            <a:r>
              <a:rPr lang="pt-BR" sz="2000" dirty="0"/>
              <a:t>Externos, com profissionais de um empresa externa </a:t>
            </a:r>
          </a:p>
          <a:p>
            <a:pPr lvl="1" eaLnBrk="1" hangingPunct="1"/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25827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23826" y="107157"/>
            <a:ext cx="86868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pt-BR" sz="4500" dirty="0"/>
              <a:t>Processo de Teste </a:t>
            </a:r>
            <a:br>
              <a:rPr lang="pt-BR" sz="4500" dirty="0"/>
            </a:br>
            <a:r>
              <a:rPr lang="pt-BR" dirty="0"/>
              <a:t>Conceito V (2)</a:t>
            </a:r>
          </a:p>
        </p:txBody>
      </p:sp>
      <p:sp>
        <p:nvSpPr>
          <p:cNvPr id="31747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919501A-0971-4577-8BC0-4F9E0DA16D26}" type="slidenum">
              <a:rPr lang="pt-BR" sz="1200">
                <a:solidFill>
                  <a:srgbClr val="045C75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pt-BR" sz="1200">
              <a:solidFill>
                <a:srgbClr val="045C75"/>
              </a:solidFill>
              <a:latin typeface="Arial" panose="020B0604020202020204" pitchFamily="34" charset="0"/>
            </a:endParaRPr>
          </a:p>
        </p:txBody>
      </p:sp>
      <p:grpSp>
        <p:nvGrpSpPr>
          <p:cNvPr id="31748" name="Grupo 23"/>
          <p:cNvGrpSpPr>
            <a:grpSpLocks/>
          </p:cNvGrpSpPr>
          <p:nvPr/>
        </p:nvGrpSpPr>
        <p:grpSpPr bwMode="auto">
          <a:xfrm>
            <a:off x="716757" y="1781241"/>
            <a:ext cx="7500937" cy="4000500"/>
            <a:chOff x="928662" y="2357430"/>
            <a:chExt cx="7500990" cy="4000528"/>
          </a:xfrm>
        </p:grpSpPr>
        <p:sp>
          <p:nvSpPr>
            <p:cNvPr id="7" name="Retângulo 6"/>
            <p:cNvSpPr/>
            <p:nvPr/>
          </p:nvSpPr>
          <p:spPr>
            <a:xfrm>
              <a:off x="928662" y="2357430"/>
              <a:ext cx="7500990" cy="400052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pt-BR"/>
            </a:p>
          </p:txBody>
        </p:sp>
        <p:sp>
          <p:nvSpPr>
            <p:cNvPr id="8" name="Elipse 7"/>
            <p:cNvSpPr/>
            <p:nvPr/>
          </p:nvSpPr>
          <p:spPr>
            <a:xfrm>
              <a:off x="1285852" y="2643182"/>
              <a:ext cx="2500331" cy="10001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/>
                <a:t>Início da implementação</a:t>
              </a:r>
            </a:p>
          </p:txBody>
        </p:sp>
        <p:sp>
          <p:nvSpPr>
            <p:cNvPr id="9" name="Elipse 8"/>
            <p:cNvSpPr/>
            <p:nvPr/>
          </p:nvSpPr>
          <p:spPr>
            <a:xfrm>
              <a:off x="5357818" y="2643182"/>
              <a:ext cx="2500330" cy="10001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/>
                <a:t>Início dos testes</a:t>
              </a:r>
            </a:p>
          </p:txBody>
        </p:sp>
        <p:sp>
          <p:nvSpPr>
            <p:cNvPr id="10" name="Elipse 9"/>
            <p:cNvSpPr/>
            <p:nvPr/>
          </p:nvSpPr>
          <p:spPr>
            <a:xfrm>
              <a:off x="3357554" y="5072074"/>
              <a:ext cx="2500330" cy="10001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/>
                <a:t>Correções completadas</a:t>
              </a:r>
            </a:p>
          </p:txBody>
        </p:sp>
        <p:cxnSp>
          <p:nvCxnSpPr>
            <p:cNvPr id="12" name="Conector de seta reta 11"/>
            <p:cNvCxnSpPr>
              <a:stCxn id="8" idx="4"/>
            </p:cNvCxnSpPr>
            <p:nvPr/>
          </p:nvCxnSpPr>
          <p:spPr>
            <a:xfrm rot="16200000" flipH="1">
              <a:off x="2232008" y="3946529"/>
              <a:ext cx="1571636" cy="96520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/>
            <p:cNvCxnSpPr>
              <a:stCxn id="9" idx="4"/>
            </p:cNvCxnSpPr>
            <p:nvPr/>
          </p:nvCxnSpPr>
          <p:spPr>
            <a:xfrm rot="5400000">
              <a:off x="5340355" y="3946529"/>
              <a:ext cx="1571636" cy="96520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de seta reta 15"/>
            <p:cNvCxnSpPr/>
            <p:nvPr/>
          </p:nvCxnSpPr>
          <p:spPr>
            <a:xfrm>
              <a:off x="3357554" y="3857627"/>
              <a:ext cx="2286016" cy="15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de seta reta 16"/>
            <p:cNvCxnSpPr/>
            <p:nvPr/>
          </p:nvCxnSpPr>
          <p:spPr>
            <a:xfrm>
              <a:off x="3857620" y="4784734"/>
              <a:ext cx="1214447" cy="15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760" name="CaixaDeTexto 19"/>
            <p:cNvSpPr txBox="1">
              <a:spLocks noChangeArrowheads="1"/>
            </p:cNvSpPr>
            <p:nvPr/>
          </p:nvSpPr>
          <p:spPr bwMode="auto">
            <a:xfrm>
              <a:off x="1500166" y="4214818"/>
              <a:ext cx="1357322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Constantia" panose="020306020503060303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Constantia" panose="020306020503060303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onstantia" panose="020306020503060303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sz="1800">
                  <a:latin typeface="Arial" panose="020B0604020202020204" pitchFamily="34" charset="0"/>
                </a:rPr>
                <a:t>Ciclo de visa de DS (faz)</a:t>
              </a:r>
            </a:p>
          </p:txBody>
        </p:sp>
        <p:sp>
          <p:nvSpPr>
            <p:cNvPr id="31761" name="CaixaDeTexto 20"/>
            <p:cNvSpPr txBox="1">
              <a:spLocks noChangeArrowheads="1"/>
            </p:cNvSpPr>
            <p:nvPr/>
          </p:nvSpPr>
          <p:spPr bwMode="auto">
            <a:xfrm>
              <a:off x="6429388" y="4214818"/>
              <a:ext cx="1714512" cy="923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Constantia" panose="020306020503060303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Constantia" panose="020306020503060303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onstantia" panose="020306020503060303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sz="1800">
                  <a:latin typeface="Arial" panose="020B0604020202020204" pitchFamily="34" charset="0"/>
                </a:rPr>
                <a:t>Ciclo de vida de teste (confere)</a:t>
              </a:r>
            </a:p>
          </p:txBody>
        </p:sp>
        <p:sp>
          <p:nvSpPr>
            <p:cNvPr id="31762" name="CaixaDeTexto 21"/>
            <p:cNvSpPr txBox="1">
              <a:spLocks noChangeArrowheads="1"/>
            </p:cNvSpPr>
            <p:nvPr/>
          </p:nvSpPr>
          <p:spPr bwMode="auto">
            <a:xfrm>
              <a:off x="4071934" y="3580629"/>
              <a:ext cx="114300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Constantia" panose="020306020503060303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Constantia" panose="020306020503060303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onstantia" panose="020306020503060303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sz="1200">
                  <a:latin typeface="Arial" panose="020B0604020202020204" pitchFamily="34" charset="0"/>
                </a:rPr>
                <a:t>Verificação</a:t>
              </a:r>
            </a:p>
          </p:txBody>
        </p:sp>
        <p:sp>
          <p:nvSpPr>
            <p:cNvPr id="31763" name="CaixaDeTexto 22"/>
            <p:cNvSpPr txBox="1">
              <a:spLocks noChangeArrowheads="1"/>
            </p:cNvSpPr>
            <p:nvPr/>
          </p:nvSpPr>
          <p:spPr bwMode="auto">
            <a:xfrm>
              <a:off x="4071934" y="4500570"/>
              <a:ext cx="114300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Constantia" panose="020306020503060303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Constantia" panose="020306020503060303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onstantia" panose="020306020503060303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sz="1200">
                  <a:latin typeface="Arial" panose="020B0604020202020204" pitchFamily="34" charset="0"/>
                </a:rPr>
                <a:t>Validação</a:t>
              </a:r>
            </a:p>
          </p:txBody>
        </p:sp>
      </p:grpSp>
      <p:sp>
        <p:nvSpPr>
          <p:cNvPr id="31749" name="CaixaDeTexto 24"/>
          <p:cNvSpPr txBox="1">
            <a:spLocks noChangeArrowheads="1"/>
          </p:cNvSpPr>
          <p:nvPr/>
        </p:nvSpPr>
        <p:spPr bwMode="auto">
          <a:xfrm>
            <a:off x="3574257" y="6060348"/>
            <a:ext cx="22860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sz="1600" dirty="0">
                <a:latin typeface="Arial" panose="020B0604020202020204" pitchFamily="34" charset="0"/>
              </a:rPr>
              <a:t>(Bastos et al, 2007)</a:t>
            </a:r>
          </a:p>
        </p:txBody>
      </p:sp>
      <p:sp>
        <p:nvSpPr>
          <p:cNvPr id="18" name="Texto explicativo retangular com cantos arredondados 17"/>
          <p:cNvSpPr/>
          <p:nvPr/>
        </p:nvSpPr>
        <p:spPr>
          <a:xfrm>
            <a:off x="7532710" y="816834"/>
            <a:ext cx="2625898" cy="1357313"/>
          </a:xfrm>
          <a:prstGeom prst="wedgeRoundRectCallout">
            <a:avLst>
              <a:gd name="adj1" fmla="val -68756"/>
              <a:gd name="adj2" fmla="val 57040"/>
              <a:gd name="adj3" fmla="val 16667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 eaLnBrk="1" hangingPunct="1">
              <a:defRPr/>
            </a:pPr>
            <a:r>
              <a:rPr lang="pt-BR" sz="1200" dirty="0">
                <a:solidFill>
                  <a:schemeClr val="tx1"/>
                </a:solidFill>
              </a:rPr>
              <a:t>Equipes começam juntas, usando a mesma informação:</a:t>
            </a:r>
          </a:p>
          <a:p>
            <a:pPr algn="just" eaLnBrk="1" hangingPunct="1">
              <a:defRPr/>
            </a:pPr>
            <a:r>
              <a:rPr lang="pt-BR" sz="1200" dirty="0">
                <a:solidFill>
                  <a:schemeClr val="tx1"/>
                </a:solidFill>
              </a:rPr>
              <a:t>-Desenvolvimento captura requisitos</a:t>
            </a:r>
          </a:p>
          <a:p>
            <a:pPr algn="just" eaLnBrk="1" hangingPunct="1">
              <a:defRPr/>
            </a:pPr>
            <a:r>
              <a:rPr lang="pt-BR" sz="1200" dirty="0">
                <a:solidFill>
                  <a:schemeClr val="tx1"/>
                </a:solidFill>
              </a:rPr>
              <a:t>-Teste usa requisitos para planejar testes</a:t>
            </a:r>
          </a:p>
        </p:txBody>
      </p:sp>
      <p:sp>
        <p:nvSpPr>
          <p:cNvPr id="19" name="Texto explicativo retangular com cantos arredondados 18"/>
          <p:cNvSpPr/>
          <p:nvPr/>
        </p:nvSpPr>
        <p:spPr>
          <a:xfrm>
            <a:off x="7360707" y="4641420"/>
            <a:ext cx="2196652" cy="785813"/>
          </a:xfrm>
          <a:prstGeom prst="wedgeRoundRectCallout">
            <a:avLst>
              <a:gd name="adj1" fmla="val -88080"/>
              <a:gd name="adj2" fmla="val -50562"/>
              <a:gd name="adj3" fmla="val 16667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 eaLnBrk="1" hangingPunct="1">
              <a:defRPr/>
            </a:pPr>
            <a:r>
              <a:rPr lang="pt-BR" sz="1200" dirty="0">
                <a:solidFill>
                  <a:schemeClr val="tx1"/>
                </a:solidFill>
              </a:rPr>
              <a:t>Fazer e conferir ao longo de todo o processo de desenvolvimento</a:t>
            </a:r>
          </a:p>
        </p:txBody>
      </p:sp>
    </p:spTree>
    <p:extLst>
      <p:ext uri="{BB962C8B-B14F-4D97-AF65-F5344CB8AC3E}">
        <p14:creationId xmlns:p14="http://schemas.microsoft.com/office/powerpoint/2010/main" val="394276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Espaço Reservado para Conteúdo 3"/>
          <p:cNvSpPr>
            <a:spLocks noGrp="1"/>
          </p:cNvSpPr>
          <p:nvPr>
            <p:ph idx="1"/>
          </p:nvPr>
        </p:nvSpPr>
        <p:spPr>
          <a:xfrm>
            <a:off x="635258" y="1353954"/>
            <a:ext cx="10650693" cy="5125179"/>
          </a:xfrm>
        </p:spPr>
        <p:txBody>
          <a:bodyPr>
            <a:normAutofit/>
          </a:bodyPr>
          <a:lstStyle/>
          <a:p>
            <a:pPr eaLnBrk="1" hangingPunct="1"/>
            <a:r>
              <a:rPr lang="pt-BR" dirty="0" smtClean="0">
                <a:solidFill>
                  <a:schemeClr val="tx1"/>
                </a:solidFill>
              </a:rPr>
              <a:t>Objetivo</a:t>
            </a:r>
          </a:p>
          <a:p>
            <a:pPr lvl="1"/>
            <a:r>
              <a:rPr lang="pt-BR" sz="1800" dirty="0" smtClean="0"/>
              <a:t>Compreender o que é teste de software</a:t>
            </a:r>
          </a:p>
          <a:p>
            <a:pPr lvl="1"/>
            <a:r>
              <a:rPr lang="pt-BR" sz="1800" dirty="0" smtClean="0"/>
              <a:t>Entender as técnicas de teste e como utiliza-las</a:t>
            </a:r>
            <a:endParaRPr lang="pt-BR" dirty="0"/>
          </a:p>
          <a:p>
            <a:pPr eaLnBrk="1" hangingPunct="1"/>
            <a:r>
              <a:rPr lang="pt-BR" dirty="0" smtClean="0">
                <a:solidFill>
                  <a:schemeClr val="tx1"/>
                </a:solidFill>
              </a:rPr>
              <a:t>Bibliografia básica</a:t>
            </a:r>
          </a:p>
          <a:p>
            <a:pPr lvl="1"/>
            <a:r>
              <a:rPr lang="pt-BR" dirty="0" smtClean="0">
                <a:solidFill>
                  <a:schemeClr val="tx1"/>
                </a:solidFill>
              </a:rPr>
              <a:t>PRESSMAN</a:t>
            </a:r>
            <a:r>
              <a:rPr lang="pt-BR" dirty="0">
                <a:solidFill>
                  <a:schemeClr val="tx1"/>
                </a:solidFill>
              </a:rPr>
              <a:t>, R. , MAXIM, B. Engenharia de </a:t>
            </a:r>
            <a:r>
              <a:rPr lang="pt-BR" dirty="0" smtClean="0">
                <a:solidFill>
                  <a:schemeClr val="tx1"/>
                </a:solidFill>
              </a:rPr>
              <a:t>Software </a:t>
            </a:r>
            <a:r>
              <a:rPr lang="pt-BR" dirty="0">
                <a:solidFill>
                  <a:schemeClr val="tx1"/>
                </a:solidFill>
              </a:rPr>
              <a:t>8th </a:t>
            </a:r>
            <a:r>
              <a:rPr lang="pt-BR" dirty="0" smtClean="0">
                <a:solidFill>
                  <a:schemeClr val="tx1"/>
                </a:solidFill>
              </a:rPr>
              <a:t>edição, 2016. </a:t>
            </a:r>
          </a:p>
          <a:p>
            <a:pPr lvl="1"/>
            <a:endParaRPr lang="pt-BR" dirty="0">
              <a:solidFill>
                <a:schemeClr val="tx1"/>
              </a:solidFill>
            </a:endParaRPr>
          </a:p>
          <a:p>
            <a:pPr lvl="1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A96B8-5A1D-4F9A-95DB-98EB65D3F7D6}" type="slidenum">
              <a:rPr lang="pt-BR"/>
              <a:pPr>
                <a:defRPr/>
              </a:pPr>
              <a:t>2</a:t>
            </a:fld>
            <a:endParaRPr lang="pt-BR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635258" y="210954"/>
            <a:ext cx="8230465" cy="1143000"/>
          </a:xfrm>
          <a:prstGeom prst="rect">
            <a:avLst/>
          </a:prstGeom>
        </p:spPr>
        <p:txBody>
          <a:bodyPr lIns="91438" tIns="45719" rIns="91438" bIns="45719" anchor="ctr"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pt-BR" sz="3600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Plano de aula</a:t>
            </a:r>
          </a:p>
        </p:txBody>
      </p:sp>
    </p:spTree>
    <p:extLst>
      <p:ext uri="{BB962C8B-B14F-4D97-AF65-F5344CB8AC3E}">
        <p14:creationId xmlns:p14="http://schemas.microsoft.com/office/powerpoint/2010/main" val="192247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245532" y="450057"/>
            <a:ext cx="8686800" cy="63817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pt-BR" dirty="0"/>
              <a:t>Validação e Verificação</a:t>
            </a:r>
          </a:p>
        </p:txBody>
      </p:sp>
      <p:sp>
        <p:nvSpPr>
          <p:cNvPr id="32771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00B0736-33B5-4D2E-84A9-229FD0206F3B}" type="slidenum">
              <a:rPr lang="pt-BR" sz="1200">
                <a:solidFill>
                  <a:srgbClr val="045C75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pt-BR" sz="1200">
              <a:solidFill>
                <a:srgbClr val="045C75"/>
              </a:solidFill>
              <a:latin typeface="Arial" panose="020B0604020202020204" pitchFamily="34" charset="0"/>
            </a:endParaRPr>
          </a:p>
        </p:txBody>
      </p:sp>
      <p:sp>
        <p:nvSpPr>
          <p:cNvPr id="29700" name="Rectangle 3"/>
          <p:cNvSpPr>
            <a:spLocks noGrp="1" noChangeArrowheads="1"/>
          </p:cNvSpPr>
          <p:nvPr>
            <p:ph idx="1"/>
          </p:nvPr>
        </p:nvSpPr>
        <p:spPr>
          <a:xfrm>
            <a:off x="245532" y="1700213"/>
            <a:ext cx="10136718" cy="3929062"/>
          </a:xfrm>
        </p:spPr>
        <p:txBody>
          <a:bodyPr/>
          <a:lstStyle/>
          <a:p>
            <a:pPr lvl="1" eaLnBrk="1" hangingPunct="1">
              <a:defRPr/>
            </a:pPr>
            <a:r>
              <a:rPr lang="pt-BR" sz="2200" dirty="0"/>
              <a:t>Nós construímos corretamente o sistema (o que foi construído)</a:t>
            </a:r>
          </a:p>
          <a:p>
            <a:pPr lvl="1" eaLnBrk="1" hangingPunct="1">
              <a:defRPr/>
            </a:pPr>
            <a:r>
              <a:rPr lang="pt-BR" sz="2200" dirty="0"/>
              <a:t>Nós construímos o sistema correto (entendimento)</a:t>
            </a:r>
          </a:p>
          <a:p>
            <a:pPr lvl="1" eaLnBrk="1" hangingPunct="1">
              <a:defRPr/>
            </a:pPr>
            <a:endParaRPr lang="pt-BR" sz="2200" dirty="0"/>
          </a:p>
          <a:p>
            <a:pPr lvl="1" eaLnBrk="1" hangingPunct="1">
              <a:defRPr/>
            </a:pPr>
            <a:r>
              <a:rPr lang="pt-BR" sz="2200" dirty="0"/>
              <a:t>Atividades de verificação</a:t>
            </a:r>
          </a:p>
          <a:p>
            <a:pPr lvl="2" eaLnBrk="1" hangingPunct="1">
              <a:defRPr/>
            </a:pPr>
            <a:r>
              <a:rPr lang="pt-BR" sz="1900" dirty="0"/>
              <a:t>Revisões de requisitos</a:t>
            </a:r>
          </a:p>
          <a:p>
            <a:pPr lvl="2" eaLnBrk="1" hangingPunct="1">
              <a:defRPr/>
            </a:pPr>
            <a:r>
              <a:rPr lang="pt-BR" sz="1900" dirty="0"/>
              <a:t>Revisões de modelos</a:t>
            </a:r>
          </a:p>
          <a:p>
            <a:pPr lvl="2" eaLnBrk="1" hangingPunct="1">
              <a:defRPr/>
            </a:pPr>
            <a:r>
              <a:rPr lang="pt-BR" sz="1900" dirty="0"/>
              <a:t>Inspeções de código</a:t>
            </a:r>
          </a:p>
          <a:p>
            <a:pPr marL="668337" lvl="2" indent="0">
              <a:buNone/>
              <a:defRPr/>
            </a:pPr>
            <a:endParaRPr lang="pt-BR" sz="1900" dirty="0"/>
          </a:p>
          <a:p>
            <a:pPr eaLnBrk="1" hangingPunct="1">
              <a:defRPr/>
            </a:pPr>
            <a:endParaRPr lang="pt-BR" dirty="0" smtClean="0"/>
          </a:p>
          <a:p>
            <a:pPr lvl="1" eaLnBrk="1" hangingPunct="1">
              <a:defRPr/>
            </a:pPr>
            <a:endParaRPr lang="pt-BR" dirty="0" smtClean="0"/>
          </a:p>
          <a:p>
            <a:pPr lvl="1" eaLnBrk="1" hangingPunct="1">
              <a:defRPr/>
            </a:pPr>
            <a:endParaRPr lang="pt-BR" dirty="0" smtClean="0"/>
          </a:p>
          <a:p>
            <a:pPr eaLnBrk="1" hangingPunct="1">
              <a:defRPr/>
            </a:pPr>
            <a:endParaRPr lang="pt-BR" sz="2800" dirty="0"/>
          </a:p>
        </p:txBody>
      </p:sp>
      <p:sp>
        <p:nvSpPr>
          <p:cNvPr id="2" name="Retângulo 1"/>
          <p:cNvSpPr/>
          <p:nvPr/>
        </p:nvSpPr>
        <p:spPr>
          <a:xfrm>
            <a:off x="5010825" y="3082594"/>
            <a:ext cx="4572000" cy="1835150"/>
          </a:xfrm>
          <a:prstGeom prst="rect">
            <a:avLst/>
          </a:prstGeom>
        </p:spPr>
        <p:txBody>
          <a:bodyPr>
            <a:spAutoFit/>
          </a:bodyPr>
          <a:lstStyle/>
          <a:p>
            <a:pPr marL="554037" lvl="1" indent="-246063">
              <a:spcBef>
                <a:spcPct val="20000"/>
              </a:spcBef>
              <a:buClr>
                <a:schemeClr val="accent1"/>
              </a:buClr>
              <a:buFont typeface="Wingdings 2" panose="05020102010507070707" pitchFamily="18" charset="2"/>
              <a:buChar char=""/>
              <a:defRPr/>
            </a:pPr>
            <a:r>
              <a:rPr lang="pt-BR" sz="2200" dirty="0"/>
              <a:t>Atividades de validação</a:t>
            </a:r>
          </a:p>
          <a:p>
            <a:pPr marL="1011237" lvl="2" indent="-246063">
              <a:spcBef>
                <a:spcPct val="20000"/>
              </a:spcBef>
              <a:buClr>
                <a:schemeClr val="accent1"/>
              </a:buClr>
              <a:buFont typeface="Wingdings 2" panose="05020102010507070707" pitchFamily="18" charset="2"/>
              <a:buChar char=""/>
              <a:defRPr/>
            </a:pPr>
            <a:r>
              <a:rPr lang="pt-BR" sz="1900" dirty="0"/>
              <a:t>Teste unitário</a:t>
            </a:r>
          </a:p>
          <a:p>
            <a:pPr marL="1011237" lvl="2" indent="-246063">
              <a:spcBef>
                <a:spcPct val="20000"/>
              </a:spcBef>
              <a:buClr>
                <a:schemeClr val="accent1"/>
              </a:buClr>
              <a:buFont typeface="Wingdings 2" panose="05020102010507070707" pitchFamily="18" charset="2"/>
              <a:buChar char=""/>
              <a:defRPr/>
            </a:pPr>
            <a:r>
              <a:rPr lang="pt-BR" sz="1900" dirty="0"/>
              <a:t>Teste de integração</a:t>
            </a:r>
          </a:p>
          <a:p>
            <a:pPr marL="1011237" lvl="2" indent="-246063">
              <a:spcBef>
                <a:spcPct val="20000"/>
              </a:spcBef>
              <a:buClr>
                <a:schemeClr val="accent1"/>
              </a:buClr>
              <a:buFont typeface="Wingdings 2" panose="05020102010507070707" pitchFamily="18" charset="2"/>
              <a:buChar char=""/>
              <a:defRPr/>
            </a:pPr>
            <a:r>
              <a:rPr lang="pt-BR" sz="1900" dirty="0"/>
              <a:t>Teste de sistema</a:t>
            </a:r>
          </a:p>
          <a:p>
            <a:pPr marL="1011237" lvl="2" indent="-246063">
              <a:spcBef>
                <a:spcPct val="20000"/>
              </a:spcBef>
              <a:buClr>
                <a:schemeClr val="accent1"/>
              </a:buClr>
              <a:buFont typeface="Wingdings 2" panose="05020102010507070707" pitchFamily="18" charset="2"/>
              <a:buChar char=""/>
              <a:defRPr/>
            </a:pPr>
            <a:r>
              <a:rPr lang="pt-BR" sz="1900" dirty="0"/>
              <a:t>Teste de aceitação</a:t>
            </a:r>
          </a:p>
        </p:txBody>
      </p:sp>
    </p:spTree>
    <p:extLst>
      <p:ext uri="{BB962C8B-B14F-4D97-AF65-F5344CB8AC3E}">
        <p14:creationId xmlns:p14="http://schemas.microsoft.com/office/powerpoint/2010/main" val="4215108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B168464-2CBF-4B71-825A-60B75D6163CC}" type="slidenum">
              <a:rPr lang="pt-BR" sz="1200">
                <a:solidFill>
                  <a:srgbClr val="045C75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pt-BR" sz="1200">
              <a:solidFill>
                <a:srgbClr val="045C75"/>
              </a:solidFill>
              <a:latin typeface="Arial" panose="020B0604020202020204" pitchFamily="34" charset="0"/>
            </a:endParaRPr>
          </a:p>
        </p:txBody>
      </p:sp>
      <p:grpSp>
        <p:nvGrpSpPr>
          <p:cNvPr id="33795" name="Grupo 15"/>
          <p:cNvGrpSpPr>
            <a:grpSpLocks/>
          </p:cNvGrpSpPr>
          <p:nvPr/>
        </p:nvGrpSpPr>
        <p:grpSpPr bwMode="auto">
          <a:xfrm>
            <a:off x="523877" y="1643063"/>
            <a:ext cx="7643812" cy="5000625"/>
            <a:chOff x="857250" y="1785938"/>
            <a:chExt cx="7643813" cy="5000625"/>
          </a:xfrm>
        </p:grpSpPr>
        <p:cxnSp>
          <p:nvCxnSpPr>
            <p:cNvPr id="30" name="Conector reto 29"/>
            <p:cNvCxnSpPr>
              <a:stCxn id="8" idx="2"/>
            </p:cNvCxnSpPr>
            <p:nvPr/>
          </p:nvCxnSpPr>
          <p:spPr>
            <a:xfrm rot="5400000">
              <a:off x="4393407" y="3250407"/>
              <a:ext cx="4143375" cy="207168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/>
            <p:cNvCxnSpPr>
              <a:stCxn id="7" idx="2"/>
            </p:cNvCxnSpPr>
            <p:nvPr/>
          </p:nvCxnSpPr>
          <p:spPr>
            <a:xfrm rot="16200000" flipH="1">
              <a:off x="928687" y="3143251"/>
              <a:ext cx="4143375" cy="22860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tângulo 6"/>
            <p:cNvSpPr/>
            <p:nvPr/>
          </p:nvSpPr>
          <p:spPr>
            <a:xfrm>
              <a:off x="857250" y="1785938"/>
              <a:ext cx="2000250" cy="4286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sz="1200" dirty="0">
                  <a:solidFill>
                    <a:schemeClr val="tx1"/>
                  </a:solidFill>
                </a:rPr>
                <a:t>Levantamento de requisitos</a:t>
              </a:r>
            </a:p>
          </p:txBody>
        </p:sp>
        <p:sp>
          <p:nvSpPr>
            <p:cNvPr id="8" name="Retângulo 7"/>
            <p:cNvSpPr/>
            <p:nvPr/>
          </p:nvSpPr>
          <p:spPr>
            <a:xfrm>
              <a:off x="6500813" y="1785938"/>
              <a:ext cx="2000250" cy="4286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sz="1200" dirty="0">
                  <a:solidFill>
                    <a:schemeClr val="tx1"/>
                  </a:solidFill>
                </a:rPr>
                <a:t>Teste de aceitação</a:t>
              </a:r>
            </a:p>
          </p:txBody>
        </p:sp>
        <p:sp>
          <p:nvSpPr>
            <p:cNvPr id="9" name="Retângulo 8"/>
            <p:cNvSpPr/>
            <p:nvPr/>
          </p:nvSpPr>
          <p:spPr>
            <a:xfrm>
              <a:off x="6072188" y="3000376"/>
              <a:ext cx="2000250" cy="42862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sz="1200" dirty="0">
                  <a:solidFill>
                    <a:schemeClr val="tx1"/>
                  </a:solidFill>
                </a:rPr>
                <a:t>Teste de sistema</a:t>
              </a:r>
            </a:p>
          </p:txBody>
        </p:sp>
        <p:sp>
          <p:nvSpPr>
            <p:cNvPr id="10" name="Retângulo 9"/>
            <p:cNvSpPr/>
            <p:nvPr/>
          </p:nvSpPr>
          <p:spPr>
            <a:xfrm>
              <a:off x="5715001" y="4071938"/>
              <a:ext cx="2000250" cy="428625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sz="1200" dirty="0">
                  <a:solidFill>
                    <a:schemeClr val="tx1"/>
                  </a:solidFill>
                </a:rPr>
                <a:t>Teste de integração</a:t>
              </a:r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5357813" y="5143501"/>
              <a:ext cx="2000250" cy="42862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sz="1200" dirty="0">
                  <a:solidFill>
                    <a:schemeClr val="tx1"/>
                  </a:solidFill>
                </a:rPr>
                <a:t>Teste de unidade</a:t>
              </a:r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3786187" y="6357938"/>
              <a:ext cx="2000250" cy="42862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sz="1200" dirty="0">
                  <a:solidFill>
                    <a:schemeClr val="tx1"/>
                  </a:solidFill>
                </a:rPr>
                <a:t>Codificação</a:t>
              </a:r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1428750" y="3000376"/>
              <a:ext cx="2000250" cy="42862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sz="1200" dirty="0">
                  <a:solidFill>
                    <a:schemeClr val="tx1"/>
                  </a:solidFill>
                </a:rPr>
                <a:t>Especificação</a:t>
              </a:r>
            </a:p>
          </p:txBody>
        </p:sp>
        <p:sp>
          <p:nvSpPr>
            <p:cNvPr id="20" name="Retângulo 19"/>
            <p:cNvSpPr/>
            <p:nvPr/>
          </p:nvSpPr>
          <p:spPr>
            <a:xfrm>
              <a:off x="2000250" y="4071938"/>
              <a:ext cx="2000250" cy="428625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sz="1200" dirty="0">
                  <a:solidFill>
                    <a:schemeClr val="tx1"/>
                  </a:solidFill>
                </a:rPr>
                <a:t>Arquitetura</a:t>
              </a:r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2500312" y="5143501"/>
              <a:ext cx="2000250" cy="42862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sz="1200" dirty="0">
                  <a:solidFill>
                    <a:schemeClr val="tx1"/>
                  </a:solidFill>
                </a:rPr>
                <a:t>Construção</a:t>
              </a:r>
            </a:p>
          </p:txBody>
        </p:sp>
      </p:grp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>
          <a:xfrm>
            <a:off x="311033" y="250031"/>
            <a:ext cx="86868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pt-BR" sz="4500" dirty="0"/>
              <a:t>Processo de Teste </a:t>
            </a:r>
            <a:br>
              <a:rPr lang="pt-BR" sz="4500" dirty="0"/>
            </a:br>
            <a:r>
              <a:rPr lang="pt-BR" dirty="0"/>
              <a:t>Conceito V (4)</a:t>
            </a:r>
          </a:p>
        </p:txBody>
      </p:sp>
      <p:sp>
        <p:nvSpPr>
          <p:cNvPr id="15" name="Texto explicativo retangular 14"/>
          <p:cNvSpPr/>
          <p:nvPr/>
        </p:nvSpPr>
        <p:spPr>
          <a:xfrm>
            <a:off x="6738939" y="5715000"/>
            <a:ext cx="3970814" cy="928688"/>
          </a:xfrm>
          <a:prstGeom prst="wedgeRectCallout">
            <a:avLst>
              <a:gd name="adj1" fmla="val -41180"/>
              <a:gd name="adj2" fmla="val -87097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 eaLnBrk="1" hangingPunct="1">
              <a:buFont typeface="Arial" pitchFamily="34" charset="0"/>
              <a:buChar char="•"/>
              <a:defRPr/>
            </a:pPr>
            <a:r>
              <a:rPr lang="pt-BR" sz="1200" dirty="0">
                <a:solidFill>
                  <a:schemeClr val="tx1"/>
                </a:solidFill>
              </a:rPr>
              <a:t>Aplicado aos menores componentes</a:t>
            </a:r>
          </a:p>
          <a:p>
            <a:pPr algn="just" eaLnBrk="1" hangingPunct="1">
              <a:buFont typeface="Arial" pitchFamily="34" charset="0"/>
              <a:buChar char="•"/>
              <a:defRPr/>
            </a:pPr>
            <a:r>
              <a:rPr lang="pt-BR" sz="1200" dirty="0">
                <a:solidFill>
                  <a:schemeClr val="tx1"/>
                </a:solidFill>
              </a:rPr>
              <a:t>Garantia de especificação funcional e arquitetural</a:t>
            </a:r>
          </a:p>
          <a:p>
            <a:pPr algn="just" eaLnBrk="1" hangingPunct="1">
              <a:buFont typeface="Arial" pitchFamily="34" charset="0"/>
              <a:buChar char="•"/>
              <a:defRPr/>
            </a:pPr>
            <a:r>
              <a:rPr lang="pt-BR" sz="1200" dirty="0">
                <a:solidFill>
                  <a:schemeClr val="tx1"/>
                </a:solidFill>
              </a:rPr>
              <a:t>Realizado pelo programador</a:t>
            </a:r>
          </a:p>
          <a:p>
            <a:pPr algn="just" eaLnBrk="1" hangingPunct="1">
              <a:buFont typeface="Arial" pitchFamily="34" charset="0"/>
              <a:buChar char="•"/>
              <a:defRPr/>
            </a:pPr>
            <a:r>
              <a:rPr lang="pt-BR" sz="1200" dirty="0">
                <a:solidFill>
                  <a:schemeClr val="tx1"/>
                </a:solidFill>
              </a:rPr>
              <a:t>Testa funções, objetos, componentes</a:t>
            </a:r>
          </a:p>
        </p:txBody>
      </p:sp>
      <p:sp>
        <p:nvSpPr>
          <p:cNvPr id="17" name="Texto explicativo retangular 16"/>
          <p:cNvSpPr/>
          <p:nvPr/>
        </p:nvSpPr>
        <p:spPr>
          <a:xfrm>
            <a:off x="8167689" y="4572001"/>
            <a:ext cx="2930371" cy="785813"/>
          </a:xfrm>
          <a:prstGeom prst="wedgeRectCallout">
            <a:avLst>
              <a:gd name="adj1" fmla="val -88148"/>
              <a:gd name="adj2" fmla="val -90285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 eaLnBrk="1" hangingPunct="1">
              <a:buFont typeface="Arial" pitchFamily="34" charset="0"/>
              <a:buChar char="•"/>
              <a:defRPr/>
            </a:pPr>
            <a:r>
              <a:rPr lang="pt-BR" sz="1200" dirty="0">
                <a:solidFill>
                  <a:schemeClr val="tx1"/>
                </a:solidFill>
              </a:rPr>
              <a:t>Integração entre unidades. </a:t>
            </a:r>
          </a:p>
          <a:p>
            <a:pPr algn="just" eaLnBrk="1" hangingPunct="1">
              <a:buFont typeface="Arial" pitchFamily="34" charset="0"/>
              <a:buChar char="•"/>
              <a:defRPr/>
            </a:pPr>
            <a:r>
              <a:rPr lang="pt-BR" sz="1200" dirty="0">
                <a:solidFill>
                  <a:schemeClr val="tx1"/>
                </a:solidFill>
              </a:rPr>
              <a:t>Avalia interação</a:t>
            </a:r>
          </a:p>
          <a:p>
            <a:pPr algn="just" eaLnBrk="1" hangingPunct="1">
              <a:buFont typeface="Arial" pitchFamily="34" charset="0"/>
              <a:buChar char="•"/>
              <a:defRPr/>
            </a:pPr>
            <a:r>
              <a:rPr lang="pt-BR" sz="1200" dirty="0">
                <a:solidFill>
                  <a:schemeClr val="tx1"/>
                </a:solidFill>
              </a:rPr>
              <a:t>Executado pelos analistas</a:t>
            </a:r>
          </a:p>
          <a:p>
            <a:pPr algn="just" eaLnBrk="1" hangingPunct="1">
              <a:buFont typeface="Arial" pitchFamily="34" charset="0"/>
              <a:buChar char="•"/>
              <a:defRPr/>
            </a:pPr>
            <a:r>
              <a:rPr lang="pt-BR" sz="1200" dirty="0">
                <a:solidFill>
                  <a:schemeClr val="tx1"/>
                </a:solidFill>
              </a:rPr>
              <a:t>Ambiente de teste</a:t>
            </a:r>
          </a:p>
        </p:txBody>
      </p:sp>
      <p:sp>
        <p:nvSpPr>
          <p:cNvPr id="22" name="Texto explicativo retangular 21"/>
          <p:cNvSpPr/>
          <p:nvPr/>
        </p:nvSpPr>
        <p:spPr>
          <a:xfrm>
            <a:off x="8239125" y="3429001"/>
            <a:ext cx="3071878" cy="785813"/>
          </a:xfrm>
          <a:prstGeom prst="wedgeRectCallout">
            <a:avLst>
              <a:gd name="adj1" fmla="val -77521"/>
              <a:gd name="adj2" fmla="val -88691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 eaLnBrk="1" hangingPunct="1">
              <a:buFont typeface="Arial" pitchFamily="34" charset="0"/>
              <a:buChar char="•"/>
              <a:defRPr/>
            </a:pPr>
            <a:r>
              <a:rPr lang="pt-BR" sz="1200" dirty="0">
                <a:solidFill>
                  <a:schemeClr val="tx1"/>
                </a:solidFill>
              </a:rPr>
              <a:t>Executado em todo o sistema</a:t>
            </a:r>
          </a:p>
          <a:p>
            <a:pPr algn="just" eaLnBrk="1" hangingPunct="1">
              <a:buFont typeface="Arial" pitchFamily="34" charset="0"/>
              <a:buChar char="•"/>
              <a:defRPr/>
            </a:pPr>
            <a:r>
              <a:rPr lang="pt-BR" sz="1200" dirty="0">
                <a:solidFill>
                  <a:schemeClr val="tx1"/>
                </a:solidFill>
              </a:rPr>
              <a:t>Ambiente de teste</a:t>
            </a:r>
          </a:p>
          <a:p>
            <a:pPr algn="just" eaLnBrk="1" hangingPunct="1">
              <a:buFont typeface="Arial" pitchFamily="34" charset="0"/>
              <a:buChar char="•"/>
              <a:defRPr/>
            </a:pPr>
            <a:r>
              <a:rPr lang="pt-BR" sz="1200" dirty="0">
                <a:solidFill>
                  <a:schemeClr val="tx1"/>
                </a:solidFill>
              </a:rPr>
              <a:t>Valida as funcionalidades</a:t>
            </a:r>
          </a:p>
          <a:p>
            <a:pPr algn="just" eaLnBrk="1" hangingPunct="1">
              <a:buFont typeface="Arial" pitchFamily="34" charset="0"/>
              <a:buChar char="•"/>
              <a:defRPr/>
            </a:pPr>
            <a:r>
              <a:rPr lang="pt-BR" sz="1200" dirty="0">
                <a:solidFill>
                  <a:schemeClr val="tx1"/>
                </a:solidFill>
              </a:rPr>
              <a:t>Realizado pelo analista de teste</a:t>
            </a:r>
          </a:p>
        </p:txBody>
      </p:sp>
      <p:sp>
        <p:nvSpPr>
          <p:cNvPr id="23" name="Texto explicativo retangular 22"/>
          <p:cNvSpPr/>
          <p:nvPr/>
        </p:nvSpPr>
        <p:spPr>
          <a:xfrm>
            <a:off x="8391525" y="2143125"/>
            <a:ext cx="2919478" cy="928688"/>
          </a:xfrm>
          <a:prstGeom prst="wedgeRectCallout">
            <a:avLst>
              <a:gd name="adj1" fmla="val -60518"/>
              <a:gd name="adj2" fmla="val -76307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 eaLnBrk="1" hangingPunct="1">
              <a:buFont typeface="Arial" pitchFamily="34" charset="0"/>
              <a:buChar char="•"/>
              <a:defRPr/>
            </a:pPr>
            <a:r>
              <a:rPr lang="pt-BR" sz="1200" dirty="0">
                <a:solidFill>
                  <a:schemeClr val="tx1"/>
                </a:solidFill>
              </a:rPr>
              <a:t>Antes da implantação</a:t>
            </a:r>
          </a:p>
          <a:p>
            <a:pPr algn="just" eaLnBrk="1" hangingPunct="1">
              <a:buFont typeface="Arial" pitchFamily="34" charset="0"/>
              <a:buChar char="•"/>
              <a:defRPr/>
            </a:pPr>
            <a:r>
              <a:rPr lang="pt-BR" sz="1200" dirty="0">
                <a:solidFill>
                  <a:schemeClr val="tx1"/>
                </a:solidFill>
              </a:rPr>
              <a:t>Verificar se o software está pronto para ser entregue </a:t>
            </a:r>
          </a:p>
          <a:p>
            <a:pPr algn="just" eaLnBrk="1" hangingPunct="1">
              <a:buFont typeface="Arial" pitchFamily="34" charset="0"/>
              <a:buChar char="•"/>
              <a:defRPr/>
            </a:pPr>
            <a:r>
              <a:rPr lang="pt-BR" sz="1200" dirty="0">
                <a:solidFill>
                  <a:schemeClr val="tx1"/>
                </a:solidFill>
              </a:rPr>
              <a:t>Ambiente de homologação</a:t>
            </a:r>
          </a:p>
          <a:p>
            <a:pPr algn="just" eaLnBrk="1" hangingPunct="1">
              <a:buFont typeface="Arial" pitchFamily="34" charset="0"/>
              <a:buChar char="•"/>
              <a:defRPr/>
            </a:pPr>
            <a:r>
              <a:rPr lang="pt-BR" sz="1200" dirty="0">
                <a:solidFill>
                  <a:schemeClr val="tx1"/>
                </a:solidFill>
              </a:rPr>
              <a:t>Realizado pelo cliente</a:t>
            </a:r>
          </a:p>
        </p:txBody>
      </p:sp>
    </p:spTree>
    <p:extLst>
      <p:ext uri="{BB962C8B-B14F-4D97-AF65-F5344CB8AC3E}">
        <p14:creationId xmlns:p14="http://schemas.microsoft.com/office/powerpoint/2010/main" val="2957438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1" y="178594"/>
            <a:ext cx="86868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pt-BR" sz="4500" dirty="0"/>
              <a:t>Processo de Teste </a:t>
            </a:r>
            <a:br>
              <a:rPr lang="pt-BR" sz="4500" dirty="0"/>
            </a:br>
            <a:r>
              <a:rPr lang="pt-BR" dirty="0"/>
              <a:t>Ciclo de vida</a:t>
            </a:r>
          </a:p>
        </p:txBody>
      </p:sp>
      <p:sp>
        <p:nvSpPr>
          <p:cNvPr id="34819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xfrm>
            <a:off x="7790564" y="5803367"/>
            <a:ext cx="683339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EF29283-A62E-43D7-AEB5-E5F8566A47AC}" type="slidenum">
              <a:rPr lang="pt-BR" sz="1200">
                <a:solidFill>
                  <a:srgbClr val="045C75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pt-BR" sz="1200">
              <a:solidFill>
                <a:srgbClr val="045C75"/>
              </a:solidFill>
              <a:latin typeface="Arial" panose="020B0604020202020204" pitchFamily="34" charset="0"/>
            </a:endParaRPr>
          </a:p>
        </p:txBody>
      </p:sp>
      <p:grpSp>
        <p:nvGrpSpPr>
          <p:cNvPr id="34820" name="Grupo 31"/>
          <p:cNvGrpSpPr>
            <a:grpSpLocks/>
          </p:cNvGrpSpPr>
          <p:nvPr/>
        </p:nvGrpSpPr>
        <p:grpSpPr bwMode="auto">
          <a:xfrm>
            <a:off x="1366839" y="1976569"/>
            <a:ext cx="7643812" cy="3000375"/>
            <a:chOff x="642910" y="2428868"/>
            <a:chExt cx="7643866" cy="3000396"/>
          </a:xfrm>
        </p:grpSpPr>
        <p:sp>
          <p:nvSpPr>
            <p:cNvPr id="7" name="Retângulo 6"/>
            <p:cNvSpPr/>
            <p:nvPr/>
          </p:nvSpPr>
          <p:spPr>
            <a:xfrm>
              <a:off x="642910" y="2428868"/>
              <a:ext cx="7643866" cy="6429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/>
                <a:t>Planejamento</a:t>
              </a:r>
            </a:p>
          </p:txBody>
        </p:sp>
        <p:sp>
          <p:nvSpPr>
            <p:cNvPr id="8" name="Retângulo 7"/>
            <p:cNvSpPr/>
            <p:nvPr/>
          </p:nvSpPr>
          <p:spPr>
            <a:xfrm>
              <a:off x="642910" y="3643313"/>
              <a:ext cx="1571636" cy="7143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sz="1600" dirty="0"/>
                <a:t>Procedimentos iniciais</a:t>
              </a:r>
            </a:p>
          </p:txBody>
        </p:sp>
        <p:sp>
          <p:nvSpPr>
            <p:cNvPr id="9" name="Retângulo 8"/>
            <p:cNvSpPr/>
            <p:nvPr/>
          </p:nvSpPr>
          <p:spPr>
            <a:xfrm>
              <a:off x="2643174" y="3643313"/>
              <a:ext cx="1571636" cy="7143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sz="1600" dirty="0"/>
                <a:t>Especificação</a:t>
              </a:r>
            </a:p>
          </p:txBody>
        </p:sp>
        <p:sp>
          <p:nvSpPr>
            <p:cNvPr id="10" name="Retângulo 9"/>
            <p:cNvSpPr/>
            <p:nvPr/>
          </p:nvSpPr>
          <p:spPr>
            <a:xfrm>
              <a:off x="4643438" y="3643313"/>
              <a:ext cx="1571636" cy="7143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sz="1600" dirty="0"/>
                <a:t>Execução</a:t>
              </a:r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6643702" y="3643313"/>
              <a:ext cx="1571636" cy="7143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sz="1600" dirty="0"/>
                <a:t>Entrega</a:t>
              </a:r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642910" y="4786321"/>
              <a:ext cx="7643866" cy="6429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/>
                <a:t>Preparação</a:t>
              </a:r>
            </a:p>
          </p:txBody>
        </p:sp>
        <p:cxnSp>
          <p:nvCxnSpPr>
            <p:cNvPr id="14" name="Conector de seta reta 13"/>
            <p:cNvCxnSpPr/>
            <p:nvPr/>
          </p:nvCxnSpPr>
          <p:spPr>
            <a:xfrm rot="5400000">
              <a:off x="3214678" y="3286124"/>
              <a:ext cx="428628" cy="31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de seta reta 15"/>
            <p:cNvCxnSpPr/>
            <p:nvPr/>
          </p:nvCxnSpPr>
          <p:spPr>
            <a:xfrm rot="5400000">
              <a:off x="5214942" y="3286124"/>
              <a:ext cx="428628" cy="31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de seta reta 18"/>
            <p:cNvCxnSpPr/>
            <p:nvPr/>
          </p:nvCxnSpPr>
          <p:spPr>
            <a:xfrm rot="5400000">
              <a:off x="7144562" y="3285330"/>
              <a:ext cx="428628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de seta reta 20"/>
            <p:cNvCxnSpPr/>
            <p:nvPr/>
          </p:nvCxnSpPr>
          <p:spPr>
            <a:xfrm rot="5400000" flipH="1" flipV="1">
              <a:off x="3251190" y="4608520"/>
              <a:ext cx="357191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de seta reta 22"/>
            <p:cNvCxnSpPr/>
            <p:nvPr/>
          </p:nvCxnSpPr>
          <p:spPr>
            <a:xfrm rot="5400000" flipH="1" flipV="1">
              <a:off x="5250662" y="4607726"/>
              <a:ext cx="357191" cy="31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de seta reta 24"/>
            <p:cNvCxnSpPr/>
            <p:nvPr/>
          </p:nvCxnSpPr>
          <p:spPr>
            <a:xfrm rot="5400000" flipH="1" flipV="1">
              <a:off x="7179487" y="4607726"/>
              <a:ext cx="357191" cy="31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de seta reta 26"/>
            <p:cNvCxnSpPr>
              <a:stCxn id="8" idx="3"/>
            </p:cNvCxnSpPr>
            <p:nvPr/>
          </p:nvCxnSpPr>
          <p:spPr>
            <a:xfrm>
              <a:off x="2214546" y="4000504"/>
              <a:ext cx="357190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de seta reta 28"/>
            <p:cNvCxnSpPr>
              <a:stCxn id="9" idx="3"/>
            </p:cNvCxnSpPr>
            <p:nvPr/>
          </p:nvCxnSpPr>
          <p:spPr>
            <a:xfrm>
              <a:off x="4214810" y="4000504"/>
              <a:ext cx="357190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de seta reta 30"/>
            <p:cNvCxnSpPr>
              <a:stCxn id="10" idx="3"/>
            </p:cNvCxnSpPr>
            <p:nvPr/>
          </p:nvCxnSpPr>
          <p:spPr>
            <a:xfrm>
              <a:off x="6215074" y="4000504"/>
              <a:ext cx="357190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o explicativo retangular com cantos arredondados 32"/>
          <p:cNvSpPr/>
          <p:nvPr/>
        </p:nvSpPr>
        <p:spPr>
          <a:xfrm>
            <a:off x="652465" y="5231867"/>
            <a:ext cx="2143125" cy="1143000"/>
          </a:xfrm>
          <a:prstGeom prst="wedgeRoundRectCallout">
            <a:avLst>
              <a:gd name="adj1" fmla="val -6692"/>
              <a:gd name="adj2" fmla="val -179721"/>
              <a:gd name="adj3" fmla="val 16667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 eaLnBrk="1" hangingPunct="1">
              <a:defRPr/>
            </a:pPr>
            <a:r>
              <a:rPr lang="pt-BR" sz="1200" dirty="0">
                <a:solidFill>
                  <a:schemeClr val="tx1"/>
                </a:solidFill>
              </a:rPr>
              <a:t>Fase curta</a:t>
            </a:r>
          </a:p>
          <a:p>
            <a:pPr algn="just" eaLnBrk="1" hangingPunct="1">
              <a:defRPr/>
            </a:pPr>
            <a:r>
              <a:rPr lang="pt-BR" sz="1200" dirty="0">
                <a:solidFill>
                  <a:schemeClr val="tx1"/>
                </a:solidFill>
              </a:rPr>
              <a:t>Definir requisitos do negócio</a:t>
            </a:r>
          </a:p>
          <a:p>
            <a:pPr algn="just" eaLnBrk="1" hangingPunct="1">
              <a:buFont typeface="Arial" pitchFamily="34" charset="0"/>
              <a:buChar char="•"/>
              <a:defRPr/>
            </a:pPr>
            <a:r>
              <a:rPr lang="pt-BR" sz="1200" dirty="0">
                <a:solidFill>
                  <a:schemeClr val="tx1"/>
                </a:solidFill>
              </a:rPr>
              <a:t>Esboçar processo de teste</a:t>
            </a:r>
          </a:p>
          <a:p>
            <a:pPr algn="just" eaLnBrk="1" hangingPunct="1">
              <a:buFont typeface="Arial" pitchFamily="34" charset="0"/>
              <a:buChar char="•"/>
              <a:defRPr/>
            </a:pPr>
            <a:r>
              <a:rPr lang="pt-BR" sz="1200" dirty="0">
                <a:solidFill>
                  <a:schemeClr val="tx1"/>
                </a:solidFill>
              </a:rPr>
              <a:t>Definir recursos pessoal  / ambiente</a:t>
            </a:r>
          </a:p>
        </p:txBody>
      </p:sp>
      <p:sp>
        <p:nvSpPr>
          <p:cNvPr id="35" name="Texto explicativo retangular com cantos arredondados 34"/>
          <p:cNvSpPr/>
          <p:nvPr/>
        </p:nvSpPr>
        <p:spPr>
          <a:xfrm>
            <a:off x="4242477" y="940725"/>
            <a:ext cx="2143125" cy="857250"/>
          </a:xfrm>
          <a:prstGeom prst="wedgeRoundRectCallout">
            <a:avLst>
              <a:gd name="adj1" fmla="val -43433"/>
              <a:gd name="adj2" fmla="val 74352"/>
              <a:gd name="adj3" fmla="val 16667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 eaLnBrk="1" hangingPunct="1">
              <a:buFont typeface="Arial" pitchFamily="34" charset="0"/>
              <a:buChar char="•"/>
              <a:defRPr/>
            </a:pPr>
            <a:r>
              <a:rPr lang="pt-BR" sz="1200" dirty="0">
                <a:solidFill>
                  <a:schemeClr val="tx1"/>
                </a:solidFill>
              </a:rPr>
              <a:t>Plano de teste</a:t>
            </a:r>
          </a:p>
          <a:p>
            <a:pPr algn="just" eaLnBrk="1" hangingPunct="1">
              <a:buFont typeface="Arial" pitchFamily="34" charset="0"/>
              <a:buChar char="•"/>
              <a:defRPr/>
            </a:pPr>
            <a:r>
              <a:rPr lang="pt-BR" sz="1200" dirty="0">
                <a:solidFill>
                  <a:schemeClr val="tx1"/>
                </a:solidFill>
              </a:rPr>
              <a:t>Abordagem de teste</a:t>
            </a:r>
          </a:p>
          <a:p>
            <a:pPr algn="just" eaLnBrk="1" hangingPunct="1">
              <a:buFont typeface="Arial" pitchFamily="34" charset="0"/>
              <a:buChar char="•"/>
              <a:defRPr/>
            </a:pPr>
            <a:r>
              <a:rPr lang="pt-BR" sz="1200" dirty="0">
                <a:solidFill>
                  <a:schemeClr val="tx1"/>
                </a:solidFill>
              </a:rPr>
              <a:t>Análise de risco do </a:t>
            </a:r>
            <a:r>
              <a:rPr lang="pt-BR" sz="1200" dirty="0" err="1">
                <a:solidFill>
                  <a:schemeClr val="tx1"/>
                </a:solidFill>
              </a:rPr>
              <a:t>proj</a:t>
            </a:r>
            <a:r>
              <a:rPr lang="pt-BR" sz="1200" dirty="0">
                <a:solidFill>
                  <a:schemeClr val="tx1"/>
                </a:solidFill>
              </a:rPr>
              <a:t>. de teste</a:t>
            </a:r>
          </a:p>
        </p:txBody>
      </p:sp>
      <p:sp>
        <p:nvSpPr>
          <p:cNvPr id="36" name="Texto explicativo retangular com cantos arredondados 35"/>
          <p:cNvSpPr/>
          <p:nvPr/>
        </p:nvSpPr>
        <p:spPr>
          <a:xfrm>
            <a:off x="8778203" y="791832"/>
            <a:ext cx="3696611" cy="857250"/>
          </a:xfrm>
          <a:prstGeom prst="wedgeRoundRectCallout">
            <a:avLst>
              <a:gd name="adj1" fmla="val -46017"/>
              <a:gd name="adj2" fmla="val 390048"/>
              <a:gd name="adj3" fmla="val 16667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 eaLnBrk="1" hangingPunct="1">
              <a:buFont typeface="Arial" pitchFamily="34" charset="0"/>
              <a:buChar char="•"/>
              <a:defRPr/>
            </a:pPr>
            <a:r>
              <a:rPr lang="pt-BR" sz="1200" dirty="0">
                <a:solidFill>
                  <a:schemeClr val="tx1"/>
                </a:solidFill>
              </a:rPr>
              <a:t>Preparar o ambiente de teste</a:t>
            </a:r>
          </a:p>
          <a:p>
            <a:pPr algn="just" eaLnBrk="1" hangingPunct="1">
              <a:buFont typeface="Arial" pitchFamily="34" charset="0"/>
              <a:buChar char="•"/>
              <a:defRPr/>
            </a:pPr>
            <a:r>
              <a:rPr lang="pt-BR" sz="1200" dirty="0">
                <a:solidFill>
                  <a:schemeClr val="tx1"/>
                </a:solidFill>
              </a:rPr>
              <a:t>Equipamentos, pessoal, ferramentas, etc.</a:t>
            </a:r>
          </a:p>
          <a:p>
            <a:pPr algn="just" eaLnBrk="1" hangingPunct="1">
              <a:buFont typeface="Arial" pitchFamily="34" charset="0"/>
              <a:buChar char="•"/>
              <a:defRPr/>
            </a:pPr>
            <a:r>
              <a:rPr lang="pt-BR" sz="1200" dirty="0">
                <a:solidFill>
                  <a:schemeClr val="tx1"/>
                </a:solidFill>
              </a:rPr>
              <a:t>Paralelo com outras etapas</a:t>
            </a:r>
          </a:p>
        </p:txBody>
      </p:sp>
      <p:sp>
        <p:nvSpPr>
          <p:cNvPr id="37" name="Texto explicativo retangular com cantos arredondados 36"/>
          <p:cNvSpPr/>
          <p:nvPr/>
        </p:nvSpPr>
        <p:spPr>
          <a:xfrm>
            <a:off x="2938465" y="5334131"/>
            <a:ext cx="1857375" cy="785813"/>
          </a:xfrm>
          <a:prstGeom prst="wedgeRoundRectCallout">
            <a:avLst>
              <a:gd name="adj1" fmla="val -3957"/>
              <a:gd name="adj2" fmla="val -233054"/>
              <a:gd name="adj3" fmla="val 16667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 eaLnBrk="1" hangingPunct="1">
              <a:buFont typeface="Arial" pitchFamily="34" charset="0"/>
              <a:buChar char="•"/>
              <a:defRPr/>
            </a:pPr>
            <a:r>
              <a:rPr lang="pt-BR" sz="1200" dirty="0">
                <a:solidFill>
                  <a:schemeClr val="tx1"/>
                </a:solidFill>
              </a:rPr>
              <a:t>Elaborar/revisar casos de teste</a:t>
            </a:r>
          </a:p>
          <a:p>
            <a:pPr algn="just" eaLnBrk="1" hangingPunct="1">
              <a:buFont typeface="Arial" pitchFamily="34" charset="0"/>
              <a:buChar char="•"/>
              <a:defRPr/>
            </a:pPr>
            <a:r>
              <a:rPr lang="pt-BR" sz="1200" dirty="0">
                <a:solidFill>
                  <a:schemeClr val="tx1"/>
                </a:solidFill>
              </a:rPr>
              <a:t>Elaborar / revisar roteiros de teste</a:t>
            </a:r>
          </a:p>
        </p:txBody>
      </p:sp>
      <p:sp>
        <p:nvSpPr>
          <p:cNvPr id="38" name="Texto explicativo retangular com cantos arredondados 37"/>
          <p:cNvSpPr/>
          <p:nvPr/>
        </p:nvSpPr>
        <p:spPr>
          <a:xfrm>
            <a:off x="5010152" y="5334131"/>
            <a:ext cx="1857375" cy="785813"/>
          </a:xfrm>
          <a:prstGeom prst="wedgeRoundRectCallout">
            <a:avLst>
              <a:gd name="adj1" fmla="val -5324"/>
              <a:gd name="adj2" fmla="val -223357"/>
              <a:gd name="adj3" fmla="val 16667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 eaLnBrk="1" hangingPunct="1">
              <a:buFont typeface="Arial" pitchFamily="34" charset="0"/>
              <a:buChar char="•"/>
              <a:defRPr/>
            </a:pPr>
            <a:r>
              <a:rPr lang="pt-BR" sz="1200" dirty="0">
                <a:solidFill>
                  <a:schemeClr val="tx1"/>
                </a:solidFill>
              </a:rPr>
              <a:t>Executar testes planejados</a:t>
            </a:r>
          </a:p>
          <a:p>
            <a:pPr algn="just" eaLnBrk="1" hangingPunct="1">
              <a:buFont typeface="Arial" pitchFamily="34" charset="0"/>
              <a:buChar char="•"/>
              <a:defRPr/>
            </a:pPr>
            <a:r>
              <a:rPr lang="pt-BR" sz="1200" dirty="0">
                <a:solidFill>
                  <a:schemeClr val="tx1"/>
                </a:solidFill>
              </a:rPr>
              <a:t>Registrar resultados</a:t>
            </a:r>
          </a:p>
        </p:txBody>
      </p:sp>
      <p:sp>
        <p:nvSpPr>
          <p:cNvPr id="39" name="Texto explicativo retangular com cantos arredondados 38"/>
          <p:cNvSpPr/>
          <p:nvPr/>
        </p:nvSpPr>
        <p:spPr>
          <a:xfrm>
            <a:off x="7153277" y="5334131"/>
            <a:ext cx="2143125" cy="785813"/>
          </a:xfrm>
          <a:prstGeom prst="wedgeRoundRectCallout">
            <a:avLst>
              <a:gd name="adj1" fmla="val -7376"/>
              <a:gd name="adj2" fmla="val -236286"/>
              <a:gd name="adj3" fmla="val 16667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 eaLnBrk="1" hangingPunct="1">
              <a:buFont typeface="Arial" pitchFamily="34" charset="0"/>
              <a:buChar char="•"/>
              <a:defRPr/>
            </a:pPr>
            <a:r>
              <a:rPr lang="pt-BR" sz="1200" dirty="0">
                <a:solidFill>
                  <a:schemeClr val="tx1"/>
                </a:solidFill>
              </a:rPr>
              <a:t>Projeto de teste é finalizado</a:t>
            </a:r>
          </a:p>
          <a:p>
            <a:pPr algn="just" eaLnBrk="1" hangingPunct="1">
              <a:buFont typeface="Arial" pitchFamily="34" charset="0"/>
              <a:buChar char="•"/>
              <a:defRPr/>
            </a:pPr>
            <a:r>
              <a:rPr lang="pt-BR" sz="1200" dirty="0">
                <a:solidFill>
                  <a:schemeClr val="tx1"/>
                </a:solidFill>
              </a:rPr>
              <a:t>Relatar ocorrências relevantes</a:t>
            </a:r>
          </a:p>
        </p:txBody>
      </p:sp>
    </p:spTree>
    <p:extLst>
      <p:ext uri="{BB962C8B-B14F-4D97-AF65-F5344CB8AC3E}">
        <p14:creationId xmlns:p14="http://schemas.microsoft.com/office/powerpoint/2010/main" val="110704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ctrTitle"/>
          </p:nvPr>
        </p:nvSpPr>
        <p:spPr>
          <a:ln>
            <a:miter lim="800000"/>
            <a:headEnd/>
            <a:tailEnd/>
          </a:ln>
          <a:extLst/>
        </p:spPr>
        <p:txBody>
          <a:bodyPr/>
          <a:lstStyle/>
          <a:p>
            <a:pPr>
              <a:defRPr/>
            </a:pPr>
            <a:r>
              <a:rPr lang="pt-BR" dirty="0"/>
              <a:t>Planejamento </a:t>
            </a:r>
            <a:r>
              <a:rPr lang="pt-BR"/>
              <a:t>dos testes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0493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91491"/>
            <a:ext cx="8686800" cy="1143000"/>
          </a:xfrm>
        </p:spPr>
        <p:txBody>
          <a:bodyPr/>
          <a:lstStyle/>
          <a:p>
            <a:pPr eaLnBrk="1" hangingPunct="1"/>
            <a:r>
              <a:rPr lang="pt-BR" sz="4500" dirty="0"/>
              <a:t>Planejamento dos testes</a:t>
            </a:r>
            <a:endParaRPr lang="pt-BR" dirty="0"/>
          </a:p>
        </p:txBody>
      </p:sp>
      <p:sp>
        <p:nvSpPr>
          <p:cNvPr id="36867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AF3645E-97C1-4276-A7E4-781BA7CF04D7}" type="slidenum">
              <a:rPr lang="pt-BR" sz="1200">
                <a:solidFill>
                  <a:srgbClr val="045C75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pt-BR" sz="1200">
              <a:solidFill>
                <a:srgbClr val="045C75"/>
              </a:solidFill>
              <a:latin typeface="Arial" panose="020B0604020202020204" pitchFamily="34" charset="0"/>
            </a:endParaRPr>
          </a:p>
        </p:txBody>
      </p:sp>
      <p:sp>
        <p:nvSpPr>
          <p:cNvPr id="36868" name="Rectangle 3"/>
          <p:cNvSpPr>
            <a:spLocks noGrp="1" noChangeArrowheads="1"/>
          </p:cNvSpPr>
          <p:nvPr>
            <p:ph idx="1"/>
          </p:nvPr>
        </p:nvSpPr>
        <p:spPr>
          <a:xfrm>
            <a:off x="338203" y="1434491"/>
            <a:ext cx="9693318" cy="4214812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pt-BR" sz="2000" dirty="0"/>
              <a:t>Na prática não se consegue testar completamente um programa nem garantir que ele está livre de defeitos</a:t>
            </a:r>
          </a:p>
          <a:p>
            <a:pPr lvl="1" eaLnBrk="1" hangingPunct="1"/>
            <a:r>
              <a:rPr lang="pt-BR" dirty="0"/>
              <a:t>Quase impossível testar todas as possibilidades</a:t>
            </a:r>
          </a:p>
          <a:p>
            <a:pPr eaLnBrk="1" hangingPunct="1"/>
            <a:r>
              <a:rPr lang="pt-BR" sz="2000" dirty="0"/>
              <a:t>Sistemas Críticos chegam perto do ideal</a:t>
            </a:r>
          </a:p>
          <a:p>
            <a:pPr lvl="1" eaLnBrk="1" hangingPunct="1"/>
            <a:r>
              <a:rPr lang="pt-BR" dirty="0"/>
              <a:t>Custo muito alto</a:t>
            </a:r>
          </a:p>
          <a:p>
            <a:pPr lvl="1" algn="ctr" eaLnBrk="1" hangingPunct="1">
              <a:buFont typeface="Wingdings 2" panose="05020102010507070707" pitchFamily="18" charset="2"/>
              <a:buNone/>
            </a:pPr>
            <a:endParaRPr lang="pt-BR" sz="2000" dirty="0"/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pt-BR" sz="2000" dirty="0">
                <a:solidFill>
                  <a:schemeClr val="tx2"/>
                </a:solidFill>
              </a:rPr>
              <a:t>				</a:t>
            </a:r>
            <a:r>
              <a:rPr lang="pt-BR" sz="2800" dirty="0">
                <a:solidFill>
                  <a:schemeClr val="tx2"/>
                </a:solidFill>
              </a:rPr>
              <a:t>Planejar o teste</a:t>
            </a:r>
          </a:p>
          <a:p>
            <a:pPr lvl="2" eaLnBrk="1" hangingPunct="1"/>
            <a:endParaRPr lang="pt-BR" sz="2000" dirty="0"/>
          </a:p>
          <a:p>
            <a:pPr lvl="4" eaLnBrk="1" hangingPunct="1">
              <a:buFont typeface="Wingdings 2" panose="05020102010507070707" pitchFamily="18" charset="2"/>
              <a:buNone/>
            </a:pPr>
            <a:r>
              <a:rPr lang="pt-BR" sz="1900" dirty="0"/>
              <a:t>				Definir nível de cobertura</a:t>
            </a:r>
          </a:p>
          <a:p>
            <a:pPr lvl="4" eaLnBrk="1" hangingPunct="1">
              <a:buFont typeface="Wingdings 2" panose="05020102010507070707" pitchFamily="18" charset="2"/>
              <a:buNone/>
            </a:pPr>
            <a:endParaRPr lang="pt-BR" sz="1900" dirty="0"/>
          </a:p>
          <a:p>
            <a:pPr lvl="4" eaLnBrk="1" hangingPunct="1">
              <a:buFont typeface="Wingdings 2" panose="05020102010507070707" pitchFamily="18" charset="2"/>
              <a:buNone/>
            </a:pPr>
            <a:r>
              <a:rPr lang="pt-BR" sz="1900" dirty="0"/>
              <a:t>				Definir a abordagem de teste</a:t>
            </a:r>
          </a:p>
        </p:txBody>
      </p:sp>
    </p:spTree>
    <p:extLst>
      <p:ext uri="{BB962C8B-B14F-4D97-AF65-F5344CB8AC3E}">
        <p14:creationId xmlns:p14="http://schemas.microsoft.com/office/powerpoint/2010/main" val="50590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245532" y="266439"/>
            <a:ext cx="8686800" cy="1143000"/>
          </a:xfrm>
        </p:spPr>
        <p:txBody>
          <a:bodyPr/>
          <a:lstStyle/>
          <a:p>
            <a:pPr eaLnBrk="1" hangingPunct="1"/>
            <a:r>
              <a:rPr lang="pt-BR" sz="4500" dirty="0"/>
              <a:t>Plano de teste</a:t>
            </a:r>
            <a:endParaRPr lang="pt-BR" dirty="0"/>
          </a:p>
        </p:txBody>
      </p:sp>
      <p:sp>
        <p:nvSpPr>
          <p:cNvPr id="37891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03321F2-91A1-4D97-AFC0-D69C397D81BD}" type="slidenum">
              <a:rPr lang="pt-BR" sz="1200">
                <a:solidFill>
                  <a:srgbClr val="045C75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pt-BR" sz="1200">
              <a:solidFill>
                <a:srgbClr val="045C75"/>
              </a:solidFill>
              <a:latin typeface="Arial" panose="020B0604020202020204" pitchFamily="34" charset="0"/>
            </a:endParaRPr>
          </a:p>
        </p:txBody>
      </p:sp>
      <p:sp>
        <p:nvSpPr>
          <p:cNvPr id="37892" name="Rectangle 3"/>
          <p:cNvSpPr>
            <a:spLocks noGrp="1" noChangeArrowheads="1"/>
          </p:cNvSpPr>
          <p:nvPr>
            <p:ph idx="1"/>
          </p:nvPr>
        </p:nvSpPr>
        <p:spPr>
          <a:xfrm>
            <a:off x="425884" y="1304843"/>
            <a:ext cx="10396604" cy="4214812"/>
          </a:xfrm>
        </p:spPr>
        <p:txBody>
          <a:bodyPr>
            <a:noAutofit/>
          </a:bodyPr>
          <a:lstStyle/>
          <a:p>
            <a:pPr eaLnBrk="1" hangingPunct="1"/>
            <a:r>
              <a:rPr lang="pt-BR" dirty="0"/>
              <a:t>Documento com as definições do planejamento de testes</a:t>
            </a:r>
          </a:p>
          <a:p>
            <a:pPr eaLnBrk="1" hangingPunct="1"/>
            <a:r>
              <a:rPr lang="pt-BR" dirty="0"/>
              <a:t>Baseado nos requisitos da aplicações  e nos requisitos do teste</a:t>
            </a:r>
          </a:p>
          <a:p>
            <a:pPr eaLnBrk="1" hangingPunct="1"/>
            <a:endParaRPr lang="pt-BR" dirty="0"/>
          </a:p>
          <a:p>
            <a:pPr eaLnBrk="1" hangingPunct="1"/>
            <a:r>
              <a:rPr lang="pt-BR" dirty="0"/>
              <a:t>Importantes porque</a:t>
            </a:r>
          </a:p>
          <a:p>
            <a:pPr lvl="1" eaLnBrk="1" hangingPunct="1"/>
            <a:r>
              <a:rPr lang="pt-BR" dirty="0"/>
              <a:t>Documenta o projeto de teste</a:t>
            </a:r>
          </a:p>
          <a:p>
            <a:pPr lvl="1" eaLnBrk="1" hangingPunct="1"/>
            <a:endParaRPr lang="pt-BR" dirty="0"/>
          </a:p>
          <a:p>
            <a:pPr lvl="1" eaLnBrk="1" hangingPunct="1"/>
            <a:r>
              <a:rPr lang="pt-BR" dirty="0"/>
              <a:t>Permite que testes possam ser repetidos</a:t>
            </a:r>
          </a:p>
          <a:p>
            <a:pPr lvl="2" eaLnBrk="1" hangingPunct="1"/>
            <a:r>
              <a:rPr lang="pt-BR" dirty="0"/>
              <a:t>Sempre que houver modificação</a:t>
            </a:r>
          </a:p>
          <a:p>
            <a:pPr lvl="2" eaLnBrk="1" hangingPunct="1"/>
            <a:endParaRPr lang="pt-BR" dirty="0"/>
          </a:p>
          <a:p>
            <a:pPr lvl="1" eaLnBrk="1" hangingPunct="1"/>
            <a:r>
              <a:rPr lang="pt-BR" dirty="0"/>
              <a:t>Controla dos resultados</a:t>
            </a:r>
          </a:p>
          <a:p>
            <a:pPr lvl="2" eaLnBrk="1" hangingPunct="1"/>
            <a:r>
              <a:rPr lang="pt-BR" dirty="0"/>
              <a:t>Controlar a execução do plano</a:t>
            </a:r>
          </a:p>
          <a:p>
            <a:pPr lvl="2" eaLnBrk="1" hangingPunct="1"/>
            <a:endParaRPr lang="pt-BR" dirty="0"/>
          </a:p>
          <a:p>
            <a:pPr lvl="1" eaLnBrk="1" hangingPunct="1"/>
            <a:r>
              <a:rPr lang="pt-BR" dirty="0"/>
              <a:t>Define o nível de cobertura a ser alcançado</a:t>
            </a:r>
          </a:p>
          <a:p>
            <a:pPr lvl="2" eaLnBrk="1" hangingPunct="1"/>
            <a:r>
              <a:rPr lang="pt-BR" dirty="0"/>
              <a:t>Impossível testar tudo então, cobrir partes críticas do sistema</a:t>
            </a:r>
          </a:p>
          <a:p>
            <a:pPr lvl="1" eaLnBrk="1" hangingPunct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6357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58E3E69-2AC7-4DD0-BA5E-E24450DE16D2}" type="slidenum">
              <a:rPr lang="pt-BR" sz="1200">
                <a:solidFill>
                  <a:srgbClr val="045C75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pt-BR" sz="1200">
              <a:solidFill>
                <a:srgbClr val="045C75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8018013"/>
              </p:ext>
            </p:extLst>
          </p:nvPr>
        </p:nvGraphicFramePr>
        <p:xfrm>
          <a:off x="951913" y="359298"/>
          <a:ext cx="8001000" cy="58086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3062"/>
                <a:gridCol w="3690938"/>
                <a:gridCol w="2667000"/>
              </a:tblGrid>
              <a:tr h="494966">
                <a:tc>
                  <a:txBody>
                    <a:bodyPr/>
                    <a:lstStyle/>
                    <a:p>
                      <a:r>
                        <a:rPr lang="pt-BR" sz="1100" dirty="0" smtClean="0"/>
                        <a:t>PMBOK</a:t>
                      </a:r>
                      <a:endParaRPr lang="pt-BR" sz="1100" dirty="0"/>
                    </a:p>
                  </a:txBody>
                  <a:tcPr marL="91439" marR="91439" marT="45721" marB="45721"/>
                </a:tc>
                <a:tc>
                  <a:txBody>
                    <a:bodyPr/>
                    <a:lstStyle/>
                    <a:p>
                      <a:r>
                        <a:rPr lang="pt-BR" sz="1100" dirty="0" smtClean="0"/>
                        <a:t>Plano de teste IEEE 829</a:t>
                      </a:r>
                      <a:endParaRPr lang="pt-BR" sz="1100" dirty="0"/>
                    </a:p>
                  </a:txBody>
                  <a:tcPr marL="91439" marR="91439" marT="45721" marB="45721"/>
                </a:tc>
                <a:tc>
                  <a:txBody>
                    <a:bodyPr/>
                    <a:lstStyle/>
                    <a:p>
                      <a:r>
                        <a:rPr lang="pt-BR" sz="1100" dirty="0" smtClean="0"/>
                        <a:t>Plano de teste QAI</a:t>
                      </a:r>
                      <a:endParaRPr lang="pt-BR" sz="1100" dirty="0"/>
                    </a:p>
                  </a:txBody>
                  <a:tcPr marL="91439" marR="91439" marT="45721" marB="45721"/>
                </a:tc>
              </a:tr>
              <a:tr h="1264941">
                <a:tc>
                  <a:txBody>
                    <a:bodyPr/>
                    <a:lstStyle/>
                    <a:p>
                      <a:r>
                        <a:rPr lang="pt-BR" sz="1100" dirty="0" smtClean="0"/>
                        <a:t>Escopo</a:t>
                      </a:r>
                      <a:endParaRPr lang="pt-BR" sz="1100" dirty="0"/>
                    </a:p>
                  </a:txBody>
                  <a:tcPr marL="91439" marR="91439" marT="45721" marB="45721"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pt-BR" sz="1100" dirty="0" smtClean="0"/>
                        <a:t>Identificação</a:t>
                      </a:r>
                      <a:r>
                        <a:rPr lang="pt-BR" sz="1100" baseline="0" dirty="0" smtClean="0"/>
                        <a:t> do plano de teste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pt-BR" sz="1100" baseline="0" dirty="0" smtClean="0"/>
                        <a:t>Referências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pt-BR" sz="1100" baseline="0" dirty="0" smtClean="0"/>
                        <a:t>Introdução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pt-BR" sz="1100" baseline="0" dirty="0" smtClean="0"/>
                        <a:t>Funcionalidades a serem testadas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pt-BR" sz="1100" baseline="0" dirty="0" smtClean="0"/>
                        <a:t>Funções a serem testadas do ponto de vista do usuário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pt-BR" sz="1100" baseline="0" dirty="0" smtClean="0"/>
                        <a:t>Funções que NÃO serão testadas do ponto de vista do usuário</a:t>
                      </a:r>
                      <a:endParaRPr lang="pt-BR" sz="1100" dirty="0"/>
                    </a:p>
                  </a:txBody>
                  <a:tcPr marL="91439" marR="91439" marT="45721" marB="45721"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pt-BR" sz="1100" dirty="0" smtClean="0"/>
                        <a:t>Escopo do teste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pt-BR" sz="1100" dirty="0" smtClean="0"/>
                        <a:t>Objetivos de teste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pt-BR" sz="1100" dirty="0" smtClean="0"/>
                        <a:t>Premissas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pt-BR" sz="1100" dirty="0" smtClean="0"/>
                        <a:t>Análise</a:t>
                      </a:r>
                      <a:r>
                        <a:rPr lang="pt-BR" sz="1100" baseline="0" dirty="0" smtClean="0"/>
                        <a:t> de risco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pt-BR" sz="1100" baseline="0" dirty="0" smtClean="0"/>
                        <a:t>Estrutura do teste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pt-BR" sz="1100" baseline="0" dirty="0" smtClean="0"/>
                        <a:t>Ferramentas de teste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endParaRPr lang="pt-BR" sz="1100" dirty="0"/>
                    </a:p>
                  </a:txBody>
                  <a:tcPr marL="91439" marR="91439" marT="45721" marB="45721"/>
                </a:tc>
              </a:tr>
              <a:tr h="494966">
                <a:tc>
                  <a:txBody>
                    <a:bodyPr/>
                    <a:lstStyle/>
                    <a:p>
                      <a:r>
                        <a:rPr lang="pt-BR" sz="1100" dirty="0" smtClean="0"/>
                        <a:t>Curto</a:t>
                      </a:r>
                      <a:endParaRPr lang="pt-BR" sz="1100" dirty="0"/>
                    </a:p>
                  </a:txBody>
                  <a:tcPr marL="91439" marR="91439" marT="45721" marB="45721"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pt-BR" sz="1100" dirty="0" smtClean="0"/>
                        <a:t>Métricas</a:t>
                      </a:r>
                      <a:endParaRPr lang="pt-BR" sz="1100" dirty="0"/>
                    </a:p>
                  </a:txBody>
                  <a:tcPr marL="91439" marR="91439" marT="45721" marB="45721"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pt-BR" sz="1100" dirty="0" smtClean="0"/>
                        <a:t>Métricas</a:t>
                      </a:r>
                      <a:endParaRPr lang="pt-BR" sz="1100" dirty="0"/>
                    </a:p>
                  </a:txBody>
                  <a:tcPr marL="91439" marR="91439" marT="45721" marB="45721"/>
                </a:tc>
              </a:tr>
              <a:tr h="494966">
                <a:tc>
                  <a:txBody>
                    <a:bodyPr/>
                    <a:lstStyle/>
                    <a:p>
                      <a:r>
                        <a:rPr lang="pt-BR" sz="1100" dirty="0" smtClean="0"/>
                        <a:t>Tempo</a:t>
                      </a:r>
                      <a:endParaRPr lang="pt-BR" sz="1100" dirty="0"/>
                    </a:p>
                  </a:txBody>
                  <a:tcPr marL="91439" marR="91439" marT="45721" marB="45721"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pt-BR" sz="1100" dirty="0" smtClean="0"/>
                        <a:t>Cronograma</a:t>
                      </a:r>
                      <a:endParaRPr lang="pt-BR" sz="1100" dirty="0"/>
                    </a:p>
                  </a:txBody>
                  <a:tcPr marL="91439" marR="91439" marT="45721" marB="45721"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pt-BR" sz="1100" dirty="0" smtClean="0"/>
                        <a:t>Estrutura do</a:t>
                      </a:r>
                      <a:r>
                        <a:rPr lang="pt-BR" sz="1100" baseline="0" dirty="0" smtClean="0"/>
                        <a:t> teste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pt-BR" sz="1100" baseline="0" dirty="0" smtClean="0"/>
                        <a:t>Recurso e cronograma</a:t>
                      </a:r>
                    </a:p>
                  </a:txBody>
                  <a:tcPr marL="91439" marR="91439" marT="45721" marB="45721"/>
                </a:tc>
              </a:tr>
              <a:tr h="583992">
                <a:tc>
                  <a:txBody>
                    <a:bodyPr/>
                    <a:lstStyle/>
                    <a:p>
                      <a:r>
                        <a:rPr lang="pt-BR" sz="1100" dirty="0" smtClean="0"/>
                        <a:t>Qualidade</a:t>
                      </a:r>
                      <a:endParaRPr lang="pt-BR" sz="1100" dirty="0"/>
                    </a:p>
                  </a:txBody>
                  <a:tcPr marL="91439" marR="91439" marT="45721" marB="45721"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pt-BR" sz="1100" dirty="0" smtClean="0"/>
                        <a:t>Abordagens</a:t>
                      </a:r>
                      <a:r>
                        <a:rPr lang="pt-BR" sz="1100" baseline="0" dirty="0" smtClean="0"/>
                        <a:t> dos testes</a:t>
                      </a:r>
                    </a:p>
                  </a:txBody>
                  <a:tcPr marL="91439" marR="91439" marT="45721" marB="45721"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pt-BR" sz="1100" dirty="0" smtClean="0"/>
                        <a:t>Gerenciamento dos dados de</a:t>
                      </a:r>
                      <a:r>
                        <a:rPr lang="pt-BR" sz="1100" baseline="0" dirty="0" smtClean="0"/>
                        <a:t> teste</a:t>
                      </a:r>
                      <a:endParaRPr lang="pt-BR" sz="1100" dirty="0"/>
                    </a:p>
                  </a:txBody>
                  <a:tcPr marL="91439" marR="91439" marT="45721" marB="45721"/>
                </a:tc>
              </a:tr>
              <a:tr h="494966">
                <a:tc>
                  <a:txBody>
                    <a:bodyPr/>
                    <a:lstStyle/>
                    <a:p>
                      <a:r>
                        <a:rPr lang="pt-BR" sz="1100" dirty="0" smtClean="0"/>
                        <a:t>Integração</a:t>
                      </a:r>
                      <a:endParaRPr lang="pt-BR" sz="1100" dirty="0"/>
                    </a:p>
                  </a:txBody>
                  <a:tcPr marL="91439" marR="91439" marT="45721" marB="45721"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pt-BR" sz="1100" dirty="0" smtClean="0"/>
                        <a:t>Ambiente de teste</a:t>
                      </a:r>
                      <a:endParaRPr lang="pt-BR" sz="1100" dirty="0"/>
                    </a:p>
                  </a:txBody>
                  <a:tcPr marL="91439" marR="91439" marT="45721" marB="45721"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pt-BR" sz="1100" dirty="0" smtClean="0"/>
                        <a:t>Ambiente de teste</a:t>
                      </a:r>
                      <a:endParaRPr lang="pt-BR" sz="1100" dirty="0"/>
                    </a:p>
                  </a:txBody>
                  <a:tcPr marL="91439" marR="91439" marT="45721" marB="45721"/>
                </a:tc>
              </a:tr>
              <a:tr h="494966">
                <a:tc>
                  <a:txBody>
                    <a:bodyPr/>
                    <a:lstStyle/>
                    <a:p>
                      <a:r>
                        <a:rPr lang="pt-BR" sz="1100" dirty="0" smtClean="0"/>
                        <a:t>Recursos humanos</a:t>
                      </a:r>
                      <a:endParaRPr lang="pt-BR" sz="1100" dirty="0"/>
                    </a:p>
                  </a:txBody>
                  <a:tcPr marL="91439" marR="91439" marT="45721" marB="45721"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pt-BR" sz="1100" dirty="0" smtClean="0"/>
                        <a:t>Pessoal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pt-BR" sz="1100" dirty="0" smtClean="0"/>
                        <a:t>Responsabilidades</a:t>
                      </a:r>
                      <a:endParaRPr lang="pt-BR" sz="1100" dirty="0"/>
                    </a:p>
                  </a:txBody>
                  <a:tcPr marL="91439" marR="91439" marT="45721" marB="45721"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pt-BR" sz="1100" dirty="0" smtClean="0"/>
                        <a:t>Funções e responsabilidades</a:t>
                      </a:r>
                      <a:endParaRPr lang="pt-BR" sz="1100" dirty="0"/>
                    </a:p>
                  </a:txBody>
                  <a:tcPr marL="91439" marR="91439" marT="45721" marB="45721"/>
                </a:tc>
              </a:tr>
              <a:tr h="494966">
                <a:tc>
                  <a:txBody>
                    <a:bodyPr/>
                    <a:lstStyle/>
                    <a:p>
                      <a:r>
                        <a:rPr lang="pt-BR" sz="1100" dirty="0" smtClean="0"/>
                        <a:t>Comunicação</a:t>
                      </a:r>
                      <a:endParaRPr lang="pt-BR" sz="1100" dirty="0"/>
                    </a:p>
                  </a:txBody>
                  <a:tcPr marL="91439" marR="91439" marT="45721" marB="45721"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pt-BR" sz="1100" dirty="0" smtClean="0"/>
                        <a:t>Entregas</a:t>
                      </a:r>
                      <a:endParaRPr lang="pt-BR" sz="1100" dirty="0"/>
                    </a:p>
                  </a:txBody>
                  <a:tcPr marL="91439" marR="91439" marT="45721" marB="45721"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pt-BR" sz="1100" dirty="0" smtClean="0"/>
                        <a:t>Comunicação</a:t>
                      </a:r>
                      <a:endParaRPr lang="pt-BR" sz="1100" dirty="0"/>
                    </a:p>
                  </a:txBody>
                  <a:tcPr marL="91439" marR="91439" marT="45721" marB="45721"/>
                </a:tc>
              </a:tr>
              <a:tr h="494966">
                <a:tc>
                  <a:txBody>
                    <a:bodyPr/>
                    <a:lstStyle/>
                    <a:p>
                      <a:r>
                        <a:rPr lang="pt-BR" sz="1100" dirty="0" smtClean="0"/>
                        <a:t>Riscos</a:t>
                      </a:r>
                      <a:endParaRPr lang="pt-BR" sz="1100" dirty="0"/>
                    </a:p>
                  </a:txBody>
                  <a:tcPr marL="91439" marR="91439" marT="45721" marB="45721"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pt-BR" sz="1100" dirty="0" smtClean="0"/>
                        <a:t>Riscos do processo de teste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pt-BR" sz="1100" dirty="0" smtClean="0"/>
                        <a:t>Plano de riscos</a:t>
                      </a:r>
                      <a:r>
                        <a:rPr lang="pt-BR" sz="1100" baseline="0" dirty="0" smtClean="0"/>
                        <a:t> e contingências</a:t>
                      </a:r>
                      <a:endParaRPr lang="pt-BR" sz="1100" dirty="0"/>
                    </a:p>
                  </a:txBody>
                  <a:tcPr marL="91439" marR="91439" marT="45721" marB="45721"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pt-BR" sz="1100" dirty="0" smtClean="0"/>
                        <a:t>Análise de risco</a:t>
                      </a:r>
                      <a:endParaRPr lang="pt-BR" sz="1100" dirty="0"/>
                    </a:p>
                  </a:txBody>
                  <a:tcPr marL="91439" marR="91439" marT="45721" marB="45721"/>
                </a:tc>
              </a:tr>
              <a:tr h="494966">
                <a:tc>
                  <a:txBody>
                    <a:bodyPr/>
                    <a:lstStyle/>
                    <a:p>
                      <a:r>
                        <a:rPr lang="pt-BR" sz="1100" dirty="0" smtClean="0"/>
                        <a:t>Suprimentos</a:t>
                      </a:r>
                      <a:endParaRPr lang="pt-BR" sz="1100" dirty="0"/>
                    </a:p>
                  </a:txBody>
                  <a:tcPr marL="91439" marR="91439" marT="45721" marB="45721"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pt-BR" sz="1100" dirty="0" smtClean="0"/>
                        <a:t>-</a:t>
                      </a:r>
                      <a:endParaRPr lang="pt-BR" sz="1100" dirty="0"/>
                    </a:p>
                  </a:txBody>
                  <a:tcPr marL="91439" marR="91439" marT="45721" marB="45721"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pt-BR" sz="1100" dirty="0" smtClean="0"/>
                        <a:t>Ferramentas de teste</a:t>
                      </a:r>
                      <a:endParaRPr lang="pt-BR" sz="1100" dirty="0"/>
                    </a:p>
                  </a:txBody>
                  <a:tcPr marL="91439" marR="91439" marT="45721" marB="45721"/>
                </a:tc>
              </a:tr>
            </a:tbl>
          </a:graphicData>
        </a:graphic>
      </p:graphicFrame>
      <p:sp>
        <p:nvSpPr>
          <p:cNvPr id="38961" name="CaixaDeTexto 8"/>
          <p:cNvSpPr txBox="1">
            <a:spLocks noChangeArrowheads="1"/>
          </p:cNvSpPr>
          <p:nvPr/>
        </p:nvSpPr>
        <p:spPr bwMode="auto">
          <a:xfrm>
            <a:off x="946851" y="6267580"/>
            <a:ext cx="7643812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sz="1200">
                <a:latin typeface="Arial" panose="020B0604020202020204" pitchFamily="34" charset="0"/>
              </a:rPr>
              <a:t>Comparação entre o modelo PMBOK e as propostas de plano da IEEE e do QAI</a:t>
            </a:r>
          </a:p>
        </p:txBody>
      </p:sp>
    </p:spTree>
    <p:extLst>
      <p:ext uri="{BB962C8B-B14F-4D97-AF65-F5344CB8AC3E}">
        <p14:creationId xmlns:p14="http://schemas.microsoft.com/office/powerpoint/2010/main" val="279338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05817" y="1953597"/>
            <a:ext cx="7766936" cy="1646302"/>
          </a:xfrm>
          <a:ln>
            <a:miter lim="800000"/>
            <a:headEnd/>
            <a:tailEnd/>
          </a:ln>
          <a:extLst/>
        </p:spPr>
        <p:txBody>
          <a:bodyPr/>
          <a:lstStyle/>
          <a:p>
            <a:pPr>
              <a:defRPr/>
            </a:pPr>
            <a:r>
              <a:rPr lang="pt-BR" dirty="0"/>
              <a:t>Abordagens de teste</a:t>
            </a:r>
          </a:p>
        </p:txBody>
      </p:sp>
    </p:spTree>
    <p:extLst>
      <p:ext uri="{BB962C8B-B14F-4D97-AF65-F5344CB8AC3E}">
        <p14:creationId xmlns:p14="http://schemas.microsoft.com/office/powerpoint/2010/main" val="200121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250521" y="312172"/>
            <a:ext cx="9897649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pt-BR" sz="4800" dirty="0"/>
              <a:t>Definição da abordagem de teste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353482" y="1651925"/>
            <a:ext cx="9629762" cy="43894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sz="2400" dirty="0"/>
              <a:t>O plano de projeto está ligada ao item Qualidade e compreende:</a:t>
            </a:r>
          </a:p>
          <a:p>
            <a:pPr lvl="1" eaLnBrk="1" hangingPunct="1">
              <a:lnSpc>
                <a:spcPct val="90000"/>
              </a:lnSpc>
            </a:pPr>
            <a:endParaRPr lang="pt-BR" dirty="0" smtClean="0"/>
          </a:p>
          <a:p>
            <a:pPr lvl="1" eaLnBrk="1" hangingPunct="1">
              <a:lnSpc>
                <a:spcPct val="90000"/>
              </a:lnSpc>
            </a:pPr>
            <a:r>
              <a:rPr lang="pt-BR" sz="2000" dirty="0"/>
              <a:t>Nível de teste</a:t>
            </a:r>
          </a:p>
          <a:p>
            <a:pPr lvl="1" eaLnBrk="1" hangingPunct="1">
              <a:lnSpc>
                <a:spcPct val="90000"/>
              </a:lnSpc>
            </a:pPr>
            <a:endParaRPr lang="pt-BR" sz="2000" dirty="0"/>
          </a:p>
          <a:p>
            <a:pPr lvl="1" eaLnBrk="1" hangingPunct="1">
              <a:lnSpc>
                <a:spcPct val="90000"/>
              </a:lnSpc>
            </a:pPr>
            <a:r>
              <a:rPr lang="pt-BR" sz="2000" dirty="0"/>
              <a:t>Técnica de teste a ser aplicada</a:t>
            </a:r>
          </a:p>
          <a:p>
            <a:pPr lvl="1" eaLnBrk="1" hangingPunct="1">
              <a:lnSpc>
                <a:spcPct val="90000"/>
              </a:lnSpc>
            </a:pPr>
            <a:endParaRPr lang="pt-BR" sz="2000" dirty="0"/>
          </a:p>
          <a:p>
            <a:pPr lvl="2" eaLnBrk="1" hangingPunct="1">
              <a:lnSpc>
                <a:spcPct val="90000"/>
              </a:lnSpc>
            </a:pPr>
            <a:r>
              <a:rPr lang="pt-BR" sz="1700" dirty="0"/>
              <a:t>Critério de teste a ser utilizado</a:t>
            </a:r>
          </a:p>
          <a:p>
            <a:pPr lvl="1" eaLnBrk="1" hangingPunct="1">
              <a:lnSpc>
                <a:spcPct val="90000"/>
              </a:lnSpc>
            </a:pPr>
            <a:endParaRPr lang="pt-BR" sz="2000" dirty="0"/>
          </a:p>
          <a:p>
            <a:pPr lvl="1" eaLnBrk="1" hangingPunct="1">
              <a:lnSpc>
                <a:spcPct val="90000"/>
              </a:lnSpc>
            </a:pPr>
            <a:r>
              <a:rPr lang="pt-BR" sz="2000" dirty="0"/>
              <a:t>Tipo de teste a ser aplicado no software</a:t>
            </a:r>
          </a:p>
        </p:txBody>
      </p:sp>
      <p:sp>
        <p:nvSpPr>
          <p:cNvPr id="44036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F981D40-962B-4E36-B647-699CFBC75FFF}" type="slidenum">
              <a:rPr lang="pt-BR" sz="1200">
                <a:solidFill>
                  <a:srgbClr val="045C75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pt-BR" sz="1200">
              <a:solidFill>
                <a:srgbClr val="045C75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400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pt-BR" sz="2000" dirty="0"/>
              <a:t>Identifica as fases em que o teste será aplicado</a:t>
            </a:r>
          </a:p>
          <a:p>
            <a:pPr lvl="1" eaLnBrk="1" hangingPunct="1">
              <a:lnSpc>
                <a:spcPct val="90000"/>
              </a:lnSpc>
            </a:pPr>
            <a:r>
              <a:rPr lang="pt-BR" sz="1800" dirty="0"/>
              <a:t>Teste de unidade</a:t>
            </a:r>
          </a:p>
          <a:p>
            <a:pPr lvl="2" eaLnBrk="1" hangingPunct="1">
              <a:lnSpc>
                <a:spcPct val="90000"/>
              </a:lnSpc>
            </a:pPr>
            <a:r>
              <a:rPr lang="pt-BR" sz="1500" dirty="0"/>
              <a:t>Relacionado ao teste dos módulos do sistema</a:t>
            </a:r>
          </a:p>
          <a:p>
            <a:pPr lvl="1" eaLnBrk="1" hangingPunct="1">
              <a:lnSpc>
                <a:spcPct val="90000"/>
              </a:lnSpc>
            </a:pPr>
            <a:endParaRPr lang="pt-BR" sz="1800" dirty="0"/>
          </a:p>
          <a:p>
            <a:pPr lvl="1" eaLnBrk="1" hangingPunct="1">
              <a:lnSpc>
                <a:spcPct val="90000"/>
              </a:lnSpc>
            </a:pPr>
            <a:r>
              <a:rPr lang="pt-BR" sz="1800" dirty="0"/>
              <a:t>Teste de integração</a:t>
            </a:r>
          </a:p>
          <a:p>
            <a:pPr lvl="2" eaLnBrk="1" hangingPunct="1">
              <a:lnSpc>
                <a:spcPct val="90000"/>
              </a:lnSpc>
            </a:pPr>
            <a:r>
              <a:rPr lang="pt-BR" sz="1500" dirty="0"/>
              <a:t>Integração entre os módulos</a:t>
            </a:r>
          </a:p>
          <a:p>
            <a:pPr lvl="1" eaLnBrk="1" hangingPunct="1">
              <a:lnSpc>
                <a:spcPct val="90000"/>
              </a:lnSpc>
            </a:pPr>
            <a:endParaRPr lang="pt-BR" sz="1800" dirty="0"/>
          </a:p>
          <a:p>
            <a:pPr lvl="1" eaLnBrk="1" hangingPunct="1">
              <a:lnSpc>
                <a:spcPct val="90000"/>
              </a:lnSpc>
            </a:pPr>
            <a:r>
              <a:rPr lang="pt-BR" sz="1800" dirty="0"/>
              <a:t>Teste de sistema</a:t>
            </a:r>
          </a:p>
          <a:p>
            <a:pPr lvl="2" eaLnBrk="1" hangingPunct="1">
              <a:lnSpc>
                <a:spcPct val="90000"/>
              </a:lnSpc>
            </a:pPr>
            <a:r>
              <a:rPr lang="pt-BR" sz="1500" dirty="0"/>
              <a:t>Atendimento dos requisitos funcionais e não funcionais</a:t>
            </a:r>
          </a:p>
          <a:p>
            <a:pPr lvl="1" eaLnBrk="1" hangingPunct="1">
              <a:lnSpc>
                <a:spcPct val="90000"/>
              </a:lnSpc>
            </a:pPr>
            <a:endParaRPr lang="pt-BR" sz="1800" dirty="0"/>
          </a:p>
          <a:p>
            <a:pPr lvl="1" eaLnBrk="1" hangingPunct="1">
              <a:lnSpc>
                <a:spcPct val="90000"/>
              </a:lnSpc>
            </a:pPr>
            <a:r>
              <a:rPr lang="pt-BR" sz="1800" dirty="0"/>
              <a:t>Teste de aceitação</a:t>
            </a:r>
          </a:p>
          <a:p>
            <a:pPr lvl="2" eaLnBrk="1" hangingPunct="1">
              <a:lnSpc>
                <a:spcPct val="90000"/>
              </a:lnSpc>
            </a:pPr>
            <a:r>
              <a:rPr lang="pt-BR" sz="1500" dirty="0"/>
              <a:t>Aceitação do usuário</a:t>
            </a:r>
          </a:p>
          <a:p>
            <a:pPr lvl="2" eaLnBrk="1" hangingPunct="1">
              <a:lnSpc>
                <a:spcPct val="90000"/>
              </a:lnSpc>
            </a:pPr>
            <a:endParaRPr lang="pt-BR" sz="1500" dirty="0"/>
          </a:p>
          <a:p>
            <a:pPr lvl="1" eaLnBrk="1" hangingPunct="1">
              <a:lnSpc>
                <a:spcPct val="90000"/>
              </a:lnSpc>
            </a:pPr>
            <a:r>
              <a:rPr lang="pt-BR" sz="1800" dirty="0"/>
              <a:t>Teste de regressão</a:t>
            </a:r>
          </a:p>
          <a:p>
            <a:pPr lvl="2" eaLnBrk="1" hangingPunct="1">
              <a:lnSpc>
                <a:spcPct val="90000"/>
              </a:lnSpc>
            </a:pPr>
            <a:r>
              <a:rPr lang="pt-BR" sz="1500" dirty="0"/>
              <a:t>Aplicados na fase de manutenção</a:t>
            </a:r>
            <a:endParaRPr lang="pt-BR" sz="1700" dirty="0"/>
          </a:p>
        </p:txBody>
      </p:sp>
      <p:sp>
        <p:nvSpPr>
          <p:cNvPr id="45059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61536CE-2830-4B0E-902E-3646BF6F1F5F}" type="slidenum">
              <a:rPr lang="pt-BR" sz="1200">
                <a:solidFill>
                  <a:srgbClr val="045C75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pt-BR" sz="1200">
              <a:solidFill>
                <a:srgbClr val="045C75"/>
              </a:solidFill>
              <a:latin typeface="Arial" panose="020B0604020202020204" pitchFamily="34" charset="0"/>
            </a:endParaRPr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>
          <a:xfrm>
            <a:off x="237995" y="249542"/>
            <a:ext cx="9947753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pt-BR" sz="4800" dirty="0"/>
              <a:t>Definição da abordagem de teste</a:t>
            </a:r>
            <a:br>
              <a:rPr lang="pt-BR" sz="4800" dirty="0"/>
            </a:br>
            <a:r>
              <a:rPr lang="pt-BR" sz="3200" dirty="0"/>
              <a:t>Nível de teste</a:t>
            </a:r>
          </a:p>
        </p:txBody>
      </p:sp>
    </p:spTree>
    <p:extLst>
      <p:ext uri="{BB962C8B-B14F-4D97-AF65-F5344CB8AC3E}">
        <p14:creationId xmlns:p14="http://schemas.microsoft.com/office/powerpoint/2010/main" val="4210350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84669" y="1795464"/>
            <a:ext cx="10400032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pt-BR" dirty="0" smtClean="0"/>
              <a:t>Por que estamos aqui falando de teste de software?</a:t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Você já usou um sistema que apresentou uma falha?</a:t>
            </a:r>
          </a:p>
        </p:txBody>
      </p:sp>
      <p:sp>
        <p:nvSpPr>
          <p:cNvPr id="14340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71C4BCF-8CCC-42E9-ADC4-C7ABF6464E29}" type="slidenum">
              <a:rPr lang="pt-BR" sz="1200">
                <a:solidFill>
                  <a:srgbClr val="045C75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pt-BR" sz="1200">
              <a:solidFill>
                <a:srgbClr val="045C75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330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sz="2400"/>
              <a:t>Foco nas menores unidades do programa</a:t>
            </a:r>
          </a:p>
          <a:p>
            <a:pPr lvl="1" eaLnBrk="1" hangingPunct="1"/>
            <a:r>
              <a:rPr lang="pt-BR" sz="2000"/>
              <a:t>Funções, procedimentos, métodos ou classes</a:t>
            </a:r>
          </a:p>
          <a:p>
            <a:pPr lvl="1" eaLnBrk="1" hangingPunct="1"/>
            <a:endParaRPr lang="pt-BR" sz="2000"/>
          </a:p>
          <a:p>
            <a:pPr eaLnBrk="1" hangingPunct="1"/>
            <a:r>
              <a:rPr lang="pt-BR" sz="2400"/>
              <a:t>Espera-se encontrar erros relacioados a </a:t>
            </a:r>
          </a:p>
          <a:p>
            <a:pPr lvl="1" eaLnBrk="1" hangingPunct="1"/>
            <a:r>
              <a:rPr lang="pt-BR" sz="2000"/>
              <a:t>Algoritmos incorretos</a:t>
            </a:r>
          </a:p>
          <a:p>
            <a:pPr lvl="1" eaLnBrk="1" hangingPunct="1"/>
            <a:r>
              <a:rPr lang="pt-BR" sz="2000"/>
              <a:t>Estruturas de dados incorretas</a:t>
            </a:r>
          </a:p>
          <a:p>
            <a:pPr lvl="1" eaLnBrk="1" hangingPunct="1"/>
            <a:r>
              <a:rPr lang="pt-BR" sz="2000"/>
              <a:t>Erros de programação</a:t>
            </a:r>
          </a:p>
        </p:txBody>
      </p:sp>
      <p:sp>
        <p:nvSpPr>
          <p:cNvPr id="46083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63B646B-80F6-4E3A-AA0E-AFA0FEF5E544}" type="slidenum">
              <a:rPr lang="pt-BR" sz="1200">
                <a:solidFill>
                  <a:srgbClr val="045C75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pt-BR" sz="1200">
              <a:solidFill>
                <a:srgbClr val="045C75"/>
              </a:solidFill>
              <a:latin typeface="Arial" panose="020B0604020202020204" pitchFamily="34" charset="0"/>
            </a:endParaRPr>
          </a:p>
        </p:txBody>
      </p:sp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>
          <a:xfrm>
            <a:off x="300625" y="642938"/>
            <a:ext cx="9910175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pt-BR" sz="4800" dirty="0"/>
              <a:t>Definição da abordagem de teste</a:t>
            </a:r>
            <a:br>
              <a:rPr lang="pt-BR" sz="4800" dirty="0"/>
            </a:br>
            <a:r>
              <a:rPr lang="pt-BR" sz="3200" dirty="0"/>
              <a:t>Nível de teste – Teste de Unidade</a:t>
            </a:r>
          </a:p>
        </p:txBody>
      </p:sp>
    </p:spTree>
    <p:extLst>
      <p:ext uri="{BB962C8B-B14F-4D97-AF65-F5344CB8AC3E}">
        <p14:creationId xmlns:p14="http://schemas.microsoft.com/office/powerpoint/2010/main" val="4273696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smtClean="0"/>
              <a:t>Cada unidade é testada separadamente</a:t>
            </a:r>
          </a:p>
          <a:p>
            <a:pPr eaLnBrk="1" hangingPunct="1">
              <a:lnSpc>
                <a:spcPct val="90000"/>
              </a:lnSpc>
            </a:pPr>
            <a:endParaRPr lang="pt-BR" smtClean="0"/>
          </a:p>
          <a:p>
            <a:pPr eaLnBrk="1" hangingPunct="1">
              <a:lnSpc>
                <a:spcPct val="90000"/>
              </a:lnSpc>
            </a:pPr>
            <a:r>
              <a:rPr lang="pt-BR" smtClean="0"/>
              <a:t>Aplicado a medida que é implementado</a:t>
            </a:r>
          </a:p>
          <a:p>
            <a:pPr eaLnBrk="1" hangingPunct="1">
              <a:lnSpc>
                <a:spcPct val="90000"/>
              </a:lnSpc>
            </a:pPr>
            <a:endParaRPr lang="pt-BR" smtClean="0"/>
          </a:p>
          <a:p>
            <a:pPr eaLnBrk="1" hangingPunct="1">
              <a:lnSpc>
                <a:spcPct val="90000"/>
              </a:lnSpc>
            </a:pPr>
            <a:r>
              <a:rPr lang="pt-BR" smtClean="0"/>
              <a:t>Aplicado pelo desenvolvedor</a:t>
            </a:r>
          </a:p>
          <a:p>
            <a:pPr eaLnBrk="1" hangingPunct="1">
              <a:lnSpc>
                <a:spcPct val="90000"/>
              </a:lnSpc>
            </a:pPr>
            <a:endParaRPr lang="pt-BR" smtClean="0"/>
          </a:p>
          <a:p>
            <a:pPr eaLnBrk="1" hangingPunct="1">
              <a:lnSpc>
                <a:spcPct val="90000"/>
              </a:lnSpc>
            </a:pPr>
            <a:r>
              <a:rPr lang="pt-BR" smtClean="0"/>
              <a:t>Não demanda que o sistema esteja completamente pronto</a:t>
            </a:r>
          </a:p>
        </p:txBody>
      </p:sp>
      <p:sp>
        <p:nvSpPr>
          <p:cNvPr id="47107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E1240CF-3C55-4349-8CD8-4D1C9893F2E1}" type="slidenum">
              <a:rPr lang="pt-BR" sz="1200">
                <a:solidFill>
                  <a:srgbClr val="045C75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pt-BR" sz="1200">
              <a:solidFill>
                <a:srgbClr val="045C75"/>
              </a:solidFill>
              <a:latin typeface="Arial" panose="020B0604020202020204" pitchFamily="34" charset="0"/>
            </a:endParaRPr>
          </a:p>
        </p:txBody>
      </p:sp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>
          <a:xfrm>
            <a:off x="300625" y="500063"/>
            <a:ext cx="9910175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pt-BR" sz="4800" dirty="0"/>
              <a:t>Definição da abordagem de teste</a:t>
            </a:r>
            <a:br>
              <a:rPr lang="pt-BR" sz="4800" dirty="0"/>
            </a:br>
            <a:r>
              <a:rPr lang="pt-BR" sz="3200" dirty="0"/>
              <a:t>Nível de teste – Teste de Unidade (2)</a:t>
            </a:r>
          </a:p>
        </p:txBody>
      </p:sp>
    </p:spTree>
    <p:extLst>
      <p:ext uri="{BB962C8B-B14F-4D97-AF65-F5344CB8AC3E}">
        <p14:creationId xmlns:p14="http://schemas.microsoft.com/office/powerpoint/2010/main" val="2321059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sz="2000"/>
              <a:t>Realizado após o teste de unidade</a:t>
            </a:r>
          </a:p>
          <a:p>
            <a:pPr eaLnBrk="1" hangingPunct="1">
              <a:lnSpc>
                <a:spcPct val="90000"/>
              </a:lnSpc>
            </a:pPr>
            <a:endParaRPr lang="pt-BR" sz="2000"/>
          </a:p>
          <a:p>
            <a:pPr eaLnBrk="1" hangingPunct="1">
              <a:lnSpc>
                <a:spcPct val="90000"/>
              </a:lnSpc>
            </a:pPr>
            <a:r>
              <a:rPr lang="pt-BR" sz="2000"/>
              <a:t>Ênfase na construção da estrutura do sistema</a:t>
            </a:r>
          </a:p>
          <a:p>
            <a:pPr eaLnBrk="1" hangingPunct="1">
              <a:lnSpc>
                <a:spcPct val="90000"/>
              </a:lnSpc>
            </a:pPr>
            <a:endParaRPr lang="pt-BR" sz="2000"/>
          </a:p>
          <a:p>
            <a:pPr eaLnBrk="1" hangingPunct="1">
              <a:lnSpc>
                <a:spcPct val="90000"/>
              </a:lnSpc>
            </a:pPr>
            <a:r>
              <a:rPr lang="pt-BR" sz="2000"/>
              <a:t>Verifica se a integração entre as unidades funciona</a:t>
            </a:r>
          </a:p>
          <a:p>
            <a:pPr eaLnBrk="1" hangingPunct="1">
              <a:lnSpc>
                <a:spcPct val="90000"/>
              </a:lnSpc>
            </a:pPr>
            <a:endParaRPr lang="pt-BR" sz="2000"/>
          </a:p>
          <a:p>
            <a:pPr eaLnBrk="1" hangingPunct="1">
              <a:lnSpc>
                <a:spcPct val="90000"/>
              </a:lnSpc>
            </a:pPr>
            <a:r>
              <a:rPr lang="pt-BR" sz="2000"/>
              <a:t>Necessário conhecimento sobre as estruturas internas e sobre as interações entre as partes</a:t>
            </a:r>
          </a:p>
          <a:p>
            <a:pPr eaLnBrk="1" hangingPunct="1">
              <a:lnSpc>
                <a:spcPct val="90000"/>
              </a:lnSpc>
            </a:pPr>
            <a:endParaRPr lang="pt-BR" sz="2000"/>
          </a:p>
          <a:p>
            <a:pPr eaLnBrk="1" hangingPunct="1">
              <a:lnSpc>
                <a:spcPct val="90000"/>
              </a:lnSpc>
            </a:pPr>
            <a:r>
              <a:rPr lang="pt-BR" sz="2000"/>
              <a:t>Em geral executado pela equipe de desenvolvimento</a:t>
            </a:r>
          </a:p>
        </p:txBody>
      </p:sp>
      <p:sp>
        <p:nvSpPr>
          <p:cNvPr id="48131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E044C31-6F33-41B4-AA59-AE05C2EC559B}" type="slidenum">
              <a:rPr lang="pt-BR" sz="1200">
                <a:solidFill>
                  <a:srgbClr val="045C75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pt-BR" sz="1200">
              <a:solidFill>
                <a:srgbClr val="045C75"/>
              </a:solidFill>
              <a:latin typeface="Arial" panose="020B0604020202020204" pitchFamily="34" charset="0"/>
            </a:endParaRPr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>
          <a:xfrm>
            <a:off x="325677" y="500063"/>
            <a:ext cx="9885123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pt-BR" sz="4800" dirty="0"/>
              <a:t>Definição da abordagem de teste</a:t>
            </a:r>
            <a:br>
              <a:rPr lang="pt-BR" sz="4800" dirty="0"/>
            </a:br>
            <a:r>
              <a:rPr lang="pt-BR" sz="3200" dirty="0"/>
              <a:t>Nível de teste – Teste de Integração</a:t>
            </a:r>
          </a:p>
        </p:txBody>
      </p:sp>
    </p:spTree>
    <p:extLst>
      <p:ext uri="{BB962C8B-B14F-4D97-AF65-F5344CB8AC3E}">
        <p14:creationId xmlns:p14="http://schemas.microsoft.com/office/powerpoint/2010/main" val="73190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smtClean="0"/>
              <a:t>Após as partes terem sido integradas</a:t>
            </a:r>
          </a:p>
          <a:p>
            <a:pPr eaLnBrk="1" hangingPunct="1"/>
            <a:endParaRPr lang="pt-BR" smtClean="0"/>
          </a:p>
          <a:p>
            <a:pPr eaLnBrk="1" hangingPunct="1"/>
            <a:r>
              <a:rPr lang="pt-BR" smtClean="0"/>
              <a:t>Verificar se as funcionalidades dos requisitos estão implementadas corretamente</a:t>
            </a:r>
          </a:p>
          <a:p>
            <a:pPr eaLnBrk="1" hangingPunct="1"/>
            <a:endParaRPr lang="pt-BR" smtClean="0"/>
          </a:p>
          <a:p>
            <a:pPr eaLnBrk="1" hangingPunct="1"/>
            <a:r>
              <a:rPr lang="pt-BR" smtClean="0"/>
              <a:t>Explorar coesão, completude, requisitos não funcionais, segurança, performance ...</a:t>
            </a:r>
          </a:p>
          <a:p>
            <a:pPr eaLnBrk="1" hangingPunct="1"/>
            <a:endParaRPr lang="pt-BR" smtClean="0"/>
          </a:p>
          <a:p>
            <a:pPr eaLnBrk="1" hangingPunct="1"/>
            <a:r>
              <a:rPr lang="pt-BR" smtClean="0"/>
              <a:t>Equipes diferentes podem ser designadas para realizar o teste</a:t>
            </a:r>
          </a:p>
        </p:txBody>
      </p:sp>
      <p:sp>
        <p:nvSpPr>
          <p:cNvPr id="49155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2A2F43D-9EF2-4620-AA61-641C6107C432}" type="slidenum">
              <a:rPr lang="pt-BR" sz="1200">
                <a:solidFill>
                  <a:srgbClr val="045C75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pt-BR" sz="1200">
              <a:solidFill>
                <a:srgbClr val="045C75"/>
              </a:solidFill>
              <a:latin typeface="Arial" panose="020B0604020202020204" pitchFamily="34" charset="0"/>
            </a:endParaRPr>
          </a:p>
        </p:txBody>
      </p:sp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>
          <a:xfrm>
            <a:off x="237995" y="500063"/>
            <a:ext cx="9972805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pt-BR" sz="4800" dirty="0"/>
              <a:t>Definição da abordagem de teste</a:t>
            </a:r>
            <a:br>
              <a:rPr lang="pt-BR" sz="4800" dirty="0"/>
            </a:br>
            <a:r>
              <a:rPr lang="pt-BR" sz="3200" dirty="0"/>
              <a:t>Nível de teste – Teste de Sistema</a:t>
            </a:r>
          </a:p>
        </p:txBody>
      </p:sp>
    </p:spTree>
    <p:extLst>
      <p:ext uri="{BB962C8B-B14F-4D97-AF65-F5344CB8AC3E}">
        <p14:creationId xmlns:p14="http://schemas.microsoft.com/office/powerpoint/2010/main" val="39959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sz="2000"/>
              <a:t>Executado pelo usuário</a:t>
            </a:r>
          </a:p>
          <a:p>
            <a:pPr eaLnBrk="1" hangingPunct="1"/>
            <a:endParaRPr lang="pt-BR" sz="2000"/>
          </a:p>
          <a:p>
            <a:pPr eaLnBrk="1" hangingPunct="1"/>
            <a:r>
              <a:rPr lang="pt-BR" sz="2000"/>
              <a:t>Valida se o software faz o que foi pedido</a:t>
            </a:r>
          </a:p>
        </p:txBody>
      </p:sp>
      <p:sp>
        <p:nvSpPr>
          <p:cNvPr id="50179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26A7AA7-A524-4EF0-8CC9-71338867C5DE}" type="slidenum">
              <a:rPr lang="pt-BR" sz="1200">
                <a:solidFill>
                  <a:srgbClr val="045C75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pt-BR" sz="1200">
              <a:solidFill>
                <a:srgbClr val="045C75"/>
              </a:solidFill>
              <a:latin typeface="Arial" panose="020B0604020202020204" pitchFamily="34" charset="0"/>
            </a:endParaRPr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>
          <a:xfrm>
            <a:off x="275573" y="500063"/>
            <a:ext cx="9935227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pt-BR" sz="4800" dirty="0"/>
              <a:t>Definição da abordagem de teste</a:t>
            </a:r>
            <a:br>
              <a:rPr lang="pt-BR" sz="4800" dirty="0"/>
            </a:br>
            <a:r>
              <a:rPr lang="pt-BR" sz="3200" dirty="0"/>
              <a:t>Nível de teste – Teste de aceitação</a:t>
            </a:r>
          </a:p>
        </p:txBody>
      </p:sp>
    </p:spTree>
    <p:extLst>
      <p:ext uri="{BB962C8B-B14F-4D97-AF65-F5344CB8AC3E}">
        <p14:creationId xmlns:p14="http://schemas.microsoft.com/office/powerpoint/2010/main" val="3382874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sz="2000"/>
              <a:t>Realizado durante a manutenção do software</a:t>
            </a:r>
          </a:p>
          <a:p>
            <a:pPr eaLnBrk="1" hangingPunct="1"/>
            <a:endParaRPr lang="pt-BR" sz="2000"/>
          </a:p>
          <a:p>
            <a:pPr eaLnBrk="1" hangingPunct="1"/>
            <a:r>
              <a:rPr lang="pt-BR" sz="2000"/>
              <a:t>Após as modificações</a:t>
            </a:r>
          </a:p>
          <a:p>
            <a:pPr eaLnBrk="1" hangingPunct="1"/>
            <a:endParaRPr lang="pt-BR" sz="2000"/>
          </a:p>
          <a:p>
            <a:pPr eaLnBrk="1" hangingPunct="1"/>
            <a:r>
              <a:rPr lang="pt-BR" sz="2000"/>
              <a:t>Avalia se a mudança funciona como esperado e se os requisitos anteriores continuam válidos</a:t>
            </a:r>
          </a:p>
        </p:txBody>
      </p:sp>
      <p:sp>
        <p:nvSpPr>
          <p:cNvPr id="51203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DC9388F-24A3-4BC4-AA75-BBBCDA23E6DC}" type="slidenum">
              <a:rPr lang="pt-BR" sz="1200">
                <a:solidFill>
                  <a:srgbClr val="045C75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pt-BR" sz="1200">
              <a:solidFill>
                <a:srgbClr val="045C75"/>
              </a:solidFill>
              <a:latin typeface="Arial" panose="020B0604020202020204" pitchFamily="34" charset="0"/>
            </a:endParaRPr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>
          <a:xfrm>
            <a:off x="263047" y="500063"/>
            <a:ext cx="9947753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pt-BR" sz="4800"/>
              <a:t>Definição da abordagem de teste</a:t>
            </a:r>
            <a:br>
              <a:rPr lang="pt-BR" sz="4800"/>
            </a:br>
            <a:r>
              <a:rPr lang="pt-BR" sz="3200"/>
              <a:t>Nível de teste – Teste de Regressão</a:t>
            </a:r>
          </a:p>
        </p:txBody>
      </p:sp>
    </p:spTree>
    <p:extLst>
      <p:ext uri="{BB962C8B-B14F-4D97-AF65-F5344CB8AC3E}">
        <p14:creationId xmlns:p14="http://schemas.microsoft.com/office/powerpoint/2010/main" val="387630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pt-BR" sz="2400" dirty="0"/>
              <a:t>Depende da fase do desenvolvimento e direciona a escolha dos critérios para geração dos casos de teste</a:t>
            </a:r>
          </a:p>
          <a:p>
            <a:pPr eaLnBrk="1" hangingPunct="1">
              <a:lnSpc>
                <a:spcPct val="90000"/>
              </a:lnSpc>
            </a:pPr>
            <a:endParaRPr lang="pt-BR" sz="2400" dirty="0"/>
          </a:p>
          <a:p>
            <a:pPr eaLnBrk="1" hangingPunct="1">
              <a:lnSpc>
                <a:spcPct val="90000"/>
              </a:lnSpc>
            </a:pPr>
            <a:r>
              <a:rPr lang="pt-BR" sz="2400" dirty="0"/>
              <a:t>Teste estrutural</a:t>
            </a:r>
          </a:p>
          <a:p>
            <a:pPr lvl="1" eaLnBrk="1" hangingPunct="1">
              <a:lnSpc>
                <a:spcPct val="90000"/>
              </a:lnSpc>
            </a:pPr>
            <a:r>
              <a:rPr lang="pt-BR" sz="2000" dirty="0"/>
              <a:t>Adota critérios com a finalidade de encontrar defeitos nas estruturas internas do software</a:t>
            </a:r>
          </a:p>
          <a:p>
            <a:pPr eaLnBrk="1" hangingPunct="1">
              <a:lnSpc>
                <a:spcPct val="90000"/>
              </a:lnSpc>
            </a:pPr>
            <a:r>
              <a:rPr lang="pt-BR" sz="2400" dirty="0"/>
              <a:t>Teste funcional</a:t>
            </a:r>
          </a:p>
          <a:p>
            <a:pPr lvl="1" eaLnBrk="1" hangingPunct="1">
              <a:lnSpc>
                <a:spcPct val="90000"/>
              </a:lnSpc>
            </a:pPr>
            <a:r>
              <a:rPr lang="pt-BR" sz="2000" dirty="0"/>
              <a:t>Adota critérios com a finalidade de garantir que os requisitos sejam atendidos</a:t>
            </a:r>
          </a:p>
          <a:p>
            <a:pPr eaLnBrk="1" hangingPunct="1">
              <a:lnSpc>
                <a:spcPct val="90000"/>
              </a:lnSpc>
            </a:pPr>
            <a:endParaRPr lang="pt-BR" sz="2400" dirty="0"/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pt-BR" sz="2400" dirty="0"/>
              <a:t>Ao se adotar uma técnica escolhe-se um critério a ser usado para gerar os casos de teste</a:t>
            </a:r>
          </a:p>
        </p:txBody>
      </p:sp>
      <p:sp>
        <p:nvSpPr>
          <p:cNvPr id="52227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783D0B4-3E83-4C95-AD13-AFBFCD28A7C3}" type="slidenum">
              <a:rPr lang="pt-BR" sz="1200">
                <a:solidFill>
                  <a:srgbClr val="045C75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pt-BR" sz="1200">
              <a:solidFill>
                <a:srgbClr val="045C75"/>
              </a:solidFill>
              <a:latin typeface="Arial" panose="020B0604020202020204" pitchFamily="34" charset="0"/>
            </a:endParaRPr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>
          <a:xfrm>
            <a:off x="212942" y="500063"/>
            <a:ext cx="9997858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pt-BR" sz="4800" dirty="0"/>
              <a:t>Definição da abordagem de teste</a:t>
            </a:r>
            <a:br>
              <a:rPr lang="pt-BR" sz="4800" dirty="0"/>
            </a:br>
            <a:r>
              <a:rPr lang="pt-BR" sz="3200" dirty="0"/>
              <a:t>Técnica de teste</a:t>
            </a:r>
          </a:p>
        </p:txBody>
      </p:sp>
    </p:spTree>
    <p:extLst>
      <p:ext uri="{BB962C8B-B14F-4D97-AF65-F5344CB8AC3E}">
        <p14:creationId xmlns:p14="http://schemas.microsoft.com/office/powerpoint/2010/main" val="16583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pt-BR"/>
              <a:t>Características do software que poderão ser testadas</a:t>
            </a:r>
          </a:p>
          <a:p>
            <a:pPr lvl="1" eaLnBrk="1" hangingPunct="1">
              <a:lnSpc>
                <a:spcPct val="90000"/>
              </a:lnSpc>
            </a:pPr>
            <a:r>
              <a:rPr lang="pt-BR" sz="1800"/>
              <a:t>Teste de Funcionalidade</a:t>
            </a:r>
          </a:p>
          <a:p>
            <a:pPr lvl="1" eaLnBrk="1" hangingPunct="1">
              <a:lnSpc>
                <a:spcPct val="90000"/>
              </a:lnSpc>
            </a:pPr>
            <a:endParaRPr lang="pt-BR" sz="1800"/>
          </a:p>
          <a:p>
            <a:pPr lvl="1" eaLnBrk="1" hangingPunct="1">
              <a:lnSpc>
                <a:spcPct val="90000"/>
              </a:lnSpc>
            </a:pPr>
            <a:r>
              <a:rPr lang="pt-BR" sz="1800"/>
              <a:t>Teste de Interface</a:t>
            </a:r>
          </a:p>
          <a:p>
            <a:pPr lvl="1" eaLnBrk="1" hangingPunct="1">
              <a:lnSpc>
                <a:spcPct val="90000"/>
              </a:lnSpc>
            </a:pPr>
            <a:endParaRPr lang="pt-BR" sz="1800"/>
          </a:p>
          <a:p>
            <a:pPr lvl="1" eaLnBrk="1" hangingPunct="1">
              <a:lnSpc>
                <a:spcPct val="90000"/>
              </a:lnSpc>
            </a:pPr>
            <a:r>
              <a:rPr lang="pt-BR" sz="1800"/>
              <a:t>Teste de Desempenho</a:t>
            </a:r>
          </a:p>
          <a:p>
            <a:pPr lvl="1" eaLnBrk="1" hangingPunct="1">
              <a:lnSpc>
                <a:spcPct val="90000"/>
              </a:lnSpc>
            </a:pPr>
            <a:endParaRPr lang="pt-BR" sz="1800"/>
          </a:p>
          <a:p>
            <a:pPr lvl="1" eaLnBrk="1" hangingPunct="1">
              <a:lnSpc>
                <a:spcPct val="90000"/>
              </a:lnSpc>
            </a:pPr>
            <a:r>
              <a:rPr lang="pt-BR" sz="1800"/>
              <a:t>Teste de Carga (Stress)</a:t>
            </a:r>
          </a:p>
          <a:p>
            <a:pPr lvl="1" eaLnBrk="1" hangingPunct="1">
              <a:lnSpc>
                <a:spcPct val="90000"/>
              </a:lnSpc>
            </a:pPr>
            <a:endParaRPr lang="pt-BR" sz="1800"/>
          </a:p>
          <a:p>
            <a:pPr lvl="1" eaLnBrk="1" hangingPunct="1">
              <a:lnSpc>
                <a:spcPct val="90000"/>
              </a:lnSpc>
            </a:pPr>
            <a:r>
              <a:rPr lang="pt-BR" sz="1800"/>
              <a:t>Teste de Usabilidade</a:t>
            </a:r>
          </a:p>
          <a:p>
            <a:pPr lvl="1" eaLnBrk="1" hangingPunct="1">
              <a:lnSpc>
                <a:spcPct val="90000"/>
              </a:lnSpc>
            </a:pPr>
            <a:endParaRPr lang="pt-BR" sz="1800"/>
          </a:p>
          <a:p>
            <a:pPr lvl="1" eaLnBrk="1" hangingPunct="1">
              <a:lnSpc>
                <a:spcPct val="90000"/>
              </a:lnSpc>
            </a:pPr>
            <a:r>
              <a:rPr lang="pt-BR" sz="1800"/>
              <a:t>Teste de Volume</a:t>
            </a:r>
          </a:p>
          <a:p>
            <a:pPr lvl="1" eaLnBrk="1" hangingPunct="1">
              <a:lnSpc>
                <a:spcPct val="90000"/>
              </a:lnSpc>
            </a:pPr>
            <a:endParaRPr lang="pt-BR" sz="1800"/>
          </a:p>
          <a:p>
            <a:pPr lvl="1" eaLnBrk="1" hangingPunct="1">
              <a:lnSpc>
                <a:spcPct val="90000"/>
              </a:lnSpc>
            </a:pPr>
            <a:r>
              <a:rPr lang="pt-BR" sz="1800"/>
              <a:t>Teste de Segurança</a:t>
            </a:r>
          </a:p>
        </p:txBody>
      </p:sp>
      <p:sp>
        <p:nvSpPr>
          <p:cNvPr id="53251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58474E7-064C-4A0F-939B-ABC48E1DACF1}" type="slidenum">
              <a:rPr lang="pt-BR" sz="1200">
                <a:solidFill>
                  <a:srgbClr val="045C75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pt-BR" sz="1200">
              <a:solidFill>
                <a:srgbClr val="045C75"/>
              </a:solidFill>
              <a:latin typeface="Arial" panose="020B0604020202020204" pitchFamily="34" charset="0"/>
            </a:endParaRPr>
          </a:p>
        </p:txBody>
      </p:sp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>
          <a:xfrm>
            <a:off x="175364" y="500063"/>
            <a:ext cx="10035436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pt-BR" sz="4800" dirty="0"/>
              <a:t>Definição da abordagem de teste</a:t>
            </a:r>
            <a:br>
              <a:rPr lang="pt-BR" sz="4800" dirty="0"/>
            </a:br>
            <a:r>
              <a:rPr lang="pt-BR" sz="3200" dirty="0"/>
              <a:t>Tipos de teste</a:t>
            </a:r>
          </a:p>
        </p:txBody>
      </p:sp>
    </p:spTree>
    <p:extLst>
      <p:ext uri="{BB962C8B-B14F-4D97-AF65-F5344CB8AC3E}">
        <p14:creationId xmlns:p14="http://schemas.microsoft.com/office/powerpoint/2010/main" val="3467031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0DFDC71-7F0C-4A61-8E56-F4C79088ED94}" type="slidenum">
              <a:rPr lang="pt-BR" sz="1200">
                <a:solidFill>
                  <a:srgbClr val="045C75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pt-BR" sz="1200">
              <a:solidFill>
                <a:srgbClr val="045C75"/>
              </a:solidFill>
              <a:latin typeface="Arial" panose="020B0604020202020204" pitchFamily="34" charset="0"/>
            </a:endParaRPr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>
          <a:xfrm>
            <a:off x="361063" y="362276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pt-BR" sz="4000" dirty="0"/>
              <a:t>Relação Nível x Técnica x Tipo de teste</a:t>
            </a:r>
          </a:p>
        </p:txBody>
      </p:sp>
      <p:pic>
        <p:nvPicPr>
          <p:cNvPr id="5427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138" y="1789593"/>
            <a:ext cx="7419975" cy="330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7" name="Retângulo 7"/>
          <p:cNvSpPr>
            <a:spLocks noChangeArrowheads="1"/>
          </p:cNvSpPr>
          <p:nvPr/>
        </p:nvSpPr>
        <p:spPr bwMode="auto">
          <a:xfrm>
            <a:off x="3732887" y="5445532"/>
            <a:ext cx="2492375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r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sz="1800">
                <a:latin typeface="Arial" panose="020B0604020202020204" pitchFamily="34" charset="0"/>
              </a:rPr>
              <a:t>(Crespo A. </a:t>
            </a:r>
            <a:r>
              <a:rPr lang="pt-BR" sz="1800" i="1">
                <a:latin typeface="Arial" panose="020B0604020202020204" pitchFamily="34" charset="0"/>
              </a:rPr>
              <a:t>et al</a:t>
            </a:r>
            <a:r>
              <a:rPr lang="pt-BR" sz="1800">
                <a:latin typeface="Arial" panose="020B0604020202020204" pitchFamily="34" charset="0"/>
              </a:rPr>
              <a:t>, 2005)</a:t>
            </a:r>
          </a:p>
        </p:txBody>
      </p:sp>
    </p:spTree>
    <p:extLst>
      <p:ext uri="{BB962C8B-B14F-4D97-AF65-F5344CB8AC3E}">
        <p14:creationId xmlns:p14="http://schemas.microsoft.com/office/powerpoint/2010/main" val="66672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87890" y="463912"/>
            <a:ext cx="9845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chemeClr val="accent1"/>
                </a:solidFill>
              </a:rPr>
              <a:t>Primeira parte do trabalho</a:t>
            </a:r>
            <a:endParaRPr lang="pt-BR" sz="2800" b="1" dirty="0">
              <a:solidFill>
                <a:srgbClr val="FF0000"/>
              </a:solidFill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363255" y="1230615"/>
            <a:ext cx="10359024" cy="325370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819150" lvl="1" indent="-255588">
              <a:spcBef>
                <a:spcPts val="400"/>
              </a:spcBef>
              <a:buClr>
                <a:srgbClr val="4F81BD"/>
              </a:buClr>
              <a:buSzPct val="68000"/>
              <a:buFont typeface="Wingdings 3" pitchFamily="18" charset="2"/>
              <a:buChar char=""/>
              <a:tabLst>
                <a:tab pos="361950" algn="l"/>
                <a:tab pos="809625" algn="l"/>
                <a:tab pos="1258888" algn="l"/>
                <a:tab pos="1708150" algn="l"/>
                <a:tab pos="2157413" algn="l"/>
                <a:tab pos="2606675" algn="l"/>
                <a:tab pos="3055938" algn="l"/>
                <a:tab pos="3505200" algn="l"/>
                <a:tab pos="3954463" algn="l"/>
                <a:tab pos="4403725" algn="l"/>
                <a:tab pos="4852988" algn="l"/>
                <a:tab pos="5302250" algn="l"/>
                <a:tab pos="5751513" algn="l"/>
                <a:tab pos="6200775" algn="l"/>
                <a:tab pos="6650038" algn="l"/>
                <a:tab pos="7099300" algn="l"/>
                <a:tab pos="7548563" algn="l"/>
                <a:tab pos="7997825" algn="l"/>
                <a:tab pos="8447088" algn="l"/>
                <a:tab pos="8896350" algn="l"/>
                <a:tab pos="9345613" algn="l"/>
              </a:tabLst>
            </a:pPr>
            <a:endParaRPr lang="pt-BR" sz="2000" dirty="0">
              <a:solidFill>
                <a:srgbClr val="000000"/>
              </a:solidFill>
              <a:latin typeface="Lucida Sans Unicode" pitchFamily="34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57199" y="1230615"/>
            <a:ext cx="10778647" cy="421481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dirty="0" smtClean="0"/>
              <a:t>Formar as equipes</a:t>
            </a:r>
          </a:p>
          <a:p>
            <a:r>
              <a:rPr lang="pt-BR" sz="2000" dirty="0" smtClean="0"/>
              <a:t>Escolher um software a ser testado</a:t>
            </a:r>
          </a:p>
          <a:p>
            <a:pPr lvl="1"/>
            <a:r>
              <a:rPr lang="pt-BR" sz="1800" dirty="0" smtClean="0"/>
              <a:t>Sistema da universidade</a:t>
            </a:r>
          </a:p>
          <a:p>
            <a:pPr lvl="1"/>
            <a:r>
              <a:rPr lang="pt-BR" sz="1800" dirty="0" smtClean="0"/>
              <a:t>Sistema próprio</a:t>
            </a:r>
          </a:p>
          <a:p>
            <a:pPr lvl="1"/>
            <a:r>
              <a:rPr lang="pt-BR" sz="1800" dirty="0" smtClean="0"/>
              <a:t>Sistema web conhecido</a:t>
            </a:r>
          </a:p>
          <a:p>
            <a:endParaRPr lang="pt-BR" sz="2000" dirty="0" smtClean="0"/>
          </a:p>
          <a:p>
            <a:r>
              <a:rPr lang="pt-BR" sz="2000" dirty="0" smtClean="0"/>
              <a:t>Iniciar a criação do plano de teste conforme definição da PMBOK/IEEE para o item Escopo, com os seguintes itens: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sz="1500" dirty="0" smtClean="0"/>
              <a:t>Introdução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sz="1500" dirty="0" smtClean="0"/>
              <a:t>Funcionalidades a serem testadas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sz="1500" dirty="0" smtClean="0"/>
              <a:t>Funções a serem testadas do ponto de vista do usuário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sz="1500" dirty="0" smtClean="0"/>
              <a:t>Funções que NÃO serão testadas do ponto de vista do usuário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sz="1500" dirty="0" smtClean="0"/>
              <a:t>Interface com o outros softwares, componentes, elementos da rede que possam afetar o projeto</a:t>
            </a:r>
          </a:p>
          <a:p>
            <a:endParaRPr lang="pt-BR" sz="2000" dirty="0" smtClean="0"/>
          </a:p>
          <a:p>
            <a:pPr lvl="1"/>
            <a:endParaRPr lang="pt-BR" sz="1800" dirty="0" smtClean="0"/>
          </a:p>
          <a:p>
            <a:endParaRPr lang="pt-BR" sz="1600" dirty="0" smtClean="0"/>
          </a:p>
          <a:p>
            <a:pPr lvl="1">
              <a:buFont typeface="Wingdings 2" panose="05020102010507070707" pitchFamily="18" charset="2"/>
              <a:buNone/>
            </a:pPr>
            <a:endParaRPr lang="pt-BR" sz="1200" dirty="0" smtClean="0"/>
          </a:p>
          <a:p>
            <a:pPr lvl="1"/>
            <a:endParaRPr lang="pt-BR" sz="1700" dirty="0" smtClean="0"/>
          </a:p>
        </p:txBody>
      </p:sp>
    </p:spTree>
    <p:extLst>
      <p:ext uri="{BB962C8B-B14F-4D97-AF65-F5344CB8AC3E}">
        <p14:creationId xmlns:p14="http://schemas.microsoft.com/office/powerpoint/2010/main" val="29491607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500063"/>
            <a:ext cx="8229600" cy="1143000"/>
          </a:xfrm>
        </p:spPr>
        <p:txBody>
          <a:bodyPr/>
          <a:lstStyle/>
          <a:p>
            <a:pPr eaLnBrk="1" hangingPunct="1"/>
            <a:r>
              <a:rPr lang="pt-BR" smtClean="0"/>
              <a:t>O que é teste de software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endParaRPr lang="pt-BR" dirty="0" smtClean="0"/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endParaRPr lang="pt-BR" dirty="0" smtClean="0"/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endParaRPr lang="pt-BR" dirty="0" smtClean="0"/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pt-BR" dirty="0" smtClean="0"/>
              <a:t>“Processo de executar o software de maneira </a:t>
            </a:r>
            <a:r>
              <a:rPr lang="pt-BR" dirty="0" smtClean="0">
                <a:solidFill>
                  <a:srgbClr val="FF0000"/>
                </a:solidFill>
              </a:rPr>
              <a:t>controlada</a:t>
            </a:r>
            <a:r>
              <a:rPr lang="pt-BR" dirty="0" smtClean="0"/>
              <a:t> com o objetivo de avaliar se o mesmo se </a:t>
            </a:r>
            <a:r>
              <a:rPr lang="pt-BR" dirty="0" smtClean="0">
                <a:solidFill>
                  <a:srgbClr val="FF0000"/>
                </a:solidFill>
              </a:rPr>
              <a:t>comporta conforme o especificado</a:t>
            </a:r>
            <a:r>
              <a:rPr lang="pt-BR" dirty="0" smtClean="0"/>
              <a:t>”</a:t>
            </a:r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endParaRPr lang="pt-BR" dirty="0" smtClean="0"/>
          </a:p>
          <a:p>
            <a:pPr algn="r"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pt-BR" dirty="0" smtClean="0"/>
              <a:t>(Crespo A. </a:t>
            </a:r>
            <a:r>
              <a:rPr lang="pt-BR" i="1" dirty="0" smtClean="0"/>
              <a:t>et al</a:t>
            </a:r>
            <a:r>
              <a:rPr lang="pt-BR" dirty="0" smtClean="0"/>
              <a:t>, 2005)</a:t>
            </a:r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endParaRPr lang="pt-BR" dirty="0" smtClean="0"/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endParaRPr lang="pt-BR" dirty="0" smtClean="0"/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endParaRPr lang="pt-BR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pt-BR" dirty="0" smtClean="0"/>
          </a:p>
        </p:txBody>
      </p:sp>
      <p:sp>
        <p:nvSpPr>
          <p:cNvPr id="14340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71C4BCF-8CCC-42E9-ADC4-C7ABF6464E29}" type="slidenum">
              <a:rPr lang="pt-BR" sz="1200">
                <a:solidFill>
                  <a:srgbClr val="045C75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pt-BR" sz="1200">
              <a:solidFill>
                <a:srgbClr val="045C75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418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ctrTitle"/>
          </p:nvPr>
        </p:nvSpPr>
        <p:spPr>
          <a:ln>
            <a:miter lim="800000"/>
            <a:headEnd/>
            <a:tailEnd/>
          </a:ln>
          <a:extLst/>
        </p:spPr>
        <p:txBody>
          <a:bodyPr/>
          <a:lstStyle/>
          <a:p>
            <a:pPr>
              <a:defRPr/>
            </a:pPr>
            <a:r>
              <a:rPr lang="pt-BR" dirty="0"/>
              <a:t>Teste Estrutural</a:t>
            </a:r>
          </a:p>
        </p:txBody>
      </p:sp>
    </p:spTree>
    <p:extLst>
      <p:ext uri="{BB962C8B-B14F-4D97-AF65-F5344CB8AC3E}">
        <p14:creationId xmlns:p14="http://schemas.microsoft.com/office/powerpoint/2010/main" val="283312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245532" y="316576"/>
            <a:ext cx="8686800" cy="1143000"/>
          </a:xfrm>
        </p:spPr>
        <p:txBody>
          <a:bodyPr/>
          <a:lstStyle/>
          <a:p>
            <a:pPr eaLnBrk="1" hangingPunct="1"/>
            <a:r>
              <a:rPr lang="pt-BR" sz="4500"/>
              <a:t>Teste Estrutural (caixa branca)</a:t>
            </a:r>
            <a:endParaRPr lang="pt-BR"/>
          </a:p>
        </p:txBody>
      </p:sp>
      <p:sp>
        <p:nvSpPr>
          <p:cNvPr id="56323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0C62E4D-601B-4620-AAF8-88BE1486583E}" type="slidenum">
              <a:rPr lang="pt-BR" sz="1200">
                <a:solidFill>
                  <a:srgbClr val="045C75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pt-BR" sz="1200">
              <a:solidFill>
                <a:srgbClr val="045C75"/>
              </a:solidFill>
              <a:latin typeface="Arial" panose="020B0604020202020204" pitchFamily="34" charset="0"/>
            </a:endParaRPr>
          </a:p>
        </p:txBody>
      </p:sp>
      <p:sp>
        <p:nvSpPr>
          <p:cNvPr id="56324" name="Rectangle 3"/>
          <p:cNvSpPr>
            <a:spLocks noGrp="1" noChangeArrowheads="1"/>
          </p:cNvSpPr>
          <p:nvPr>
            <p:ph idx="1"/>
          </p:nvPr>
        </p:nvSpPr>
        <p:spPr>
          <a:xfrm>
            <a:off x="531282" y="1593056"/>
            <a:ext cx="9564696" cy="3648205"/>
          </a:xfrm>
        </p:spPr>
        <p:txBody>
          <a:bodyPr>
            <a:normAutofit/>
          </a:bodyPr>
          <a:lstStyle/>
          <a:p>
            <a:pPr eaLnBrk="1" hangingPunct="1"/>
            <a:r>
              <a:rPr lang="pt-BR" sz="2000" dirty="0"/>
              <a:t>Estabelece os requisitos de teste com base em uma dada implementação</a:t>
            </a:r>
          </a:p>
          <a:p>
            <a:pPr eaLnBrk="1" hangingPunct="1"/>
            <a:endParaRPr lang="pt-BR" sz="2000" dirty="0"/>
          </a:p>
          <a:p>
            <a:pPr eaLnBrk="1" hangingPunct="1"/>
            <a:r>
              <a:rPr lang="pt-BR" sz="2000" dirty="0"/>
              <a:t>Requer a execução de partes do programa</a:t>
            </a:r>
          </a:p>
          <a:p>
            <a:pPr eaLnBrk="1" hangingPunct="1"/>
            <a:endParaRPr lang="pt-BR" sz="2000" dirty="0"/>
          </a:p>
          <a:p>
            <a:pPr algn="just" eaLnBrk="1" hangingPunct="1">
              <a:buFont typeface="Wingdings 2" panose="05020102010507070707" pitchFamily="18" charset="2"/>
              <a:buNone/>
            </a:pPr>
            <a:r>
              <a:rPr lang="pt-BR" sz="2800" dirty="0"/>
              <a:t>   </a:t>
            </a:r>
            <a:r>
              <a:rPr lang="pt-BR" sz="2800" dirty="0">
                <a:solidFill>
                  <a:schemeClr val="tx2"/>
                </a:solidFill>
              </a:rPr>
              <a:t>Caminhos lógicos do software são testados fornecendo casos de teste que põem a prova conjunto de condições, laços, definições e uso de variáveis</a:t>
            </a:r>
          </a:p>
        </p:txBody>
      </p:sp>
      <p:pic>
        <p:nvPicPr>
          <p:cNvPr id="56325" name="Picture 2" descr="image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4400" y="5241262"/>
            <a:ext cx="192405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70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587202" y="454330"/>
            <a:ext cx="86868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pt-BR" sz="4500" dirty="0"/>
              <a:t>Teste Estrutural (caixa branca) </a:t>
            </a:r>
            <a:br>
              <a:rPr lang="pt-BR" sz="4500" dirty="0"/>
            </a:br>
            <a:r>
              <a:rPr lang="pt-BR" dirty="0"/>
              <a:t>Problemas </a:t>
            </a:r>
          </a:p>
        </p:txBody>
      </p:sp>
      <p:sp>
        <p:nvSpPr>
          <p:cNvPr id="57347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0BE9E4B-BDF8-47BD-AD07-D0BD7D97E434}" type="slidenum">
              <a:rPr lang="pt-BR" sz="1200">
                <a:solidFill>
                  <a:srgbClr val="045C75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pt-BR" sz="1200">
              <a:solidFill>
                <a:srgbClr val="045C75"/>
              </a:solidFill>
              <a:latin typeface="Arial" panose="020B0604020202020204" pitchFamily="34" charset="0"/>
            </a:endParaRPr>
          </a:p>
        </p:txBody>
      </p:sp>
      <p:sp>
        <p:nvSpPr>
          <p:cNvPr id="57348" name="Rectangle 3"/>
          <p:cNvSpPr>
            <a:spLocks noGrp="1" noChangeArrowheads="1"/>
          </p:cNvSpPr>
          <p:nvPr>
            <p:ph idx="1"/>
          </p:nvPr>
        </p:nvSpPr>
        <p:spPr>
          <a:xfrm>
            <a:off x="587202" y="2071689"/>
            <a:ext cx="9795048" cy="4357687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pt-BR" sz="2000" dirty="0"/>
              <a:t>Não existe um procedimento de genérico que possa ser usado para provar  a correção de um programa</a:t>
            </a:r>
          </a:p>
          <a:p>
            <a:pPr eaLnBrk="1" hangingPunct="1"/>
            <a:endParaRPr lang="pt-BR" sz="2000" dirty="0"/>
          </a:p>
          <a:p>
            <a:pPr eaLnBrk="1" hangingPunct="1"/>
            <a:r>
              <a:rPr lang="pt-BR" sz="2000" dirty="0"/>
              <a:t>Não se pode dizer se 2 programas computam a mesma função</a:t>
            </a:r>
          </a:p>
          <a:p>
            <a:pPr eaLnBrk="1" hangingPunct="1"/>
            <a:endParaRPr lang="pt-BR" sz="2000" dirty="0"/>
          </a:p>
          <a:p>
            <a:pPr eaLnBrk="1" hangingPunct="1"/>
            <a:r>
              <a:rPr lang="pt-BR" sz="2000" dirty="0"/>
              <a:t>Não se pode dizer de 2 caminhos de um programa computam a mesma função</a:t>
            </a:r>
          </a:p>
          <a:p>
            <a:pPr eaLnBrk="1" hangingPunct="1"/>
            <a:endParaRPr lang="pt-BR" sz="2000" dirty="0"/>
          </a:p>
          <a:p>
            <a:pPr eaLnBrk="1" hangingPunct="1"/>
            <a:r>
              <a:rPr lang="pt-BR" sz="2000" dirty="0"/>
              <a:t>Não se pode dizer se um caminho é executável, se existe um conjunto de entrada que leve a execução desse caminho</a:t>
            </a:r>
          </a:p>
          <a:p>
            <a:pPr eaLnBrk="1" hangingPunct="1"/>
            <a:endParaRPr lang="pt-BR" sz="2000" dirty="0"/>
          </a:p>
          <a:p>
            <a:pPr algn="ctr" eaLnBrk="1" hangingPunct="1">
              <a:buFont typeface="Wingdings 2" panose="05020102010507070707" pitchFamily="18" charset="2"/>
              <a:buNone/>
            </a:pPr>
            <a:r>
              <a:rPr lang="pt-BR" sz="2800" dirty="0">
                <a:solidFill>
                  <a:schemeClr val="tx2"/>
                </a:solidFill>
              </a:rPr>
              <a:t>Técnica complementar às demais técnicas</a:t>
            </a:r>
          </a:p>
          <a:p>
            <a:pPr lvl="1" eaLnBrk="1" hangingPunct="1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35152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490603" y="429278"/>
            <a:ext cx="86868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pt-BR" sz="4500" dirty="0"/>
              <a:t>Teste Estrutural (caixa branca) </a:t>
            </a:r>
            <a:br>
              <a:rPr lang="pt-BR" sz="4500" dirty="0"/>
            </a:br>
            <a:r>
              <a:rPr lang="pt-BR" dirty="0"/>
              <a:t>Conceitos básicos</a:t>
            </a:r>
          </a:p>
        </p:txBody>
      </p:sp>
      <p:sp>
        <p:nvSpPr>
          <p:cNvPr id="58371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F79770D-BDDF-441F-8CE2-B1EEB552E05B}" type="slidenum">
              <a:rPr lang="pt-BR" sz="1200">
                <a:solidFill>
                  <a:srgbClr val="045C75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lang="pt-BR" sz="1200">
              <a:solidFill>
                <a:srgbClr val="045C75"/>
              </a:solidFill>
              <a:latin typeface="Arial" panose="020B0604020202020204" pitchFamily="34" charset="0"/>
            </a:endParaRPr>
          </a:p>
        </p:txBody>
      </p:sp>
      <p:sp>
        <p:nvSpPr>
          <p:cNvPr id="58372" name="Rectangle 3"/>
          <p:cNvSpPr>
            <a:spLocks noGrp="1" noChangeArrowheads="1"/>
          </p:cNvSpPr>
          <p:nvPr>
            <p:ph idx="1"/>
          </p:nvPr>
        </p:nvSpPr>
        <p:spPr>
          <a:xfrm>
            <a:off x="588723" y="2071689"/>
            <a:ext cx="9793527" cy="4357687"/>
          </a:xfrm>
        </p:spPr>
        <p:txBody>
          <a:bodyPr/>
          <a:lstStyle/>
          <a:p>
            <a:pPr eaLnBrk="1" hangingPunct="1"/>
            <a:r>
              <a:rPr lang="pt-BR" sz="2000" dirty="0"/>
              <a:t>Grafo de Fluxo de Controle (GFC) ou Grafo de Programa</a:t>
            </a:r>
            <a:endParaRPr lang="pt-BR" dirty="0" smtClean="0"/>
          </a:p>
          <a:p>
            <a:pPr lvl="1" eaLnBrk="1" hangingPunct="1"/>
            <a:endParaRPr lang="pt-BR" sz="1800" dirty="0"/>
          </a:p>
          <a:p>
            <a:pPr lvl="1" eaLnBrk="1" hangingPunct="1"/>
            <a:r>
              <a:rPr lang="pt-BR" sz="1800" dirty="0"/>
              <a:t>Um programa P pode ser decomposto em blocos de comandos</a:t>
            </a:r>
          </a:p>
          <a:p>
            <a:pPr lvl="1" eaLnBrk="1" hangingPunct="1"/>
            <a:endParaRPr lang="pt-BR" sz="1800" dirty="0"/>
          </a:p>
          <a:p>
            <a:pPr lvl="1" eaLnBrk="1" hangingPunct="1"/>
            <a:r>
              <a:rPr lang="pt-BR" sz="1800" dirty="0"/>
              <a:t>A execução do primeiro comando do bloco acarreta a execução dos demais comandos do bloco, na ordem especificada</a:t>
            </a:r>
          </a:p>
          <a:p>
            <a:pPr lvl="1" eaLnBrk="1" hangingPunct="1"/>
            <a:endParaRPr lang="pt-BR" sz="1800" dirty="0"/>
          </a:p>
          <a:p>
            <a:pPr lvl="1" eaLnBrk="1" hangingPunct="1"/>
            <a:r>
              <a:rPr lang="pt-BR" sz="1800" dirty="0"/>
              <a:t>Todos os comandos do bloco tem um único predecessor e um único sucessor , exceto o último e o primeiro</a:t>
            </a:r>
          </a:p>
          <a:p>
            <a:pPr lvl="1" eaLnBrk="1" hangingPunct="1"/>
            <a:endParaRPr lang="pt-BR" sz="1800" dirty="0"/>
          </a:p>
          <a:p>
            <a:pPr lvl="1" eaLnBrk="1" hangingPunct="1"/>
            <a:r>
              <a:rPr lang="pt-BR" sz="1800" dirty="0"/>
              <a:t>Não existe desvio de execução para nenhum comando dentro do bloco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311467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288099" y="379174"/>
            <a:ext cx="10342323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pt-BR" sz="4500" dirty="0"/>
              <a:t>Teste Estrutural (caixa branca) </a:t>
            </a:r>
            <a:br>
              <a:rPr lang="pt-BR" sz="4500" dirty="0"/>
            </a:br>
            <a:r>
              <a:rPr lang="pt-BR" dirty="0"/>
              <a:t>Conceitos básicos (2) </a:t>
            </a:r>
          </a:p>
        </p:txBody>
      </p:sp>
      <p:sp>
        <p:nvSpPr>
          <p:cNvPr id="59395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6D7A6F5-6106-400B-AA92-C2A1D381351D}" type="slidenum">
              <a:rPr lang="pt-BR" sz="1200">
                <a:solidFill>
                  <a:srgbClr val="045C75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lang="pt-BR" sz="1200">
              <a:solidFill>
                <a:srgbClr val="045C75"/>
              </a:solidFill>
              <a:latin typeface="Arial" panose="020B0604020202020204" pitchFamily="34" charset="0"/>
            </a:endParaRPr>
          </a:p>
        </p:txBody>
      </p:sp>
      <p:sp>
        <p:nvSpPr>
          <p:cNvPr id="59396" name="Rectangle 3"/>
          <p:cNvSpPr>
            <a:spLocks noGrp="1" noChangeArrowheads="1"/>
          </p:cNvSpPr>
          <p:nvPr>
            <p:ph idx="1"/>
          </p:nvPr>
        </p:nvSpPr>
        <p:spPr>
          <a:xfrm>
            <a:off x="531282" y="2048800"/>
            <a:ext cx="9389332" cy="4357687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pt-BR" sz="2000" dirty="0"/>
              <a:t>Grafo de Fluxo de Controle (GFC) ou Grafo de Programa (cont.)</a:t>
            </a:r>
            <a:endParaRPr lang="pt-BR" dirty="0" smtClean="0"/>
          </a:p>
          <a:p>
            <a:pPr lvl="1" eaLnBrk="1" hangingPunct="1"/>
            <a:endParaRPr lang="pt-BR" sz="1800" dirty="0"/>
          </a:p>
          <a:p>
            <a:pPr lvl="1" eaLnBrk="1" hangingPunct="1"/>
            <a:r>
              <a:rPr lang="pt-BR" sz="1800" dirty="0"/>
              <a:t>Para um programa P o GFC é dado por (G=(</a:t>
            </a:r>
            <a:r>
              <a:rPr lang="pt-BR" sz="1800" dirty="0" err="1"/>
              <a:t>N,E,s</a:t>
            </a:r>
            <a:r>
              <a:rPr lang="pt-BR" sz="1800" dirty="0"/>
              <a:t>))</a:t>
            </a:r>
          </a:p>
          <a:p>
            <a:pPr lvl="2" eaLnBrk="1" hangingPunct="1"/>
            <a:r>
              <a:rPr lang="pt-BR" sz="1500" dirty="0"/>
              <a:t>N representa o conjunto de nós</a:t>
            </a:r>
          </a:p>
          <a:p>
            <a:pPr lvl="2" eaLnBrk="1" hangingPunct="1"/>
            <a:r>
              <a:rPr lang="pt-BR" sz="1500" dirty="0"/>
              <a:t>E representa o conjunto de arcos</a:t>
            </a:r>
          </a:p>
          <a:p>
            <a:pPr lvl="2" eaLnBrk="1" hangingPunct="1"/>
            <a:r>
              <a:rPr lang="pt-BR" sz="1500" dirty="0"/>
              <a:t>s representa o nó de entrada</a:t>
            </a:r>
          </a:p>
          <a:p>
            <a:pPr lvl="1" eaLnBrk="1" hangingPunct="1"/>
            <a:endParaRPr lang="pt-BR" sz="1800" dirty="0"/>
          </a:p>
          <a:p>
            <a:pPr lvl="1" eaLnBrk="1" hangingPunct="1"/>
            <a:r>
              <a:rPr lang="pt-BR" sz="1800" dirty="0"/>
              <a:t>GFC é um grafo orientado com um único nó de entrada  (s que pertence N) e um único nó de saída (o que pertence a N)</a:t>
            </a:r>
          </a:p>
          <a:p>
            <a:pPr lvl="1" eaLnBrk="1" hangingPunct="1"/>
            <a:r>
              <a:rPr lang="pt-BR" sz="1800" dirty="0"/>
              <a:t>Faz-se uma correspondência entre vértices (nós) e blocos</a:t>
            </a:r>
          </a:p>
          <a:p>
            <a:pPr lvl="2" eaLnBrk="1" hangingPunct="1"/>
            <a:r>
              <a:rPr lang="pt-BR" sz="1500" dirty="0"/>
              <a:t>Cada vértice representa um bloco indivisível de comandos</a:t>
            </a:r>
          </a:p>
          <a:p>
            <a:pPr lvl="2" eaLnBrk="1" hangingPunct="1"/>
            <a:r>
              <a:rPr lang="pt-BR" sz="1500" dirty="0"/>
              <a:t>Cada aresta representa um possível desvio de um bloco para outro</a:t>
            </a:r>
          </a:p>
        </p:txBody>
      </p:sp>
    </p:spTree>
    <p:extLst>
      <p:ext uri="{BB962C8B-B14F-4D97-AF65-F5344CB8AC3E}">
        <p14:creationId xmlns:p14="http://schemas.microsoft.com/office/powerpoint/2010/main" val="215389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390395" y="504434"/>
            <a:ext cx="86868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pt-BR" sz="4500" dirty="0"/>
              <a:t>Teste Estrutural (caixa branca) </a:t>
            </a:r>
            <a:br>
              <a:rPr lang="pt-BR" sz="4500" dirty="0"/>
            </a:br>
            <a:r>
              <a:rPr lang="pt-BR" dirty="0"/>
              <a:t>Conceitos básicos (3)</a:t>
            </a:r>
          </a:p>
        </p:txBody>
      </p:sp>
      <p:sp>
        <p:nvSpPr>
          <p:cNvPr id="60419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C154F3E-0C25-4659-AB52-16B4E771DD9A}" type="slidenum">
              <a:rPr lang="pt-BR" sz="1200">
                <a:solidFill>
                  <a:srgbClr val="045C75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lang="pt-BR" sz="1200">
              <a:solidFill>
                <a:srgbClr val="045C75"/>
              </a:solidFill>
              <a:latin typeface="Arial" panose="020B0604020202020204" pitchFamily="34" charset="0"/>
            </a:endParaRPr>
          </a:p>
        </p:txBody>
      </p:sp>
      <p:sp>
        <p:nvSpPr>
          <p:cNvPr id="60420" name="Rectangle 3"/>
          <p:cNvSpPr>
            <a:spLocks noGrp="1" noChangeArrowheads="1"/>
          </p:cNvSpPr>
          <p:nvPr>
            <p:ph idx="1"/>
          </p:nvPr>
        </p:nvSpPr>
        <p:spPr>
          <a:xfrm>
            <a:off x="531282" y="2048800"/>
            <a:ext cx="8401050" cy="4357687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pt-BR" sz="2000" dirty="0"/>
              <a:t>Variáveis</a:t>
            </a:r>
            <a:endParaRPr lang="pt-BR" dirty="0" smtClean="0"/>
          </a:p>
          <a:p>
            <a:pPr lvl="1" eaLnBrk="1" hangingPunct="1"/>
            <a:endParaRPr lang="pt-BR" sz="1800" dirty="0"/>
          </a:p>
          <a:p>
            <a:pPr lvl="1" eaLnBrk="1" hangingPunct="1"/>
            <a:r>
              <a:rPr lang="pt-BR" sz="1800" dirty="0"/>
              <a:t>A definição de uma variável ocorre quando um valor é armazenado em uma posição de memória</a:t>
            </a:r>
          </a:p>
          <a:p>
            <a:pPr lvl="1" eaLnBrk="1" hangingPunct="1"/>
            <a:endParaRPr lang="pt-BR" sz="1800" dirty="0"/>
          </a:p>
          <a:p>
            <a:pPr lvl="1" eaLnBrk="1" hangingPunct="1"/>
            <a:r>
              <a:rPr lang="pt-BR" sz="1800" dirty="0"/>
              <a:t>Uma variável é dita  </a:t>
            </a:r>
            <a:r>
              <a:rPr lang="pt-BR" sz="1800" dirty="0">
                <a:solidFill>
                  <a:schemeClr val="tx2"/>
                </a:solidFill>
              </a:rPr>
              <a:t>definida</a:t>
            </a:r>
            <a:r>
              <a:rPr lang="pt-BR" sz="1800" dirty="0"/>
              <a:t> quando é possível acessá-la</a:t>
            </a:r>
          </a:p>
          <a:p>
            <a:pPr lvl="1" eaLnBrk="1" hangingPunct="1"/>
            <a:endParaRPr lang="pt-BR" sz="1800" dirty="0"/>
          </a:p>
          <a:p>
            <a:pPr lvl="1" eaLnBrk="1" hangingPunct="1"/>
            <a:r>
              <a:rPr lang="pt-BR" sz="1800" dirty="0"/>
              <a:t>A ocorrência de uma variável  pode ser</a:t>
            </a:r>
          </a:p>
          <a:p>
            <a:pPr lvl="2" eaLnBrk="1" hangingPunct="1"/>
            <a:r>
              <a:rPr lang="pt-BR" sz="1500" dirty="0"/>
              <a:t>Do lado esquerdo de um comando de atribuição</a:t>
            </a:r>
          </a:p>
          <a:p>
            <a:pPr lvl="2" eaLnBrk="1" hangingPunct="1"/>
            <a:r>
              <a:rPr lang="pt-BR" sz="1500" dirty="0"/>
              <a:t>Em um comando de entrada</a:t>
            </a:r>
          </a:p>
          <a:p>
            <a:pPr lvl="2" eaLnBrk="1" hangingPunct="1"/>
            <a:r>
              <a:rPr lang="pt-BR" sz="1500" dirty="0"/>
              <a:t>Em chamadas de procedimentos como parâmetros de saída</a:t>
            </a:r>
          </a:p>
          <a:p>
            <a:pPr lvl="1" eaLnBrk="1" hangingPunct="1"/>
            <a:endParaRPr lang="pt-BR" sz="1800" dirty="0"/>
          </a:p>
          <a:p>
            <a:pPr lvl="1" eaLnBrk="1" hangingPunct="1"/>
            <a:r>
              <a:rPr lang="pt-BR" sz="1800" dirty="0"/>
              <a:t>Uma variável é dita  </a:t>
            </a:r>
            <a:r>
              <a:rPr lang="pt-BR" sz="1800" dirty="0">
                <a:solidFill>
                  <a:schemeClr val="tx2"/>
                </a:solidFill>
              </a:rPr>
              <a:t>indefinida</a:t>
            </a:r>
            <a:r>
              <a:rPr lang="pt-BR" sz="1800" dirty="0"/>
              <a:t> quando não se tem acesso ao seu valor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311155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02920" y="466856"/>
            <a:ext cx="86868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pt-BR" sz="4500" dirty="0"/>
              <a:t>Teste Estrutural (caixa branca) </a:t>
            </a:r>
            <a:br>
              <a:rPr lang="pt-BR" sz="4500" dirty="0"/>
            </a:br>
            <a:r>
              <a:rPr lang="pt-BR" dirty="0"/>
              <a:t>Conceitos básicos (4)</a:t>
            </a:r>
          </a:p>
        </p:txBody>
      </p:sp>
      <p:sp>
        <p:nvSpPr>
          <p:cNvPr id="61443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3DB7502-FDA5-429A-9CEE-3711BE0445D7}" type="slidenum">
              <a:rPr lang="pt-BR" sz="1200">
                <a:solidFill>
                  <a:srgbClr val="045C75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46</a:t>
            </a:fld>
            <a:endParaRPr lang="pt-BR" sz="1200">
              <a:solidFill>
                <a:srgbClr val="045C75"/>
              </a:solidFill>
              <a:latin typeface="Arial" panose="020B0604020202020204" pitchFamily="34" charset="0"/>
            </a:endParaRPr>
          </a:p>
        </p:txBody>
      </p:sp>
      <p:sp>
        <p:nvSpPr>
          <p:cNvPr id="61444" name="Rectangle 3"/>
          <p:cNvSpPr>
            <a:spLocks noGrp="1" noChangeArrowheads="1"/>
          </p:cNvSpPr>
          <p:nvPr>
            <p:ph idx="1"/>
          </p:nvPr>
        </p:nvSpPr>
        <p:spPr>
          <a:xfrm>
            <a:off x="545795" y="2048800"/>
            <a:ext cx="8401050" cy="4357687"/>
          </a:xfrm>
        </p:spPr>
        <p:txBody>
          <a:bodyPr/>
          <a:lstStyle/>
          <a:p>
            <a:pPr eaLnBrk="1" hangingPunct="1"/>
            <a:r>
              <a:rPr lang="pt-BR" sz="2000" dirty="0"/>
              <a:t>Variáveis (cont.)</a:t>
            </a:r>
            <a:endParaRPr lang="pt-BR" dirty="0" smtClean="0"/>
          </a:p>
          <a:p>
            <a:pPr lvl="1" eaLnBrk="1" hangingPunct="1"/>
            <a:endParaRPr lang="pt-BR" sz="1800" dirty="0"/>
          </a:p>
          <a:p>
            <a:pPr lvl="1" eaLnBrk="1" hangingPunct="1"/>
            <a:r>
              <a:rPr lang="pt-BR" sz="1800" dirty="0"/>
              <a:t>O uso de uma variável pode ser de dois tipos</a:t>
            </a:r>
          </a:p>
          <a:p>
            <a:pPr lvl="1" eaLnBrk="1" hangingPunct="1"/>
            <a:endParaRPr lang="pt-BR" sz="1800" dirty="0"/>
          </a:p>
          <a:p>
            <a:pPr lvl="2" eaLnBrk="1" hangingPunct="1"/>
            <a:r>
              <a:rPr lang="pt-BR" sz="1600" dirty="0" err="1"/>
              <a:t>c-uso</a:t>
            </a:r>
            <a:r>
              <a:rPr lang="pt-BR" sz="1600" dirty="0"/>
              <a:t>  : afeta diretamente uma computação (relacionado aos nós)</a:t>
            </a:r>
          </a:p>
          <a:p>
            <a:pPr lvl="2" eaLnBrk="1" hangingPunct="1"/>
            <a:endParaRPr lang="pt-BR" sz="1600" dirty="0"/>
          </a:p>
          <a:p>
            <a:pPr lvl="2" eaLnBrk="1" hangingPunct="1"/>
            <a:r>
              <a:rPr lang="pt-BR" sz="1600" dirty="0" err="1"/>
              <a:t>p-uso</a:t>
            </a:r>
            <a:r>
              <a:rPr lang="pt-BR" sz="1600" dirty="0"/>
              <a:t> : afeta diretamente o fluxo de controle do programa (relacionado aos arcos)</a:t>
            </a:r>
          </a:p>
          <a:p>
            <a:pPr lvl="1" eaLnBrk="1" hangingPunct="1"/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3286440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587202" y="542012"/>
            <a:ext cx="86868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pt-BR" sz="4500" dirty="0"/>
              <a:t>Teste Estrutural (caixa branca) </a:t>
            </a:r>
            <a:br>
              <a:rPr lang="pt-BR" sz="4500" dirty="0"/>
            </a:br>
            <a:r>
              <a:rPr lang="pt-BR" dirty="0"/>
              <a:t>Conceitos básicos (5)</a:t>
            </a:r>
          </a:p>
        </p:txBody>
      </p:sp>
      <p:sp>
        <p:nvSpPr>
          <p:cNvPr id="62467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7040AD5-6752-40F4-BF73-8B1B6154C8D0}" type="slidenum">
              <a:rPr lang="pt-BR" sz="1200">
                <a:solidFill>
                  <a:srgbClr val="045C75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47</a:t>
            </a:fld>
            <a:endParaRPr lang="pt-BR" sz="1200">
              <a:solidFill>
                <a:srgbClr val="045C75"/>
              </a:solidFill>
              <a:latin typeface="Arial" panose="020B0604020202020204" pitchFamily="34" charset="0"/>
            </a:endParaRPr>
          </a:p>
        </p:txBody>
      </p:sp>
      <p:sp>
        <p:nvSpPr>
          <p:cNvPr id="62468" name="Rectangle 3"/>
          <p:cNvSpPr>
            <a:spLocks noGrp="1" noChangeArrowheads="1"/>
          </p:cNvSpPr>
          <p:nvPr>
            <p:ph idx="1"/>
          </p:nvPr>
        </p:nvSpPr>
        <p:spPr>
          <a:xfrm>
            <a:off x="701458" y="2071689"/>
            <a:ext cx="9680792" cy="4357687"/>
          </a:xfrm>
        </p:spPr>
        <p:txBody>
          <a:bodyPr/>
          <a:lstStyle/>
          <a:p>
            <a:pPr eaLnBrk="1" hangingPunct="1"/>
            <a:r>
              <a:rPr lang="pt-BR" sz="2400" dirty="0"/>
              <a:t>Variáveis (cont.)</a:t>
            </a:r>
          </a:p>
          <a:p>
            <a:pPr lvl="1" eaLnBrk="1" hangingPunct="1"/>
            <a:r>
              <a:rPr lang="pt-BR" dirty="0" smtClean="0"/>
              <a:t>Ex.: Programa “</a:t>
            </a:r>
            <a:r>
              <a:rPr lang="pt-BR" dirty="0" err="1" smtClean="0"/>
              <a:t>identifier</a:t>
            </a:r>
            <a:r>
              <a:rPr lang="pt-BR" dirty="0" smtClean="0"/>
              <a:t>”</a:t>
            </a:r>
          </a:p>
          <a:p>
            <a:pPr lvl="1" eaLnBrk="1" hangingPunct="1"/>
            <a:r>
              <a:rPr lang="pt-BR" dirty="0" smtClean="0"/>
              <a:t>Programa para determinar se um identificador é válido ou não</a:t>
            </a:r>
          </a:p>
          <a:p>
            <a:pPr lvl="1" eaLnBrk="1" hangingPunct="1"/>
            <a:endParaRPr lang="pt-BR" dirty="0" smtClean="0"/>
          </a:p>
          <a:p>
            <a:pPr lvl="2" eaLnBrk="1" hangingPunct="1"/>
            <a:r>
              <a:rPr lang="pt-BR" sz="1800" dirty="0"/>
              <a:t>Identificador válido deve começar com uma letra e conter apenas letras e dígitos</a:t>
            </a:r>
          </a:p>
          <a:p>
            <a:pPr lvl="2" eaLnBrk="1" hangingPunct="1"/>
            <a:endParaRPr lang="pt-BR" sz="1800" dirty="0"/>
          </a:p>
          <a:p>
            <a:pPr lvl="2" eaLnBrk="1" hangingPunct="1"/>
            <a:r>
              <a:rPr lang="pt-BR" sz="1800" dirty="0"/>
              <a:t>Deve ter no mínimo 1 e no máximo 6 caracteres de comprimento</a:t>
            </a:r>
          </a:p>
          <a:p>
            <a:pPr lvl="2" eaLnBrk="1" hangingPunct="1"/>
            <a:endParaRPr lang="pt-BR" sz="1800" dirty="0"/>
          </a:p>
          <a:p>
            <a:pPr lvl="2" eaLnBrk="1" hangingPunct="1"/>
            <a:r>
              <a:rPr lang="pt-BR" sz="1800" dirty="0"/>
              <a:t>O programa “</a:t>
            </a:r>
            <a:r>
              <a:rPr lang="pt-BR" sz="1800" dirty="0" err="1"/>
              <a:t>identifier</a:t>
            </a:r>
            <a:r>
              <a:rPr lang="pt-BR" sz="1800" dirty="0"/>
              <a:t>” contém um defeito</a:t>
            </a:r>
          </a:p>
        </p:txBody>
      </p:sp>
    </p:spTree>
    <p:extLst>
      <p:ext uri="{BB962C8B-B14F-4D97-AF65-F5344CB8AC3E}">
        <p14:creationId xmlns:p14="http://schemas.microsoft.com/office/powerpoint/2010/main" val="38731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tângulo 33"/>
          <p:cNvSpPr/>
          <p:nvPr/>
        </p:nvSpPr>
        <p:spPr>
          <a:xfrm>
            <a:off x="6409935" y="5853179"/>
            <a:ext cx="2786063" cy="2143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33" name="Retângulo 32"/>
          <p:cNvSpPr/>
          <p:nvPr/>
        </p:nvSpPr>
        <p:spPr>
          <a:xfrm>
            <a:off x="6409935" y="5138803"/>
            <a:ext cx="2786063" cy="6429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32" name="Retângulo 31"/>
          <p:cNvSpPr/>
          <p:nvPr/>
        </p:nvSpPr>
        <p:spPr>
          <a:xfrm>
            <a:off x="6409935" y="4853054"/>
            <a:ext cx="2786063" cy="2143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31" name="Retângulo 30"/>
          <p:cNvSpPr/>
          <p:nvPr/>
        </p:nvSpPr>
        <p:spPr>
          <a:xfrm>
            <a:off x="6409935" y="4067241"/>
            <a:ext cx="2786063" cy="7858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30" name="Retângulo 29"/>
          <p:cNvSpPr/>
          <p:nvPr/>
        </p:nvSpPr>
        <p:spPr>
          <a:xfrm>
            <a:off x="6409935" y="3495741"/>
            <a:ext cx="2786063" cy="2857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29" name="Retângulo 28"/>
          <p:cNvSpPr/>
          <p:nvPr/>
        </p:nvSpPr>
        <p:spPr>
          <a:xfrm>
            <a:off x="6409935" y="2781367"/>
            <a:ext cx="2786063" cy="7143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6409935" y="2495616"/>
            <a:ext cx="2786063" cy="2857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27" name="Retângulo 26"/>
          <p:cNvSpPr/>
          <p:nvPr/>
        </p:nvSpPr>
        <p:spPr>
          <a:xfrm>
            <a:off x="6409935" y="2066992"/>
            <a:ext cx="2786063" cy="4286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26" name="Retângulo 25"/>
          <p:cNvSpPr/>
          <p:nvPr/>
        </p:nvSpPr>
        <p:spPr>
          <a:xfrm>
            <a:off x="3195248" y="4567303"/>
            <a:ext cx="2714625" cy="2857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25" name="Retângulo 24"/>
          <p:cNvSpPr/>
          <p:nvPr/>
        </p:nvSpPr>
        <p:spPr>
          <a:xfrm>
            <a:off x="3195248" y="3567178"/>
            <a:ext cx="2714625" cy="9286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24" name="Retângulo 23"/>
          <p:cNvSpPr/>
          <p:nvPr/>
        </p:nvSpPr>
        <p:spPr>
          <a:xfrm>
            <a:off x="3195248" y="3067117"/>
            <a:ext cx="2714625" cy="4286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3195248" y="2567054"/>
            <a:ext cx="2714625" cy="4286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20" name="Retângulo 19"/>
          <p:cNvSpPr/>
          <p:nvPr/>
        </p:nvSpPr>
        <p:spPr>
          <a:xfrm>
            <a:off x="3195248" y="1852679"/>
            <a:ext cx="2714625" cy="7143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19" name="Retângulo 18"/>
          <p:cNvSpPr/>
          <p:nvPr/>
        </p:nvSpPr>
        <p:spPr>
          <a:xfrm>
            <a:off x="480623" y="5424554"/>
            <a:ext cx="2428875" cy="4286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480623" y="5138804"/>
            <a:ext cx="2428875" cy="2143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480623" y="4924491"/>
            <a:ext cx="2428875" cy="2143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480623" y="4638741"/>
            <a:ext cx="2428875" cy="2143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480623" y="4138679"/>
            <a:ext cx="2428875" cy="4286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480623" y="2066991"/>
            <a:ext cx="2428875" cy="20002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63509" name="Rectangle 2"/>
          <p:cNvSpPr>
            <a:spLocks noGrp="1" noChangeArrowheads="1"/>
          </p:cNvSpPr>
          <p:nvPr>
            <p:ph type="title"/>
          </p:nvPr>
        </p:nvSpPr>
        <p:spPr>
          <a:xfrm>
            <a:off x="427972" y="357188"/>
            <a:ext cx="86868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pt-BR" sz="4500" dirty="0"/>
              <a:t>Teste Estrutural (caixa branca) </a:t>
            </a:r>
            <a:br>
              <a:rPr lang="pt-BR" sz="4500" dirty="0"/>
            </a:br>
            <a:r>
              <a:rPr lang="pt-BR" dirty="0"/>
              <a:t>Conceitos básicos (6)</a:t>
            </a:r>
          </a:p>
        </p:txBody>
      </p:sp>
      <p:sp>
        <p:nvSpPr>
          <p:cNvPr id="63510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xfrm>
            <a:off x="7475847" y="5465165"/>
            <a:ext cx="683339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1299B77-D886-4312-AD27-0C6DC0B576B5}" type="slidenum">
              <a:rPr lang="pt-BR" sz="1200">
                <a:solidFill>
                  <a:srgbClr val="045C75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48</a:t>
            </a:fld>
            <a:endParaRPr lang="pt-BR" sz="1200">
              <a:solidFill>
                <a:srgbClr val="045C75"/>
              </a:solidFill>
              <a:latin typeface="Arial" panose="020B0604020202020204" pitchFamily="34" charset="0"/>
            </a:endParaRPr>
          </a:p>
        </p:txBody>
      </p:sp>
      <p:sp>
        <p:nvSpPr>
          <p:cNvPr id="63511" name="Rectangle 3"/>
          <p:cNvSpPr>
            <a:spLocks noGrp="1" noChangeArrowheads="1"/>
          </p:cNvSpPr>
          <p:nvPr>
            <p:ph idx="1"/>
          </p:nvPr>
        </p:nvSpPr>
        <p:spPr>
          <a:xfrm>
            <a:off x="223447" y="1781241"/>
            <a:ext cx="2900363" cy="4500562"/>
          </a:xfrm>
        </p:spPr>
        <p:txBody>
          <a:bodyPr>
            <a:normAutofit fontScale="85000" lnSpcReduction="20000"/>
          </a:bodyPr>
          <a:lstStyle/>
          <a:p>
            <a:pPr lvl="1" eaLnBrk="1" hangingPunct="1">
              <a:buFont typeface="Wingdings 2" panose="05020102010507070707" pitchFamily="18" charset="2"/>
              <a:buNone/>
            </a:pPr>
            <a:r>
              <a:rPr lang="pt-BR" sz="1400"/>
              <a:t>Main()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pt-BR" sz="1400"/>
              <a:t>Char achar;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pt-BR" sz="1400"/>
              <a:t>Int length, valid_id;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pt-BR" sz="1400"/>
              <a:t>Length = 0;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pt-BR" sz="1400"/>
              <a:t>Valid_id = 1;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pt-BR" sz="1400"/>
              <a:t>Printf(“Identificador: ”);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pt-BR" sz="1400"/>
              <a:t>Achar = fgetc(stdin);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pt-BR" sz="1400"/>
              <a:t>Valid_id = valid_s(achar);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pt-BR" sz="1400"/>
              <a:t>If (valid_id){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pt-BR" sz="1400"/>
              <a:t>  length = 1;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pt-BR" sz="1400"/>
              <a:t>}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pt-BR" sz="1400"/>
              <a:t>Achar = fgetc(stdin);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pt-BR" sz="1400"/>
              <a:t>While (achar != ‘\n’){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pt-BR" sz="1400"/>
              <a:t>  if (!(valid_f(achar))){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pt-BR" sz="1400"/>
              <a:t>       valid_id = 0;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pt-BR" sz="1400"/>
              <a:t>    }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endParaRPr lang="pt-BR" sz="140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909498" y="1781241"/>
            <a:ext cx="3214687" cy="4500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39763" lvl="1" indent="-246063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lang="pt-BR" sz="1400" dirty="0">
                <a:latin typeface="Arial" charset="0"/>
              </a:rPr>
              <a:t>    </a:t>
            </a:r>
            <a:r>
              <a:rPr lang="pt-BR" sz="1400" dirty="0" err="1">
                <a:latin typeface="Arial" charset="0"/>
              </a:rPr>
              <a:t>length</a:t>
            </a:r>
            <a:r>
              <a:rPr lang="pt-BR" sz="1400" dirty="0">
                <a:latin typeface="Arial" charset="0"/>
              </a:rPr>
              <a:t>++;</a:t>
            </a:r>
            <a:r>
              <a:rPr lang="pt-BR" sz="1400" dirty="0"/>
              <a:t>     </a:t>
            </a:r>
          </a:p>
          <a:p>
            <a:pPr marL="639763" lvl="1" indent="-246063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lang="pt-BR" sz="1400" dirty="0"/>
              <a:t>     achar = </a:t>
            </a:r>
            <a:r>
              <a:rPr lang="pt-BR" sz="1400" dirty="0" err="1"/>
              <a:t>fgetc</a:t>
            </a:r>
            <a:r>
              <a:rPr lang="pt-BR" sz="1400" dirty="0"/>
              <a:t>(</a:t>
            </a:r>
            <a:r>
              <a:rPr lang="pt-BR" sz="1400" dirty="0" err="1"/>
              <a:t>stdin</a:t>
            </a:r>
            <a:r>
              <a:rPr lang="pt-BR" sz="1400" dirty="0"/>
              <a:t>);</a:t>
            </a:r>
          </a:p>
          <a:p>
            <a:pPr marL="639763" lvl="1" indent="-246063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lang="pt-BR" sz="1400" dirty="0"/>
              <a:t>      }</a:t>
            </a:r>
          </a:p>
          <a:p>
            <a:pPr marL="639763" lvl="1" indent="-246063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lang="pt-BR" sz="1400" dirty="0"/>
              <a:t>     </a:t>
            </a:r>
            <a:r>
              <a:rPr lang="pt-BR" sz="1400" dirty="0" err="1"/>
              <a:t>If</a:t>
            </a:r>
            <a:r>
              <a:rPr lang="pt-BR" sz="1400" dirty="0"/>
              <a:t> (</a:t>
            </a:r>
            <a:r>
              <a:rPr lang="pt-BR" sz="1400" dirty="0" err="1"/>
              <a:t>valid_id</a:t>
            </a:r>
            <a:r>
              <a:rPr lang="pt-BR" sz="1400" dirty="0"/>
              <a:t> &amp;&amp; (</a:t>
            </a:r>
            <a:r>
              <a:rPr lang="pt-BR" sz="1400" dirty="0" err="1"/>
              <a:t>length</a:t>
            </a:r>
            <a:r>
              <a:rPr lang="pt-BR" sz="1400" dirty="0"/>
              <a:t> &gt;= 1) &amp;&amp; (</a:t>
            </a:r>
            <a:r>
              <a:rPr lang="pt-BR" sz="1400" dirty="0" err="1"/>
              <a:t>length</a:t>
            </a:r>
            <a:r>
              <a:rPr lang="pt-BR" sz="1400" dirty="0"/>
              <a:t>&lt;6)) {</a:t>
            </a:r>
          </a:p>
          <a:p>
            <a:pPr marL="639763" lvl="1" indent="-246063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lang="pt-BR" sz="1400" dirty="0"/>
              <a:t>         </a:t>
            </a:r>
            <a:r>
              <a:rPr lang="pt-BR" sz="1400" dirty="0" err="1"/>
              <a:t>printf</a:t>
            </a:r>
            <a:r>
              <a:rPr lang="pt-BR" sz="1400" dirty="0"/>
              <a:t>(“valido\n”);</a:t>
            </a:r>
          </a:p>
          <a:p>
            <a:pPr marL="639763" lvl="1" indent="-246063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lang="pt-BR" sz="1400" dirty="0"/>
              <a:t>        }</a:t>
            </a:r>
          </a:p>
          <a:p>
            <a:pPr marL="639763" lvl="1" indent="-246063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lang="pt-BR" sz="1400" dirty="0"/>
              <a:t>     </a:t>
            </a:r>
            <a:r>
              <a:rPr lang="pt-BR" sz="1400" dirty="0" err="1"/>
              <a:t>else</a:t>
            </a:r>
            <a:endParaRPr lang="pt-BR" sz="1400" dirty="0"/>
          </a:p>
          <a:p>
            <a:pPr marL="639763" lvl="1" indent="-246063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lang="pt-BR" sz="1400" dirty="0"/>
              <a:t>        {        </a:t>
            </a:r>
          </a:p>
          <a:p>
            <a:pPr marL="639763" lvl="1" indent="-246063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lang="pt-BR" sz="1400" dirty="0"/>
              <a:t>         </a:t>
            </a:r>
            <a:r>
              <a:rPr lang="pt-BR" sz="1400" dirty="0" err="1"/>
              <a:t>printf</a:t>
            </a:r>
            <a:r>
              <a:rPr lang="pt-BR" sz="1400" dirty="0"/>
              <a:t>(“invalido\n”);</a:t>
            </a:r>
          </a:p>
          <a:p>
            <a:pPr marL="639763" lvl="1" indent="-246063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lang="pt-BR" sz="1400" dirty="0"/>
              <a:t>        }</a:t>
            </a:r>
          </a:p>
          <a:p>
            <a:pPr marL="639763" lvl="1" indent="-246063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lang="pt-BR" sz="1400" dirty="0"/>
              <a:t>}</a:t>
            </a:r>
          </a:p>
          <a:p>
            <a:pPr marL="639763" lvl="1" indent="-246063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endParaRPr lang="pt-BR" sz="1400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052748" y="1781241"/>
            <a:ext cx="3214687" cy="428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39763" lvl="1" indent="-246063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lang="pt-BR" sz="1400" dirty="0" err="1">
                <a:latin typeface="Arial" charset="0"/>
              </a:rPr>
              <a:t>Int</a:t>
            </a:r>
            <a:r>
              <a:rPr lang="pt-BR" sz="1400" dirty="0">
                <a:latin typeface="Arial" charset="0"/>
              </a:rPr>
              <a:t> </a:t>
            </a:r>
            <a:r>
              <a:rPr lang="pt-BR" sz="1400" dirty="0" err="1">
                <a:latin typeface="Arial" charset="0"/>
              </a:rPr>
              <a:t>valid_s</a:t>
            </a:r>
            <a:r>
              <a:rPr lang="pt-BR" sz="1400" dirty="0">
                <a:latin typeface="Arial" charset="0"/>
              </a:rPr>
              <a:t> (</a:t>
            </a:r>
            <a:r>
              <a:rPr lang="pt-BR" sz="1400" dirty="0" err="1">
                <a:latin typeface="Arial" charset="0"/>
              </a:rPr>
              <a:t>char</a:t>
            </a:r>
            <a:r>
              <a:rPr lang="pt-BR" sz="1400" dirty="0">
                <a:latin typeface="Arial" charset="0"/>
              </a:rPr>
              <a:t> </a:t>
            </a:r>
            <a:r>
              <a:rPr lang="pt-BR" sz="1400" dirty="0" err="1">
                <a:latin typeface="Arial" charset="0"/>
              </a:rPr>
              <a:t>ch</a:t>
            </a:r>
            <a:r>
              <a:rPr lang="pt-BR" sz="1400" dirty="0">
                <a:latin typeface="Arial" charset="0"/>
              </a:rPr>
              <a:t>){</a:t>
            </a:r>
          </a:p>
          <a:p>
            <a:pPr marL="639763" lvl="1" indent="-246063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lang="pt-BR" sz="1400" dirty="0">
                <a:latin typeface="Arial" charset="0"/>
              </a:rPr>
              <a:t>   </a:t>
            </a:r>
            <a:r>
              <a:rPr lang="pt-BR" sz="1400" dirty="0" err="1">
                <a:latin typeface="Arial" charset="0"/>
              </a:rPr>
              <a:t>if</a:t>
            </a:r>
            <a:r>
              <a:rPr lang="pt-BR" sz="1400" dirty="0">
                <a:latin typeface="Arial" charset="0"/>
              </a:rPr>
              <a:t> (((</a:t>
            </a:r>
            <a:r>
              <a:rPr lang="pt-BR" sz="1400" dirty="0" err="1">
                <a:latin typeface="Arial" charset="0"/>
              </a:rPr>
              <a:t>ch</a:t>
            </a:r>
            <a:r>
              <a:rPr lang="pt-BR" sz="1400" dirty="0">
                <a:latin typeface="Arial" charset="0"/>
              </a:rPr>
              <a:t>&gt;=‘A’) &amp;&amp; (</a:t>
            </a:r>
            <a:r>
              <a:rPr lang="pt-BR" sz="1400" dirty="0" err="1">
                <a:latin typeface="Arial" charset="0"/>
              </a:rPr>
              <a:t>ch</a:t>
            </a:r>
            <a:r>
              <a:rPr lang="pt-BR" sz="1400" dirty="0">
                <a:latin typeface="Arial" charset="0"/>
              </a:rPr>
              <a:t> &lt;=‘Z’)) |</a:t>
            </a:r>
            <a:r>
              <a:rPr lang="pt-BR" sz="1400" dirty="0" err="1">
                <a:latin typeface="Arial" charset="0"/>
              </a:rPr>
              <a:t>|</a:t>
            </a:r>
            <a:r>
              <a:rPr lang="pt-BR" sz="1400" dirty="0">
                <a:latin typeface="Arial" charset="0"/>
              </a:rPr>
              <a:t> ((</a:t>
            </a:r>
            <a:r>
              <a:rPr lang="pt-BR" sz="1400" dirty="0" err="1">
                <a:latin typeface="Arial" charset="0"/>
              </a:rPr>
              <a:t>ch</a:t>
            </a:r>
            <a:r>
              <a:rPr lang="pt-BR" sz="1400" dirty="0">
                <a:latin typeface="Arial" charset="0"/>
              </a:rPr>
              <a:t>&gt;= ‘a’) &amp;&amp; (</a:t>
            </a:r>
            <a:r>
              <a:rPr lang="pt-BR" sz="1400" dirty="0" err="1">
                <a:latin typeface="Arial" charset="0"/>
              </a:rPr>
              <a:t>ch</a:t>
            </a:r>
            <a:r>
              <a:rPr lang="pt-BR" sz="1400" dirty="0">
                <a:latin typeface="Arial" charset="0"/>
              </a:rPr>
              <a:t> &lt;= ‘z’))) {</a:t>
            </a:r>
          </a:p>
          <a:p>
            <a:pPr marL="639763" lvl="1" indent="-246063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lang="pt-BR" sz="1400" dirty="0">
                <a:latin typeface="Arial" charset="0"/>
              </a:rPr>
              <a:t>          </a:t>
            </a:r>
            <a:r>
              <a:rPr lang="pt-BR" sz="1400" dirty="0" err="1">
                <a:latin typeface="Arial" charset="0"/>
              </a:rPr>
              <a:t>return</a:t>
            </a:r>
            <a:r>
              <a:rPr lang="pt-BR" sz="1400" dirty="0">
                <a:latin typeface="Arial" charset="0"/>
              </a:rPr>
              <a:t> (1);</a:t>
            </a:r>
          </a:p>
          <a:p>
            <a:pPr marL="639763" lvl="1" indent="-246063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lang="pt-BR" sz="1400" dirty="0" err="1">
                <a:latin typeface="Arial" charset="0"/>
              </a:rPr>
              <a:t>Else</a:t>
            </a:r>
            <a:endParaRPr lang="pt-BR" sz="1400" dirty="0">
              <a:latin typeface="Arial" charset="0"/>
            </a:endParaRPr>
          </a:p>
          <a:p>
            <a:pPr marL="639763" lvl="1" indent="-246063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lang="pt-BR" sz="1400" dirty="0">
                <a:latin typeface="Arial" charset="0"/>
              </a:rPr>
              <a:t>          </a:t>
            </a:r>
            <a:r>
              <a:rPr lang="pt-BR" sz="1400" dirty="0" err="1">
                <a:latin typeface="Arial" charset="0"/>
              </a:rPr>
              <a:t>return</a:t>
            </a:r>
            <a:r>
              <a:rPr lang="pt-BR" sz="1400" dirty="0">
                <a:latin typeface="Arial" charset="0"/>
              </a:rPr>
              <a:t> (0);</a:t>
            </a:r>
          </a:p>
          <a:p>
            <a:pPr marL="639763" lvl="1" indent="-246063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lang="pt-BR" sz="1400" dirty="0">
                <a:latin typeface="Arial" charset="0"/>
              </a:rPr>
              <a:t>}</a:t>
            </a:r>
          </a:p>
          <a:p>
            <a:pPr marL="639763" lvl="1" indent="-246063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lang="pt-BR" sz="1400" dirty="0">
                <a:latin typeface="Arial" charset="0"/>
              </a:rPr>
              <a:t>}</a:t>
            </a:r>
          </a:p>
          <a:p>
            <a:pPr marL="639763" lvl="1" indent="-246063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lang="pt-BR" sz="1400" dirty="0" err="1"/>
              <a:t>Int</a:t>
            </a:r>
            <a:r>
              <a:rPr lang="pt-BR" sz="1400" dirty="0"/>
              <a:t> </a:t>
            </a:r>
            <a:r>
              <a:rPr lang="pt-BR" sz="1400" dirty="0" err="1"/>
              <a:t>valid</a:t>
            </a:r>
            <a:r>
              <a:rPr lang="pt-BR" sz="1400" dirty="0"/>
              <a:t>_f(</a:t>
            </a:r>
            <a:r>
              <a:rPr lang="pt-BR" sz="1400" dirty="0" err="1"/>
              <a:t>char</a:t>
            </a:r>
            <a:r>
              <a:rPr lang="pt-BR" sz="1400" dirty="0"/>
              <a:t> </a:t>
            </a:r>
            <a:r>
              <a:rPr lang="pt-BR" sz="1400" dirty="0" err="1"/>
              <a:t>ch</a:t>
            </a:r>
            <a:r>
              <a:rPr lang="pt-BR" sz="1400" dirty="0"/>
              <a:t>) {</a:t>
            </a:r>
          </a:p>
          <a:p>
            <a:pPr marL="639763" lvl="1" indent="-246063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lang="pt-BR" sz="1400" dirty="0"/>
              <a:t>   </a:t>
            </a:r>
            <a:r>
              <a:rPr lang="pt-BR" sz="1400" dirty="0" err="1"/>
              <a:t>if</a:t>
            </a:r>
            <a:r>
              <a:rPr lang="pt-BR" sz="1400" dirty="0"/>
              <a:t> (((</a:t>
            </a:r>
            <a:r>
              <a:rPr lang="pt-BR" sz="1400" dirty="0" err="1"/>
              <a:t>ch</a:t>
            </a:r>
            <a:r>
              <a:rPr lang="pt-BR" sz="1400" dirty="0"/>
              <a:t> &gt;= ‘A’) &amp;&amp; (</a:t>
            </a:r>
            <a:r>
              <a:rPr lang="pt-BR" sz="1400" dirty="0" err="1"/>
              <a:t>ch</a:t>
            </a:r>
            <a:r>
              <a:rPr lang="pt-BR" sz="1400" dirty="0"/>
              <a:t>&lt;=‘Z’)) |</a:t>
            </a:r>
            <a:r>
              <a:rPr lang="pt-BR" sz="1400" dirty="0" err="1"/>
              <a:t>|</a:t>
            </a:r>
            <a:endParaRPr lang="pt-BR" sz="1400" dirty="0"/>
          </a:p>
          <a:p>
            <a:pPr marL="639763" lvl="1" indent="-246063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lang="pt-BR" sz="1400" dirty="0"/>
              <a:t>        ((</a:t>
            </a:r>
            <a:r>
              <a:rPr lang="pt-BR" sz="1400" dirty="0" err="1"/>
              <a:t>ch</a:t>
            </a:r>
            <a:r>
              <a:rPr lang="pt-BR" sz="1400" dirty="0"/>
              <a:t> &gt;= ‘a’) &amp;&amp; (</a:t>
            </a:r>
            <a:r>
              <a:rPr lang="pt-BR" sz="1400" dirty="0" err="1"/>
              <a:t>ch</a:t>
            </a:r>
            <a:r>
              <a:rPr lang="pt-BR" sz="1400" dirty="0"/>
              <a:t> &lt;= ‘z’)) |</a:t>
            </a:r>
            <a:r>
              <a:rPr lang="pt-BR" sz="1400" dirty="0" err="1"/>
              <a:t>|</a:t>
            </a:r>
            <a:endParaRPr lang="pt-BR" sz="1400" dirty="0"/>
          </a:p>
          <a:p>
            <a:pPr marL="639763" lvl="1" indent="-246063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lang="pt-BR" sz="1400" dirty="0"/>
              <a:t>        ((</a:t>
            </a:r>
            <a:r>
              <a:rPr lang="pt-BR" sz="1400" dirty="0" err="1"/>
              <a:t>ch</a:t>
            </a:r>
            <a:r>
              <a:rPr lang="pt-BR" sz="1400" dirty="0"/>
              <a:t> &gt;= ‘0’) &amp;&amp; (</a:t>
            </a:r>
            <a:r>
              <a:rPr lang="pt-BR" sz="1400" dirty="0" err="1"/>
              <a:t>ch</a:t>
            </a:r>
            <a:r>
              <a:rPr lang="pt-BR" sz="1400" dirty="0"/>
              <a:t> &lt;=‘9’))){</a:t>
            </a:r>
          </a:p>
          <a:p>
            <a:pPr marL="639763" lvl="1" indent="-246063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lang="pt-BR" sz="1400" dirty="0"/>
              <a:t>        </a:t>
            </a:r>
            <a:r>
              <a:rPr lang="pt-BR" sz="1400" dirty="0" err="1"/>
              <a:t>return</a:t>
            </a:r>
            <a:r>
              <a:rPr lang="pt-BR" sz="1400" dirty="0"/>
              <a:t> (1);</a:t>
            </a:r>
          </a:p>
          <a:p>
            <a:pPr marL="639763" lvl="1" indent="-246063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lang="pt-BR" sz="1400" dirty="0" err="1"/>
              <a:t>Else</a:t>
            </a:r>
            <a:endParaRPr lang="pt-BR" sz="1400" dirty="0"/>
          </a:p>
          <a:p>
            <a:pPr marL="639763" lvl="1" indent="-246063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lang="pt-BR" sz="1400" dirty="0"/>
              <a:t>       </a:t>
            </a:r>
            <a:r>
              <a:rPr lang="pt-BR" sz="1400" dirty="0" err="1"/>
              <a:t>return</a:t>
            </a:r>
            <a:r>
              <a:rPr lang="pt-BR" sz="1400" dirty="0"/>
              <a:t> (0);</a:t>
            </a:r>
          </a:p>
          <a:p>
            <a:pPr marL="639763" lvl="1" indent="-246063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lang="pt-BR" sz="1400" dirty="0"/>
              <a:t>}</a:t>
            </a:r>
          </a:p>
          <a:p>
            <a:pPr marL="639763" lvl="1" indent="-246063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lang="pt-BR" sz="1400" dirty="0"/>
              <a:t>}</a:t>
            </a:r>
          </a:p>
        </p:txBody>
      </p:sp>
      <p:cxnSp>
        <p:nvCxnSpPr>
          <p:cNvPr id="10" name="Conector reto 9"/>
          <p:cNvCxnSpPr/>
          <p:nvPr/>
        </p:nvCxnSpPr>
        <p:spPr>
          <a:xfrm rot="5400000">
            <a:off x="838603" y="4066447"/>
            <a:ext cx="428625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 rot="5400000">
            <a:off x="3980266" y="4066448"/>
            <a:ext cx="428625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529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358774" y="250826"/>
            <a:ext cx="86868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pt-BR" sz="4500" dirty="0"/>
              <a:t>Teste Estrutural (caixa branca) </a:t>
            </a:r>
            <a:br>
              <a:rPr lang="pt-BR" sz="4500" dirty="0"/>
            </a:br>
            <a:r>
              <a:rPr lang="pt-BR" dirty="0"/>
              <a:t>Conceitos básicos (7)</a:t>
            </a:r>
          </a:p>
        </p:txBody>
      </p:sp>
      <p:sp>
        <p:nvSpPr>
          <p:cNvPr id="64515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xfrm>
            <a:off x="8703904" y="6115725"/>
            <a:ext cx="683339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50B33AB-92F1-4CF9-9550-99521BA27146}" type="slidenum">
              <a:rPr lang="pt-BR" sz="1200">
                <a:solidFill>
                  <a:srgbClr val="045C75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49</a:t>
            </a:fld>
            <a:endParaRPr lang="pt-BR" sz="1200" dirty="0">
              <a:solidFill>
                <a:srgbClr val="045C75"/>
              </a:solidFill>
              <a:latin typeface="Arial" panose="020B0604020202020204" pitchFamily="34" charset="0"/>
            </a:endParaRPr>
          </a:p>
        </p:txBody>
      </p:sp>
      <p:grpSp>
        <p:nvGrpSpPr>
          <p:cNvPr id="64516" name="Grupo 49"/>
          <p:cNvGrpSpPr>
            <a:grpSpLocks/>
          </p:cNvGrpSpPr>
          <p:nvPr/>
        </p:nvGrpSpPr>
        <p:grpSpPr bwMode="auto">
          <a:xfrm>
            <a:off x="2423722" y="1908850"/>
            <a:ext cx="3429000" cy="4572000"/>
            <a:chOff x="2928926" y="2071678"/>
            <a:chExt cx="3429024" cy="4572032"/>
          </a:xfrm>
        </p:grpSpPr>
        <p:sp>
          <p:nvSpPr>
            <p:cNvPr id="7" name="Elipse 6"/>
            <p:cNvSpPr/>
            <p:nvPr/>
          </p:nvSpPr>
          <p:spPr>
            <a:xfrm>
              <a:off x="4071934" y="2071678"/>
              <a:ext cx="500065" cy="5000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/>
                <a:t>1</a:t>
              </a:r>
            </a:p>
          </p:txBody>
        </p:sp>
        <p:sp>
          <p:nvSpPr>
            <p:cNvPr id="8" name="Elipse 7"/>
            <p:cNvSpPr/>
            <p:nvPr/>
          </p:nvSpPr>
          <p:spPr>
            <a:xfrm>
              <a:off x="4071934" y="2786058"/>
              <a:ext cx="500065" cy="5000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/>
                <a:t>2</a:t>
              </a:r>
            </a:p>
          </p:txBody>
        </p:sp>
        <p:sp>
          <p:nvSpPr>
            <p:cNvPr id="9" name="Elipse 8"/>
            <p:cNvSpPr/>
            <p:nvPr/>
          </p:nvSpPr>
          <p:spPr>
            <a:xfrm>
              <a:off x="4071934" y="3500438"/>
              <a:ext cx="500065" cy="5000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/>
                <a:t>3</a:t>
              </a:r>
            </a:p>
          </p:txBody>
        </p:sp>
        <p:sp>
          <p:nvSpPr>
            <p:cNvPr id="10" name="Elipse 9"/>
            <p:cNvSpPr/>
            <p:nvPr/>
          </p:nvSpPr>
          <p:spPr>
            <a:xfrm>
              <a:off x="4071934" y="4214818"/>
              <a:ext cx="500065" cy="5000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/>
                <a:t>4</a:t>
              </a:r>
            </a:p>
          </p:txBody>
        </p:sp>
        <p:sp>
          <p:nvSpPr>
            <p:cNvPr id="11" name="Elipse 10"/>
            <p:cNvSpPr/>
            <p:nvPr/>
          </p:nvSpPr>
          <p:spPr>
            <a:xfrm>
              <a:off x="2928926" y="4857759"/>
              <a:ext cx="500065" cy="5000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/>
                <a:t>5</a:t>
              </a:r>
            </a:p>
          </p:txBody>
        </p:sp>
        <p:sp>
          <p:nvSpPr>
            <p:cNvPr id="12" name="Elipse 11"/>
            <p:cNvSpPr/>
            <p:nvPr/>
          </p:nvSpPr>
          <p:spPr>
            <a:xfrm>
              <a:off x="2928926" y="5500702"/>
              <a:ext cx="500065" cy="5000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/>
                <a:t>6</a:t>
              </a:r>
            </a:p>
          </p:txBody>
        </p:sp>
        <p:sp>
          <p:nvSpPr>
            <p:cNvPr id="13" name="Elipse 12"/>
            <p:cNvSpPr/>
            <p:nvPr/>
          </p:nvSpPr>
          <p:spPr>
            <a:xfrm>
              <a:off x="2928926" y="6143643"/>
              <a:ext cx="500065" cy="5000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/>
                <a:t>7</a:t>
              </a:r>
            </a:p>
          </p:txBody>
        </p:sp>
        <p:sp>
          <p:nvSpPr>
            <p:cNvPr id="14" name="Elipse 13"/>
            <p:cNvSpPr/>
            <p:nvPr/>
          </p:nvSpPr>
          <p:spPr>
            <a:xfrm>
              <a:off x="5214942" y="4857759"/>
              <a:ext cx="500065" cy="5000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/>
                <a:t>8</a:t>
              </a:r>
            </a:p>
          </p:txBody>
        </p:sp>
        <p:sp>
          <p:nvSpPr>
            <p:cNvPr id="15" name="Elipse 14"/>
            <p:cNvSpPr/>
            <p:nvPr/>
          </p:nvSpPr>
          <p:spPr>
            <a:xfrm>
              <a:off x="4714875" y="5500702"/>
              <a:ext cx="500067" cy="5000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/>
                <a:t>9</a:t>
              </a:r>
            </a:p>
          </p:txBody>
        </p:sp>
        <p:sp>
          <p:nvSpPr>
            <p:cNvPr id="16" name="Elipse 15"/>
            <p:cNvSpPr/>
            <p:nvPr/>
          </p:nvSpPr>
          <p:spPr>
            <a:xfrm>
              <a:off x="5786446" y="5500702"/>
              <a:ext cx="571504" cy="5000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/>
                <a:t>10</a:t>
              </a:r>
            </a:p>
          </p:txBody>
        </p:sp>
        <p:sp>
          <p:nvSpPr>
            <p:cNvPr id="17" name="Elipse 16"/>
            <p:cNvSpPr/>
            <p:nvPr/>
          </p:nvSpPr>
          <p:spPr>
            <a:xfrm>
              <a:off x="5214942" y="6143643"/>
              <a:ext cx="500065" cy="5000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/>
                <a:t>11</a:t>
              </a:r>
            </a:p>
          </p:txBody>
        </p:sp>
        <p:cxnSp>
          <p:nvCxnSpPr>
            <p:cNvPr id="19" name="Conector de seta reta 18"/>
            <p:cNvCxnSpPr>
              <a:stCxn id="7" idx="4"/>
              <a:endCxn id="8" idx="0"/>
            </p:cNvCxnSpPr>
            <p:nvPr/>
          </p:nvCxnSpPr>
          <p:spPr>
            <a:xfrm rot="5400000">
              <a:off x="4214810" y="2679694"/>
              <a:ext cx="214313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de seta reta 20"/>
            <p:cNvCxnSpPr>
              <a:stCxn id="8" idx="4"/>
              <a:endCxn id="9" idx="0"/>
            </p:cNvCxnSpPr>
            <p:nvPr/>
          </p:nvCxnSpPr>
          <p:spPr>
            <a:xfrm rot="5400000">
              <a:off x="4214810" y="3394074"/>
              <a:ext cx="214313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de seta reta 22"/>
            <p:cNvCxnSpPr>
              <a:stCxn id="9" idx="4"/>
              <a:endCxn id="10" idx="0"/>
            </p:cNvCxnSpPr>
            <p:nvPr/>
          </p:nvCxnSpPr>
          <p:spPr>
            <a:xfrm rot="5400000">
              <a:off x="4214810" y="4108454"/>
              <a:ext cx="214313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de seta reta 24"/>
            <p:cNvCxnSpPr>
              <a:stCxn id="10" idx="3"/>
              <a:endCxn id="11" idx="7"/>
            </p:cNvCxnSpPr>
            <p:nvPr/>
          </p:nvCxnSpPr>
          <p:spPr>
            <a:xfrm rot="5400000">
              <a:off x="3605999" y="4391825"/>
              <a:ext cx="288927" cy="78899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de seta reta 26"/>
            <p:cNvCxnSpPr>
              <a:stCxn id="10" idx="5"/>
              <a:endCxn id="14" idx="2"/>
            </p:cNvCxnSpPr>
            <p:nvPr/>
          </p:nvCxnSpPr>
          <p:spPr>
            <a:xfrm rot="16200000" flipH="1">
              <a:off x="4623594" y="4517238"/>
              <a:ext cx="466728" cy="71596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de seta reta 28"/>
            <p:cNvCxnSpPr>
              <a:stCxn id="11" idx="4"/>
              <a:endCxn id="12" idx="0"/>
            </p:cNvCxnSpPr>
            <p:nvPr/>
          </p:nvCxnSpPr>
          <p:spPr>
            <a:xfrm rot="5400000">
              <a:off x="3107520" y="5430058"/>
              <a:ext cx="14287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de seta reta 30"/>
            <p:cNvCxnSpPr>
              <a:stCxn id="12" idx="4"/>
              <a:endCxn id="13" idx="0"/>
            </p:cNvCxnSpPr>
            <p:nvPr/>
          </p:nvCxnSpPr>
          <p:spPr>
            <a:xfrm rot="5400000">
              <a:off x="3107520" y="6073000"/>
              <a:ext cx="14287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de seta reta 32"/>
            <p:cNvCxnSpPr>
              <a:stCxn id="14" idx="3"/>
              <a:endCxn id="15" idx="7"/>
            </p:cNvCxnSpPr>
            <p:nvPr/>
          </p:nvCxnSpPr>
          <p:spPr>
            <a:xfrm rot="5400000">
              <a:off x="5070478" y="5356239"/>
              <a:ext cx="288927" cy="14605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de seta reta 34"/>
            <p:cNvCxnSpPr>
              <a:stCxn id="14" idx="5"/>
              <a:endCxn id="16" idx="1"/>
            </p:cNvCxnSpPr>
            <p:nvPr/>
          </p:nvCxnSpPr>
          <p:spPr>
            <a:xfrm rot="16200000" flipH="1">
              <a:off x="5611819" y="5314964"/>
              <a:ext cx="288927" cy="22860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de seta reta 36"/>
            <p:cNvCxnSpPr>
              <a:stCxn id="15" idx="5"/>
              <a:endCxn id="17" idx="1"/>
            </p:cNvCxnSpPr>
            <p:nvPr/>
          </p:nvCxnSpPr>
          <p:spPr>
            <a:xfrm rot="16200000" flipH="1">
              <a:off x="5070478" y="5999180"/>
              <a:ext cx="288927" cy="14605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de seta reta 38"/>
            <p:cNvCxnSpPr>
              <a:stCxn id="16" idx="3"/>
              <a:endCxn id="17" idx="7"/>
            </p:cNvCxnSpPr>
            <p:nvPr/>
          </p:nvCxnSpPr>
          <p:spPr>
            <a:xfrm rot="5400000">
              <a:off x="5611819" y="5957905"/>
              <a:ext cx="288927" cy="22860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angulado 40"/>
            <p:cNvCxnSpPr>
              <a:stCxn id="11" idx="2"/>
              <a:endCxn id="13" idx="2"/>
            </p:cNvCxnSpPr>
            <p:nvPr/>
          </p:nvCxnSpPr>
          <p:spPr>
            <a:xfrm rot="10800000" flipV="1">
              <a:off x="2928926" y="5108586"/>
              <a:ext cx="1587" cy="1285884"/>
            </a:xfrm>
            <a:prstGeom prst="bentConnector3">
              <a:avLst>
                <a:gd name="adj1" fmla="val 14395466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Forma 42"/>
            <p:cNvCxnSpPr>
              <a:stCxn id="13" idx="3"/>
              <a:endCxn id="10" idx="2"/>
            </p:cNvCxnSpPr>
            <p:nvPr/>
          </p:nvCxnSpPr>
          <p:spPr>
            <a:xfrm rot="5400000" flipH="1" flipV="1">
              <a:off x="2484423" y="4983173"/>
              <a:ext cx="2105040" cy="1069982"/>
            </a:xfrm>
            <a:prstGeom prst="bentConnector4">
              <a:avLst>
                <a:gd name="adj1" fmla="val 861"/>
                <a:gd name="adj2" fmla="val -71153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angulado 46"/>
            <p:cNvCxnSpPr>
              <a:stCxn id="7" idx="2"/>
              <a:endCxn id="9" idx="2"/>
            </p:cNvCxnSpPr>
            <p:nvPr/>
          </p:nvCxnSpPr>
          <p:spPr>
            <a:xfrm rot="10800000" flipV="1">
              <a:off x="4071934" y="2322505"/>
              <a:ext cx="1587" cy="1428760"/>
            </a:xfrm>
            <a:prstGeom prst="bentConnector3">
              <a:avLst>
                <a:gd name="adj1" fmla="val 14395466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517" name="CaixaDeTexto 50"/>
          <p:cNvSpPr txBox="1">
            <a:spLocks noChangeArrowheads="1"/>
          </p:cNvSpPr>
          <p:nvPr/>
        </p:nvSpPr>
        <p:spPr bwMode="auto">
          <a:xfrm>
            <a:off x="4281098" y="1908851"/>
            <a:ext cx="4071937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sz="1400" dirty="0" smtClean="0">
                <a:latin typeface="Arial" panose="020B0604020202020204" pitchFamily="34" charset="0"/>
              </a:rPr>
              <a:t>(1,2,3,4,5,6,7</a:t>
            </a:r>
            <a:r>
              <a:rPr lang="pt-BR" sz="1400" dirty="0">
                <a:latin typeface="Arial" panose="020B0604020202020204" pitchFamily="34" charset="0"/>
              </a:rPr>
              <a:t>) – caminho simples e livre de laços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sz="1400" dirty="0">
                <a:latin typeface="Arial" panose="020B0604020202020204" pitchFamily="34" charset="0"/>
              </a:rPr>
              <a:t>(1,2,3,4,5,7,4,8,9,11) – caminho completo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sz="1400" dirty="0">
                <a:latin typeface="Arial" panose="020B0604020202020204" pitchFamily="34" charset="0"/>
              </a:rPr>
              <a:t>(1,3,4,8,9) – caminho não executável</a:t>
            </a:r>
          </a:p>
        </p:txBody>
      </p:sp>
    </p:spTree>
    <p:extLst>
      <p:ext uri="{BB962C8B-B14F-4D97-AF65-F5344CB8AC3E}">
        <p14:creationId xmlns:p14="http://schemas.microsoft.com/office/powerpoint/2010/main" val="1725490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357188"/>
            <a:ext cx="8229600" cy="1143000"/>
          </a:xfrm>
        </p:spPr>
        <p:txBody>
          <a:bodyPr/>
          <a:lstStyle/>
          <a:p>
            <a:pPr eaLnBrk="1" hangingPunct="1"/>
            <a:r>
              <a:rPr lang="pt-BR" smtClean="0"/>
              <a:t>Assim...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153329" y="2160589"/>
            <a:ext cx="10057471" cy="3880773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pt-BR" sz="2400" dirty="0" smtClean="0"/>
              <a:t>O objetivo do teste </a:t>
            </a:r>
            <a:r>
              <a:rPr lang="pt-BR" sz="2400" dirty="0" smtClean="0">
                <a:solidFill>
                  <a:schemeClr val="tx2"/>
                </a:solidFill>
              </a:rPr>
              <a:t>NÃO</a:t>
            </a:r>
            <a:r>
              <a:rPr lang="pt-BR" sz="2400" dirty="0" smtClean="0"/>
              <a:t> é mostrar que o programa está correto ....</a:t>
            </a:r>
          </a:p>
          <a:p>
            <a:pPr eaLnBrk="1" hangingPunct="1">
              <a:buFontTx/>
              <a:buNone/>
            </a:pPr>
            <a:endParaRPr lang="pt-BR" sz="2400" dirty="0" smtClean="0"/>
          </a:p>
          <a:p>
            <a:pPr eaLnBrk="1" hangingPunct="1">
              <a:buFontTx/>
              <a:buNone/>
            </a:pPr>
            <a:r>
              <a:rPr lang="pt-BR" sz="2400" dirty="0" smtClean="0"/>
              <a:t>		... É mostra a </a:t>
            </a:r>
            <a:r>
              <a:rPr lang="pt-BR" sz="2400" dirty="0" smtClean="0">
                <a:solidFill>
                  <a:srgbClr val="FF0000"/>
                </a:solidFill>
              </a:rPr>
              <a:t>presença de defeitos</a:t>
            </a:r>
            <a:r>
              <a:rPr lang="pt-BR" sz="2400" dirty="0" smtClean="0"/>
              <a:t>, caso existam</a:t>
            </a:r>
          </a:p>
          <a:p>
            <a:pPr lvl="1" eaLnBrk="1" hangingPunct="1">
              <a:buFontTx/>
              <a:buNone/>
            </a:pPr>
            <a:endParaRPr lang="pt-BR" sz="2000" dirty="0" smtClean="0"/>
          </a:p>
          <a:p>
            <a:pPr lvl="1" eaLnBrk="1" hangingPunct="1">
              <a:buFontTx/>
              <a:buNone/>
            </a:pPr>
            <a:endParaRPr lang="pt-BR" sz="2000" dirty="0" smtClean="0"/>
          </a:p>
          <a:p>
            <a:pPr lvl="1" algn="ctr" eaLnBrk="1" hangingPunct="1">
              <a:buFontTx/>
              <a:buNone/>
            </a:pPr>
            <a:r>
              <a:rPr lang="pt-BR" sz="2000" dirty="0" smtClean="0">
                <a:solidFill>
                  <a:schemeClr val="tx2"/>
                </a:solidFill>
              </a:rPr>
              <a:t>Oferecer certa confiança de que o programa se comporta corretamente para grande parte do domínio de entrada</a:t>
            </a:r>
          </a:p>
          <a:p>
            <a:pPr lvl="1" eaLnBrk="1" hangingPunct="1"/>
            <a:endParaRPr lang="pt-BR" sz="2000" dirty="0" smtClean="0"/>
          </a:p>
        </p:txBody>
      </p:sp>
      <p:sp>
        <p:nvSpPr>
          <p:cNvPr id="15364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A3CA0CB-CA67-4193-8A96-5E4882133DD9}" type="slidenum">
              <a:rPr lang="pt-BR" sz="1200">
                <a:solidFill>
                  <a:srgbClr val="045C75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pt-BR" sz="1200">
              <a:solidFill>
                <a:srgbClr val="045C75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231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3025" y="316543"/>
            <a:ext cx="86868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pt-BR" sz="4500" dirty="0"/>
              <a:t>Teste Estrutural (caixa branca) </a:t>
            </a:r>
            <a:br>
              <a:rPr lang="pt-BR" sz="4500" dirty="0"/>
            </a:br>
            <a:r>
              <a:rPr lang="pt-BR" dirty="0"/>
              <a:t>Conceitos básicos (8)</a:t>
            </a:r>
          </a:p>
        </p:txBody>
      </p:sp>
      <p:sp>
        <p:nvSpPr>
          <p:cNvPr id="65539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B7AFC2A-7B0F-4AA1-96C9-C3A04ED4AC73}" type="slidenum">
              <a:rPr lang="pt-BR" sz="1200">
                <a:solidFill>
                  <a:srgbClr val="045C75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50</a:t>
            </a:fld>
            <a:endParaRPr lang="pt-BR" sz="1200">
              <a:solidFill>
                <a:srgbClr val="045C75"/>
              </a:solidFill>
              <a:latin typeface="Arial" panose="020B0604020202020204" pitchFamily="34" charset="0"/>
            </a:endParaRPr>
          </a:p>
        </p:txBody>
      </p:sp>
      <p:sp>
        <p:nvSpPr>
          <p:cNvPr id="65540" name="Rectangle 3"/>
          <p:cNvSpPr>
            <a:spLocks noGrp="1" noChangeArrowheads="1"/>
          </p:cNvSpPr>
          <p:nvPr>
            <p:ph idx="1"/>
          </p:nvPr>
        </p:nvSpPr>
        <p:spPr>
          <a:xfrm>
            <a:off x="738775" y="1958954"/>
            <a:ext cx="8401050" cy="1071562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pt-BR" sz="2000" dirty="0"/>
              <a:t>O Teste estrutural é baseado em conceitos e elementos do programa para determinar os requisitos de teste</a:t>
            </a:r>
          </a:p>
          <a:p>
            <a:pPr eaLnBrk="1" hangingPunct="1"/>
            <a:r>
              <a:rPr lang="pt-BR" sz="2000" dirty="0"/>
              <a:t>A estes elementos estão associados os critérios de teste</a:t>
            </a: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234901"/>
              </p:ext>
            </p:extLst>
          </p:nvPr>
        </p:nvGraphicFramePr>
        <p:xfrm>
          <a:off x="1099877" y="3242350"/>
          <a:ext cx="7215186" cy="34030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5062"/>
                <a:gridCol w="2405062"/>
                <a:gridCol w="2405062"/>
              </a:tblGrid>
              <a:tr h="370724"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Elemento</a:t>
                      </a:r>
                      <a:endParaRPr lang="pt-BR" sz="1800" dirty="0"/>
                    </a:p>
                  </a:txBody>
                  <a:tcPr marL="91439" marR="91439" marT="45707" marB="45707"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Exemplo</a:t>
                      </a:r>
                      <a:endParaRPr lang="pt-BR" sz="1800" dirty="0"/>
                    </a:p>
                  </a:txBody>
                  <a:tcPr marL="91439" marR="91439" marT="45707" marB="45707"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Critério</a:t>
                      </a:r>
                      <a:endParaRPr lang="pt-BR" sz="1800" dirty="0"/>
                    </a:p>
                  </a:txBody>
                  <a:tcPr marL="91439" marR="91439" marT="45707" marB="45707"/>
                </a:tc>
              </a:tr>
              <a:tr h="370724"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Nó</a:t>
                      </a:r>
                      <a:endParaRPr lang="pt-BR" sz="1800" dirty="0"/>
                    </a:p>
                  </a:txBody>
                  <a:tcPr marL="91439" marR="91439" marT="45707" marB="45707"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6</a:t>
                      </a:r>
                      <a:endParaRPr lang="pt-BR" sz="1800" dirty="0"/>
                    </a:p>
                  </a:txBody>
                  <a:tcPr marL="91439" marR="91439" marT="45707" marB="45707"/>
                </a:tc>
                <a:tc>
                  <a:txBody>
                    <a:bodyPr/>
                    <a:lstStyle/>
                    <a:p>
                      <a:r>
                        <a:rPr lang="pt-BR" sz="1800" dirty="0" err="1" smtClean="0"/>
                        <a:t>Todos-Nós</a:t>
                      </a:r>
                      <a:endParaRPr lang="pt-BR" sz="1800" dirty="0"/>
                    </a:p>
                  </a:txBody>
                  <a:tcPr marL="91439" marR="91439" marT="45707" marB="45707"/>
                </a:tc>
              </a:tr>
              <a:tr h="370724"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Arco</a:t>
                      </a:r>
                      <a:endParaRPr lang="pt-BR" sz="1800" dirty="0"/>
                    </a:p>
                  </a:txBody>
                  <a:tcPr marL="91439" marR="91439" marT="45707" marB="45707"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(5,6)</a:t>
                      </a:r>
                      <a:endParaRPr lang="pt-BR" sz="1800" dirty="0"/>
                    </a:p>
                  </a:txBody>
                  <a:tcPr marL="91439" marR="91439" marT="45707" marB="45707"/>
                </a:tc>
                <a:tc>
                  <a:txBody>
                    <a:bodyPr/>
                    <a:lstStyle/>
                    <a:p>
                      <a:r>
                        <a:rPr lang="pt-BR" sz="1800" dirty="0" err="1" smtClean="0"/>
                        <a:t>Todas-Arestas</a:t>
                      </a:r>
                      <a:endParaRPr lang="pt-BR" sz="1800" dirty="0"/>
                    </a:p>
                  </a:txBody>
                  <a:tcPr marL="91439" marR="91439" marT="45707" marB="45707"/>
                </a:tc>
              </a:tr>
              <a:tr h="370724"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Caminho</a:t>
                      </a:r>
                      <a:endParaRPr lang="pt-BR" sz="1800" dirty="0"/>
                    </a:p>
                  </a:txBody>
                  <a:tcPr marL="91439" marR="91439" marT="45707" marB="45707"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(1,2,3,4,8,9,11)</a:t>
                      </a:r>
                      <a:endParaRPr lang="pt-BR" sz="1800" dirty="0"/>
                    </a:p>
                  </a:txBody>
                  <a:tcPr marL="91439" marR="91439" marT="45707" marB="45707"/>
                </a:tc>
                <a:tc>
                  <a:txBody>
                    <a:bodyPr/>
                    <a:lstStyle/>
                    <a:p>
                      <a:r>
                        <a:rPr lang="pt-BR" sz="1800" dirty="0" err="1" smtClean="0"/>
                        <a:t>Todos-Caminhos</a:t>
                      </a:r>
                      <a:endParaRPr lang="pt-BR" sz="1800" dirty="0"/>
                    </a:p>
                  </a:txBody>
                  <a:tcPr marL="91439" marR="91439" marT="45707" marB="45707"/>
                </a:tc>
              </a:tr>
              <a:tr h="370724"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Definição de variáveis</a:t>
                      </a:r>
                      <a:endParaRPr lang="pt-BR" sz="1800" dirty="0"/>
                    </a:p>
                  </a:txBody>
                  <a:tcPr marL="91439" marR="91439" marT="45707" marB="45707"/>
                </a:tc>
                <a:tc>
                  <a:txBody>
                    <a:bodyPr/>
                    <a:lstStyle/>
                    <a:p>
                      <a:r>
                        <a:rPr lang="pt-BR" sz="1800" dirty="0" err="1" smtClean="0"/>
                        <a:t>length</a:t>
                      </a:r>
                      <a:r>
                        <a:rPr lang="pt-BR" sz="1800" dirty="0" smtClean="0"/>
                        <a:t>=0</a:t>
                      </a:r>
                      <a:endParaRPr lang="pt-BR" sz="1800" dirty="0"/>
                    </a:p>
                  </a:txBody>
                  <a:tcPr marL="91439" marR="91439" marT="45707" marB="45707"/>
                </a:tc>
                <a:tc>
                  <a:txBody>
                    <a:bodyPr/>
                    <a:lstStyle/>
                    <a:p>
                      <a:r>
                        <a:rPr lang="pt-BR" sz="1800" dirty="0" err="1" smtClean="0"/>
                        <a:t>Todas-Defs</a:t>
                      </a:r>
                      <a:endParaRPr lang="pt-BR" sz="1800" dirty="0"/>
                    </a:p>
                  </a:txBody>
                  <a:tcPr marL="91439" marR="91439" marT="45707" marB="45707"/>
                </a:tc>
              </a:tr>
              <a:tr h="640053"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Uso predicativo de variável</a:t>
                      </a:r>
                      <a:endParaRPr lang="pt-BR" sz="1800" dirty="0"/>
                    </a:p>
                  </a:txBody>
                  <a:tcPr marL="91439" marR="91439" marT="45707" marB="45707"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Achar != ‘\n’</a:t>
                      </a:r>
                      <a:endParaRPr lang="pt-BR" sz="1800" dirty="0"/>
                    </a:p>
                  </a:txBody>
                  <a:tcPr marL="91439" marR="91439" marT="45707" marB="45707"/>
                </a:tc>
                <a:tc>
                  <a:txBody>
                    <a:bodyPr/>
                    <a:lstStyle/>
                    <a:p>
                      <a:r>
                        <a:rPr lang="pt-BR" sz="1800" dirty="0" err="1" smtClean="0"/>
                        <a:t>Todos-p-Usos</a:t>
                      </a:r>
                      <a:endParaRPr lang="pt-BR" sz="1800" dirty="0"/>
                    </a:p>
                  </a:txBody>
                  <a:tcPr marL="91439" marR="91439" marT="45707" marB="45707"/>
                </a:tc>
              </a:tr>
              <a:tr h="640053"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Uso computacional</a:t>
                      </a:r>
                      <a:r>
                        <a:rPr lang="pt-BR" sz="1800" baseline="0" dirty="0" smtClean="0"/>
                        <a:t> de variável</a:t>
                      </a:r>
                      <a:endParaRPr lang="pt-BR" sz="1800" dirty="0"/>
                    </a:p>
                  </a:txBody>
                  <a:tcPr marL="91439" marR="91439" marT="45707" marB="45707"/>
                </a:tc>
                <a:tc>
                  <a:txBody>
                    <a:bodyPr/>
                    <a:lstStyle/>
                    <a:p>
                      <a:r>
                        <a:rPr lang="pt-BR" sz="1800" dirty="0" err="1" smtClean="0"/>
                        <a:t>Length</a:t>
                      </a:r>
                      <a:r>
                        <a:rPr lang="pt-BR" sz="1800" dirty="0" smtClean="0"/>
                        <a:t>++</a:t>
                      </a:r>
                      <a:endParaRPr lang="pt-BR" sz="1800" dirty="0"/>
                    </a:p>
                  </a:txBody>
                  <a:tcPr marL="91439" marR="91439" marT="45707" marB="45707"/>
                </a:tc>
                <a:tc>
                  <a:txBody>
                    <a:bodyPr/>
                    <a:lstStyle/>
                    <a:p>
                      <a:r>
                        <a:rPr lang="pt-BR" sz="1800" dirty="0" err="1" smtClean="0"/>
                        <a:t>Todos-c-Usos</a:t>
                      </a:r>
                      <a:endParaRPr lang="pt-BR" sz="1800" dirty="0"/>
                    </a:p>
                  </a:txBody>
                  <a:tcPr marL="91439" marR="91439" marT="45707" marB="45707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101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465551" y="441804"/>
            <a:ext cx="86868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pt-BR" sz="4500" dirty="0"/>
              <a:t>Teste Estrutural (caixa branca) </a:t>
            </a:r>
            <a:br>
              <a:rPr lang="pt-BR" sz="4500" dirty="0"/>
            </a:br>
            <a:r>
              <a:rPr lang="pt-BR" sz="4500" dirty="0"/>
              <a:t>Critérios</a:t>
            </a:r>
            <a:endParaRPr lang="pt-BR" dirty="0"/>
          </a:p>
        </p:txBody>
      </p:sp>
      <p:sp>
        <p:nvSpPr>
          <p:cNvPr id="66563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1599AFE-F9A4-434E-9FD8-CC28009DC909}" type="slidenum">
              <a:rPr lang="pt-BR" sz="1200">
                <a:solidFill>
                  <a:srgbClr val="045C75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51</a:t>
            </a:fld>
            <a:endParaRPr lang="pt-BR" sz="1200">
              <a:solidFill>
                <a:srgbClr val="045C75"/>
              </a:solidFill>
              <a:latin typeface="Arial" panose="020B0604020202020204" pitchFamily="34" charset="0"/>
            </a:endParaRPr>
          </a:p>
        </p:txBody>
      </p:sp>
      <p:sp>
        <p:nvSpPr>
          <p:cNvPr id="66564" name="Rectangle 3"/>
          <p:cNvSpPr>
            <a:spLocks noGrp="1" noChangeArrowheads="1"/>
          </p:cNvSpPr>
          <p:nvPr>
            <p:ph idx="1"/>
          </p:nvPr>
        </p:nvSpPr>
        <p:spPr>
          <a:xfrm>
            <a:off x="751301" y="2048800"/>
            <a:ext cx="8401050" cy="4357687"/>
          </a:xfrm>
        </p:spPr>
        <p:txBody>
          <a:bodyPr/>
          <a:lstStyle/>
          <a:p>
            <a:pPr eaLnBrk="1" hangingPunct="1"/>
            <a:r>
              <a:rPr lang="pt-BR" sz="2400" dirty="0"/>
              <a:t>Os critérios do teste estrutural são baseados em</a:t>
            </a:r>
          </a:p>
          <a:p>
            <a:pPr eaLnBrk="1" hangingPunct="1"/>
            <a:endParaRPr lang="pt-BR" sz="2400" dirty="0"/>
          </a:p>
          <a:p>
            <a:pPr lvl="1" eaLnBrk="1" hangingPunct="1"/>
            <a:r>
              <a:rPr lang="pt-BR" sz="2000" dirty="0"/>
              <a:t>Complexidade</a:t>
            </a:r>
          </a:p>
          <a:p>
            <a:pPr lvl="1" eaLnBrk="1" hangingPunct="1"/>
            <a:endParaRPr lang="pt-BR" sz="2000" dirty="0"/>
          </a:p>
          <a:p>
            <a:pPr lvl="1" eaLnBrk="1" hangingPunct="1"/>
            <a:r>
              <a:rPr lang="pt-BR" sz="2000" dirty="0"/>
              <a:t>Fluxo de controle</a:t>
            </a:r>
          </a:p>
          <a:p>
            <a:pPr lvl="1" eaLnBrk="1" hangingPunct="1"/>
            <a:endParaRPr lang="pt-BR" sz="2000" dirty="0"/>
          </a:p>
          <a:p>
            <a:pPr lvl="1" eaLnBrk="1" hangingPunct="1"/>
            <a:r>
              <a:rPr lang="pt-BR" sz="2000" dirty="0"/>
              <a:t>Fluxo de dados</a:t>
            </a:r>
          </a:p>
        </p:txBody>
      </p:sp>
    </p:spTree>
    <p:extLst>
      <p:ext uri="{BB962C8B-B14F-4D97-AF65-F5344CB8AC3E}">
        <p14:creationId xmlns:p14="http://schemas.microsoft.com/office/powerpoint/2010/main" val="167207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587202" y="429277"/>
            <a:ext cx="86868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pt-BR" sz="4500" dirty="0"/>
              <a:t>Teste Estrutural (caixa branca) </a:t>
            </a:r>
            <a:br>
              <a:rPr lang="pt-BR" sz="4500" dirty="0"/>
            </a:br>
            <a:r>
              <a:rPr lang="pt-BR" dirty="0"/>
              <a:t>Critérios baseados em complexidade</a:t>
            </a:r>
          </a:p>
        </p:txBody>
      </p:sp>
      <p:sp>
        <p:nvSpPr>
          <p:cNvPr id="67587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B8C9084-FF19-4AA6-A862-792A86C7B314}" type="slidenum">
              <a:rPr lang="pt-BR" sz="1200">
                <a:solidFill>
                  <a:srgbClr val="045C75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52</a:t>
            </a:fld>
            <a:endParaRPr lang="pt-BR" sz="1200">
              <a:solidFill>
                <a:srgbClr val="045C75"/>
              </a:solidFill>
              <a:latin typeface="Arial" panose="020B0604020202020204" pitchFamily="34" charset="0"/>
            </a:endParaRPr>
          </a:p>
        </p:txBody>
      </p:sp>
      <p:sp>
        <p:nvSpPr>
          <p:cNvPr id="67588" name="Rectangle 3"/>
          <p:cNvSpPr>
            <a:spLocks noGrp="1" noChangeArrowheads="1"/>
          </p:cNvSpPr>
          <p:nvPr>
            <p:ph idx="1"/>
          </p:nvPr>
        </p:nvSpPr>
        <p:spPr>
          <a:xfrm>
            <a:off x="730077" y="1946428"/>
            <a:ext cx="9679052" cy="4572000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pt-BR" sz="2400" dirty="0"/>
              <a:t>Utilizam informações sobre a complexidade do programa para derivar os requisitos de teste</a:t>
            </a:r>
          </a:p>
          <a:p>
            <a:pPr eaLnBrk="1" hangingPunct="1"/>
            <a:endParaRPr lang="pt-BR" sz="2400" dirty="0"/>
          </a:p>
          <a:p>
            <a:pPr eaLnBrk="1" hangingPunct="1"/>
            <a:r>
              <a:rPr lang="pt-BR" sz="2400" dirty="0"/>
              <a:t>Ex. Critério </a:t>
            </a:r>
            <a:r>
              <a:rPr lang="pt-BR" sz="2400" dirty="0" err="1"/>
              <a:t>McCabe</a:t>
            </a:r>
            <a:r>
              <a:rPr lang="pt-BR" sz="2400" dirty="0"/>
              <a:t> (teste de caminho básico)</a:t>
            </a:r>
          </a:p>
          <a:p>
            <a:pPr lvl="1" eaLnBrk="1" hangingPunct="1"/>
            <a:r>
              <a:rPr lang="pt-BR" sz="1800" dirty="0"/>
              <a:t>Utiliza a complexidade </a:t>
            </a:r>
            <a:r>
              <a:rPr lang="pt-BR" sz="1800" dirty="0" err="1"/>
              <a:t>ciclomática</a:t>
            </a:r>
            <a:r>
              <a:rPr lang="pt-BR" sz="1800" dirty="0"/>
              <a:t> para derivar os requisitos</a:t>
            </a:r>
          </a:p>
          <a:p>
            <a:pPr lvl="1" eaLnBrk="1" hangingPunct="1"/>
            <a:r>
              <a:rPr lang="pt-BR" sz="1800" dirty="0"/>
              <a:t>Métrica para medida quantitativa da complexidade lógica do programa</a:t>
            </a:r>
          </a:p>
          <a:p>
            <a:pPr lvl="1" eaLnBrk="1" hangingPunct="1"/>
            <a:r>
              <a:rPr lang="pt-BR" sz="1800" dirty="0"/>
              <a:t>O valor da complexidade define o número de caminhos que serve de limite para derivar casos de teste que cobrem todas as instruções</a:t>
            </a:r>
          </a:p>
          <a:p>
            <a:pPr lvl="1" eaLnBrk="1" hangingPunct="1"/>
            <a:r>
              <a:rPr lang="pt-BR" sz="1800" dirty="0"/>
              <a:t>Cada instrução terá a garantia de ser executada pelo menos uma vez</a:t>
            </a:r>
          </a:p>
          <a:p>
            <a:pPr lvl="1" eaLnBrk="1" hangingPunct="1"/>
            <a:r>
              <a:rPr lang="pt-BR" sz="1800" dirty="0"/>
              <a:t>Cada condição terá sido executada com verdadeiro ou falso</a:t>
            </a:r>
          </a:p>
          <a:p>
            <a:pPr lvl="1" eaLnBrk="1" hangingPunct="1"/>
            <a:r>
              <a:rPr lang="pt-BR" sz="1800" dirty="0"/>
              <a:t>Ex. de calculo V(G) = E – N + 2 , tal que </a:t>
            </a:r>
          </a:p>
          <a:p>
            <a:pPr lvl="2" eaLnBrk="1" hangingPunct="1"/>
            <a:r>
              <a:rPr lang="pt-BR" sz="1500" dirty="0"/>
              <a:t>E: número de arcos</a:t>
            </a:r>
          </a:p>
          <a:p>
            <a:pPr lvl="2" eaLnBrk="1" hangingPunct="1"/>
            <a:r>
              <a:rPr lang="pt-BR" sz="1500" dirty="0"/>
              <a:t>N: número de nós</a:t>
            </a:r>
          </a:p>
        </p:txBody>
      </p:sp>
    </p:spTree>
    <p:extLst>
      <p:ext uri="{BB962C8B-B14F-4D97-AF65-F5344CB8AC3E}">
        <p14:creationId xmlns:p14="http://schemas.microsoft.com/office/powerpoint/2010/main" val="10048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490603" y="379174"/>
            <a:ext cx="86868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pt-BR" sz="4500" dirty="0"/>
              <a:t>Teste Estrutural (caixa branca) </a:t>
            </a:r>
            <a:br>
              <a:rPr lang="pt-BR" sz="4500" dirty="0"/>
            </a:br>
            <a:r>
              <a:rPr lang="pt-BR" dirty="0"/>
              <a:t>Critérios baseados em fluxo de controle</a:t>
            </a:r>
          </a:p>
        </p:txBody>
      </p:sp>
      <p:sp>
        <p:nvSpPr>
          <p:cNvPr id="68611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F01F533-F85D-4910-803D-EE2AA11D4785}" type="slidenum">
              <a:rPr lang="pt-BR" sz="1200">
                <a:solidFill>
                  <a:srgbClr val="045C75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53</a:t>
            </a:fld>
            <a:endParaRPr lang="pt-BR" sz="1200">
              <a:solidFill>
                <a:srgbClr val="045C75"/>
              </a:solidFill>
              <a:latin typeface="Arial" panose="020B0604020202020204" pitchFamily="34" charset="0"/>
            </a:endParaRPr>
          </a:p>
        </p:txBody>
      </p:sp>
      <p:sp>
        <p:nvSpPr>
          <p:cNvPr id="68612" name="Rectangle 3"/>
          <p:cNvSpPr>
            <a:spLocks noGrp="1" noChangeArrowheads="1"/>
          </p:cNvSpPr>
          <p:nvPr>
            <p:ph idx="1"/>
          </p:nvPr>
        </p:nvSpPr>
        <p:spPr>
          <a:xfrm>
            <a:off x="633478" y="1834487"/>
            <a:ext cx="9500078" cy="4572000"/>
          </a:xfrm>
        </p:spPr>
        <p:txBody>
          <a:bodyPr>
            <a:normAutofit/>
          </a:bodyPr>
          <a:lstStyle/>
          <a:p>
            <a:pPr eaLnBrk="1" hangingPunct="1"/>
            <a:r>
              <a:rPr lang="pt-BR" dirty="0"/>
              <a:t>Utilizam características de controle da execução do programa</a:t>
            </a:r>
          </a:p>
          <a:p>
            <a:pPr lvl="1" eaLnBrk="1" hangingPunct="1"/>
            <a:r>
              <a:rPr lang="pt-BR" sz="1800" dirty="0"/>
              <a:t>Comandos, desvios</a:t>
            </a:r>
          </a:p>
          <a:p>
            <a:pPr eaLnBrk="1" hangingPunct="1"/>
            <a:r>
              <a:rPr lang="pt-BR" dirty="0"/>
              <a:t>Ex. </a:t>
            </a:r>
          </a:p>
          <a:p>
            <a:pPr lvl="1" eaLnBrk="1" hangingPunct="1"/>
            <a:r>
              <a:rPr lang="pt-BR" sz="1800" dirty="0"/>
              <a:t>Critério </a:t>
            </a:r>
            <a:r>
              <a:rPr lang="pt-BR" sz="1800" dirty="0" err="1"/>
              <a:t>Todos-Nós</a:t>
            </a:r>
            <a:r>
              <a:rPr lang="pt-BR" sz="1800" dirty="0"/>
              <a:t>: exige que a execução do programa passe ao menos uma vez em cada vértice do GFC (cada comando seja executado pelo menos uma vez)</a:t>
            </a:r>
          </a:p>
          <a:p>
            <a:pPr lvl="1" eaLnBrk="1" hangingPunct="1"/>
            <a:r>
              <a:rPr lang="pt-BR" sz="1800" dirty="0"/>
              <a:t>Critério Todas-Arestas (ou Todos-Arcos): requer que cada aresta do grafo  (cada desvio de fluxo de controle do programa) seja exercitada pelo menos uma vez</a:t>
            </a:r>
          </a:p>
          <a:p>
            <a:pPr lvl="1" eaLnBrk="1" hangingPunct="1"/>
            <a:r>
              <a:rPr lang="pt-BR" sz="1800" dirty="0"/>
              <a:t>Critério Todos-Caminhos: requer que todos os caminhos possíveis do programa sejam executados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endParaRPr lang="pt-BR" sz="1800" dirty="0"/>
          </a:p>
          <a:p>
            <a:pPr lvl="1" algn="ctr" eaLnBrk="1" hangingPunct="1">
              <a:buFont typeface="Wingdings 2" panose="05020102010507070707" pitchFamily="18" charset="2"/>
              <a:buNone/>
            </a:pPr>
            <a:r>
              <a:rPr lang="pt-BR" sz="1800" dirty="0">
                <a:solidFill>
                  <a:schemeClr val="tx2"/>
                </a:solidFill>
              </a:rPr>
              <a:t>Mínimo esperado: </a:t>
            </a:r>
            <a:r>
              <a:rPr lang="pt-BR" sz="1800" dirty="0" err="1">
                <a:solidFill>
                  <a:schemeClr val="tx2"/>
                </a:solidFill>
              </a:rPr>
              <a:t>Todos-Nos</a:t>
            </a:r>
            <a:endParaRPr lang="pt-BR" sz="1800" dirty="0">
              <a:solidFill>
                <a:schemeClr val="tx2"/>
              </a:solidFill>
            </a:endParaRPr>
          </a:p>
          <a:p>
            <a:pPr lvl="1" algn="ctr" eaLnBrk="1" hangingPunct="1">
              <a:buFont typeface="Wingdings 2" panose="05020102010507070707" pitchFamily="18" charset="2"/>
              <a:buNone/>
            </a:pPr>
            <a:r>
              <a:rPr lang="pt-BR" sz="1800" dirty="0">
                <a:solidFill>
                  <a:schemeClr val="tx2"/>
                </a:solidFill>
              </a:rPr>
              <a:t>Pode ser um número muito grande de caminhos (até infinito)</a:t>
            </a:r>
          </a:p>
          <a:p>
            <a:pPr lvl="1" eaLnBrk="1" hangingPunct="1"/>
            <a:endParaRPr lang="pt-BR" sz="1500" dirty="0"/>
          </a:p>
        </p:txBody>
      </p:sp>
    </p:spTree>
    <p:extLst>
      <p:ext uri="{BB962C8B-B14F-4D97-AF65-F5344CB8AC3E}">
        <p14:creationId xmlns:p14="http://schemas.microsoft.com/office/powerpoint/2010/main" val="271917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587202" y="529486"/>
            <a:ext cx="86868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pt-BR" sz="4500" dirty="0"/>
              <a:t>Teste Estrutural (caixa branca) </a:t>
            </a:r>
            <a:br>
              <a:rPr lang="pt-BR" sz="4500" dirty="0"/>
            </a:br>
            <a:r>
              <a:rPr lang="pt-BR" dirty="0"/>
              <a:t>Critérios baseados em fluxo de dados</a:t>
            </a:r>
          </a:p>
        </p:txBody>
      </p:sp>
      <p:sp>
        <p:nvSpPr>
          <p:cNvPr id="69635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BE8A49B-F939-4312-A11C-76E4845E0D8F}" type="slidenum">
              <a:rPr lang="pt-BR" sz="1200">
                <a:solidFill>
                  <a:srgbClr val="045C75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54</a:t>
            </a:fld>
            <a:endParaRPr lang="pt-BR" sz="1200">
              <a:solidFill>
                <a:srgbClr val="045C75"/>
              </a:solidFill>
              <a:latin typeface="Arial" panose="020B0604020202020204" pitchFamily="34" charset="0"/>
            </a:endParaRPr>
          </a:p>
        </p:txBody>
      </p:sp>
      <p:sp>
        <p:nvSpPr>
          <p:cNvPr id="69636" name="Rectangle 3"/>
          <p:cNvSpPr>
            <a:spLocks noGrp="1" noChangeArrowheads="1"/>
          </p:cNvSpPr>
          <p:nvPr>
            <p:ph idx="1"/>
          </p:nvPr>
        </p:nvSpPr>
        <p:spPr>
          <a:xfrm>
            <a:off x="726510" y="2071688"/>
            <a:ext cx="9655740" cy="4572000"/>
          </a:xfrm>
        </p:spPr>
        <p:txBody>
          <a:bodyPr/>
          <a:lstStyle/>
          <a:p>
            <a:pPr eaLnBrk="1" hangingPunct="1"/>
            <a:r>
              <a:rPr lang="pt-BR" dirty="0"/>
              <a:t>Utilizam análise de fluxo de dados para derivar os casos de teste</a:t>
            </a:r>
          </a:p>
          <a:p>
            <a:pPr eaLnBrk="1" hangingPunct="1"/>
            <a:endParaRPr lang="pt-BR" dirty="0"/>
          </a:p>
          <a:p>
            <a:pPr eaLnBrk="1" hangingPunct="1"/>
            <a:r>
              <a:rPr lang="pt-BR" dirty="0"/>
              <a:t>Critérios baseados na associação entre a definição de variáveis e seus </a:t>
            </a:r>
            <a:r>
              <a:rPr lang="pt-BR" dirty="0" err="1" smtClean="0"/>
              <a:t>podíveis</a:t>
            </a:r>
            <a:r>
              <a:rPr lang="pt-BR" dirty="0" smtClean="0"/>
              <a:t> </a:t>
            </a:r>
            <a:r>
              <a:rPr lang="pt-BR" dirty="0"/>
              <a:t>usos</a:t>
            </a:r>
          </a:p>
          <a:p>
            <a:pPr eaLnBrk="1" hangingPunct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2821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587202" y="554538"/>
            <a:ext cx="86868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pt-BR" sz="4500"/>
              <a:t>Teste Estrutural (caixa branca) </a:t>
            </a:r>
            <a:br>
              <a:rPr lang="pt-BR" sz="4500"/>
            </a:br>
            <a:r>
              <a:rPr lang="pt-BR"/>
              <a:t>Utilização de Ferramentas</a:t>
            </a:r>
          </a:p>
        </p:txBody>
      </p:sp>
      <p:sp>
        <p:nvSpPr>
          <p:cNvPr id="70659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7ADD45E-AFC9-4021-A063-9C1EA9D4FB7D}" type="slidenum">
              <a:rPr lang="pt-BR" sz="1200">
                <a:solidFill>
                  <a:srgbClr val="045C75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55</a:t>
            </a:fld>
            <a:endParaRPr lang="pt-BR" sz="1200">
              <a:solidFill>
                <a:srgbClr val="045C75"/>
              </a:solidFill>
              <a:latin typeface="Arial" panose="020B0604020202020204" pitchFamily="34" charset="0"/>
            </a:endParaRPr>
          </a:p>
        </p:txBody>
      </p:sp>
      <p:sp>
        <p:nvSpPr>
          <p:cNvPr id="70660" name="Rectangle 3"/>
          <p:cNvSpPr>
            <a:spLocks noGrp="1" noChangeArrowheads="1"/>
          </p:cNvSpPr>
          <p:nvPr>
            <p:ph idx="1"/>
          </p:nvPr>
        </p:nvSpPr>
        <p:spPr>
          <a:xfrm>
            <a:off x="587201" y="2112300"/>
            <a:ext cx="9734245" cy="3929062"/>
          </a:xfrm>
        </p:spPr>
        <p:txBody>
          <a:bodyPr/>
          <a:lstStyle/>
          <a:p>
            <a:pPr eaLnBrk="1" hangingPunct="1"/>
            <a:endParaRPr lang="pt-BR" sz="2000" dirty="0"/>
          </a:p>
          <a:p>
            <a:pPr eaLnBrk="1" hangingPunct="1"/>
            <a:r>
              <a:rPr lang="pt-BR" sz="2000" dirty="0"/>
              <a:t>Aplicar critérios sem apoio de ferramentas é propensa a erros e limita-se a pequenos programas</a:t>
            </a:r>
          </a:p>
          <a:p>
            <a:pPr eaLnBrk="1" hangingPunct="1"/>
            <a:endParaRPr lang="pt-BR" sz="2000" dirty="0"/>
          </a:p>
          <a:p>
            <a:pPr eaLnBrk="1" hangingPunct="1"/>
            <a:endParaRPr lang="pt-BR" sz="2000" dirty="0"/>
          </a:p>
          <a:p>
            <a:pPr eaLnBrk="1" hangingPunct="1"/>
            <a:r>
              <a:rPr lang="pt-BR" sz="2000" dirty="0"/>
              <a:t>Ferramentas de apoio possibilitam análise de cobertura do conjunto de casos de testes escolhido a partir de um critério</a:t>
            </a:r>
          </a:p>
          <a:p>
            <a:pPr eaLnBrk="1" hangingPunct="1"/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6707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ctrTitle"/>
          </p:nvPr>
        </p:nvSpPr>
        <p:spPr>
          <a:ln>
            <a:miter lim="800000"/>
            <a:headEnd/>
            <a:tailEnd/>
          </a:ln>
          <a:extLst/>
        </p:spPr>
        <p:txBody>
          <a:bodyPr/>
          <a:lstStyle/>
          <a:p>
            <a:pPr>
              <a:defRPr/>
            </a:pPr>
            <a:r>
              <a:rPr lang="pt-BR" dirty="0"/>
              <a:t>Técnica de Teste Funcional</a:t>
            </a:r>
          </a:p>
        </p:txBody>
      </p:sp>
    </p:spTree>
    <p:extLst>
      <p:ext uri="{BB962C8B-B14F-4D97-AF65-F5344CB8AC3E}">
        <p14:creationId xmlns:p14="http://schemas.microsoft.com/office/powerpoint/2010/main" val="1583344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515655" y="469923"/>
            <a:ext cx="8229600" cy="1143000"/>
          </a:xfrm>
        </p:spPr>
        <p:txBody>
          <a:bodyPr/>
          <a:lstStyle/>
          <a:p>
            <a:pPr eaLnBrk="1" hangingPunct="1"/>
            <a:r>
              <a:rPr lang="pt-BR" dirty="0" smtClean="0"/>
              <a:t>Teste Funcional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pt-BR" sz="2800"/>
              <a:t>Programa considerado como caixa preta</a:t>
            </a:r>
          </a:p>
          <a:p>
            <a:pPr eaLnBrk="1" hangingPunct="1">
              <a:lnSpc>
                <a:spcPct val="80000"/>
              </a:lnSpc>
            </a:pPr>
            <a:endParaRPr lang="pt-BR" sz="2800"/>
          </a:p>
          <a:p>
            <a:pPr eaLnBrk="1" hangingPunct="1">
              <a:lnSpc>
                <a:spcPct val="80000"/>
              </a:lnSpc>
            </a:pPr>
            <a:r>
              <a:rPr lang="pt-BR" sz="2800"/>
              <a:t>Fornecer entradas e avaliar se as saídas estão em conformidade com os objetivos especificados</a:t>
            </a:r>
          </a:p>
          <a:p>
            <a:pPr eaLnBrk="1" hangingPunct="1">
              <a:lnSpc>
                <a:spcPct val="80000"/>
              </a:lnSpc>
            </a:pPr>
            <a:endParaRPr lang="pt-BR" sz="2800"/>
          </a:p>
          <a:p>
            <a:pPr eaLnBrk="1" hangingPunct="1">
              <a:lnSpc>
                <a:spcPct val="80000"/>
              </a:lnSpc>
            </a:pPr>
            <a:r>
              <a:rPr lang="pt-BR" sz="2800"/>
              <a:t>Detalhes de implementação não são considerados</a:t>
            </a:r>
          </a:p>
          <a:p>
            <a:pPr eaLnBrk="1" hangingPunct="1">
              <a:lnSpc>
                <a:spcPct val="80000"/>
              </a:lnSpc>
            </a:pPr>
            <a:endParaRPr lang="pt-BR" sz="2800"/>
          </a:p>
          <a:p>
            <a:pPr eaLnBrk="1" hangingPunct="1">
              <a:lnSpc>
                <a:spcPct val="80000"/>
              </a:lnSpc>
            </a:pPr>
            <a:r>
              <a:rPr lang="pt-BR" sz="2800"/>
              <a:t>Software avaliado segundo o ponto de vista do usuário</a:t>
            </a:r>
          </a:p>
        </p:txBody>
      </p:sp>
      <p:sp>
        <p:nvSpPr>
          <p:cNvPr id="72708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B4E6203-4E6D-4278-969F-A03BCBDCD091}" type="slidenum">
              <a:rPr lang="pt-BR" sz="1200">
                <a:solidFill>
                  <a:srgbClr val="045C75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57</a:t>
            </a:fld>
            <a:endParaRPr lang="pt-BR" sz="1200">
              <a:solidFill>
                <a:srgbClr val="045C75"/>
              </a:solidFill>
              <a:latin typeface="Arial" panose="020B0604020202020204" pitchFamily="34" charset="0"/>
            </a:endParaRPr>
          </a:p>
        </p:txBody>
      </p:sp>
      <p:pic>
        <p:nvPicPr>
          <p:cNvPr id="72709" name="Picture 5" descr="image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876" y="5643564"/>
            <a:ext cx="1876425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7328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361063" y="469923"/>
            <a:ext cx="8229600" cy="1143000"/>
          </a:xfrm>
        </p:spPr>
        <p:txBody>
          <a:bodyPr/>
          <a:lstStyle/>
          <a:p>
            <a:pPr eaLnBrk="1" hangingPunct="1"/>
            <a:r>
              <a:rPr lang="pt-BR" dirty="0" smtClean="0"/>
              <a:t>Teste Funcional (2)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476916" y="1612923"/>
            <a:ext cx="9644113" cy="3880773"/>
          </a:xfrm>
        </p:spPr>
        <p:txBody>
          <a:bodyPr>
            <a:noAutofit/>
          </a:bodyPr>
          <a:lstStyle/>
          <a:p>
            <a:pPr marL="274320" indent="-274320">
              <a:lnSpc>
                <a:spcPct val="90000"/>
              </a:lnSpc>
              <a:buClr>
                <a:schemeClr val="accent3"/>
              </a:buClr>
              <a:buNone/>
              <a:defRPr/>
            </a:pPr>
            <a:r>
              <a:rPr lang="pt-BR" dirty="0"/>
              <a:t>Em princípio pode detectar todos os defeitos </a:t>
            </a:r>
            <a:r>
              <a:rPr lang="pt-BR" dirty="0" smtClean="0"/>
              <a:t> submetendo o sistema a todas as entradas possíveis(teste </a:t>
            </a:r>
            <a:r>
              <a:rPr lang="pt-BR" dirty="0"/>
              <a:t>exaustivos)</a:t>
            </a:r>
          </a:p>
          <a:p>
            <a:pPr marL="274320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defRPr/>
            </a:pPr>
            <a:endParaRPr lang="pt-BR" dirty="0"/>
          </a:p>
          <a:p>
            <a:pPr marL="274320" indent="-274320">
              <a:lnSpc>
                <a:spcPct val="90000"/>
              </a:lnSpc>
              <a:buClr>
                <a:schemeClr val="accent3"/>
              </a:buClr>
              <a:buNone/>
              <a:defRPr/>
            </a:pPr>
            <a:r>
              <a:rPr lang="pt-BR" dirty="0"/>
              <a:t>No entanto, se o domínio de entrada for muito grande ... </a:t>
            </a:r>
            <a:endParaRPr lang="pt-BR" dirty="0" smtClean="0"/>
          </a:p>
          <a:p>
            <a:pPr marL="274320" indent="-274320">
              <a:lnSpc>
                <a:spcPct val="90000"/>
              </a:lnSpc>
              <a:buClr>
                <a:schemeClr val="accent3"/>
              </a:buClr>
              <a:buNone/>
              <a:defRPr/>
            </a:pPr>
            <a:endParaRPr lang="pt-BR" dirty="0" smtClean="0"/>
          </a:p>
          <a:p>
            <a:pPr marL="274320" indent="-274320">
              <a:lnSpc>
                <a:spcPct val="90000"/>
              </a:lnSpc>
              <a:buClr>
                <a:schemeClr val="accent3"/>
              </a:buClr>
              <a:buNone/>
              <a:defRPr/>
            </a:pPr>
            <a:r>
              <a:rPr lang="pt-BR" dirty="0" smtClean="0"/>
              <a:t>				... testar </a:t>
            </a:r>
            <a:r>
              <a:rPr lang="pt-BR" dirty="0"/>
              <a:t>pode se tornar </a:t>
            </a:r>
            <a:r>
              <a:rPr lang="pt-BR" dirty="0" smtClean="0"/>
              <a:t>impraticável</a:t>
            </a:r>
            <a:endParaRPr lang="pt-BR" dirty="0"/>
          </a:p>
          <a:p>
            <a:pPr marL="274320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defRPr/>
            </a:pPr>
            <a:endParaRPr lang="pt-BR" dirty="0" smtClean="0"/>
          </a:p>
          <a:p>
            <a:pPr marL="274320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defRPr/>
            </a:pPr>
            <a:r>
              <a:rPr lang="pt-BR" dirty="0" smtClean="0"/>
              <a:t>O Teste Funcional não permite afirmar que o sistema está correto</a:t>
            </a:r>
          </a:p>
          <a:p>
            <a:pPr marL="274320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defRPr/>
            </a:pPr>
            <a:endParaRPr lang="pt-BR" dirty="0"/>
          </a:p>
          <a:p>
            <a:pPr marL="274320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defRPr/>
            </a:pPr>
            <a:r>
              <a:rPr lang="pt-BR" dirty="0" smtClean="0"/>
              <a:t>O sucesso </a:t>
            </a:r>
            <a:r>
              <a:rPr lang="pt-BR" dirty="0"/>
              <a:t>vai depender do critério de teste </a:t>
            </a:r>
            <a:r>
              <a:rPr lang="pt-BR" dirty="0" smtClean="0"/>
              <a:t>escolhido</a:t>
            </a:r>
          </a:p>
          <a:p>
            <a:pPr marL="274320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defRPr/>
            </a:pPr>
            <a:endParaRPr lang="pt-BR" dirty="0" smtClean="0"/>
          </a:p>
          <a:p>
            <a:pPr marL="274320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defRPr/>
            </a:pPr>
            <a:r>
              <a:rPr lang="pt-BR" dirty="0" smtClean="0"/>
              <a:t>Quando bem sistematizado pode ter uma avaliação quantitativa</a:t>
            </a:r>
            <a:endParaRPr lang="pt-BR" dirty="0"/>
          </a:p>
        </p:txBody>
      </p:sp>
      <p:sp>
        <p:nvSpPr>
          <p:cNvPr id="73732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8A9153E-AB0B-4C76-8CBC-28F431472269}" type="slidenum">
              <a:rPr lang="pt-BR" sz="1200">
                <a:solidFill>
                  <a:srgbClr val="045C75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58</a:t>
            </a:fld>
            <a:endParaRPr lang="pt-BR" sz="1200">
              <a:solidFill>
                <a:srgbClr val="045C75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084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4000" dirty="0" smtClean="0"/>
              <a:t>Teste Funcional - Critérios</a:t>
            </a:r>
            <a:endParaRPr lang="pt-BR" sz="4000" dirty="0"/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>
          <a:xfrm>
            <a:off x="677334" y="1759756"/>
            <a:ext cx="8596668" cy="3880773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pt-BR" sz="2000" dirty="0" err="1"/>
              <a:t>Particionamento</a:t>
            </a:r>
            <a:r>
              <a:rPr lang="pt-BR" sz="2000" dirty="0"/>
              <a:t> de Equivalência</a:t>
            </a:r>
          </a:p>
          <a:p>
            <a:pPr eaLnBrk="1" hangingPunct="1">
              <a:lnSpc>
                <a:spcPct val="90000"/>
              </a:lnSpc>
            </a:pPr>
            <a:r>
              <a:rPr lang="pt-BR" sz="2000" dirty="0" smtClean="0"/>
              <a:t>Análise </a:t>
            </a:r>
            <a:r>
              <a:rPr lang="pt-BR" sz="2000" dirty="0"/>
              <a:t>do valor limite</a:t>
            </a:r>
          </a:p>
          <a:p>
            <a:pPr eaLnBrk="1" hangingPunct="1">
              <a:lnSpc>
                <a:spcPct val="90000"/>
              </a:lnSpc>
            </a:pPr>
            <a:r>
              <a:rPr lang="pt-BR" sz="2000" dirty="0" smtClean="0"/>
              <a:t>Grafo </a:t>
            </a:r>
            <a:r>
              <a:rPr lang="pt-BR" sz="2000" dirty="0"/>
              <a:t>causa-efeito</a:t>
            </a:r>
          </a:p>
          <a:p>
            <a:pPr eaLnBrk="1" hangingPunct="1">
              <a:lnSpc>
                <a:spcPct val="90000"/>
              </a:lnSpc>
            </a:pPr>
            <a:r>
              <a:rPr lang="pt-BR" sz="2000" dirty="0" err="1" smtClean="0"/>
              <a:t>Error-Guessing</a:t>
            </a:r>
            <a:endParaRPr lang="pt-BR" sz="2000" dirty="0"/>
          </a:p>
          <a:p>
            <a:pPr eaLnBrk="1" hangingPunct="1">
              <a:lnSpc>
                <a:spcPct val="90000"/>
              </a:lnSpc>
            </a:pPr>
            <a:r>
              <a:rPr lang="pt-BR" sz="2000" dirty="0" smtClean="0"/>
              <a:t>Teste </a:t>
            </a:r>
            <a:r>
              <a:rPr lang="pt-BR" sz="2000" dirty="0"/>
              <a:t>funcional sistemático</a:t>
            </a:r>
          </a:p>
          <a:p>
            <a:pPr eaLnBrk="1" hangingPunct="1">
              <a:lnSpc>
                <a:spcPct val="90000"/>
              </a:lnSpc>
            </a:pPr>
            <a:r>
              <a:rPr lang="pt-BR" sz="2000" dirty="0" err="1" smtClean="0"/>
              <a:t>Sybtax</a:t>
            </a:r>
            <a:r>
              <a:rPr lang="pt-BR" sz="2000" dirty="0" smtClean="0"/>
              <a:t> </a:t>
            </a:r>
            <a:r>
              <a:rPr lang="pt-BR" sz="2000" dirty="0" err="1"/>
              <a:t>Testing</a:t>
            </a:r>
            <a:endParaRPr lang="pt-BR" sz="2000" dirty="0"/>
          </a:p>
          <a:p>
            <a:pPr eaLnBrk="1" hangingPunct="1">
              <a:lnSpc>
                <a:spcPct val="90000"/>
              </a:lnSpc>
            </a:pPr>
            <a:r>
              <a:rPr lang="pt-BR" sz="2000" dirty="0" err="1" smtClean="0"/>
              <a:t>State</a:t>
            </a:r>
            <a:r>
              <a:rPr lang="pt-BR" sz="2000" dirty="0" smtClean="0"/>
              <a:t> </a:t>
            </a:r>
            <a:r>
              <a:rPr lang="pt-BR" sz="2000" dirty="0" err="1"/>
              <a:t>Transition</a:t>
            </a:r>
            <a:r>
              <a:rPr lang="pt-BR" sz="2000" dirty="0"/>
              <a:t> </a:t>
            </a:r>
            <a:r>
              <a:rPr lang="pt-BR" sz="2000" dirty="0" err="1"/>
              <a:t>Testing</a:t>
            </a:r>
            <a:endParaRPr lang="pt-BR" sz="2000" dirty="0"/>
          </a:p>
          <a:p>
            <a:pPr eaLnBrk="1" hangingPunct="1">
              <a:lnSpc>
                <a:spcPct val="90000"/>
              </a:lnSpc>
            </a:pPr>
            <a:r>
              <a:rPr lang="pt-BR" sz="2000" dirty="0" err="1" smtClean="0"/>
              <a:t>Graph</a:t>
            </a:r>
            <a:r>
              <a:rPr lang="pt-BR" sz="2000" dirty="0" smtClean="0"/>
              <a:t> </a:t>
            </a:r>
            <a:r>
              <a:rPr lang="pt-BR" sz="2000" dirty="0"/>
              <a:t>Matrix</a:t>
            </a:r>
          </a:p>
        </p:txBody>
      </p:sp>
      <p:sp>
        <p:nvSpPr>
          <p:cNvPr id="75780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24F4FEE-9464-43FE-9B56-A97045106018}" type="slidenum">
              <a:rPr lang="pt-BR" sz="1200">
                <a:solidFill>
                  <a:srgbClr val="045C75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59</a:t>
            </a:fld>
            <a:endParaRPr lang="pt-BR" sz="1200">
              <a:solidFill>
                <a:srgbClr val="045C75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906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500063"/>
            <a:ext cx="8229600" cy="1143000"/>
          </a:xfrm>
        </p:spPr>
        <p:txBody>
          <a:bodyPr/>
          <a:lstStyle/>
          <a:p>
            <a:pPr eaLnBrk="1" hangingPunct="1"/>
            <a:r>
              <a:rPr lang="pt-BR" smtClean="0"/>
              <a:t>Mas o que acontece...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464392" y="1901826"/>
            <a:ext cx="9746408" cy="3880773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pt-BR" dirty="0"/>
              <a:t>Depois eu escrevo o plano de teste ...</a:t>
            </a:r>
          </a:p>
          <a:p>
            <a:pPr eaLnBrk="1" hangingPunct="1">
              <a:lnSpc>
                <a:spcPct val="90000"/>
              </a:lnSpc>
            </a:pPr>
            <a:endParaRPr lang="pt-BR" dirty="0"/>
          </a:p>
          <a:p>
            <a:pPr eaLnBrk="1" hangingPunct="1">
              <a:lnSpc>
                <a:spcPct val="90000"/>
              </a:lnSpc>
            </a:pPr>
            <a:r>
              <a:rPr lang="pt-BR" dirty="0"/>
              <a:t>Vamos deixar os testes para a próxima fase ...</a:t>
            </a:r>
          </a:p>
          <a:p>
            <a:pPr eaLnBrk="1" hangingPunct="1">
              <a:lnSpc>
                <a:spcPct val="90000"/>
              </a:lnSpc>
            </a:pPr>
            <a:endParaRPr lang="pt-BR" dirty="0"/>
          </a:p>
          <a:p>
            <a:pPr eaLnBrk="1" hangingPunct="1">
              <a:lnSpc>
                <a:spcPct val="90000"/>
              </a:lnSpc>
            </a:pPr>
            <a:r>
              <a:rPr lang="pt-BR" dirty="0"/>
              <a:t>Na minha máquina funcionou...</a:t>
            </a:r>
          </a:p>
          <a:p>
            <a:pPr eaLnBrk="1" hangingPunct="1">
              <a:lnSpc>
                <a:spcPct val="90000"/>
              </a:lnSpc>
            </a:pPr>
            <a:endParaRPr lang="pt-BR" dirty="0"/>
          </a:p>
          <a:p>
            <a:pPr eaLnBrk="1" hangingPunct="1">
              <a:lnSpc>
                <a:spcPct val="90000"/>
              </a:lnSpc>
            </a:pPr>
            <a:r>
              <a:rPr lang="pt-BR" dirty="0"/>
              <a:t>Temos que entregar o produto semana que vem!!!!</a:t>
            </a:r>
          </a:p>
          <a:p>
            <a:pPr eaLnBrk="1" hangingPunct="1">
              <a:lnSpc>
                <a:spcPct val="90000"/>
              </a:lnSpc>
            </a:pPr>
            <a:endParaRPr lang="pt-BR" dirty="0"/>
          </a:p>
          <a:p>
            <a:pPr algn="ctr"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pt-BR" dirty="0" smtClean="0">
                <a:solidFill>
                  <a:schemeClr val="tx2"/>
                </a:solidFill>
              </a:rPr>
              <a:t>Se </a:t>
            </a:r>
            <a:r>
              <a:rPr lang="pt-BR" dirty="0">
                <a:solidFill>
                  <a:schemeClr val="tx2"/>
                </a:solidFill>
              </a:rPr>
              <a:t>você testar um programa e não encontrar defeitos, teste novamente</a:t>
            </a:r>
          </a:p>
          <a:p>
            <a:pPr algn="ctr"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endParaRPr lang="pt-BR" dirty="0">
              <a:solidFill>
                <a:schemeClr val="tx2"/>
              </a:solidFill>
            </a:endParaRPr>
          </a:p>
          <a:p>
            <a:pPr algn="ctr"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pt-BR" dirty="0">
                <a:solidFill>
                  <a:schemeClr val="tx2"/>
                </a:solidFill>
              </a:rPr>
              <a:t>Um sistema sempre está sendo testado mesmo que já esteja em produção por 20 anos.</a:t>
            </a:r>
          </a:p>
        </p:txBody>
      </p:sp>
      <p:sp>
        <p:nvSpPr>
          <p:cNvPr id="16388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BEA5577-FD2C-4BF1-86A4-BB94815DB392}" type="slidenum">
              <a:rPr lang="pt-BR" sz="1200">
                <a:solidFill>
                  <a:srgbClr val="045C75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pt-BR" sz="1200">
              <a:solidFill>
                <a:srgbClr val="045C75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22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4000" dirty="0" smtClean="0"/>
              <a:t>Teste Funcional - Critérios </a:t>
            </a:r>
            <a:r>
              <a:rPr lang="pt-BR" sz="4000" dirty="0"/>
              <a:t>(2)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>
          <a:xfrm>
            <a:off x="677334" y="2039939"/>
            <a:ext cx="9533466" cy="438943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pt-BR" sz="2400" dirty="0"/>
              <a:t>Todos os critérios baseiam-se na especificação do produto a ser testado</a:t>
            </a:r>
          </a:p>
          <a:p>
            <a:pPr eaLnBrk="1" hangingPunct="1">
              <a:lnSpc>
                <a:spcPct val="80000"/>
              </a:lnSpc>
            </a:pPr>
            <a:endParaRPr lang="pt-BR" sz="2400" dirty="0"/>
          </a:p>
          <a:p>
            <a:pPr eaLnBrk="1" hangingPunct="1">
              <a:lnSpc>
                <a:spcPct val="80000"/>
              </a:lnSpc>
            </a:pPr>
            <a:r>
              <a:rPr lang="pt-BR" sz="2400" dirty="0"/>
              <a:t>Depende da existência de uma boa especificação de requisitos</a:t>
            </a:r>
          </a:p>
          <a:p>
            <a:pPr eaLnBrk="1" hangingPunct="1">
              <a:lnSpc>
                <a:spcPct val="80000"/>
              </a:lnSpc>
            </a:pPr>
            <a:endParaRPr lang="pt-BR" sz="2400" dirty="0"/>
          </a:p>
          <a:p>
            <a:pPr eaLnBrk="1" hangingPunct="1">
              <a:lnSpc>
                <a:spcPct val="80000"/>
              </a:lnSpc>
            </a:pPr>
            <a:r>
              <a:rPr lang="pt-BR" sz="2400" dirty="0"/>
              <a:t>Critérios podem ser aplicados em todas as fases do teste e a qualquer paradigma de desenvolvimento</a:t>
            </a:r>
          </a:p>
          <a:p>
            <a:pPr eaLnBrk="1" hangingPunct="1">
              <a:lnSpc>
                <a:spcPct val="80000"/>
              </a:lnSpc>
            </a:pPr>
            <a:endParaRPr lang="pt-BR" sz="2400" dirty="0"/>
          </a:p>
          <a:p>
            <a:pPr lvl="1" eaLnBrk="1" hangingPunct="1">
              <a:lnSpc>
                <a:spcPct val="80000"/>
              </a:lnSpc>
            </a:pPr>
            <a:r>
              <a:rPr lang="pt-BR" sz="2000" dirty="0"/>
              <a:t>Não consideram detalhes de implementação</a:t>
            </a:r>
          </a:p>
        </p:txBody>
      </p:sp>
      <p:sp>
        <p:nvSpPr>
          <p:cNvPr id="76804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F125CA3-E95A-4AB2-B08B-CDE86082E36E}" type="slidenum">
              <a:rPr lang="pt-BR" sz="1200">
                <a:solidFill>
                  <a:srgbClr val="045C75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60</a:t>
            </a:fld>
            <a:endParaRPr lang="pt-BR" sz="1200">
              <a:solidFill>
                <a:srgbClr val="045C75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77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677334" y="609600"/>
            <a:ext cx="10445778" cy="1320800"/>
          </a:xfrm>
        </p:spPr>
        <p:txBody>
          <a:bodyPr>
            <a:noAutofit/>
          </a:bodyPr>
          <a:lstStyle/>
          <a:p>
            <a:pPr eaLnBrk="1" hangingPunct="1"/>
            <a:r>
              <a:rPr lang="pt-BR" sz="4000" dirty="0" smtClean="0"/>
              <a:t>Teste Funcional</a:t>
            </a:r>
            <a:br>
              <a:rPr lang="pt-BR" sz="4000" dirty="0" smtClean="0"/>
            </a:br>
            <a:r>
              <a:rPr lang="pt-BR" sz="3200" dirty="0"/>
              <a:t>Critério de </a:t>
            </a:r>
            <a:r>
              <a:rPr lang="pt-BR" sz="3200" dirty="0" err="1"/>
              <a:t>Particionamento</a:t>
            </a:r>
            <a:r>
              <a:rPr lang="pt-BR" sz="3200" dirty="0"/>
              <a:t> em classes de equivalência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pt-BR" sz="2400" dirty="0" smtClean="0"/>
              <a:t>Considerando que o teste exaustivo é impossível de ser aplicado</a:t>
            </a:r>
          </a:p>
          <a:p>
            <a:pPr eaLnBrk="1" hangingPunct="1"/>
            <a:endParaRPr lang="pt-BR" sz="2400" dirty="0" smtClean="0"/>
          </a:p>
          <a:p>
            <a:pPr eaLnBrk="1" hangingPunct="1"/>
            <a:r>
              <a:rPr lang="pt-BR" sz="2400" dirty="0" smtClean="0"/>
              <a:t>É preciso que considerar um subconjunto com alta probabilidade de encontrar defeitos</a:t>
            </a:r>
          </a:p>
          <a:p>
            <a:pPr eaLnBrk="1" hangingPunct="1"/>
            <a:endParaRPr lang="pt-BR" sz="2400" dirty="0" smtClean="0"/>
          </a:p>
          <a:p>
            <a:pPr eaLnBrk="1" hangingPunct="1"/>
            <a:r>
              <a:rPr lang="pt-BR" sz="2400" dirty="0" smtClean="0"/>
              <a:t>Como encontrar esse subconjunto?</a:t>
            </a:r>
          </a:p>
        </p:txBody>
      </p:sp>
      <p:sp>
        <p:nvSpPr>
          <p:cNvPr id="77828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68FA354-46F6-4FC8-B950-877025437FCD}" type="slidenum">
              <a:rPr lang="pt-BR" sz="1200">
                <a:solidFill>
                  <a:srgbClr val="045C75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61</a:t>
            </a:fld>
            <a:endParaRPr lang="pt-BR" sz="1200">
              <a:solidFill>
                <a:srgbClr val="045C75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06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3"/>
          <p:cNvSpPr>
            <a:spLocks noGrp="1" noChangeArrowheads="1"/>
          </p:cNvSpPr>
          <p:nvPr>
            <p:ph idx="1"/>
          </p:nvPr>
        </p:nvSpPr>
        <p:spPr>
          <a:xfrm>
            <a:off x="590811" y="2111375"/>
            <a:ext cx="9830844" cy="4389438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pt-BR" sz="2400" dirty="0" smtClean="0"/>
              <a:t>Dividir o domínio de entrada em classes de equivalência tratadas da mesma maneira</a:t>
            </a:r>
          </a:p>
          <a:p>
            <a:pPr eaLnBrk="1" hangingPunct="1">
              <a:lnSpc>
                <a:spcPct val="90000"/>
              </a:lnSpc>
            </a:pPr>
            <a:endParaRPr lang="pt-BR" sz="2400" dirty="0" smtClean="0"/>
          </a:p>
          <a:p>
            <a:pPr eaLnBrk="1" hangingPunct="1">
              <a:lnSpc>
                <a:spcPct val="90000"/>
              </a:lnSpc>
            </a:pPr>
            <a:r>
              <a:rPr lang="pt-BR" sz="2400" dirty="0" smtClean="0"/>
              <a:t>Qualquer elemento da classe pode representá-la no teste, pois todos devem se comportar da mesma maneira</a:t>
            </a:r>
          </a:p>
          <a:p>
            <a:pPr lvl="1" eaLnBrk="1" hangingPunct="1">
              <a:lnSpc>
                <a:spcPct val="90000"/>
              </a:lnSpc>
            </a:pPr>
            <a:r>
              <a:rPr lang="pt-BR" sz="2000" dirty="0" smtClean="0"/>
              <a:t>Se um elemento detectar defeito, todos detectam</a:t>
            </a:r>
          </a:p>
          <a:p>
            <a:pPr lvl="1" eaLnBrk="1" hangingPunct="1">
              <a:lnSpc>
                <a:spcPct val="90000"/>
              </a:lnSpc>
            </a:pPr>
            <a:endParaRPr lang="pt-BR" sz="2000" dirty="0" smtClean="0"/>
          </a:p>
          <a:p>
            <a:pPr lvl="1" eaLnBrk="1" hangingPunct="1">
              <a:lnSpc>
                <a:spcPct val="90000"/>
              </a:lnSpc>
            </a:pPr>
            <a:r>
              <a:rPr lang="pt-BR" sz="2000" dirty="0" smtClean="0"/>
              <a:t>Se não detectar, outros também não detectam</a:t>
            </a:r>
          </a:p>
        </p:txBody>
      </p:sp>
      <p:sp>
        <p:nvSpPr>
          <p:cNvPr id="78851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942C165-E08E-450B-8570-FAF2CBE3C5C8}" type="slidenum">
              <a:rPr lang="pt-BR" sz="1200">
                <a:solidFill>
                  <a:srgbClr val="045C75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62</a:t>
            </a:fld>
            <a:endParaRPr lang="pt-BR" sz="1200">
              <a:solidFill>
                <a:srgbClr val="045C75"/>
              </a:solidFill>
              <a:latin typeface="Arial" panose="020B0604020202020204" pitchFamily="34" charset="0"/>
            </a:endParaRPr>
          </a:p>
        </p:txBody>
      </p:sp>
      <p:sp>
        <p:nvSpPr>
          <p:cNvPr id="78852" name="Rectangle 2"/>
          <p:cNvSpPr>
            <a:spLocks noGrp="1" noChangeArrowheads="1"/>
          </p:cNvSpPr>
          <p:nvPr>
            <p:ph type="title"/>
          </p:nvPr>
        </p:nvSpPr>
        <p:spPr>
          <a:xfrm>
            <a:off x="297723" y="542012"/>
            <a:ext cx="11163591" cy="1143000"/>
          </a:xfrm>
        </p:spPr>
        <p:txBody>
          <a:bodyPr>
            <a:noAutofit/>
          </a:bodyPr>
          <a:lstStyle/>
          <a:p>
            <a:pPr eaLnBrk="1" hangingPunct="1"/>
            <a:r>
              <a:rPr lang="pt-BR" sz="4000" dirty="0" smtClean="0"/>
              <a:t>Teste Funcional</a:t>
            </a:r>
            <a:br>
              <a:rPr lang="pt-BR" sz="4000" dirty="0" smtClean="0"/>
            </a:br>
            <a:r>
              <a:rPr lang="pt-BR" sz="3200" dirty="0"/>
              <a:t>Critério de </a:t>
            </a:r>
            <a:r>
              <a:rPr lang="pt-BR" sz="3200" dirty="0" err="1"/>
              <a:t>Particionamento</a:t>
            </a:r>
            <a:r>
              <a:rPr lang="pt-BR" sz="3200" dirty="0"/>
              <a:t> em classes de equivalência (2)</a:t>
            </a:r>
          </a:p>
        </p:txBody>
      </p:sp>
    </p:spTree>
    <p:extLst>
      <p:ext uri="{BB962C8B-B14F-4D97-AF65-F5344CB8AC3E}">
        <p14:creationId xmlns:p14="http://schemas.microsoft.com/office/powerpoint/2010/main" val="279326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3"/>
          <p:cNvSpPr>
            <a:spLocks noGrp="1" noChangeArrowheads="1"/>
          </p:cNvSpPr>
          <p:nvPr>
            <p:ph idx="1"/>
          </p:nvPr>
        </p:nvSpPr>
        <p:spPr>
          <a:xfrm>
            <a:off x="375781" y="2010276"/>
            <a:ext cx="10020822" cy="3880773"/>
          </a:xfrm>
        </p:spPr>
        <p:txBody>
          <a:bodyPr>
            <a:normAutofit/>
          </a:bodyPr>
          <a:lstStyle/>
          <a:p>
            <a:pPr algn="just" eaLnBrk="1" hangingPunct="1">
              <a:buFont typeface="Wingdings 2" panose="05020102010507070707" pitchFamily="18" charset="2"/>
              <a:buNone/>
            </a:pPr>
            <a:endParaRPr lang="pt-BR" sz="2000" dirty="0" smtClean="0"/>
          </a:p>
          <a:p>
            <a:pPr algn="just" eaLnBrk="1" hangingPunct="1">
              <a:buFont typeface="Wingdings 2" panose="05020102010507070707" pitchFamily="18" charset="2"/>
              <a:buNone/>
            </a:pPr>
            <a:r>
              <a:rPr lang="pt-BR" sz="2000" dirty="0" smtClean="0"/>
              <a:t>Observar a especificação e procurar termos como “Intervalo”, “conjunto”, que indiquem dados processados da mesma forma.</a:t>
            </a:r>
          </a:p>
          <a:p>
            <a:pPr algn="just" eaLnBrk="1" hangingPunct="1"/>
            <a:endParaRPr lang="pt-BR" sz="2000" dirty="0" smtClean="0"/>
          </a:p>
          <a:p>
            <a:pPr algn="just" eaLnBrk="1" hangingPunct="1">
              <a:buFontTx/>
              <a:buNone/>
            </a:pPr>
            <a:r>
              <a:rPr lang="pt-BR" sz="2000" dirty="0" smtClean="0">
                <a:solidFill>
                  <a:schemeClr val="tx2"/>
                </a:solidFill>
              </a:rPr>
              <a:t>Classe de equivalência é o conjunto de estados válidos ou inválidos para as condições de entrada.</a:t>
            </a:r>
          </a:p>
        </p:txBody>
      </p:sp>
      <p:sp>
        <p:nvSpPr>
          <p:cNvPr id="79875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F363649-1D5E-4179-8312-1B75B937E463}" type="slidenum">
              <a:rPr lang="pt-BR" sz="1200">
                <a:solidFill>
                  <a:srgbClr val="045C75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63</a:t>
            </a:fld>
            <a:endParaRPr lang="pt-BR" sz="1200">
              <a:solidFill>
                <a:srgbClr val="045C75"/>
              </a:solidFill>
              <a:latin typeface="Arial" panose="020B0604020202020204" pitchFamily="34" charset="0"/>
            </a:endParaRPr>
          </a:p>
        </p:txBody>
      </p:sp>
      <p:sp>
        <p:nvSpPr>
          <p:cNvPr id="79876" name="Rectangle 2"/>
          <p:cNvSpPr>
            <a:spLocks noGrp="1" noChangeArrowheads="1"/>
          </p:cNvSpPr>
          <p:nvPr>
            <p:ph type="title"/>
          </p:nvPr>
        </p:nvSpPr>
        <p:spPr>
          <a:xfrm>
            <a:off x="375781" y="429278"/>
            <a:ext cx="10166959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pt-BR" dirty="0" smtClean="0"/>
              <a:t>Teste Funcional</a:t>
            </a:r>
            <a:br>
              <a:rPr lang="pt-BR" dirty="0" smtClean="0"/>
            </a:br>
            <a:r>
              <a:rPr lang="pt-BR" sz="2800" dirty="0"/>
              <a:t>Critério de </a:t>
            </a:r>
            <a:r>
              <a:rPr lang="pt-BR" sz="2800" dirty="0" err="1"/>
              <a:t>Particionamento</a:t>
            </a:r>
            <a:r>
              <a:rPr lang="pt-BR" sz="2800" dirty="0"/>
              <a:t> em classes de equivalência (3)</a:t>
            </a:r>
          </a:p>
        </p:txBody>
      </p:sp>
    </p:spTree>
    <p:extLst>
      <p:ext uri="{BB962C8B-B14F-4D97-AF65-F5344CB8AC3E}">
        <p14:creationId xmlns:p14="http://schemas.microsoft.com/office/powerpoint/2010/main" val="239117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3"/>
          <p:cNvSpPr>
            <a:spLocks noGrp="1" noChangeArrowheads="1"/>
          </p:cNvSpPr>
          <p:nvPr>
            <p:ph idx="1"/>
          </p:nvPr>
        </p:nvSpPr>
        <p:spPr>
          <a:xfrm>
            <a:off x="503127" y="1824561"/>
            <a:ext cx="9981157" cy="4924425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pt-BR" sz="2400" dirty="0"/>
              <a:t>Diretrizes</a:t>
            </a:r>
          </a:p>
          <a:p>
            <a:pPr lvl="1" eaLnBrk="1" hangingPunct="1">
              <a:lnSpc>
                <a:spcPct val="90000"/>
              </a:lnSpc>
            </a:pPr>
            <a:r>
              <a:rPr lang="pt-BR" sz="2000" dirty="0"/>
              <a:t>Se a condição de entrada especifica um conjunto de valores, são definidas uma classe válida e duas inválidas</a:t>
            </a:r>
          </a:p>
          <a:p>
            <a:pPr lvl="1" eaLnBrk="1" hangingPunct="1">
              <a:lnSpc>
                <a:spcPct val="90000"/>
              </a:lnSpc>
            </a:pPr>
            <a:endParaRPr lang="pt-BR" sz="2000" dirty="0"/>
          </a:p>
          <a:p>
            <a:pPr lvl="1" eaLnBrk="1" hangingPunct="1">
              <a:lnSpc>
                <a:spcPct val="90000"/>
              </a:lnSpc>
            </a:pPr>
            <a:r>
              <a:rPr lang="pt-BR" sz="2000" dirty="0"/>
              <a:t>Se a condição de entrada especifica uma quantidade de valores, são definidas uma classe válida e duas inválidas</a:t>
            </a:r>
          </a:p>
          <a:p>
            <a:pPr lvl="1" eaLnBrk="1" hangingPunct="1">
              <a:lnSpc>
                <a:spcPct val="90000"/>
              </a:lnSpc>
            </a:pPr>
            <a:endParaRPr lang="pt-BR" sz="2000" dirty="0"/>
          </a:p>
          <a:p>
            <a:pPr lvl="1" eaLnBrk="1" hangingPunct="1">
              <a:lnSpc>
                <a:spcPct val="90000"/>
              </a:lnSpc>
            </a:pPr>
            <a:r>
              <a:rPr lang="pt-BR" sz="2000" dirty="0"/>
              <a:t>Se a condição de entrada especifica um conjunto de valores determinados e o programa pode manipulá-los de forma diferente é definida uma classe válida para cada um desses valores e uma classe inválida com outro valor qualquer</a:t>
            </a:r>
          </a:p>
          <a:p>
            <a:pPr lvl="1" eaLnBrk="1" hangingPunct="1">
              <a:lnSpc>
                <a:spcPct val="90000"/>
              </a:lnSpc>
            </a:pPr>
            <a:endParaRPr lang="pt-BR" sz="2000" dirty="0"/>
          </a:p>
          <a:p>
            <a:pPr lvl="1" eaLnBrk="1" hangingPunct="1">
              <a:lnSpc>
                <a:spcPct val="90000"/>
              </a:lnSpc>
            </a:pPr>
            <a:r>
              <a:rPr lang="pt-BR" sz="2000" dirty="0"/>
              <a:t>Se a condição de entrada especifica uma situação do tipo “deve ser de tal forma” são definidas uma classe válida e uma inválida</a:t>
            </a:r>
          </a:p>
        </p:txBody>
      </p:sp>
      <p:sp>
        <p:nvSpPr>
          <p:cNvPr id="80899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FE74E06-4F1F-43B7-9D1B-AF1F95712F83}" type="slidenum">
              <a:rPr lang="pt-BR" sz="1200">
                <a:solidFill>
                  <a:srgbClr val="045C75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64</a:t>
            </a:fld>
            <a:endParaRPr lang="pt-BR" sz="1200">
              <a:solidFill>
                <a:srgbClr val="045C75"/>
              </a:solidFill>
              <a:latin typeface="Arial" panose="020B0604020202020204" pitchFamily="34" charset="0"/>
            </a:endParaRPr>
          </a:p>
        </p:txBody>
      </p:sp>
      <p:sp>
        <p:nvSpPr>
          <p:cNvPr id="80900" name="Rectangle 2"/>
          <p:cNvSpPr>
            <a:spLocks noGrp="1" noChangeArrowheads="1"/>
          </p:cNvSpPr>
          <p:nvPr>
            <p:ph type="title"/>
          </p:nvPr>
        </p:nvSpPr>
        <p:spPr>
          <a:xfrm>
            <a:off x="274107" y="384927"/>
            <a:ext cx="11537937" cy="1143000"/>
          </a:xfrm>
        </p:spPr>
        <p:txBody>
          <a:bodyPr>
            <a:noAutofit/>
          </a:bodyPr>
          <a:lstStyle/>
          <a:p>
            <a:pPr eaLnBrk="1" hangingPunct="1"/>
            <a:r>
              <a:rPr lang="pt-BR" sz="4000" smtClean="0"/>
              <a:t>Teste Funcional</a:t>
            </a:r>
            <a:br>
              <a:rPr lang="pt-BR" sz="4000" smtClean="0"/>
            </a:br>
            <a:r>
              <a:rPr lang="pt-BR" sz="3200"/>
              <a:t>Critério de Particionamento em classes de equivalência (4)</a:t>
            </a:r>
          </a:p>
        </p:txBody>
      </p:sp>
    </p:spTree>
    <p:extLst>
      <p:ext uri="{BB962C8B-B14F-4D97-AF65-F5344CB8AC3E}">
        <p14:creationId xmlns:p14="http://schemas.microsoft.com/office/powerpoint/2010/main" val="193669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3"/>
          <p:cNvSpPr>
            <a:spLocks noGrp="1" noChangeArrowheads="1"/>
          </p:cNvSpPr>
          <p:nvPr>
            <p:ph idx="1"/>
          </p:nvPr>
        </p:nvSpPr>
        <p:spPr>
          <a:xfrm>
            <a:off x="702731" y="2279302"/>
            <a:ext cx="9856709" cy="4389438"/>
          </a:xfrm>
        </p:spPr>
        <p:txBody>
          <a:bodyPr>
            <a:normAutofit/>
          </a:bodyPr>
          <a:lstStyle/>
          <a:p>
            <a:pPr eaLnBrk="1" hangingPunct="1"/>
            <a:r>
              <a:rPr lang="pt-BR" sz="2400" dirty="0" smtClean="0"/>
              <a:t>Após identificar as classes de equivalência</a:t>
            </a:r>
          </a:p>
          <a:p>
            <a:pPr eaLnBrk="1" hangingPunct="1"/>
            <a:endParaRPr lang="pt-BR" sz="2400" dirty="0" smtClean="0"/>
          </a:p>
          <a:p>
            <a:pPr eaLnBrk="1" hangingPunct="1"/>
            <a:r>
              <a:rPr lang="pt-BR" sz="2400" dirty="0" smtClean="0"/>
              <a:t>Determinar os casos de teste escolhendo um elemento de cada classe</a:t>
            </a:r>
          </a:p>
          <a:p>
            <a:pPr eaLnBrk="1" hangingPunct="1"/>
            <a:endParaRPr lang="pt-BR" sz="2400" dirty="0" smtClean="0"/>
          </a:p>
          <a:p>
            <a:pPr eaLnBrk="1" hangingPunct="1"/>
            <a:endParaRPr lang="pt-BR" sz="2400" dirty="0" smtClean="0"/>
          </a:p>
        </p:txBody>
      </p:sp>
      <p:sp>
        <p:nvSpPr>
          <p:cNvPr id="81923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B68FDA7-D6E2-41DB-BC59-D34AA20B6A94}" type="slidenum">
              <a:rPr lang="pt-BR" sz="1200">
                <a:solidFill>
                  <a:srgbClr val="045C75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65</a:t>
            </a:fld>
            <a:endParaRPr lang="pt-BR" sz="1200">
              <a:solidFill>
                <a:srgbClr val="045C75"/>
              </a:solidFill>
              <a:latin typeface="Arial" panose="020B0604020202020204" pitchFamily="34" charset="0"/>
            </a:endParaRPr>
          </a:p>
        </p:txBody>
      </p:sp>
      <p:sp>
        <p:nvSpPr>
          <p:cNvPr id="81924" name="Rectangle 2"/>
          <p:cNvSpPr>
            <a:spLocks noGrp="1" noChangeArrowheads="1"/>
          </p:cNvSpPr>
          <p:nvPr>
            <p:ph type="title"/>
          </p:nvPr>
        </p:nvSpPr>
        <p:spPr>
          <a:xfrm>
            <a:off x="377869" y="567064"/>
            <a:ext cx="10983238" cy="1143000"/>
          </a:xfrm>
        </p:spPr>
        <p:txBody>
          <a:bodyPr>
            <a:noAutofit/>
          </a:bodyPr>
          <a:lstStyle/>
          <a:p>
            <a:pPr eaLnBrk="1" hangingPunct="1"/>
            <a:r>
              <a:rPr lang="pt-BR" sz="4000" dirty="0" smtClean="0"/>
              <a:t>Teste Funcional</a:t>
            </a:r>
            <a:br>
              <a:rPr lang="pt-BR" sz="4000" dirty="0" smtClean="0"/>
            </a:br>
            <a:r>
              <a:rPr lang="pt-BR" sz="3200" dirty="0"/>
              <a:t>Critério de </a:t>
            </a:r>
            <a:r>
              <a:rPr lang="pt-BR" sz="3200" dirty="0" err="1"/>
              <a:t>Particionamento</a:t>
            </a:r>
            <a:r>
              <a:rPr lang="pt-BR" sz="3200" dirty="0"/>
              <a:t> em classes de equivalência (5)</a:t>
            </a:r>
          </a:p>
        </p:txBody>
      </p:sp>
    </p:spTree>
    <p:extLst>
      <p:ext uri="{BB962C8B-B14F-4D97-AF65-F5344CB8AC3E}">
        <p14:creationId xmlns:p14="http://schemas.microsoft.com/office/powerpoint/2010/main" val="424948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361063" y="408661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pt-BR" sz="4000" dirty="0" smtClean="0"/>
              <a:t>Teste Funcional - Exemplo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pt-BR" sz="2000" dirty="0" smtClean="0"/>
              <a:t>Considere um programa que solicita do usuário um inteiro positivo no intervalo entre 1 e 20 e estão solicita uma cadeia de caracteres desse comprimento. Após isso, o programa solicita um caractere e retorna a posição da cadeia em que o caractere não está presente na cadeia. O usuário tem a opção de procurar vários caracteres.</a:t>
            </a:r>
          </a:p>
        </p:txBody>
      </p:sp>
      <p:sp>
        <p:nvSpPr>
          <p:cNvPr id="82948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E7BD870-9B62-49CB-A07E-FB9E31EBD5E8}" type="slidenum">
              <a:rPr lang="pt-BR" sz="1200">
                <a:solidFill>
                  <a:srgbClr val="045C75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66</a:t>
            </a:fld>
            <a:endParaRPr lang="pt-BR" sz="1200">
              <a:solidFill>
                <a:srgbClr val="045C75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1049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3"/>
          <p:cNvSpPr>
            <a:spLocks noGrp="1" noChangeArrowheads="1"/>
          </p:cNvSpPr>
          <p:nvPr>
            <p:ph idx="1"/>
          </p:nvPr>
        </p:nvSpPr>
        <p:spPr>
          <a:xfrm>
            <a:off x="577126" y="1937544"/>
            <a:ext cx="8596668" cy="3880773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endParaRPr lang="pt-BR" sz="2000" dirty="0" smtClean="0"/>
          </a:p>
          <a:p>
            <a:pPr eaLnBrk="1" hangingPunct="1"/>
            <a:r>
              <a:rPr lang="pt-BR" sz="2000" dirty="0" smtClean="0"/>
              <a:t>Considerando as entradas</a:t>
            </a:r>
          </a:p>
          <a:p>
            <a:pPr eaLnBrk="1" hangingPunct="1"/>
            <a:endParaRPr lang="pt-BR" sz="2000" dirty="0" smtClean="0"/>
          </a:p>
          <a:p>
            <a:pPr lvl="1" eaLnBrk="1" hangingPunct="1"/>
            <a:r>
              <a:rPr lang="pt-BR" sz="1800" dirty="0" smtClean="0"/>
              <a:t>T: tamanho da cadeia de caracteres</a:t>
            </a:r>
          </a:p>
          <a:p>
            <a:pPr lvl="1" eaLnBrk="1" hangingPunct="1"/>
            <a:r>
              <a:rPr lang="pt-BR" sz="1800" dirty="0" smtClean="0"/>
              <a:t>CC: cadeia de caracteres</a:t>
            </a:r>
          </a:p>
          <a:p>
            <a:pPr lvl="1" eaLnBrk="1" hangingPunct="1"/>
            <a:r>
              <a:rPr lang="pt-BR" sz="1800" dirty="0" smtClean="0"/>
              <a:t>C: caractere a ser procurado</a:t>
            </a:r>
          </a:p>
          <a:p>
            <a:pPr lvl="1" eaLnBrk="1" hangingPunct="1"/>
            <a:r>
              <a:rPr lang="pt-BR" sz="1800" dirty="0" smtClean="0"/>
              <a:t>O: opção para procurar mais caracteres</a:t>
            </a:r>
          </a:p>
        </p:txBody>
      </p:sp>
      <p:sp>
        <p:nvSpPr>
          <p:cNvPr id="83971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9537AB5-C2BE-4922-B086-DA13E61A1DC6}" type="slidenum">
              <a:rPr lang="pt-BR" sz="1200">
                <a:solidFill>
                  <a:srgbClr val="045C75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67</a:t>
            </a:fld>
            <a:endParaRPr lang="pt-BR" sz="1200">
              <a:solidFill>
                <a:srgbClr val="045C75"/>
              </a:solidFill>
              <a:latin typeface="Arial" panose="020B0604020202020204" pitchFamily="34" charset="0"/>
            </a:endParaRPr>
          </a:p>
        </p:txBody>
      </p:sp>
      <p:sp>
        <p:nvSpPr>
          <p:cNvPr id="83972" name="Rectangle 2"/>
          <p:cNvSpPr>
            <a:spLocks noGrp="1" noChangeArrowheads="1"/>
          </p:cNvSpPr>
          <p:nvPr>
            <p:ph type="title"/>
          </p:nvPr>
        </p:nvSpPr>
        <p:spPr>
          <a:xfrm>
            <a:off x="413359" y="571500"/>
            <a:ext cx="9797441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pt-BR" sz="4000" dirty="0" smtClean="0"/>
              <a:t>Teste Funcional - Exemplo </a:t>
            </a:r>
            <a:r>
              <a:rPr lang="pt-BR" sz="4000" dirty="0"/>
              <a:t>(2)</a:t>
            </a:r>
            <a:endParaRPr lang="pt-BR" sz="4000" dirty="0" smtClean="0"/>
          </a:p>
        </p:txBody>
      </p:sp>
    </p:spTree>
    <p:extLst>
      <p:ext uri="{BB962C8B-B14F-4D97-AF65-F5344CB8AC3E}">
        <p14:creationId xmlns:p14="http://schemas.microsoft.com/office/powerpoint/2010/main" val="126867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idx="1"/>
          </p:nvPr>
        </p:nvSpPr>
        <p:spPr>
          <a:xfrm>
            <a:off x="539548" y="1937544"/>
            <a:ext cx="8596668" cy="3880773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endParaRPr lang="pt-BR" sz="2000" dirty="0" smtClean="0"/>
          </a:p>
          <a:p>
            <a:pPr eaLnBrk="1" hangingPunct="1">
              <a:lnSpc>
                <a:spcPct val="90000"/>
              </a:lnSpc>
            </a:pPr>
            <a:r>
              <a:rPr lang="pt-BR" sz="2000" dirty="0" smtClean="0"/>
              <a:t>Analisando o domínio de entradas:</a:t>
            </a:r>
          </a:p>
          <a:p>
            <a:pPr eaLnBrk="1" hangingPunct="1">
              <a:lnSpc>
                <a:spcPct val="90000"/>
              </a:lnSpc>
            </a:pPr>
            <a:endParaRPr lang="pt-BR" sz="2000" dirty="0" smtClean="0"/>
          </a:p>
          <a:p>
            <a:pPr lvl="1" eaLnBrk="1" hangingPunct="1">
              <a:lnSpc>
                <a:spcPct val="90000"/>
              </a:lnSpc>
            </a:pPr>
            <a:r>
              <a:rPr lang="pt-BR" sz="1800" dirty="0" smtClean="0"/>
              <a:t>T:  de 1 a 20</a:t>
            </a:r>
          </a:p>
          <a:p>
            <a:pPr lvl="1" eaLnBrk="1" hangingPunct="1">
              <a:lnSpc>
                <a:spcPct val="90000"/>
              </a:lnSpc>
            </a:pPr>
            <a:r>
              <a:rPr lang="pt-BR" sz="1800" dirty="0" smtClean="0"/>
              <a:t>CC: não possui classe de equivalência (qualquer caractere)</a:t>
            </a:r>
          </a:p>
          <a:p>
            <a:pPr lvl="1" eaLnBrk="1" hangingPunct="1">
              <a:lnSpc>
                <a:spcPct val="90000"/>
              </a:lnSpc>
            </a:pPr>
            <a:r>
              <a:rPr lang="pt-BR" sz="1800" dirty="0" smtClean="0"/>
              <a:t>C : não possui classe de equivalência (qualquer caractere)</a:t>
            </a:r>
          </a:p>
          <a:p>
            <a:pPr lvl="1" eaLnBrk="1" hangingPunct="1">
              <a:lnSpc>
                <a:spcPct val="90000"/>
              </a:lnSpc>
            </a:pPr>
            <a:r>
              <a:rPr lang="pt-BR" sz="1800" dirty="0" smtClean="0"/>
              <a:t>O: sim / não</a:t>
            </a:r>
          </a:p>
        </p:txBody>
      </p:sp>
      <p:sp>
        <p:nvSpPr>
          <p:cNvPr id="84995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D10B675-A907-4792-B330-91767B3B8850}" type="slidenum">
              <a:rPr lang="pt-BR" sz="1200">
                <a:solidFill>
                  <a:srgbClr val="045C75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68</a:t>
            </a:fld>
            <a:endParaRPr lang="pt-BR" sz="1200">
              <a:solidFill>
                <a:srgbClr val="045C75"/>
              </a:solidFill>
              <a:latin typeface="Arial" panose="020B0604020202020204" pitchFamily="34" charset="0"/>
            </a:endParaRPr>
          </a:p>
        </p:txBody>
      </p:sp>
      <p:sp>
        <p:nvSpPr>
          <p:cNvPr id="84996" name="Rectangle 2"/>
          <p:cNvSpPr>
            <a:spLocks noGrp="1" noChangeArrowheads="1"/>
          </p:cNvSpPr>
          <p:nvPr>
            <p:ph type="title"/>
          </p:nvPr>
        </p:nvSpPr>
        <p:spPr>
          <a:xfrm>
            <a:off x="450937" y="571500"/>
            <a:ext cx="9759863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pt-BR" dirty="0" smtClean="0"/>
              <a:t>Teste Funcional - Exemplo </a:t>
            </a:r>
            <a:r>
              <a:rPr lang="pt-BR" dirty="0"/>
              <a:t>(3)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46360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idx="1"/>
          </p:nvPr>
        </p:nvSpPr>
        <p:spPr>
          <a:xfrm>
            <a:off x="677334" y="1847438"/>
            <a:ext cx="8596668" cy="3880773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endParaRPr lang="pt-BR" sz="2000" dirty="0" smtClean="0"/>
          </a:p>
          <a:p>
            <a:pPr eaLnBrk="1" hangingPunct="1"/>
            <a:r>
              <a:rPr lang="pt-BR" sz="2000" dirty="0" smtClean="0"/>
              <a:t>Analisando o domínio de saídas:</a:t>
            </a:r>
          </a:p>
          <a:p>
            <a:pPr eaLnBrk="1" hangingPunct="1"/>
            <a:endParaRPr lang="pt-BR" sz="2000" dirty="0" smtClean="0"/>
          </a:p>
          <a:p>
            <a:pPr lvl="1" eaLnBrk="1" hangingPunct="1"/>
            <a:r>
              <a:rPr lang="pt-BR" sz="1800" dirty="0" smtClean="0"/>
              <a:t>Posição onde o domínio foi encontrado na cadeira de caracteres</a:t>
            </a:r>
          </a:p>
          <a:p>
            <a:pPr lvl="1" eaLnBrk="1" hangingPunct="1"/>
            <a:r>
              <a:rPr lang="pt-BR" sz="1800" dirty="0" smtClean="0"/>
              <a:t>Mensagem declarando que o caractere não foi encontrado</a:t>
            </a:r>
          </a:p>
        </p:txBody>
      </p:sp>
      <p:sp>
        <p:nvSpPr>
          <p:cNvPr id="86019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7E91267-F4A9-4C6F-8B32-38CB2921DD13}" type="slidenum">
              <a:rPr lang="pt-BR" sz="1200">
                <a:solidFill>
                  <a:srgbClr val="045C75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69</a:t>
            </a:fld>
            <a:endParaRPr lang="pt-BR" sz="1200">
              <a:solidFill>
                <a:srgbClr val="045C75"/>
              </a:solidFill>
              <a:latin typeface="Arial" panose="020B0604020202020204" pitchFamily="34" charset="0"/>
            </a:endParaRPr>
          </a:p>
        </p:txBody>
      </p:sp>
      <p:sp>
        <p:nvSpPr>
          <p:cNvPr id="86020" name="Rectangle 2"/>
          <p:cNvSpPr>
            <a:spLocks noGrp="1" noChangeArrowheads="1"/>
          </p:cNvSpPr>
          <p:nvPr>
            <p:ph type="title"/>
          </p:nvPr>
        </p:nvSpPr>
        <p:spPr>
          <a:xfrm>
            <a:off x="538619" y="571500"/>
            <a:ext cx="9672181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pt-BR" dirty="0" smtClean="0"/>
              <a:t>Teste Funcional - Exemplo </a:t>
            </a:r>
            <a:r>
              <a:rPr lang="pt-BR" dirty="0"/>
              <a:t>(4)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31875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61063" y="475011"/>
            <a:ext cx="8229600" cy="1143000"/>
          </a:xfrm>
        </p:spPr>
        <p:txBody>
          <a:bodyPr/>
          <a:lstStyle/>
          <a:p>
            <a:pPr eaLnBrk="1" hangingPunct="1"/>
            <a:r>
              <a:rPr lang="pt-BR" dirty="0" smtClean="0"/>
              <a:t>Por que testar é difícil?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501968" y="1747230"/>
            <a:ext cx="9781899" cy="3880773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pt-BR" sz="2000" dirty="0"/>
              <a:t>Atividades da engenharia de software dependem muito da habilidade, interpretação e execução das pessoas envolvidas no desenvolvimento do software</a:t>
            </a:r>
          </a:p>
          <a:p>
            <a:pPr eaLnBrk="1" hangingPunct="1">
              <a:lnSpc>
                <a:spcPct val="90000"/>
              </a:lnSpc>
            </a:pPr>
            <a:endParaRPr lang="pt-BR" sz="2000" dirty="0"/>
          </a:p>
          <a:p>
            <a:pPr eaLnBrk="1" hangingPunct="1">
              <a:lnSpc>
                <a:spcPct val="90000"/>
              </a:lnSpc>
            </a:pPr>
            <a:r>
              <a:rPr lang="pt-BR" sz="2000" dirty="0"/>
              <a:t>Erros surgem mesmo com a utilização de métodos e ferramentas da engenharia de software</a:t>
            </a:r>
          </a:p>
          <a:p>
            <a:pPr eaLnBrk="1" hangingPunct="1">
              <a:lnSpc>
                <a:spcPct val="90000"/>
              </a:lnSpc>
            </a:pPr>
            <a:endParaRPr lang="pt-BR" sz="2000" dirty="0"/>
          </a:p>
          <a:p>
            <a:pPr eaLnBrk="1" hangingPunct="1">
              <a:lnSpc>
                <a:spcPct val="90000"/>
              </a:lnSpc>
            </a:pPr>
            <a:r>
              <a:rPr lang="pt-BR" sz="2000" dirty="0"/>
              <a:t>Testar é caro</a:t>
            </a:r>
          </a:p>
          <a:p>
            <a:pPr eaLnBrk="1" hangingPunct="1">
              <a:lnSpc>
                <a:spcPct val="90000"/>
              </a:lnSpc>
            </a:pPr>
            <a:endParaRPr lang="pt-BR" sz="2000" dirty="0"/>
          </a:p>
          <a:p>
            <a:pPr eaLnBrk="1" hangingPunct="1">
              <a:lnSpc>
                <a:spcPct val="90000"/>
              </a:lnSpc>
            </a:pPr>
            <a:r>
              <a:rPr lang="pt-BR" sz="2000" dirty="0"/>
              <a:t>Preocupação com teste apenas nas fases finais do desenvolvimento</a:t>
            </a:r>
          </a:p>
          <a:p>
            <a:pPr eaLnBrk="1" hangingPunct="1">
              <a:lnSpc>
                <a:spcPct val="90000"/>
              </a:lnSpc>
            </a:pPr>
            <a:endParaRPr lang="pt-BR" sz="2000" dirty="0"/>
          </a:p>
          <a:p>
            <a:pPr eaLnBrk="1" hangingPunct="1">
              <a:lnSpc>
                <a:spcPct val="90000"/>
              </a:lnSpc>
            </a:pPr>
            <a:r>
              <a:rPr lang="pt-BR" sz="2000" dirty="0"/>
              <a:t>Dificuldade de se implantar um </a:t>
            </a:r>
            <a:r>
              <a:rPr lang="pt-BR" sz="2000" dirty="0">
                <a:solidFill>
                  <a:schemeClr val="tx2"/>
                </a:solidFill>
              </a:rPr>
              <a:t>processo de teste</a:t>
            </a:r>
          </a:p>
          <a:p>
            <a:pPr eaLnBrk="1" hangingPunct="1">
              <a:lnSpc>
                <a:spcPct val="90000"/>
              </a:lnSpc>
            </a:pPr>
            <a:endParaRPr lang="pt-BR" sz="2000" dirty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pt-BR" sz="2000" dirty="0"/>
          </a:p>
        </p:txBody>
      </p:sp>
      <p:sp>
        <p:nvSpPr>
          <p:cNvPr id="17412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0D9FF56-D1AC-426E-898A-96C4049DCAB6}" type="slidenum">
              <a:rPr lang="pt-BR" sz="1200">
                <a:solidFill>
                  <a:srgbClr val="045C75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pt-BR" sz="1200">
              <a:solidFill>
                <a:srgbClr val="045C75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947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1016696" y="1562622"/>
            <a:ext cx="7570788" cy="1252538"/>
          </a:xfrm>
        </p:spPr>
        <p:txBody>
          <a:bodyPr/>
          <a:lstStyle/>
          <a:p>
            <a:pPr eaLnBrk="1" hangingPunct="1">
              <a:buFontTx/>
              <a:buNone/>
            </a:pPr>
            <a:endParaRPr lang="pt-BR" sz="2800" dirty="0"/>
          </a:p>
          <a:p>
            <a:pPr eaLnBrk="1" hangingPunct="1"/>
            <a:r>
              <a:rPr lang="pt-BR" sz="2800" dirty="0"/>
              <a:t>Classe de equivalência:</a:t>
            </a:r>
          </a:p>
          <a:p>
            <a:pPr eaLnBrk="1" hangingPunct="1"/>
            <a:endParaRPr lang="pt-BR" sz="2800" dirty="0"/>
          </a:p>
        </p:txBody>
      </p:sp>
      <p:graphicFrame>
        <p:nvGraphicFramePr>
          <p:cNvPr id="38945" name="Group 3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53841916"/>
              </p:ext>
            </p:extLst>
          </p:nvPr>
        </p:nvGraphicFramePr>
        <p:xfrm>
          <a:off x="1153070" y="3108326"/>
          <a:ext cx="8218487" cy="3136899"/>
        </p:xfrm>
        <a:graphic>
          <a:graphicData uri="http://schemas.openxmlformats.org/drawingml/2006/table">
            <a:tbl>
              <a:tblPr/>
              <a:tblGrid>
                <a:gridCol w="1439862"/>
                <a:gridCol w="2951163"/>
                <a:gridCol w="3827462"/>
              </a:tblGrid>
              <a:tr h="10060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Variável de entrada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Classes de equivalência válidas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Classes de equivalência inválidas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97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1&lt;=T&lt;=20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T&lt;1 e T&gt;20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13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Sim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Não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97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Caractere que pertence a cadeia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Caractere que não pertence a cadeia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7065" name="Espaço Reservado para Número de Slide 2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0E8B9A1-8843-4F54-88EA-594EC7EF74F3}" type="slidenum">
              <a:rPr lang="pt-BR" sz="1200">
                <a:solidFill>
                  <a:srgbClr val="045C75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70</a:t>
            </a:fld>
            <a:endParaRPr lang="pt-BR" sz="1200">
              <a:solidFill>
                <a:srgbClr val="045C75"/>
              </a:solidFill>
              <a:latin typeface="Arial" panose="020B0604020202020204" pitchFamily="34" charset="0"/>
            </a:endParaRPr>
          </a:p>
        </p:txBody>
      </p:sp>
      <p:sp>
        <p:nvSpPr>
          <p:cNvPr id="87066" name="Rectangle 2"/>
          <p:cNvSpPr>
            <a:spLocks noGrp="1" noChangeArrowheads="1"/>
          </p:cNvSpPr>
          <p:nvPr>
            <p:ph type="title"/>
          </p:nvPr>
        </p:nvSpPr>
        <p:spPr>
          <a:xfrm>
            <a:off x="713984" y="571500"/>
            <a:ext cx="9496816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pt-BR" sz="4000" dirty="0" smtClean="0"/>
              <a:t>Teste Funcional - Exemplo </a:t>
            </a:r>
            <a:r>
              <a:rPr lang="pt-BR" sz="4000" dirty="0"/>
              <a:t>(5)</a:t>
            </a:r>
            <a:endParaRPr lang="pt-BR" sz="4000" dirty="0" smtClean="0"/>
          </a:p>
        </p:txBody>
      </p:sp>
    </p:spTree>
    <p:extLst>
      <p:ext uri="{BB962C8B-B14F-4D97-AF65-F5344CB8AC3E}">
        <p14:creationId xmlns:p14="http://schemas.microsoft.com/office/powerpoint/2010/main" val="157583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51353" y="1143000"/>
            <a:ext cx="8291512" cy="1252538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endParaRPr lang="pt-BR" sz="2400" dirty="0"/>
          </a:p>
          <a:p>
            <a:pPr eaLnBrk="1" hangingPunct="1">
              <a:lnSpc>
                <a:spcPct val="90000"/>
              </a:lnSpc>
            </a:pPr>
            <a:r>
              <a:rPr lang="pt-BR" sz="2400" dirty="0"/>
              <a:t>Casos de teste para o critério </a:t>
            </a:r>
            <a:r>
              <a:rPr lang="pt-BR" sz="2400" dirty="0" err="1"/>
              <a:t>Particionamento</a:t>
            </a:r>
            <a:r>
              <a:rPr lang="pt-BR" sz="2400" dirty="0"/>
              <a:t> de Equivalência:</a:t>
            </a:r>
          </a:p>
          <a:p>
            <a:pPr eaLnBrk="1" hangingPunct="1">
              <a:lnSpc>
                <a:spcPct val="90000"/>
              </a:lnSpc>
            </a:pPr>
            <a:endParaRPr lang="pt-BR" sz="2400" dirty="0"/>
          </a:p>
        </p:txBody>
      </p:sp>
      <p:graphicFrame>
        <p:nvGraphicFramePr>
          <p:cNvPr id="41065" name="Group 10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76511644"/>
              </p:ext>
            </p:extLst>
          </p:nvPr>
        </p:nvGraphicFramePr>
        <p:xfrm>
          <a:off x="982794" y="2770189"/>
          <a:ext cx="8075612" cy="3475036"/>
        </p:xfrm>
        <a:graphic>
          <a:graphicData uri="http://schemas.openxmlformats.org/drawingml/2006/table">
            <a:tbl>
              <a:tblPr/>
              <a:tblGrid>
                <a:gridCol w="865187"/>
                <a:gridCol w="1008063"/>
                <a:gridCol w="863600"/>
                <a:gridCol w="936625"/>
                <a:gridCol w="4402137"/>
              </a:tblGrid>
              <a:tr h="396276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Variáveis de entrada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Saída esperada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CC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34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Entre com um inteiro entre 1 e 20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Entre com um inteiro entre 1 e 20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11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abc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 caracter c aparece na posição 3 da cadeia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 caracter K não aparece na cadeia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8120" name="Espaço Reservado para Número de Slide 58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B484AC5-5825-4BCE-9D64-26C2B8FCEDB0}" type="slidenum">
              <a:rPr lang="pt-BR" sz="1200">
                <a:solidFill>
                  <a:srgbClr val="045C75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71</a:t>
            </a:fld>
            <a:endParaRPr lang="pt-BR" sz="1200">
              <a:solidFill>
                <a:srgbClr val="045C75"/>
              </a:solidFill>
              <a:latin typeface="Arial" panose="020B0604020202020204" pitchFamily="34" charset="0"/>
            </a:endParaRPr>
          </a:p>
        </p:txBody>
      </p:sp>
      <p:sp>
        <p:nvSpPr>
          <p:cNvPr id="88121" name="Rectangle 2"/>
          <p:cNvSpPr>
            <a:spLocks noGrp="1" noChangeArrowheads="1"/>
          </p:cNvSpPr>
          <p:nvPr>
            <p:ph type="title"/>
          </p:nvPr>
        </p:nvSpPr>
        <p:spPr>
          <a:xfrm>
            <a:off x="651353" y="571500"/>
            <a:ext cx="9559447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pt-BR" sz="4000" dirty="0" smtClean="0"/>
              <a:t>Teste Funcional - Exemplo </a:t>
            </a:r>
            <a:r>
              <a:rPr lang="pt-BR" sz="4000" dirty="0"/>
              <a:t>(6)</a:t>
            </a:r>
            <a:endParaRPr lang="pt-BR" sz="4000" dirty="0" smtClean="0"/>
          </a:p>
        </p:txBody>
      </p:sp>
    </p:spTree>
    <p:extLst>
      <p:ext uri="{BB962C8B-B14F-4D97-AF65-F5344CB8AC3E}">
        <p14:creationId xmlns:p14="http://schemas.microsoft.com/office/powerpoint/2010/main" val="131745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563671" y="491908"/>
            <a:ext cx="10091803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pt-BR" sz="4000" dirty="0"/>
              <a:t>Teste Funcional</a:t>
            </a:r>
            <a:br>
              <a:rPr lang="pt-BR" sz="4000" dirty="0"/>
            </a:br>
            <a:r>
              <a:rPr lang="pt-BR" sz="2400" dirty="0"/>
              <a:t>Avaliação do critério de </a:t>
            </a:r>
            <a:r>
              <a:rPr lang="pt-BR" sz="2400" dirty="0" err="1"/>
              <a:t>Particionamento</a:t>
            </a:r>
            <a:r>
              <a:rPr lang="pt-BR" sz="2400" dirty="0"/>
              <a:t> em classes de equivalência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pt-BR" sz="2800"/>
              <a:t>Reduz o tamanho do domínio de entrada</a:t>
            </a:r>
          </a:p>
          <a:p>
            <a:pPr eaLnBrk="1" hangingPunct="1"/>
            <a:endParaRPr lang="pt-BR" sz="2800"/>
          </a:p>
          <a:p>
            <a:pPr eaLnBrk="1" hangingPunct="1"/>
            <a:r>
              <a:rPr lang="pt-BR" sz="2800"/>
              <a:t>Adequado para aplicações onde variáveis de entrada podem ser identificadas com facilidade e assumem valores específicos</a:t>
            </a:r>
          </a:p>
          <a:p>
            <a:pPr eaLnBrk="1" hangingPunct="1"/>
            <a:endParaRPr lang="pt-BR" sz="2800"/>
          </a:p>
          <a:p>
            <a:pPr eaLnBrk="1" hangingPunct="1"/>
            <a:r>
              <a:rPr lang="pt-BR" sz="2800"/>
              <a:t>Não indicado para domínio de entrada simples, mas processamento complexo, nem sempre as variáveis se comportam de maneira similar</a:t>
            </a:r>
          </a:p>
        </p:txBody>
      </p:sp>
      <p:sp>
        <p:nvSpPr>
          <p:cNvPr id="89092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171D614-3E7C-4232-9705-37B399E21824}" type="slidenum">
              <a:rPr lang="pt-BR" sz="1200">
                <a:solidFill>
                  <a:srgbClr val="045C75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72</a:t>
            </a:fld>
            <a:endParaRPr lang="pt-BR" sz="1200">
              <a:solidFill>
                <a:srgbClr val="045C75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516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677334" y="500063"/>
            <a:ext cx="9533466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pt-BR" dirty="0" smtClean="0"/>
              <a:t>Teste Funcional</a:t>
            </a:r>
            <a:br>
              <a:rPr lang="pt-BR" dirty="0" smtClean="0"/>
            </a:br>
            <a:r>
              <a:rPr lang="pt-BR" dirty="0"/>
              <a:t>Critério de Análise do valor limite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smtClean="0"/>
              <a:t>A experiência  mostra que testar valores limites tem maior probabilidade de achar defeitos</a:t>
            </a:r>
          </a:p>
          <a:p>
            <a:pPr eaLnBrk="1" hangingPunct="1"/>
            <a:endParaRPr lang="pt-BR" smtClean="0"/>
          </a:p>
          <a:p>
            <a:pPr eaLnBrk="1" hangingPunct="1"/>
            <a:r>
              <a:rPr lang="pt-BR" smtClean="0"/>
              <a:t>Idéia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endParaRPr lang="pt-BR" smtClean="0"/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pt-BR" smtClean="0"/>
              <a:t>    </a:t>
            </a:r>
            <a:r>
              <a:rPr lang="pt-BR" smtClean="0">
                <a:solidFill>
                  <a:schemeClr val="tx2"/>
                </a:solidFill>
              </a:rPr>
              <a:t>Usar o critério de particionamento e em vez de escolher dados aleatoriamente e explorar os limites de cada classe.</a:t>
            </a:r>
          </a:p>
        </p:txBody>
      </p:sp>
      <p:sp>
        <p:nvSpPr>
          <p:cNvPr id="90116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E5D8FF1-B7BA-4B07-8960-C5BF1689C03B}" type="slidenum">
              <a:rPr lang="pt-BR" sz="1200">
                <a:solidFill>
                  <a:srgbClr val="045C75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73</a:t>
            </a:fld>
            <a:endParaRPr lang="pt-BR" sz="1200">
              <a:solidFill>
                <a:srgbClr val="045C75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52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77288" y="1212056"/>
            <a:ext cx="8291512" cy="576263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endParaRPr lang="pt-BR" sz="1600" dirty="0"/>
          </a:p>
          <a:p>
            <a:pPr eaLnBrk="1" hangingPunct="1">
              <a:lnSpc>
                <a:spcPct val="80000"/>
              </a:lnSpc>
            </a:pPr>
            <a:r>
              <a:rPr lang="pt-BR" sz="1600" dirty="0"/>
              <a:t>Casos de teste para o critério Análise do valor limite</a:t>
            </a:r>
          </a:p>
          <a:p>
            <a:pPr eaLnBrk="1" hangingPunct="1">
              <a:lnSpc>
                <a:spcPct val="80000"/>
              </a:lnSpc>
            </a:pPr>
            <a:endParaRPr lang="pt-BR" sz="1600" dirty="0"/>
          </a:p>
        </p:txBody>
      </p:sp>
      <p:graphicFrame>
        <p:nvGraphicFramePr>
          <p:cNvPr id="44150" name="Group 11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60275966"/>
              </p:ext>
            </p:extLst>
          </p:nvPr>
        </p:nvGraphicFramePr>
        <p:xfrm>
          <a:off x="867103" y="1947861"/>
          <a:ext cx="8569325" cy="4854578"/>
        </p:xfrm>
        <a:graphic>
          <a:graphicData uri="http://schemas.openxmlformats.org/drawingml/2006/table">
            <a:tbl>
              <a:tblPr/>
              <a:tblGrid>
                <a:gridCol w="504825"/>
                <a:gridCol w="2160587"/>
                <a:gridCol w="503238"/>
                <a:gridCol w="504825"/>
                <a:gridCol w="4895850"/>
              </a:tblGrid>
              <a:tr h="390525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Variáveis de entrada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Saída esperada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Entre com um inteiro entre 1 e 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Entre com um inteiro entre 1 e 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 caracter c aparece na posição 1 da cadeia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 caracter x não aparece na cadeia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Abcdefghijklmnopqrst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 caracter c aparece na posição 1 da cadeia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 caracter t aparece na posição 20 da cadeia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1216" name="Espaço Reservado para Número de Slide 8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7726A31-1E88-45A8-AA5E-3C3BA7E14380}" type="slidenum">
              <a:rPr lang="pt-BR" sz="1200">
                <a:solidFill>
                  <a:srgbClr val="045C75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74</a:t>
            </a:fld>
            <a:endParaRPr lang="pt-BR" sz="1200">
              <a:solidFill>
                <a:srgbClr val="045C75"/>
              </a:solidFill>
              <a:latin typeface="Arial" panose="020B0604020202020204" pitchFamily="34" charset="0"/>
            </a:endParaRPr>
          </a:p>
        </p:txBody>
      </p:sp>
      <p:sp>
        <p:nvSpPr>
          <p:cNvPr id="91217" name="Rectangle 2"/>
          <p:cNvSpPr>
            <a:spLocks noGrp="1" noChangeArrowheads="1"/>
          </p:cNvSpPr>
          <p:nvPr>
            <p:ph type="title"/>
          </p:nvPr>
        </p:nvSpPr>
        <p:spPr>
          <a:xfrm>
            <a:off x="513567" y="357188"/>
            <a:ext cx="9697233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pt-BR" dirty="0" smtClean="0"/>
              <a:t>Teste Funcional</a:t>
            </a:r>
            <a:br>
              <a:rPr lang="pt-BR" dirty="0" smtClean="0"/>
            </a:br>
            <a:r>
              <a:rPr lang="pt-BR" dirty="0"/>
              <a:t>Critério de Análise do valor limite - Exemplo</a:t>
            </a:r>
          </a:p>
        </p:txBody>
      </p:sp>
    </p:spTree>
    <p:extLst>
      <p:ext uri="{BB962C8B-B14F-4D97-AF65-F5344CB8AC3E}">
        <p14:creationId xmlns:p14="http://schemas.microsoft.com/office/powerpoint/2010/main" val="368429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587202" y="466856"/>
            <a:ext cx="86868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pt-BR" dirty="0" smtClean="0"/>
              <a:t>Teste Funcional</a:t>
            </a:r>
            <a:br>
              <a:rPr lang="pt-BR" dirty="0" smtClean="0"/>
            </a:br>
            <a:r>
              <a:rPr lang="pt-BR" dirty="0"/>
              <a:t>Critério de Teste funcional sistemático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702732" y="2017050"/>
            <a:ext cx="9293038" cy="4389437"/>
          </a:xfrm>
        </p:spPr>
        <p:txBody>
          <a:bodyPr>
            <a:normAutofit/>
          </a:bodyPr>
          <a:lstStyle/>
          <a:p>
            <a:pPr marL="274320" indent="-274320">
              <a:buClr>
                <a:schemeClr val="accent3"/>
              </a:buClr>
              <a:buFont typeface="Wingdings 2"/>
              <a:buChar char=""/>
              <a:defRPr/>
            </a:pPr>
            <a:r>
              <a:rPr lang="pt-BR" sz="2000" dirty="0"/>
              <a:t>Combinação dos critérios de </a:t>
            </a:r>
            <a:r>
              <a:rPr lang="pt-BR" sz="2000" dirty="0" err="1" smtClean="0"/>
              <a:t>Particionamento</a:t>
            </a:r>
            <a:r>
              <a:rPr lang="pt-BR" sz="2000" dirty="0" smtClean="0"/>
              <a:t> </a:t>
            </a:r>
            <a:r>
              <a:rPr lang="pt-BR" sz="2000" dirty="0"/>
              <a:t>por equivalência e </a:t>
            </a:r>
            <a:r>
              <a:rPr lang="pt-BR" sz="2000" dirty="0" smtClean="0"/>
              <a:t>Análise </a:t>
            </a:r>
            <a:r>
              <a:rPr lang="pt-BR" sz="2000" dirty="0"/>
              <a:t>do valor limite</a:t>
            </a:r>
          </a:p>
          <a:p>
            <a:pPr marL="274320" indent="-274320">
              <a:buClr>
                <a:schemeClr val="accent3"/>
              </a:buClr>
              <a:buFont typeface="Wingdings 2"/>
              <a:buChar char=""/>
              <a:defRPr/>
            </a:pPr>
            <a:endParaRPr lang="pt-BR" sz="2000" dirty="0"/>
          </a:p>
          <a:p>
            <a:pPr marL="640080" lvl="1" indent="-246888">
              <a:buFont typeface="Wingdings 2"/>
              <a:buChar char=""/>
              <a:defRPr/>
            </a:pPr>
            <a:r>
              <a:rPr lang="pt-BR" sz="1800" dirty="0" err="1" smtClean="0"/>
              <a:t>Particionar</a:t>
            </a:r>
            <a:r>
              <a:rPr lang="pt-BR" sz="1800" dirty="0" smtClean="0"/>
              <a:t> os domínios de entrada e saída</a:t>
            </a:r>
          </a:p>
          <a:p>
            <a:pPr marL="640080" lvl="1" indent="-246888">
              <a:buFont typeface="Wingdings 2"/>
              <a:buChar char=""/>
              <a:defRPr/>
            </a:pPr>
            <a:endParaRPr lang="pt-BR" sz="1800" dirty="0" smtClean="0"/>
          </a:p>
          <a:p>
            <a:pPr marL="640080" lvl="1" indent="-246888">
              <a:buFont typeface="Wingdings 2"/>
              <a:buChar char=""/>
              <a:defRPr/>
            </a:pPr>
            <a:r>
              <a:rPr lang="pt-BR" sz="1800" dirty="0" smtClean="0"/>
              <a:t>Estabelecer </a:t>
            </a:r>
            <a:r>
              <a:rPr lang="pt-BR" sz="1800" dirty="0"/>
              <a:t>o uso de </a:t>
            </a:r>
            <a:r>
              <a:rPr lang="pt-BR" sz="1800" dirty="0" smtClean="0"/>
              <a:t>pelo menos 2 </a:t>
            </a:r>
            <a:r>
              <a:rPr lang="pt-BR" sz="1800" dirty="0"/>
              <a:t>casos de teste por </a:t>
            </a:r>
            <a:r>
              <a:rPr lang="pt-BR" sz="1800" dirty="0" smtClean="0"/>
              <a:t>partição</a:t>
            </a:r>
          </a:p>
          <a:p>
            <a:pPr lvl="2" indent="-246888">
              <a:buFont typeface="Wingdings 2"/>
              <a:buChar char=""/>
              <a:defRPr/>
            </a:pPr>
            <a:r>
              <a:rPr lang="pt-BR" sz="1600" dirty="0" smtClean="0"/>
              <a:t>Minimiza </a:t>
            </a:r>
            <a:r>
              <a:rPr lang="pt-BR" sz="1600" dirty="0"/>
              <a:t>o problema de defeitos </a:t>
            </a:r>
            <a:r>
              <a:rPr lang="pt-BR" sz="1600" dirty="0" smtClean="0"/>
              <a:t>coincidentes mascararem falhas</a:t>
            </a:r>
          </a:p>
          <a:p>
            <a:pPr marL="640080" lvl="1" indent="-246888">
              <a:buFont typeface="Wingdings 2"/>
              <a:buChar char=""/>
              <a:defRPr/>
            </a:pPr>
            <a:r>
              <a:rPr lang="pt-BR" sz="1800" dirty="0" smtClean="0"/>
              <a:t>Requer a avaliação do limite de cada partição e </a:t>
            </a:r>
            <a:r>
              <a:rPr lang="pt-BR" sz="1800" dirty="0" err="1" smtClean="0"/>
              <a:t>subsequente</a:t>
            </a:r>
            <a:r>
              <a:rPr lang="pt-BR" sz="1800" dirty="0" smtClean="0"/>
              <a:t> a ele</a:t>
            </a:r>
            <a:endParaRPr lang="pt-BR" sz="1800" dirty="0"/>
          </a:p>
        </p:txBody>
      </p:sp>
      <p:sp>
        <p:nvSpPr>
          <p:cNvPr id="92164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06FB1BE-C02F-4914-ABAD-D9EF7754C899}" type="slidenum">
              <a:rPr lang="pt-BR" sz="1200">
                <a:solidFill>
                  <a:srgbClr val="045C75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75</a:t>
            </a:fld>
            <a:endParaRPr lang="pt-BR" sz="1200">
              <a:solidFill>
                <a:srgbClr val="045C75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149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413359" y="391699"/>
            <a:ext cx="10166959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pt-BR" sz="4500" dirty="0"/>
              <a:t>Teste Funcional</a:t>
            </a:r>
            <a:br>
              <a:rPr lang="pt-BR" sz="4500" dirty="0"/>
            </a:br>
            <a:r>
              <a:rPr lang="pt-BR" dirty="0"/>
              <a:t>Critério de Teste funcional sistemático</a:t>
            </a:r>
            <a:br>
              <a:rPr lang="pt-BR" dirty="0"/>
            </a:br>
            <a:r>
              <a:rPr lang="pt-BR" sz="2800" dirty="0"/>
              <a:t>Diretrizes para facilitar a identificação dos casos de teste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590810" y="2128990"/>
            <a:ext cx="9505167" cy="4389438"/>
          </a:xfrm>
        </p:spPr>
        <p:txBody>
          <a:bodyPr>
            <a:normAutofit/>
          </a:bodyPr>
          <a:lstStyle/>
          <a:p>
            <a:pPr marL="274320" indent="-274320">
              <a:buClr>
                <a:schemeClr val="accent3"/>
              </a:buClr>
              <a:buFont typeface="Wingdings 2"/>
              <a:buChar char=""/>
              <a:defRPr/>
            </a:pPr>
            <a:r>
              <a:rPr lang="pt-BR" sz="2000" dirty="0" smtClean="0"/>
              <a:t>Valore numéricos</a:t>
            </a:r>
          </a:p>
          <a:p>
            <a:pPr marL="274320" indent="-274320">
              <a:buClr>
                <a:schemeClr val="accent3"/>
              </a:buClr>
              <a:buFont typeface="Wingdings 2"/>
              <a:buChar char=""/>
              <a:defRPr/>
            </a:pPr>
            <a:endParaRPr lang="pt-BR" sz="2000" dirty="0" smtClean="0"/>
          </a:p>
          <a:p>
            <a:pPr marL="640080" lvl="1" indent="-246888">
              <a:buFont typeface="Wingdings 2"/>
              <a:buChar char=""/>
              <a:defRPr/>
            </a:pPr>
            <a:r>
              <a:rPr lang="pt-BR" sz="1800" dirty="0" smtClean="0"/>
              <a:t>Para o domínio de entrada selecionar os valores da seguinte forma:</a:t>
            </a:r>
            <a:endParaRPr lang="pt-BR" sz="1800" dirty="0"/>
          </a:p>
          <a:p>
            <a:pPr lvl="2" indent="-246888">
              <a:buFont typeface="Wingdings 2"/>
              <a:buChar char=""/>
              <a:defRPr/>
            </a:pPr>
            <a:r>
              <a:rPr lang="pt-BR" sz="1600" dirty="0"/>
              <a:t>Valores discretos: testar todos os valores</a:t>
            </a:r>
          </a:p>
          <a:p>
            <a:pPr lvl="2" indent="-246888">
              <a:buFont typeface="Wingdings 2"/>
              <a:buChar char=""/>
              <a:defRPr/>
            </a:pPr>
            <a:r>
              <a:rPr lang="pt-BR" sz="1600" dirty="0"/>
              <a:t>Intervalos de valores: testar extremos e um valor no interior do </a:t>
            </a:r>
            <a:r>
              <a:rPr lang="pt-BR" sz="1600" dirty="0" smtClean="0"/>
              <a:t>intervalo</a:t>
            </a:r>
          </a:p>
          <a:p>
            <a:pPr lvl="2" indent="-246888">
              <a:buFont typeface="Wingdings 2"/>
              <a:buChar char=""/>
              <a:defRPr/>
            </a:pPr>
            <a:endParaRPr lang="pt-BR" sz="1600" dirty="0" smtClean="0"/>
          </a:p>
          <a:p>
            <a:pPr marL="640080" lvl="1" indent="-246888">
              <a:buFont typeface="Wingdings 2"/>
              <a:buChar char=""/>
              <a:defRPr/>
            </a:pPr>
            <a:r>
              <a:rPr lang="pt-BR" sz="1800" dirty="0" smtClean="0"/>
              <a:t>Para o domínio de saída selecionar valores de entrada que resultem em saídas a serem geradas pelo software</a:t>
            </a:r>
          </a:p>
          <a:p>
            <a:pPr lvl="2" indent="-246888">
              <a:buFont typeface="Wingdings 2"/>
              <a:buChar char=""/>
              <a:defRPr/>
            </a:pPr>
            <a:r>
              <a:rPr lang="pt-BR" sz="1600" dirty="0" smtClean="0"/>
              <a:t>Tipos de saída podem não coincidir com tipos de entrada</a:t>
            </a:r>
          </a:p>
          <a:p>
            <a:pPr lvl="2" indent="-246888">
              <a:buFont typeface="Wingdings 2"/>
              <a:buChar char=""/>
              <a:defRPr/>
            </a:pPr>
            <a:r>
              <a:rPr lang="pt-BR" sz="1600" dirty="0" smtClean="0"/>
              <a:t>Valores discretos: gerar cada um deles</a:t>
            </a:r>
          </a:p>
          <a:p>
            <a:pPr lvl="2" indent="-246888">
              <a:buFont typeface="Wingdings 2"/>
              <a:buChar char=""/>
              <a:defRPr/>
            </a:pPr>
            <a:r>
              <a:rPr lang="pt-BR" sz="1600" dirty="0" smtClean="0"/>
              <a:t>Intervalo de valores: gerar cada um dos extremos e ao menos um valor no interior do intervalo</a:t>
            </a:r>
            <a:endParaRPr lang="pt-BR" sz="1600" dirty="0"/>
          </a:p>
        </p:txBody>
      </p:sp>
      <p:sp>
        <p:nvSpPr>
          <p:cNvPr id="93188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1AA5D25-03EC-4D6A-9628-6144396DEED6}" type="slidenum">
              <a:rPr lang="pt-BR" sz="1200">
                <a:solidFill>
                  <a:srgbClr val="045C75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76</a:t>
            </a:fld>
            <a:endParaRPr lang="pt-BR" sz="1200">
              <a:solidFill>
                <a:srgbClr val="045C75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71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3"/>
          <p:cNvSpPr>
            <a:spLocks noGrp="1" noChangeArrowheads="1"/>
          </p:cNvSpPr>
          <p:nvPr>
            <p:ph idx="1"/>
          </p:nvPr>
        </p:nvSpPr>
        <p:spPr>
          <a:xfrm>
            <a:off x="626301" y="2254250"/>
            <a:ext cx="9584499" cy="4389438"/>
          </a:xfrm>
        </p:spPr>
        <p:txBody>
          <a:bodyPr/>
          <a:lstStyle/>
          <a:p>
            <a:pPr eaLnBrk="1" hangingPunct="1"/>
            <a:r>
              <a:rPr lang="pt-BR" dirty="0" smtClean="0"/>
              <a:t>Tipos de valores diferentes e casos especiais</a:t>
            </a:r>
          </a:p>
          <a:p>
            <a:pPr eaLnBrk="1" hangingPunct="1"/>
            <a:endParaRPr lang="pt-BR" dirty="0" smtClean="0"/>
          </a:p>
          <a:p>
            <a:pPr lvl="1" eaLnBrk="1" hangingPunct="1"/>
            <a:r>
              <a:rPr lang="pt-BR" dirty="0" smtClean="0"/>
              <a:t>Ex. espaço em branco</a:t>
            </a:r>
          </a:p>
          <a:p>
            <a:pPr lvl="2" eaLnBrk="1" hangingPunct="1"/>
            <a:r>
              <a:rPr lang="pt-BR" dirty="0" smtClean="0"/>
              <a:t>podem ser interpretados de várias formas</a:t>
            </a:r>
          </a:p>
          <a:p>
            <a:pPr lvl="1" eaLnBrk="1" hangingPunct="1"/>
            <a:r>
              <a:rPr lang="pt-BR" dirty="0" smtClean="0"/>
              <a:t>Zero, sempre devem ser selecionados</a:t>
            </a:r>
          </a:p>
          <a:p>
            <a:pPr lvl="1" eaLnBrk="1" hangingPunct="1"/>
            <a:r>
              <a:rPr lang="pt-BR" dirty="0" smtClean="0"/>
              <a:t>Valores nos limites de representação binária de dados</a:t>
            </a:r>
          </a:p>
          <a:p>
            <a:pPr lvl="2" eaLnBrk="1" hangingPunct="1"/>
            <a:r>
              <a:rPr lang="pt-BR" dirty="0" smtClean="0"/>
              <a:t>Ex. interior de 16 de bits (-32768 a +32767)</a:t>
            </a:r>
          </a:p>
          <a:p>
            <a:pPr lvl="2" eaLnBrk="1" hangingPunct="1">
              <a:buFont typeface="Wingdings 2" panose="05020102010507070707" pitchFamily="18" charset="2"/>
              <a:buNone/>
            </a:pPr>
            <a:endParaRPr lang="pt-BR" dirty="0" smtClean="0"/>
          </a:p>
        </p:txBody>
      </p:sp>
      <p:sp>
        <p:nvSpPr>
          <p:cNvPr id="94211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D498AB8-C6B0-4FED-85CD-5F33BA5DF6B9}" type="slidenum">
              <a:rPr lang="pt-BR" sz="1200">
                <a:solidFill>
                  <a:srgbClr val="045C75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77</a:t>
            </a:fld>
            <a:endParaRPr lang="pt-BR" sz="1200">
              <a:solidFill>
                <a:srgbClr val="045C75"/>
              </a:solidFill>
              <a:latin typeface="Arial" panose="020B0604020202020204" pitchFamily="34" charset="0"/>
            </a:endParaRPr>
          </a:p>
        </p:txBody>
      </p:sp>
      <p:sp>
        <p:nvSpPr>
          <p:cNvPr id="94212" name="Rectangle 2"/>
          <p:cNvSpPr>
            <a:spLocks noGrp="1" noChangeArrowheads="1"/>
          </p:cNvSpPr>
          <p:nvPr>
            <p:ph type="title"/>
          </p:nvPr>
        </p:nvSpPr>
        <p:spPr>
          <a:xfrm>
            <a:off x="375781" y="329070"/>
            <a:ext cx="10254641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pt-BR" sz="4500" dirty="0"/>
              <a:t>Teste Funcional</a:t>
            </a:r>
            <a:br>
              <a:rPr lang="pt-BR" sz="4500" dirty="0"/>
            </a:br>
            <a:r>
              <a:rPr lang="pt-BR" dirty="0"/>
              <a:t>Critério de Teste funcional sistemático</a:t>
            </a:r>
            <a:br>
              <a:rPr lang="pt-BR" dirty="0"/>
            </a:br>
            <a:r>
              <a:rPr lang="pt-BR" sz="2800" dirty="0"/>
              <a:t>Diretrizes para facilitar a identificação dos casos de teste (2)</a:t>
            </a:r>
          </a:p>
        </p:txBody>
      </p:sp>
    </p:spTree>
    <p:extLst>
      <p:ext uri="{BB962C8B-B14F-4D97-AF65-F5344CB8AC3E}">
        <p14:creationId xmlns:p14="http://schemas.microsoft.com/office/powerpoint/2010/main" val="109908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3"/>
          <p:cNvSpPr>
            <a:spLocks noGrp="1" noChangeArrowheads="1"/>
          </p:cNvSpPr>
          <p:nvPr>
            <p:ph idx="1"/>
          </p:nvPr>
        </p:nvSpPr>
        <p:spPr>
          <a:xfrm>
            <a:off x="702732" y="2291828"/>
            <a:ext cx="8229600" cy="4389438"/>
          </a:xfrm>
        </p:spPr>
        <p:txBody>
          <a:bodyPr/>
          <a:lstStyle/>
          <a:p>
            <a:pPr eaLnBrk="1" hangingPunct="1"/>
            <a:r>
              <a:rPr lang="pt-BR" dirty="0" smtClean="0"/>
              <a:t>Valores ilegais</a:t>
            </a:r>
          </a:p>
          <a:p>
            <a:pPr eaLnBrk="1" hangingPunct="1"/>
            <a:endParaRPr lang="pt-BR" dirty="0" smtClean="0"/>
          </a:p>
          <a:p>
            <a:pPr lvl="1" eaLnBrk="1" hangingPunct="1"/>
            <a:r>
              <a:rPr lang="pt-BR" dirty="0" smtClean="0"/>
              <a:t>Valores que correspondem a entradas ilegais</a:t>
            </a:r>
          </a:p>
          <a:p>
            <a:pPr lvl="2" eaLnBrk="1" hangingPunct="1"/>
            <a:r>
              <a:rPr lang="pt-BR" dirty="0" smtClean="0"/>
              <a:t>Assegurar que o software os rejeita</a:t>
            </a:r>
          </a:p>
          <a:p>
            <a:pPr lvl="1" eaLnBrk="1" hangingPunct="1"/>
            <a:endParaRPr lang="pt-BR" dirty="0" smtClean="0"/>
          </a:p>
          <a:p>
            <a:pPr lvl="1" eaLnBrk="1" hangingPunct="1"/>
            <a:r>
              <a:rPr lang="pt-BR" dirty="0" smtClean="0"/>
              <a:t>Valores imediatamente fora dos limites</a:t>
            </a:r>
          </a:p>
          <a:p>
            <a:pPr lvl="1" eaLnBrk="1" hangingPunct="1"/>
            <a:endParaRPr lang="pt-BR" dirty="0" smtClean="0"/>
          </a:p>
          <a:p>
            <a:pPr lvl="1" eaLnBrk="1" hangingPunct="1"/>
            <a:r>
              <a:rPr lang="pt-BR" dirty="0" smtClean="0"/>
              <a:t>Valores imediatamente subsequentes ao </a:t>
            </a:r>
            <a:r>
              <a:rPr lang="pt-BR" dirty="0" err="1" smtClean="0"/>
              <a:t>interrvalo</a:t>
            </a:r>
            <a:endParaRPr lang="pt-BR" dirty="0" smtClean="0"/>
          </a:p>
          <a:p>
            <a:pPr lvl="2" eaLnBrk="1" hangingPunct="1">
              <a:buFont typeface="Wingdings 2" panose="05020102010507070707" pitchFamily="18" charset="2"/>
              <a:buNone/>
            </a:pPr>
            <a:endParaRPr lang="pt-BR" dirty="0" smtClean="0"/>
          </a:p>
        </p:txBody>
      </p:sp>
      <p:sp>
        <p:nvSpPr>
          <p:cNvPr id="95235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6832B9C-BA92-463E-AEE0-F58C49D0AC5A}" type="slidenum">
              <a:rPr lang="pt-BR" sz="1200">
                <a:solidFill>
                  <a:srgbClr val="045C75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78</a:t>
            </a:fld>
            <a:endParaRPr lang="pt-BR" sz="1200">
              <a:solidFill>
                <a:srgbClr val="045C75"/>
              </a:solidFill>
              <a:latin typeface="Arial" panose="020B0604020202020204" pitchFamily="34" charset="0"/>
            </a:endParaRPr>
          </a:p>
        </p:txBody>
      </p:sp>
      <p:sp>
        <p:nvSpPr>
          <p:cNvPr id="95236" name="Rectangle 2"/>
          <p:cNvSpPr>
            <a:spLocks noGrp="1" noChangeArrowheads="1"/>
          </p:cNvSpPr>
          <p:nvPr>
            <p:ph type="title"/>
          </p:nvPr>
        </p:nvSpPr>
        <p:spPr>
          <a:xfrm>
            <a:off x="450937" y="542011"/>
            <a:ext cx="10217063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pt-BR" sz="4500" dirty="0"/>
              <a:t>Teste Funcional</a:t>
            </a:r>
            <a:br>
              <a:rPr lang="pt-BR" sz="4500" dirty="0"/>
            </a:br>
            <a:r>
              <a:rPr lang="pt-BR" dirty="0"/>
              <a:t>Critério de Teste funcional sistemático</a:t>
            </a:r>
            <a:br>
              <a:rPr lang="pt-BR" dirty="0"/>
            </a:br>
            <a:r>
              <a:rPr lang="pt-BR" sz="2800" dirty="0"/>
              <a:t>Diretrizes para facilitar a identificação dos casos de teste (3)</a:t>
            </a:r>
          </a:p>
        </p:txBody>
      </p:sp>
    </p:spTree>
    <p:extLst>
      <p:ext uri="{BB962C8B-B14F-4D97-AF65-F5344CB8AC3E}">
        <p14:creationId xmlns:p14="http://schemas.microsoft.com/office/powerpoint/2010/main" val="2919446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3"/>
          <p:cNvSpPr>
            <a:spLocks noGrp="1" noChangeArrowheads="1"/>
          </p:cNvSpPr>
          <p:nvPr>
            <p:ph idx="1"/>
          </p:nvPr>
        </p:nvSpPr>
        <p:spPr>
          <a:xfrm>
            <a:off x="791228" y="2316880"/>
            <a:ext cx="8229600" cy="4389438"/>
          </a:xfrm>
        </p:spPr>
        <p:txBody>
          <a:bodyPr/>
          <a:lstStyle/>
          <a:p>
            <a:pPr eaLnBrk="1" hangingPunct="1"/>
            <a:r>
              <a:rPr lang="pt-BR" dirty="0" smtClean="0"/>
              <a:t>Números reais</a:t>
            </a:r>
          </a:p>
          <a:p>
            <a:pPr eaLnBrk="1" hangingPunct="1"/>
            <a:endParaRPr lang="pt-BR" dirty="0" smtClean="0"/>
          </a:p>
          <a:p>
            <a:pPr lvl="1" eaLnBrk="1" hangingPunct="1"/>
            <a:r>
              <a:rPr lang="pt-BR" dirty="0" smtClean="0"/>
              <a:t>Em geral tem mais problemas</a:t>
            </a:r>
          </a:p>
          <a:p>
            <a:pPr lvl="2" eaLnBrk="1" hangingPunct="1"/>
            <a:r>
              <a:rPr lang="pt-BR" dirty="0" smtClean="0"/>
              <a:t>São armazenados de forma binária e convertidos na saída</a:t>
            </a:r>
          </a:p>
          <a:p>
            <a:pPr lvl="1" eaLnBrk="1" hangingPunct="1"/>
            <a:endParaRPr lang="pt-BR" dirty="0" smtClean="0"/>
          </a:p>
          <a:p>
            <a:pPr lvl="1" eaLnBrk="1" hangingPunct="1"/>
            <a:r>
              <a:rPr lang="pt-BR" dirty="0" smtClean="0"/>
              <a:t>Selecionar zero</a:t>
            </a:r>
          </a:p>
          <a:p>
            <a:pPr lvl="1" eaLnBrk="1" hangingPunct="1"/>
            <a:r>
              <a:rPr lang="pt-BR" dirty="0" smtClean="0"/>
              <a:t>Selecionar números bem pequenos</a:t>
            </a:r>
          </a:p>
          <a:p>
            <a:pPr lvl="1" eaLnBrk="1" hangingPunct="1"/>
            <a:r>
              <a:rPr lang="pt-BR" dirty="0" smtClean="0"/>
              <a:t>Indicar uma margem de erro</a:t>
            </a:r>
          </a:p>
          <a:p>
            <a:pPr lvl="2" eaLnBrk="1" hangingPunct="1"/>
            <a:r>
              <a:rPr lang="pt-BR" dirty="0" smtClean="0"/>
              <a:t>Se ultrapassada considerar um valor discreto</a:t>
            </a:r>
          </a:p>
          <a:p>
            <a:pPr lvl="2" eaLnBrk="1" hangingPunct="1">
              <a:buFont typeface="Wingdings 2" panose="05020102010507070707" pitchFamily="18" charset="2"/>
              <a:buNone/>
            </a:pPr>
            <a:endParaRPr lang="pt-BR" dirty="0" smtClean="0"/>
          </a:p>
        </p:txBody>
      </p:sp>
      <p:sp>
        <p:nvSpPr>
          <p:cNvPr id="96259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2C8FBF7-3B96-46B3-8DC9-A54D88D9B4EC}" type="slidenum">
              <a:rPr lang="pt-BR" sz="1200">
                <a:solidFill>
                  <a:srgbClr val="045C75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79</a:t>
            </a:fld>
            <a:endParaRPr lang="pt-BR" sz="1200">
              <a:solidFill>
                <a:srgbClr val="045C75"/>
              </a:solidFill>
              <a:latin typeface="Arial" panose="020B0604020202020204" pitchFamily="34" charset="0"/>
            </a:endParaRPr>
          </a:p>
        </p:txBody>
      </p:sp>
      <p:sp>
        <p:nvSpPr>
          <p:cNvPr id="96260" name="Rectangle 2"/>
          <p:cNvSpPr>
            <a:spLocks noGrp="1" noChangeArrowheads="1"/>
          </p:cNvSpPr>
          <p:nvPr>
            <p:ph type="title"/>
          </p:nvPr>
        </p:nvSpPr>
        <p:spPr>
          <a:xfrm>
            <a:off x="526093" y="516960"/>
            <a:ext cx="10166959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pt-BR" sz="4500" dirty="0"/>
              <a:t>Teste Funcional</a:t>
            </a:r>
            <a:br>
              <a:rPr lang="pt-BR" sz="4500" dirty="0"/>
            </a:br>
            <a:r>
              <a:rPr lang="pt-BR" dirty="0"/>
              <a:t>Critério de Teste funcional sistemático</a:t>
            </a:r>
            <a:br>
              <a:rPr lang="pt-BR" dirty="0"/>
            </a:br>
            <a:r>
              <a:rPr lang="pt-BR" sz="2800" dirty="0"/>
              <a:t>Diretrizes para facilitar a identificação dos casos de teste (4)</a:t>
            </a:r>
          </a:p>
        </p:txBody>
      </p:sp>
    </p:spTree>
    <p:extLst>
      <p:ext uri="{BB962C8B-B14F-4D97-AF65-F5344CB8AC3E}">
        <p14:creationId xmlns:p14="http://schemas.microsoft.com/office/powerpoint/2010/main" val="142964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61063" y="310128"/>
            <a:ext cx="8229600" cy="1143000"/>
          </a:xfrm>
        </p:spPr>
        <p:txBody>
          <a:bodyPr/>
          <a:lstStyle/>
          <a:p>
            <a:pPr eaLnBrk="1" hangingPunct="1"/>
            <a:r>
              <a:rPr lang="pt-BR" dirty="0" smtClean="0"/>
              <a:t>Testar exige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671069" y="1651925"/>
            <a:ext cx="4186238" cy="4389437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pt-BR" sz="2000" dirty="0"/>
              <a:t>Conhecimento</a:t>
            </a:r>
          </a:p>
          <a:p>
            <a:pPr eaLnBrk="1" hangingPunct="1">
              <a:lnSpc>
                <a:spcPct val="90000"/>
              </a:lnSpc>
            </a:pPr>
            <a:endParaRPr lang="pt-BR" sz="2000" dirty="0"/>
          </a:p>
          <a:p>
            <a:pPr eaLnBrk="1" hangingPunct="1">
              <a:lnSpc>
                <a:spcPct val="90000"/>
              </a:lnSpc>
            </a:pPr>
            <a:r>
              <a:rPr lang="pt-BR" sz="2000" dirty="0"/>
              <a:t>Planejamento</a:t>
            </a:r>
          </a:p>
          <a:p>
            <a:pPr eaLnBrk="1" hangingPunct="1">
              <a:lnSpc>
                <a:spcPct val="90000"/>
              </a:lnSpc>
            </a:pPr>
            <a:endParaRPr lang="pt-BR" sz="2000" dirty="0"/>
          </a:p>
          <a:p>
            <a:pPr eaLnBrk="1" hangingPunct="1">
              <a:lnSpc>
                <a:spcPct val="90000"/>
              </a:lnSpc>
            </a:pPr>
            <a:r>
              <a:rPr lang="pt-BR" sz="2000" dirty="0"/>
              <a:t>Projeto</a:t>
            </a:r>
          </a:p>
          <a:p>
            <a:pPr eaLnBrk="1" hangingPunct="1">
              <a:lnSpc>
                <a:spcPct val="90000"/>
              </a:lnSpc>
            </a:pPr>
            <a:endParaRPr lang="pt-BR" sz="2000" dirty="0"/>
          </a:p>
          <a:p>
            <a:pPr eaLnBrk="1" hangingPunct="1">
              <a:lnSpc>
                <a:spcPct val="90000"/>
              </a:lnSpc>
            </a:pPr>
            <a:r>
              <a:rPr lang="pt-BR" sz="2000" dirty="0"/>
              <a:t>Execução</a:t>
            </a:r>
          </a:p>
          <a:p>
            <a:pPr eaLnBrk="1" hangingPunct="1">
              <a:lnSpc>
                <a:spcPct val="90000"/>
              </a:lnSpc>
            </a:pPr>
            <a:endParaRPr lang="pt-BR" sz="2000" dirty="0"/>
          </a:p>
          <a:p>
            <a:pPr eaLnBrk="1" hangingPunct="1">
              <a:lnSpc>
                <a:spcPct val="90000"/>
              </a:lnSpc>
            </a:pPr>
            <a:r>
              <a:rPr lang="pt-BR" sz="2000" dirty="0"/>
              <a:t>Acompanhamento</a:t>
            </a:r>
          </a:p>
          <a:p>
            <a:pPr eaLnBrk="1" hangingPunct="1">
              <a:lnSpc>
                <a:spcPct val="90000"/>
              </a:lnSpc>
            </a:pPr>
            <a:endParaRPr lang="pt-BR" sz="2000" dirty="0"/>
          </a:p>
          <a:p>
            <a:pPr eaLnBrk="1" hangingPunct="1">
              <a:lnSpc>
                <a:spcPct val="90000"/>
              </a:lnSpc>
            </a:pPr>
            <a:r>
              <a:rPr lang="pt-BR" sz="2000" dirty="0"/>
              <a:t>Recursos</a:t>
            </a:r>
          </a:p>
          <a:p>
            <a:pPr eaLnBrk="1" hangingPunct="1">
              <a:lnSpc>
                <a:spcPct val="90000"/>
              </a:lnSpc>
            </a:pPr>
            <a:endParaRPr lang="pt-BR" sz="2000" dirty="0"/>
          </a:p>
          <a:p>
            <a:pPr eaLnBrk="1" hangingPunct="1">
              <a:lnSpc>
                <a:spcPct val="90000"/>
              </a:lnSpc>
            </a:pPr>
            <a:r>
              <a:rPr lang="pt-BR" sz="1400" dirty="0"/>
              <a:t>‘</a:t>
            </a:r>
            <a:r>
              <a:rPr lang="pt-BR" sz="2000" dirty="0"/>
              <a:t>Interação com outras equipes</a:t>
            </a:r>
          </a:p>
        </p:txBody>
      </p:sp>
      <p:sp>
        <p:nvSpPr>
          <p:cNvPr id="18436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CDA3FB5-2A24-4FE2-865E-7CD538FB01BD}" type="slidenum">
              <a:rPr lang="pt-BR" sz="1200">
                <a:solidFill>
                  <a:srgbClr val="045C75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pt-BR" sz="1200">
              <a:solidFill>
                <a:srgbClr val="045C75"/>
              </a:solidFill>
              <a:latin typeface="Arial" panose="020B0604020202020204" pitchFamily="34" charset="0"/>
            </a:endParaRPr>
          </a:p>
        </p:txBody>
      </p:sp>
      <p:grpSp>
        <p:nvGrpSpPr>
          <p:cNvPr id="18437" name="Grupo 7"/>
          <p:cNvGrpSpPr>
            <a:grpSpLocks/>
          </p:cNvGrpSpPr>
          <p:nvPr/>
        </p:nvGrpSpPr>
        <p:grpSpPr bwMode="auto">
          <a:xfrm>
            <a:off x="4581734" y="1213459"/>
            <a:ext cx="5357812" cy="4357688"/>
            <a:chOff x="3786188" y="1714500"/>
            <a:chExt cx="5357812" cy="4357688"/>
          </a:xfrm>
          <a:solidFill>
            <a:schemeClr val="accent2"/>
          </a:solidFill>
        </p:grpSpPr>
        <p:sp>
          <p:nvSpPr>
            <p:cNvPr id="7" name="Estrela de 5 pontas 6"/>
            <p:cNvSpPr/>
            <p:nvPr/>
          </p:nvSpPr>
          <p:spPr>
            <a:xfrm>
              <a:off x="3786188" y="1714500"/>
              <a:ext cx="5357812" cy="4357688"/>
            </a:xfrm>
            <a:prstGeom prst="star5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pt-BR"/>
            </a:p>
          </p:txBody>
        </p:sp>
        <p:sp>
          <p:nvSpPr>
            <p:cNvPr id="18439" name="CaixaDeTexto 4"/>
            <p:cNvSpPr txBox="1">
              <a:spLocks noChangeArrowheads="1"/>
            </p:cNvSpPr>
            <p:nvPr/>
          </p:nvSpPr>
          <p:spPr bwMode="auto">
            <a:xfrm>
              <a:off x="5429251" y="3527425"/>
              <a:ext cx="2067434" cy="120032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Constantia" panose="020306020503060303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Constantia" panose="020306020503060303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onstantia" panose="020306020503060303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sz="2400" dirty="0">
                  <a:solidFill>
                    <a:schemeClr val="bg1"/>
                  </a:solidFill>
                  <a:latin typeface="Arial" panose="020B0604020202020204" pitchFamily="34" charset="0"/>
                </a:rPr>
                <a:t>É preciso um PROCESSO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sz="2400" dirty="0">
                  <a:solidFill>
                    <a:schemeClr val="bg1"/>
                  </a:solidFill>
                  <a:latin typeface="Arial" panose="020B0604020202020204" pitchFamily="34" charset="0"/>
                </a:rPr>
                <a:t>de teste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576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751562" y="2254250"/>
            <a:ext cx="9459238" cy="4389438"/>
          </a:xfrm>
        </p:spPr>
        <p:txBody>
          <a:bodyPr>
            <a:noAutofit/>
          </a:bodyPr>
          <a:lstStyle/>
          <a:p>
            <a:pPr marL="274320" indent="-274320">
              <a:buClr>
                <a:schemeClr val="accent3"/>
              </a:buClr>
              <a:buFont typeface="Wingdings 2"/>
              <a:buChar char=""/>
              <a:defRPr/>
            </a:pPr>
            <a:r>
              <a:rPr lang="pt-BR" sz="1600" dirty="0" smtClean="0"/>
              <a:t>Intervalos variáveis</a:t>
            </a:r>
          </a:p>
          <a:p>
            <a:pPr marL="640080" lvl="1" indent="-246888">
              <a:buFont typeface="Wingdings 2"/>
              <a:buChar char=""/>
              <a:defRPr/>
            </a:pPr>
            <a:r>
              <a:rPr lang="pt-BR" sz="1400" dirty="0" smtClean="0"/>
              <a:t>Intervalo de uma variável depende do valor de outra variável</a:t>
            </a:r>
          </a:p>
          <a:p>
            <a:pPr marL="640080" lvl="1" indent="-246888">
              <a:buFont typeface="Wingdings 2"/>
              <a:buChar char=""/>
              <a:defRPr/>
            </a:pPr>
            <a:r>
              <a:rPr lang="pt-BR" sz="1400" dirty="0" smtClean="0"/>
              <a:t>Ex. 	considere uma variável x e uma variável y</a:t>
            </a:r>
          </a:p>
          <a:p>
            <a:pPr marL="640080" lvl="1" indent="-246888">
              <a:buNone/>
              <a:defRPr/>
            </a:pPr>
            <a:r>
              <a:rPr lang="pt-BR" sz="1400" dirty="0" smtClean="0"/>
              <a:t>			o valor de x pode variar de 0 a y</a:t>
            </a:r>
          </a:p>
          <a:p>
            <a:pPr marL="640080" lvl="1" indent="-246888">
              <a:buNone/>
              <a:defRPr/>
            </a:pPr>
            <a:r>
              <a:rPr lang="pt-BR" sz="1400" dirty="0" smtClean="0"/>
              <a:t>			tem-se os seguintes dados de entrada: </a:t>
            </a:r>
          </a:p>
          <a:p>
            <a:pPr marL="640080" lvl="1" indent="-246888">
              <a:buNone/>
              <a:defRPr/>
            </a:pPr>
            <a:r>
              <a:rPr lang="pt-BR" sz="1400" dirty="0" smtClean="0"/>
              <a:t>				i) x=y=0</a:t>
            </a:r>
          </a:p>
          <a:p>
            <a:pPr marL="640080" lvl="1" indent="-246888">
              <a:buNone/>
              <a:defRPr/>
            </a:pPr>
            <a:r>
              <a:rPr lang="pt-BR" sz="1400" dirty="0" smtClean="0"/>
              <a:t>				ii) x=0&lt;y</a:t>
            </a:r>
          </a:p>
          <a:p>
            <a:pPr marL="640080" lvl="1" indent="-246888">
              <a:buNone/>
              <a:defRPr/>
            </a:pPr>
            <a:r>
              <a:rPr lang="pt-BR" sz="1400" dirty="0" smtClean="0"/>
              <a:t>				iii)0&lt;x&lt;y</a:t>
            </a:r>
          </a:p>
          <a:p>
            <a:pPr marL="640080" lvl="1" indent="-246888">
              <a:buNone/>
              <a:defRPr/>
            </a:pPr>
            <a:r>
              <a:rPr lang="pt-BR" sz="1400" dirty="0" smtClean="0"/>
              <a:t>			e os valores ilegais</a:t>
            </a:r>
          </a:p>
          <a:p>
            <a:pPr marL="640080" lvl="1" indent="-246888">
              <a:buNone/>
              <a:defRPr/>
            </a:pPr>
            <a:r>
              <a:rPr lang="pt-BR" sz="1400" dirty="0" smtClean="0"/>
              <a:t>				i) y=0&lt;x</a:t>
            </a:r>
          </a:p>
          <a:p>
            <a:pPr marL="640080" lvl="1" indent="-246888">
              <a:buNone/>
              <a:defRPr/>
            </a:pPr>
            <a:r>
              <a:rPr lang="pt-BR" sz="1400" dirty="0" smtClean="0"/>
              <a:t>				ii) 0&lt;y&lt;x</a:t>
            </a:r>
          </a:p>
          <a:p>
            <a:pPr marL="640080" lvl="1" indent="-246888">
              <a:buNone/>
              <a:defRPr/>
            </a:pPr>
            <a:r>
              <a:rPr lang="pt-BR" sz="1400" dirty="0" smtClean="0"/>
              <a:t>				iii) x&lt;0</a:t>
            </a:r>
          </a:p>
          <a:p>
            <a:pPr marL="640080" lvl="1" indent="-246888">
              <a:buNone/>
              <a:defRPr/>
            </a:pPr>
            <a:r>
              <a:rPr lang="pt-BR" sz="1400" dirty="0" smtClean="0"/>
              <a:t>				iv) y&lt;0</a:t>
            </a:r>
          </a:p>
          <a:p>
            <a:pPr marL="640080" lvl="1" indent="-246888">
              <a:buNone/>
              <a:defRPr/>
            </a:pPr>
            <a:r>
              <a:rPr lang="pt-BR" sz="1400" dirty="0" smtClean="0"/>
              <a:t>			</a:t>
            </a:r>
          </a:p>
          <a:p>
            <a:pPr lvl="2" indent="-246888">
              <a:buNone/>
              <a:defRPr/>
            </a:pPr>
            <a:endParaRPr lang="pt-BR" sz="1200" dirty="0"/>
          </a:p>
        </p:txBody>
      </p:sp>
      <p:sp>
        <p:nvSpPr>
          <p:cNvPr id="97283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5ACDDF9-4739-482B-995B-EB0B51231599}" type="slidenum">
              <a:rPr lang="pt-BR" sz="1200">
                <a:solidFill>
                  <a:srgbClr val="045C75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80</a:t>
            </a:fld>
            <a:endParaRPr lang="pt-BR" sz="1200">
              <a:solidFill>
                <a:srgbClr val="045C75"/>
              </a:solidFill>
              <a:latin typeface="Arial" panose="020B0604020202020204" pitchFamily="34" charset="0"/>
            </a:endParaRPr>
          </a:p>
        </p:txBody>
      </p:sp>
      <p:sp>
        <p:nvSpPr>
          <p:cNvPr id="97284" name="Rectangle 2"/>
          <p:cNvSpPr>
            <a:spLocks noGrp="1" noChangeArrowheads="1"/>
          </p:cNvSpPr>
          <p:nvPr>
            <p:ph type="title"/>
          </p:nvPr>
        </p:nvSpPr>
        <p:spPr>
          <a:xfrm>
            <a:off x="526093" y="479381"/>
            <a:ext cx="10079277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pt-BR" sz="4500" dirty="0"/>
              <a:t>Teste Funcional</a:t>
            </a:r>
            <a:br>
              <a:rPr lang="pt-BR" sz="4500" dirty="0"/>
            </a:br>
            <a:r>
              <a:rPr lang="pt-BR" dirty="0"/>
              <a:t>Critério de Teste funcional sistemático</a:t>
            </a:r>
            <a:br>
              <a:rPr lang="pt-BR" dirty="0"/>
            </a:br>
            <a:r>
              <a:rPr lang="pt-BR" sz="2800" dirty="0"/>
              <a:t>Diretrizes para facilitar a identificação dos casos de teste (5)</a:t>
            </a:r>
          </a:p>
        </p:txBody>
      </p:sp>
    </p:spTree>
    <p:extLst>
      <p:ext uri="{BB962C8B-B14F-4D97-AF65-F5344CB8AC3E}">
        <p14:creationId xmlns:p14="http://schemas.microsoft.com/office/powerpoint/2010/main" val="271545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3"/>
          <p:cNvSpPr>
            <a:spLocks noGrp="1" noChangeArrowheads="1"/>
          </p:cNvSpPr>
          <p:nvPr>
            <p:ph idx="1"/>
          </p:nvPr>
        </p:nvSpPr>
        <p:spPr>
          <a:xfrm>
            <a:off x="588723" y="2254250"/>
            <a:ext cx="9622077" cy="4389438"/>
          </a:xfrm>
        </p:spPr>
        <p:txBody>
          <a:bodyPr/>
          <a:lstStyle/>
          <a:p>
            <a:pPr eaLnBrk="1" hangingPunct="1"/>
            <a:r>
              <a:rPr lang="pt-BR" dirty="0" smtClean="0"/>
              <a:t>Arranjos</a:t>
            </a:r>
          </a:p>
          <a:p>
            <a:pPr eaLnBrk="1" hangingPunct="1"/>
            <a:endParaRPr lang="pt-BR" dirty="0" smtClean="0"/>
          </a:p>
          <a:p>
            <a:pPr lvl="1" eaLnBrk="1" hangingPunct="1"/>
            <a:r>
              <a:rPr lang="pt-BR" dirty="0" smtClean="0"/>
              <a:t>Considerar arranjos de tamanho variáveis</a:t>
            </a:r>
          </a:p>
          <a:p>
            <a:pPr lvl="1" eaLnBrk="1" hangingPunct="1"/>
            <a:endParaRPr lang="pt-BR" dirty="0" smtClean="0"/>
          </a:p>
          <a:p>
            <a:pPr lvl="1" eaLnBrk="1" hangingPunct="1"/>
            <a:r>
              <a:rPr lang="pt-BR" dirty="0" smtClean="0"/>
              <a:t>Testar os elementos como variáveis comuns (itens anteriores)</a:t>
            </a:r>
          </a:p>
          <a:p>
            <a:pPr lvl="1" eaLnBrk="1" hangingPunct="1"/>
            <a:endParaRPr lang="pt-BR" dirty="0" smtClean="0"/>
          </a:p>
          <a:p>
            <a:pPr lvl="1" eaLnBrk="1" hangingPunct="1"/>
            <a:r>
              <a:rPr lang="pt-BR" dirty="0" smtClean="0"/>
              <a:t>Testar tamanho com valores mínimo, máximo e variável	</a:t>
            </a:r>
          </a:p>
          <a:p>
            <a:pPr lvl="2" eaLnBrk="1" hangingPunct="1">
              <a:buFont typeface="Wingdings 2" panose="05020102010507070707" pitchFamily="18" charset="2"/>
              <a:buNone/>
            </a:pPr>
            <a:endParaRPr lang="pt-BR" dirty="0" smtClean="0"/>
          </a:p>
        </p:txBody>
      </p:sp>
      <p:sp>
        <p:nvSpPr>
          <p:cNvPr id="98307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23AAD52-82B8-4C09-9D72-F71A904A0987}" type="slidenum">
              <a:rPr lang="pt-BR" sz="1200">
                <a:solidFill>
                  <a:srgbClr val="045C75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81</a:t>
            </a:fld>
            <a:endParaRPr lang="pt-BR" sz="1200">
              <a:solidFill>
                <a:srgbClr val="045C75"/>
              </a:solidFill>
              <a:latin typeface="Arial" panose="020B0604020202020204" pitchFamily="34" charset="0"/>
            </a:endParaRPr>
          </a:p>
        </p:txBody>
      </p:sp>
      <p:sp>
        <p:nvSpPr>
          <p:cNvPr id="98308" name="Rectangle 2"/>
          <p:cNvSpPr>
            <a:spLocks noGrp="1" noChangeArrowheads="1"/>
          </p:cNvSpPr>
          <p:nvPr>
            <p:ph type="title"/>
          </p:nvPr>
        </p:nvSpPr>
        <p:spPr>
          <a:xfrm>
            <a:off x="425885" y="379173"/>
            <a:ext cx="10242115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pt-BR" sz="4500" dirty="0"/>
              <a:t>Teste Funcional</a:t>
            </a:r>
            <a:br>
              <a:rPr lang="pt-BR" sz="4500" dirty="0"/>
            </a:br>
            <a:r>
              <a:rPr lang="pt-BR" dirty="0"/>
              <a:t>Critério de Teste funcional sistemático</a:t>
            </a:r>
            <a:br>
              <a:rPr lang="pt-BR" dirty="0"/>
            </a:br>
            <a:r>
              <a:rPr lang="pt-BR" sz="2800" dirty="0"/>
              <a:t>Diretrizes para facilitar a identificação dos casos de teste (6)</a:t>
            </a:r>
          </a:p>
        </p:txBody>
      </p:sp>
    </p:spTree>
    <p:extLst>
      <p:ext uri="{BB962C8B-B14F-4D97-AF65-F5344CB8AC3E}">
        <p14:creationId xmlns:p14="http://schemas.microsoft.com/office/powerpoint/2010/main" val="387602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3"/>
          <p:cNvSpPr>
            <a:spLocks noGrp="1" noChangeArrowheads="1"/>
          </p:cNvSpPr>
          <p:nvPr>
            <p:ph idx="1"/>
          </p:nvPr>
        </p:nvSpPr>
        <p:spPr>
          <a:xfrm>
            <a:off x="651353" y="2254250"/>
            <a:ext cx="9559447" cy="4389438"/>
          </a:xfrm>
        </p:spPr>
        <p:txBody>
          <a:bodyPr/>
          <a:lstStyle/>
          <a:p>
            <a:pPr eaLnBrk="1" hangingPunct="1"/>
            <a:r>
              <a:rPr lang="pt-BR" dirty="0" err="1" smtClean="0"/>
              <a:t>String</a:t>
            </a:r>
            <a:r>
              <a:rPr lang="pt-BR" dirty="0" smtClean="0"/>
              <a:t> ou texto</a:t>
            </a:r>
          </a:p>
          <a:p>
            <a:pPr eaLnBrk="1" hangingPunct="1"/>
            <a:endParaRPr lang="pt-BR" dirty="0" smtClean="0"/>
          </a:p>
          <a:p>
            <a:pPr lvl="1" eaLnBrk="1" hangingPunct="1"/>
            <a:r>
              <a:rPr lang="pt-BR" dirty="0" smtClean="0"/>
              <a:t>Explorar comprimento de variáveis</a:t>
            </a:r>
          </a:p>
          <a:p>
            <a:pPr lvl="1" eaLnBrk="1" hangingPunct="1"/>
            <a:endParaRPr lang="pt-BR" dirty="0" smtClean="0"/>
          </a:p>
          <a:p>
            <a:pPr lvl="1" eaLnBrk="1" hangingPunct="1"/>
            <a:r>
              <a:rPr lang="pt-BR" dirty="0" smtClean="0"/>
              <a:t>Validar os caracteres (alfabéticos, alfanuméricos, caracteres especiais)</a:t>
            </a:r>
          </a:p>
          <a:p>
            <a:pPr lvl="1" eaLnBrk="1" hangingPunct="1"/>
            <a:endParaRPr lang="pt-BR" dirty="0" smtClean="0"/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pt-BR" dirty="0" smtClean="0"/>
              <a:t>	</a:t>
            </a:r>
          </a:p>
          <a:p>
            <a:pPr lvl="2" eaLnBrk="1" hangingPunct="1">
              <a:buFont typeface="Wingdings 2" panose="05020102010507070707" pitchFamily="18" charset="2"/>
              <a:buNone/>
            </a:pPr>
            <a:endParaRPr lang="pt-BR" dirty="0" smtClean="0"/>
          </a:p>
        </p:txBody>
      </p:sp>
      <p:sp>
        <p:nvSpPr>
          <p:cNvPr id="99331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8E74BB6-9521-4BB5-932A-AF37230DB5DF}" type="slidenum">
              <a:rPr lang="pt-BR" sz="1200">
                <a:solidFill>
                  <a:srgbClr val="045C75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82</a:t>
            </a:fld>
            <a:endParaRPr lang="pt-BR" sz="1200">
              <a:solidFill>
                <a:srgbClr val="045C75"/>
              </a:solidFill>
              <a:latin typeface="Arial" panose="020B0604020202020204" pitchFamily="34" charset="0"/>
            </a:endParaRPr>
          </a:p>
        </p:txBody>
      </p:sp>
      <p:sp>
        <p:nvSpPr>
          <p:cNvPr id="99332" name="Rectangle 2"/>
          <p:cNvSpPr>
            <a:spLocks noGrp="1" noChangeArrowheads="1"/>
          </p:cNvSpPr>
          <p:nvPr>
            <p:ph type="title"/>
          </p:nvPr>
        </p:nvSpPr>
        <p:spPr>
          <a:xfrm>
            <a:off x="363255" y="316543"/>
            <a:ext cx="10304745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pt-BR" sz="4500" dirty="0"/>
              <a:t>Teste Funcional</a:t>
            </a:r>
            <a:br>
              <a:rPr lang="pt-BR" sz="4500" dirty="0"/>
            </a:br>
            <a:r>
              <a:rPr lang="pt-BR" dirty="0"/>
              <a:t>Critério de Teste funcional sistemático</a:t>
            </a:r>
            <a:br>
              <a:rPr lang="pt-BR" dirty="0"/>
            </a:br>
            <a:r>
              <a:rPr lang="pt-BR" sz="2800" dirty="0"/>
              <a:t>Diretrizes para facilitar a identificação dos casos de teste (7)</a:t>
            </a:r>
          </a:p>
        </p:txBody>
      </p:sp>
    </p:spTree>
    <p:extLst>
      <p:ext uri="{BB962C8B-B14F-4D97-AF65-F5344CB8AC3E}">
        <p14:creationId xmlns:p14="http://schemas.microsoft.com/office/powerpoint/2010/main" val="278322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BF291E6-035D-4D90-9AB5-A98B9F284B24}" type="slidenum">
              <a:rPr lang="pt-BR" sz="1200">
                <a:solidFill>
                  <a:srgbClr val="045C75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83</a:t>
            </a:fld>
            <a:endParaRPr lang="pt-BR" sz="1200">
              <a:solidFill>
                <a:srgbClr val="045C75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3765785"/>
              </p:ext>
            </p:extLst>
          </p:nvPr>
        </p:nvGraphicFramePr>
        <p:xfrm>
          <a:off x="2017995" y="1585255"/>
          <a:ext cx="7786689" cy="4821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668"/>
                <a:gridCol w="2294292"/>
                <a:gridCol w="508245"/>
                <a:gridCol w="711295"/>
                <a:gridCol w="3786189"/>
              </a:tblGrid>
              <a:tr h="370864">
                <a:tc gridSpan="4"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Entradas</a:t>
                      </a:r>
                      <a:endParaRPr lang="pt-BR" sz="1200" dirty="0"/>
                    </a:p>
                  </a:txBody>
                  <a:tcPr marL="91439" marR="91439" marT="45723" marB="45723"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Saída esperada</a:t>
                      </a:r>
                      <a:endParaRPr lang="pt-BR" sz="1200" dirty="0"/>
                    </a:p>
                  </a:txBody>
                  <a:tcPr marL="91439" marR="91439" marT="45723" marB="45723"/>
                </a:tc>
              </a:tr>
              <a:tr h="370864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T</a:t>
                      </a:r>
                      <a:endParaRPr lang="pt-BR" sz="1200" dirty="0"/>
                    </a:p>
                  </a:txBody>
                  <a:tcPr marL="91439" marR="91439" marT="45723" marB="45723"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CC</a:t>
                      </a:r>
                      <a:endParaRPr lang="pt-BR" sz="1200" dirty="0"/>
                    </a:p>
                  </a:txBody>
                  <a:tcPr marL="91439" marR="91439" marT="45723" marB="45723"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C</a:t>
                      </a:r>
                      <a:endParaRPr lang="pt-BR" sz="1200" dirty="0"/>
                    </a:p>
                  </a:txBody>
                  <a:tcPr marL="91439" marR="91439" marT="45723" marB="45723"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O</a:t>
                      </a:r>
                      <a:endParaRPr lang="pt-BR" sz="1200" dirty="0"/>
                    </a:p>
                  </a:txBody>
                  <a:tcPr marL="91439" marR="91439" marT="45723" marB="45723"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91439" marR="91439" marT="45723" marB="45723"/>
                </a:tc>
              </a:tr>
              <a:tr h="370864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a </a:t>
                      </a:r>
                      <a:endParaRPr lang="pt-BR" sz="1200" dirty="0"/>
                    </a:p>
                  </a:txBody>
                  <a:tcPr marL="91439" marR="91439" marT="45723" marB="45723"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91439" marR="91439" marT="45723" marB="45723"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91439" marR="91439" marT="45723" marB="45723"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91439" marR="91439" marT="45723" marB="45723"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Entre</a:t>
                      </a:r>
                      <a:r>
                        <a:rPr lang="pt-BR" sz="1200" baseline="0" dirty="0" smtClean="0"/>
                        <a:t> com um inteiro entre 1 e 20</a:t>
                      </a:r>
                      <a:endParaRPr lang="pt-BR" sz="1200" dirty="0"/>
                    </a:p>
                  </a:txBody>
                  <a:tcPr marL="91439" marR="91439" marT="45723" marB="45723"/>
                </a:tc>
              </a:tr>
              <a:tr h="370864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1.0</a:t>
                      </a:r>
                      <a:endParaRPr lang="pt-BR" sz="1200" dirty="0"/>
                    </a:p>
                  </a:txBody>
                  <a:tcPr marL="91439" marR="91439" marT="45723" marB="45723"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91439" marR="91439" marT="45723" marB="45723"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91439" marR="91439" marT="45723" marB="45723"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91439" marR="91439" marT="45723" marB="45723"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Entre com um inteiro entre 1 e 20</a:t>
                      </a:r>
                      <a:endParaRPr lang="pt-BR" sz="1200" dirty="0"/>
                    </a:p>
                  </a:txBody>
                  <a:tcPr marL="91439" marR="91439" marT="45723" marB="45723"/>
                </a:tc>
              </a:tr>
              <a:tr h="370864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1</a:t>
                      </a:r>
                      <a:endParaRPr lang="pt-BR" sz="1200" dirty="0"/>
                    </a:p>
                  </a:txBody>
                  <a:tcPr marL="91439" marR="91439" marT="45723" marB="45723"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!</a:t>
                      </a:r>
                      <a:endParaRPr lang="pt-BR" sz="1200" dirty="0"/>
                    </a:p>
                  </a:txBody>
                  <a:tcPr marL="91439" marR="91439" marT="45723" marB="45723"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‘  ‘</a:t>
                      </a:r>
                      <a:endParaRPr lang="pt-BR" sz="1200" dirty="0"/>
                    </a:p>
                  </a:txBody>
                  <a:tcPr marL="91439" marR="91439" marT="45723" marB="45723"/>
                </a:tc>
                <a:tc>
                  <a:txBody>
                    <a:bodyPr/>
                    <a:lstStyle/>
                    <a:p>
                      <a:r>
                        <a:rPr lang="pt-BR" sz="1200" baseline="0" dirty="0" smtClean="0"/>
                        <a:t>n </a:t>
                      </a:r>
                      <a:endParaRPr lang="pt-BR" sz="1200" dirty="0"/>
                    </a:p>
                  </a:txBody>
                  <a:tcPr marL="91439" marR="91439" marT="45723" marB="45723"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O caractere</a:t>
                      </a:r>
                      <a:r>
                        <a:rPr lang="pt-BR" sz="1200" baseline="0" dirty="0" smtClean="0"/>
                        <a:t> </a:t>
                      </a:r>
                      <a:r>
                        <a:rPr lang="pt-BR" sz="1200" dirty="0" smtClean="0"/>
                        <a:t>‘ ‘ não pertence a cadeia</a:t>
                      </a:r>
                      <a:endParaRPr lang="pt-BR" sz="1200" dirty="0"/>
                    </a:p>
                  </a:txBody>
                  <a:tcPr marL="91439" marR="91439" marT="45723" marB="45723"/>
                </a:tc>
              </a:tr>
              <a:tr h="370864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1</a:t>
                      </a:r>
                      <a:endParaRPr lang="pt-BR" sz="1200" dirty="0"/>
                    </a:p>
                  </a:txBody>
                  <a:tcPr marL="91439" marR="91439" marT="45723" marB="45723"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}</a:t>
                      </a:r>
                      <a:endParaRPr lang="pt-BR" sz="1200" dirty="0"/>
                    </a:p>
                  </a:txBody>
                  <a:tcPr marL="91439" marR="91439" marT="45723" marB="45723"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~</a:t>
                      </a:r>
                      <a:endParaRPr lang="pt-BR" sz="1200" dirty="0"/>
                    </a:p>
                  </a:txBody>
                  <a:tcPr marL="91439" marR="91439" marT="45723" marB="45723"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n </a:t>
                      </a:r>
                      <a:endParaRPr lang="pt-BR" sz="1200" dirty="0"/>
                    </a:p>
                  </a:txBody>
                  <a:tcPr marL="91439" marR="91439" marT="45723" marB="45723"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O caractere ~ não pertence a cadeia</a:t>
                      </a:r>
                      <a:endParaRPr lang="pt-BR" sz="1200" dirty="0"/>
                    </a:p>
                  </a:txBody>
                  <a:tcPr marL="91439" marR="91439" marT="45723" marB="45723"/>
                </a:tc>
              </a:tr>
              <a:tr h="370864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20</a:t>
                      </a:r>
                      <a:endParaRPr lang="pt-BR" sz="1200" dirty="0"/>
                    </a:p>
                  </a:txBody>
                  <a:tcPr marL="91439" marR="91439" marT="45723" marB="45723"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!”#$%&amp;()*+’/01234567</a:t>
                      </a:r>
                      <a:endParaRPr lang="pt-BR" sz="1200" dirty="0"/>
                    </a:p>
                  </a:txBody>
                  <a:tcPr marL="91439" marR="91439" marT="45723" marB="45723"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!</a:t>
                      </a:r>
                      <a:endParaRPr lang="pt-BR" sz="1200" dirty="0"/>
                    </a:p>
                  </a:txBody>
                  <a:tcPr marL="91439" marR="91439" marT="45723" marB="45723"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s </a:t>
                      </a:r>
                      <a:endParaRPr lang="pt-BR" sz="1200" dirty="0"/>
                    </a:p>
                  </a:txBody>
                  <a:tcPr marL="91439" marR="91439" marT="45723" marB="45723"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O caractere ! Aparece na posição 1</a:t>
                      </a:r>
                      <a:endParaRPr lang="pt-BR" sz="1200" dirty="0"/>
                    </a:p>
                  </a:txBody>
                  <a:tcPr marL="91439" marR="91439" marT="45723" marB="45723"/>
                </a:tc>
              </a:tr>
              <a:tr h="370864"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91439" marR="91439" marT="45723" marB="45723"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 marL="91439" marR="91439" marT="45723" marB="45723"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“</a:t>
                      </a:r>
                      <a:endParaRPr lang="pt-BR" sz="1200" dirty="0"/>
                    </a:p>
                  </a:txBody>
                  <a:tcPr marL="91439" marR="91439" marT="45723" marB="45723"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s </a:t>
                      </a:r>
                      <a:endParaRPr lang="pt-BR" sz="1200" dirty="0"/>
                    </a:p>
                  </a:txBody>
                  <a:tcPr marL="91439" marR="91439" marT="45723" marB="45723"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O caractere “ aparece na posição 2</a:t>
                      </a:r>
                      <a:endParaRPr lang="pt-BR" sz="1200" dirty="0"/>
                    </a:p>
                  </a:txBody>
                  <a:tcPr marL="91439" marR="91439" marT="45723" marB="45723"/>
                </a:tc>
              </a:tr>
              <a:tr h="370864"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91439" marR="91439" marT="45723" marB="45723"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91439" marR="91439" marT="45723" marB="45723"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+</a:t>
                      </a:r>
                      <a:endParaRPr lang="pt-BR" sz="1200" dirty="0"/>
                    </a:p>
                  </a:txBody>
                  <a:tcPr marL="91439" marR="91439" marT="45723" marB="45723"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s </a:t>
                      </a:r>
                      <a:endParaRPr lang="pt-BR" sz="1200" dirty="0"/>
                    </a:p>
                  </a:txBody>
                  <a:tcPr marL="91439" marR="91439" marT="45723" marB="45723"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O caractere + aparece na posição</a:t>
                      </a:r>
                      <a:r>
                        <a:rPr lang="pt-BR" sz="1200" baseline="0" dirty="0" smtClean="0"/>
                        <a:t> 10</a:t>
                      </a:r>
                      <a:endParaRPr lang="pt-BR" sz="1200" dirty="0"/>
                    </a:p>
                  </a:txBody>
                  <a:tcPr marL="91439" marR="91439" marT="45723" marB="45723"/>
                </a:tc>
              </a:tr>
              <a:tr h="370864"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91439" marR="91439" marT="45723" marB="45723"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91439" marR="91439" marT="45723" marB="45723"/>
                </a:tc>
                <a:tc>
                  <a:txBody>
                    <a:bodyPr/>
                    <a:lstStyle/>
                    <a:p>
                      <a:r>
                        <a:rPr lang="pt-BR" sz="1200" smtClean="0"/>
                        <a:t>6</a:t>
                      </a:r>
                      <a:endParaRPr lang="pt-BR" sz="1200" dirty="0"/>
                    </a:p>
                  </a:txBody>
                  <a:tcPr marL="91439" marR="91439" marT="45723" marB="45723"/>
                </a:tc>
                <a:tc>
                  <a:txBody>
                    <a:bodyPr/>
                    <a:lstStyle/>
                    <a:p>
                      <a:r>
                        <a:rPr lang="pt-BR" sz="1200" smtClean="0"/>
                        <a:t>s </a:t>
                      </a:r>
                      <a:endParaRPr lang="pt-BR" sz="1200" dirty="0"/>
                    </a:p>
                  </a:txBody>
                  <a:tcPr marL="91439" marR="91439" marT="45723" marB="45723"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O caractere 6 aparece na posição 19</a:t>
                      </a:r>
                      <a:r>
                        <a:rPr lang="pt-BR" sz="1200" baseline="0" dirty="0" smtClean="0"/>
                        <a:t> </a:t>
                      </a:r>
                      <a:endParaRPr lang="pt-BR" sz="1200" dirty="0"/>
                    </a:p>
                  </a:txBody>
                  <a:tcPr marL="91439" marR="91439" marT="45723" marB="45723"/>
                </a:tc>
              </a:tr>
              <a:tr h="370864"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91439" marR="91439" marT="45723" marB="45723"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91439" marR="91439" marT="45723" marB="45723"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7</a:t>
                      </a:r>
                      <a:endParaRPr lang="pt-BR" sz="1200" dirty="0"/>
                    </a:p>
                  </a:txBody>
                  <a:tcPr marL="91439" marR="91439" marT="45723" marB="45723"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n </a:t>
                      </a:r>
                      <a:endParaRPr lang="pt-BR" sz="1200" dirty="0"/>
                    </a:p>
                  </a:txBody>
                  <a:tcPr marL="91439" marR="91439" marT="45723" marB="45723"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O </a:t>
                      </a:r>
                      <a:r>
                        <a:rPr lang="pt-BR" sz="1200" dirty="0" err="1" smtClean="0"/>
                        <a:t>caracter</a:t>
                      </a:r>
                      <a:r>
                        <a:rPr lang="pt-BR" sz="1200" dirty="0" smtClean="0"/>
                        <a:t> 7 aparece na posição</a:t>
                      </a:r>
                      <a:r>
                        <a:rPr lang="pt-BR" sz="1200" baseline="0" dirty="0" smtClean="0"/>
                        <a:t> 20 </a:t>
                      </a:r>
                      <a:endParaRPr lang="pt-BR" sz="1200" dirty="0"/>
                    </a:p>
                  </a:txBody>
                  <a:tcPr marL="91439" marR="91439" marT="45723" marB="45723"/>
                </a:tc>
              </a:tr>
              <a:tr h="370864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2</a:t>
                      </a:r>
                      <a:endParaRPr lang="pt-BR" sz="1200" dirty="0"/>
                    </a:p>
                  </a:txBody>
                  <a:tcPr marL="91439" marR="91439" marT="45723" marB="45723"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ab</a:t>
                      </a:r>
                      <a:endParaRPr lang="pt-BR" sz="1200" dirty="0"/>
                    </a:p>
                  </a:txBody>
                  <a:tcPr marL="91439" marR="91439" marT="45723" marB="45723"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B</a:t>
                      </a:r>
                      <a:endParaRPr lang="pt-BR" sz="1200" dirty="0"/>
                    </a:p>
                  </a:txBody>
                  <a:tcPr marL="91439" marR="91439" marT="45723" marB="45723"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Não</a:t>
                      </a:r>
                      <a:endParaRPr lang="pt-BR" sz="1200" dirty="0"/>
                    </a:p>
                  </a:txBody>
                  <a:tcPr marL="91439" marR="91439" marT="45723" marB="45723"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O caractere b aparece na posição 2 </a:t>
                      </a:r>
                      <a:endParaRPr lang="pt-BR" sz="1200" dirty="0"/>
                    </a:p>
                  </a:txBody>
                  <a:tcPr marL="91439" marR="91439" marT="45723" marB="45723"/>
                </a:tc>
              </a:tr>
              <a:tr h="370864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3</a:t>
                      </a:r>
                      <a:endParaRPr lang="pt-BR" sz="1200" dirty="0"/>
                    </a:p>
                  </a:txBody>
                  <a:tcPr marL="91439" marR="91439" marT="45723" marB="45723"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a2b</a:t>
                      </a:r>
                      <a:endParaRPr lang="pt-BR" sz="1200" dirty="0"/>
                    </a:p>
                  </a:txBody>
                  <a:tcPr marL="91439" marR="91439" marT="45723" marB="45723"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2</a:t>
                      </a:r>
                      <a:endParaRPr lang="pt-BR" sz="1200" dirty="0"/>
                    </a:p>
                  </a:txBody>
                  <a:tcPr marL="91439" marR="91439" marT="45723" marB="45723"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0</a:t>
                      </a:r>
                      <a:endParaRPr lang="pt-BR" sz="1200" dirty="0"/>
                    </a:p>
                  </a:txBody>
                  <a:tcPr marL="91439" marR="91439" marT="45723" marB="45723"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O caractere 2 aparece na posição 2 </a:t>
                      </a:r>
                      <a:endParaRPr lang="pt-BR" sz="1200" dirty="0"/>
                    </a:p>
                  </a:txBody>
                  <a:tcPr marL="91439" marR="91439" marT="45723" marB="45723"/>
                </a:tc>
              </a:tr>
            </a:tbl>
          </a:graphicData>
        </a:graphic>
      </p:graphicFrame>
      <p:sp>
        <p:nvSpPr>
          <p:cNvPr id="100438" name="Rectangle 2"/>
          <p:cNvSpPr>
            <a:spLocks noGrp="1" noChangeArrowheads="1"/>
          </p:cNvSpPr>
          <p:nvPr>
            <p:ph type="title"/>
          </p:nvPr>
        </p:nvSpPr>
        <p:spPr>
          <a:xfrm>
            <a:off x="325677" y="304018"/>
            <a:ext cx="10292219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pt-BR" sz="4500" dirty="0"/>
              <a:t>Teste Funcional</a:t>
            </a:r>
            <a:br>
              <a:rPr lang="pt-BR" sz="4500" dirty="0"/>
            </a:br>
            <a:r>
              <a:rPr lang="pt-BR" dirty="0"/>
              <a:t>Critério de Teste funcional sistemático</a:t>
            </a:r>
            <a:br>
              <a:rPr lang="pt-BR" dirty="0"/>
            </a:br>
            <a:r>
              <a:rPr lang="pt-BR" sz="2800" dirty="0"/>
              <a:t>Exemplo</a:t>
            </a:r>
          </a:p>
        </p:txBody>
      </p:sp>
    </p:spTree>
    <p:extLst>
      <p:ext uri="{BB962C8B-B14F-4D97-AF65-F5344CB8AC3E}">
        <p14:creationId xmlns:p14="http://schemas.microsoft.com/office/powerpoint/2010/main" val="205480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3"/>
          <p:cNvSpPr>
            <a:spLocks noGrp="1" noChangeArrowheads="1"/>
          </p:cNvSpPr>
          <p:nvPr>
            <p:ph idx="1"/>
          </p:nvPr>
        </p:nvSpPr>
        <p:spPr>
          <a:xfrm>
            <a:off x="669098" y="2241724"/>
            <a:ext cx="9614769" cy="4389438"/>
          </a:xfrm>
        </p:spPr>
        <p:txBody>
          <a:bodyPr/>
          <a:lstStyle/>
          <a:p>
            <a:pPr eaLnBrk="1" hangingPunct="1"/>
            <a:r>
              <a:rPr lang="pt-BR" dirty="0" smtClean="0"/>
              <a:t>Fornece diretrizes para enfatizar  a seleção de casos de testes</a:t>
            </a:r>
          </a:p>
          <a:p>
            <a:pPr eaLnBrk="1" hangingPunct="1"/>
            <a:endParaRPr lang="pt-BR" dirty="0" smtClean="0"/>
          </a:p>
          <a:p>
            <a:pPr eaLnBrk="1" hangingPunct="1"/>
            <a:r>
              <a:rPr lang="pt-BR" dirty="0" smtClean="0"/>
              <a:t>Aumenta as chances de revelar defeitos sensíveis a dados</a:t>
            </a:r>
          </a:p>
          <a:p>
            <a:pPr eaLnBrk="1" hangingPunct="1"/>
            <a:endParaRPr lang="pt-BR" dirty="0" smtClean="0"/>
          </a:p>
          <a:p>
            <a:pPr eaLnBrk="1" hangingPunct="1"/>
            <a:r>
              <a:rPr lang="pt-BR" dirty="0" smtClean="0"/>
              <a:t>Probabilidade de obter maior cobertura do código do produto que está sendo testado</a:t>
            </a:r>
          </a:p>
          <a:p>
            <a:pPr lvl="1" eaLnBrk="1" hangingPunct="1"/>
            <a:endParaRPr lang="pt-BR" dirty="0" smtClean="0"/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pt-BR" dirty="0" smtClean="0"/>
              <a:t>	</a:t>
            </a:r>
          </a:p>
          <a:p>
            <a:pPr lvl="2" eaLnBrk="1" hangingPunct="1">
              <a:buFont typeface="Wingdings 2" panose="05020102010507070707" pitchFamily="18" charset="2"/>
              <a:buNone/>
            </a:pPr>
            <a:endParaRPr lang="pt-BR" dirty="0" smtClean="0"/>
          </a:p>
        </p:txBody>
      </p:sp>
      <p:sp>
        <p:nvSpPr>
          <p:cNvPr id="101379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E906A5F-3160-4B93-B2BD-D56F74367862}" type="slidenum">
              <a:rPr lang="pt-BR" sz="1200">
                <a:solidFill>
                  <a:srgbClr val="045C75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84</a:t>
            </a:fld>
            <a:endParaRPr lang="pt-BR" sz="1200">
              <a:solidFill>
                <a:srgbClr val="045C75"/>
              </a:solidFill>
              <a:latin typeface="Arial" panose="020B0604020202020204" pitchFamily="34" charset="0"/>
            </a:endParaRPr>
          </a:p>
        </p:txBody>
      </p:sp>
      <p:sp>
        <p:nvSpPr>
          <p:cNvPr id="101380" name="Rectangle 2"/>
          <p:cNvSpPr>
            <a:spLocks noGrp="1" noChangeArrowheads="1"/>
          </p:cNvSpPr>
          <p:nvPr>
            <p:ph type="title"/>
          </p:nvPr>
        </p:nvSpPr>
        <p:spPr>
          <a:xfrm>
            <a:off x="440499" y="329069"/>
            <a:ext cx="86868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pt-BR" sz="4500" dirty="0"/>
              <a:t>Teste Funcional</a:t>
            </a:r>
            <a:br>
              <a:rPr lang="pt-BR" sz="4500" dirty="0"/>
            </a:br>
            <a:r>
              <a:rPr lang="pt-BR" dirty="0"/>
              <a:t>Critério de Teste funcional sistemático</a:t>
            </a:r>
            <a:br>
              <a:rPr lang="pt-BR" dirty="0"/>
            </a:br>
            <a:r>
              <a:rPr lang="pt-BR" sz="2800" dirty="0"/>
              <a:t>Avaliação do critério</a:t>
            </a:r>
          </a:p>
        </p:txBody>
      </p:sp>
    </p:spTree>
    <p:extLst>
      <p:ext uri="{BB962C8B-B14F-4D97-AF65-F5344CB8AC3E}">
        <p14:creationId xmlns:p14="http://schemas.microsoft.com/office/powerpoint/2010/main" val="4051228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440498" y="391699"/>
            <a:ext cx="86868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pt-BR" sz="4500" dirty="0"/>
              <a:t>Teste Funcional</a:t>
            </a:r>
            <a:br>
              <a:rPr lang="pt-BR" sz="4500" dirty="0"/>
            </a:br>
            <a:r>
              <a:rPr lang="pt-BR" dirty="0"/>
              <a:t>Critério </a:t>
            </a:r>
            <a:r>
              <a:rPr lang="pt-BR" dirty="0" err="1"/>
              <a:t>Error</a:t>
            </a:r>
            <a:r>
              <a:rPr lang="pt-BR" dirty="0"/>
              <a:t> </a:t>
            </a:r>
            <a:r>
              <a:rPr lang="pt-BR" dirty="0" err="1"/>
              <a:t>Guessing</a:t>
            </a:r>
            <a:endParaRPr lang="pt-BR" dirty="0"/>
          </a:p>
        </p:txBody>
      </p:sp>
      <p:sp>
        <p:nvSpPr>
          <p:cNvPr id="116739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2D7B858-6B9A-4AFF-89EF-06BD9B172510}" type="slidenum">
              <a:rPr lang="pt-BR" sz="1200">
                <a:solidFill>
                  <a:srgbClr val="045C75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85</a:t>
            </a:fld>
            <a:endParaRPr lang="pt-BR" sz="1200">
              <a:solidFill>
                <a:srgbClr val="045C75"/>
              </a:solidFill>
              <a:latin typeface="Arial" panose="020B0604020202020204" pitchFamily="34" charset="0"/>
            </a:endParaRPr>
          </a:p>
        </p:txBody>
      </p:sp>
      <p:sp>
        <p:nvSpPr>
          <p:cNvPr id="116740" name="Rectangle 3"/>
          <p:cNvSpPr>
            <a:spLocks noGrp="1" noChangeArrowheads="1"/>
          </p:cNvSpPr>
          <p:nvPr>
            <p:ph idx="1"/>
          </p:nvPr>
        </p:nvSpPr>
        <p:spPr>
          <a:xfrm>
            <a:off x="601249" y="2071688"/>
            <a:ext cx="9781001" cy="4000500"/>
          </a:xfrm>
        </p:spPr>
        <p:txBody>
          <a:bodyPr>
            <a:normAutofit/>
          </a:bodyPr>
          <a:lstStyle/>
          <a:p>
            <a:pPr eaLnBrk="1" hangingPunct="1"/>
            <a:r>
              <a:rPr lang="pt-BR" sz="2000" dirty="0"/>
              <a:t>Abordagem </a:t>
            </a:r>
            <a:r>
              <a:rPr lang="pt-BR" sz="2000" i="1" dirty="0" err="1"/>
              <a:t>ad-hoc</a:t>
            </a:r>
            <a:endParaRPr lang="pt-BR" sz="2000" i="1" dirty="0"/>
          </a:p>
          <a:p>
            <a:pPr eaLnBrk="1" hangingPunct="1"/>
            <a:endParaRPr lang="pt-BR" sz="2000" dirty="0"/>
          </a:p>
          <a:p>
            <a:pPr eaLnBrk="1" hangingPunct="1"/>
            <a:r>
              <a:rPr lang="pt-BR" sz="2000" dirty="0"/>
              <a:t>Supor por intuição e </a:t>
            </a:r>
            <a:r>
              <a:rPr lang="pt-BR" sz="2000" dirty="0" err="1"/>
              <a:t>experiênccia</a:t>
            </a:r>
            <a:r>
              <a:rPr lang="pt-BR" sz="2000" dirty="0"/>
              <a:t> alguns tipos prováveis de erros</a:t>
            </a:r>
          </a:p>
          <a:p>
            <a:pPr eaLnBrk="1" hangingPunct="1"/>
            <a:endParaRPr lang="pt-BR" sz="2000" dirty="0"/>
          </a:p>
          <a:p>
            <a:pPr eaLnBrk="1" hangingPunct="1"/>
            <a:r>
              <a:rPr lang="pt-BR" sz="2000" dirty="0"/>
              <a:t>A partir destas suposições definir casos de teste que poderiam detectá-los</a:t>
            </a:r>
          </a:p>
          <a:p>
            <a:pPr eaLnBrk="1" hangingPunct="1"/>
            <a:endParaRPr lang="pt-BR" sz="2000" b="1" dirty="0">
              <a:solidFill>
                <a:schemeClr val="accent1"/>
              </a:solidFill>
            </a:endParaRPr>
          </a:p>
          <a:p>
            <a:pPr eaLnBrk="1" hangingPunct="1"/>
            <a:endParaRPr lang="pt-BR" sz="1500" dirty="0"/>
          </a:p>
          <a:p>
            <a:pPr lvl="1" eaLnBrk="1" hangingPunct="1"/>
            <a:endParaRPr lang="pt-BR" sz="2000" dirty="0"/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pt-BR" sz="2000" dirty="0"/>
              <a:t>	</a:t>
            </a:r>
          </a:p>
          <a:p>
            <a:pPr lvl="2" eaLnBrk="1" hangingPunct="1">
              <a:buFont typeface="Wingdings 2" panose="05020102010507070707" pitchFamily="18" charset="2"/>
              <a:buNone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9963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>
          <a:xfrm>
            <a:off x="587202" y="429277"/>
            <a:ext cx="86868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pt-BR" sz="4500" dirty="0"/>
              <a:t>Teste funcional</a:t>
            </a:r>
            <a:br>
              <a:rPr lang="pt-BR" sz="4500" dirty="0"/>
            </a:br>
            <a:r>
              <a:rPr lang="pt-BR" dirty="0"/>
              <a:t>Considerações finais</a:t>
            </a:r>
          </a:p>
        </p:txBody>
      </p:sp>
      <p:sp>
        <p:nvSpPr>
          <p:cNvPr id="117763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1A31CEF-FF2D-4434-8EB0-53CCFABB5C9D}" type="slidenum">
              <a:rPr lang="pt-BR" sz="1200">
                <a:solidFill>
                  <a:srgbClr val="045C75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86</a:t>
            </a:fld>
            <a:endParaRPr lang="pt-BR" sz="1200">
              <a:solidFill>
                <a:srgbClr val="045C75"/>
              </a:solidFill>
              <a:latin typeface="Arial" panose="020B0604020202020204" pitchFamily="34" charset="0"/>
            </a:endParaRPr>
          </a:p>
        </p:txBody>
      </p:sp>
      <p:sp>
        <p:nvSpPr>
          <p:cNvPr id="117764" name="Rectangle 3"/>
          <p:cNvSpPr>
            <a:spLocks noGrp="1" noChangeArrowheads="1"/>
          </p:cNvSpPr>
          <p:nvPr>
            <p:ph idx="1"/>
          </p:nvPr>
        </p:nvSpPr>
        <p:spPr>
          <a:xfrm>
            <a:off x="587202" y="2071688"/>
            <a:ext cx="9795048" cy="4000500"/>
          </a:xfrm>
        </p:spPr>
        <p:txBody>
          <a:bodyPr>
            <a:noAutofit/>
          </a:bodyPr>
          <a:lstStyle/>
          <a:p>
            <a:pPr eaLnBrk="1" hangingPunct="1"/>
            <a:r>
              <a:rPr lang="pt-BR" dirty="0"/>
              <a:t>Requer apenas a especificação do produto</a:t>
            </a:r>
          </a:p>
          <a:p>
            <a:pPr eaLnBrk="1" hangingPunct="1"/>
            <a:endParaRPr lang="pt-BR" dirty="0"/>
          </a:p>
          <a:p>
            <a:pPr eaLnBrk="1" hangingPunct="1"/>
            <a:r>
              <a:rPr lang="pt-BR" dirty="0"/>
              <a:t>Pode ser aplicado a qualquer programa, em qualquer paradigma</a:t>
            </a:r>
          </a:p>
          <a:p>
            <a:pPr eaLnBrk="1" hangingPunct="1"/>
            <a:endParaRPr lang="pt-BR" dirty="0"/>
          </a:p>
          <a:p>
            <a:pPr eaLnBrk="1" hangingPunct="1"/>
            <a:r>
              <a:rPr lang="pt-BR" dirty="0"/>
              <a:t>Não podem assegurar que as partes críticas do código foram cobertas (baseado na especificação)</a:t>
            </a:r>
          </a:p>
          <a:p>
            <a:pPr eaLnBrk="1" hangingPunct="1"/>
            <a:endParaRPr lang="pt-BR" dirty="0"/>
          </a:p>
          <a:p>
            <a:pPr eaLnBrk="1" hangingPunct="1"/>
            <a:r>
              <a:rPr lang="pt-BR" dirty="0"/>
              <a:t>Os critérios se baseiam em premissas</a:t>
            </a:r>
          </a:p>
          <a:p>
            <a:pPr lvl="1" eaLnBrk="1" hangingPunct="1"/>
            <a:r>
              <a:rPr lang="pt-BR" dirty="0"/>
              <a:t>Elementos da mesma classe de equivalência se comportam de forma similar...</a:t>
            </a:r>
          </a:p>
          <a:p>
            <a:pPr eaLnBrk="1" hangingPunct="1">
              <a:buFont typeface="Wingdings 2" panose="05020102010507070707" pitchFamily="18" charset="2"/>
              <a:buNone/>
            </a:pPr>
            <a:endParaRPr lang="pt-BR" dirty="0"/>
          </a:p>
          <a:p>
            <a:pPr eaLnBrk="1" hangingPunct="1"/>
            <a:endParaRPr lang="pt-BR" b="1" dirty="0">
              <a:solidFill>
                <a:schemeClr val="accent1"/>
              </a:solidFill>
            </a:endParaRPr>
          </a:p>
          <a:p>
            <a:pPr eaLnBrk="1" hangingPunct="1"/>
            <a:endParaRPr lang="pt-BR" sz="1200" dirty="0"/>
          </a:p>
          <a:p>
            <a:pPr lvl="1" eaLnBrk="1" hangingPunct="1"/>
            <a:endParaRPr lang="pt-BR" sz="1200" dirty="0" smtClean="0"/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pt-BR" sz="1200" dirty="0" smtClean="0"/>
              <a:t>	</a:t>
            </a:r>
          </a:p>
          <a:p>
            <a:pPr lvl="2" eaLnBrk="1" hangingPunct="1">
              <a:buFont typeface="Wingdings 2" panose="05020102010507070707" pitchFamily="18" charset="2"/>
              <a:buNone/>
            </a:pP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1133942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>
          <a:xfrm>
            <a:off x="587202" y="579590"/>
            <a:ext cx="8686800" cy="1143000"/>
          </a:xfrm>
        </p:spPr>
        <p:txBody>
          <a:bodyPr/>
          <a:lstStyle/>
          <a:p>
            <a:pPr eaLnBrk="1" hangingPunct="1"/>
            <a:r>
              <a:rPr lang="pt-BR" sz="4500" dirty="0"/>
              <a:t>Trabalho em equipe (parte 2)</a:t>
            </a:r>
            <a:endParaRPr lang="pt-BR" dirty="0"/>
          </a:p>
        </p:txBody>
      </p:sp>
      <p:sp>
        <p:nvSpPr>
          <p:cNvPr id="141315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FB38F53-FB45-4BF6-A4B1-DEF113E4C624}" type="slidenum">
              <a:rPr lang="pt-BR" sz="1200">
                <a:solidFill>
                  <a:srgbClr val="045C75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87</a:t>
            </a:fld>
            <a:endParaRPr lang="pt-BR" sz="1200">
              <a:solidFill>
                <a:srgbClr val="045C75"/>
              </a:solidFill>
              <a:latin typeface="Arial" panose="020B0604020202020204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8" y="2077692"/>
            <a:ext cx="7419975" cy="330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1316" name="Rectangle 3"/>
          <p:cNvSpPr>
            <a:spLocks noGrp="1" noChangeArrowheads="1"/>
          </p:cNvSpPr>
          <p:nvPr>
            <p:ph idx="1"/>
          </p:nvPr>
        </p:nvSpPr>
        <p:spPr>
          <a:xfrm>
            <a:off x="6870265" y="2191674"/>
            <a:ext cx="5321735" cy="4214813"/>
          </a:xfrm>
        </p:spPr>
        <p:txBody>
          <a:bodyPr/>
          <a:lstStyle/>
          <a:p>
            <a:pPr eaLnBrk="1" hangingPunct="1"/>
            <a:r>
              <a:rPr lang="pt-BR" sz="2000" dirty="0"/>
              <a:t>Definir a abordagem de teste</a:t>
            </a:r>
          </a:p>
          <a:p>
            <a:pPr lvl="1" eaLnBrk="1" hangingPunct="1">
              <a:lnSpc>
                <a:spcPct val="90000"/>
              </a:lnSpc>
            </a:pPr>
            <a:r>
              <a:rPr lang="pt-BR" sz="2000" dirty="0"/>
              <a:t>Nível de teste</a:t>
            </a:r>
          </a:p>
          <a:p>
            <a:pPr lvl="2"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endParaRPr lang="pt-BR" sz="1700" dirty="0"/>
          </a:p>
          <a:p>
            <a:pPr lvl="1" eaLnBrk="1" hangingPunct="1">
              <a:lnSpc>
                <a:spcPct val="90000"/>
              </a:lnSpc>
            </a:pPr>
            <a:r>
              <a:rPr lang="pt-BR" sz="2000" dirty="0"/>
              <a:t>Técnica de teste a ser aplicada</a:t>
            </a:r>
          </a:p>
          <a:p>
            <a:pPr lvl="2" eaLnBrk="1" hangingPunct="1">
              <a:lnSpc>
                <a:spcPct val="90000"/>
              </a:lnSpc>
            </a:pPr>
            <a:r>
              <a:rPr lang="pt-BR" sz="1700" dirty="0"/>
              <a:t>Não é necessário estabelecer o critério ainda</a:t>
            </a:r>
          </a:p>
          <a:p>
            <a:pPr lvl="2" eaLnBrk="1" hangingPunct="1">
              <a:lnSpc>
                <a:spcPct val="90000"/>
              </a:lnSpc>
            </a:pPr>
            <a:endParaRPr lang="pt-BR" sz="2000" dirty="0"/>
          </a:p>
          <a:p>
            <a:pPr lvl="1" eaLnBrk="1" hangingPunct="1">
              <a:lnSpc>
                <a:spcPct val="90000"/>
              </a:lnSpc>
            </a:pPr>
            <a:r>
              <a:rPr lang="pt-BR" sz="2000" dirty="0"/>
              <a:t>Tipo de teste a ser aplicado no software</a:t>
            </a:r>
            <a:endParaRPr lang="pt-BR" sz="1000" dirty="0"/>
          </a:p>
          <a:p>
            <a:pPr lvl="1" eaLnBrk="1" hangingPunct="1"/>
            <a:endParaRPr lang="pt-BR" sz="1800" dirty="0"/>
          </a:p>
          <a:p>
            <a:pPr eaLnBrk="1" hangingPunct="1"/>
            <a:endParaRPr lang="pt-BR" sz="1600" dirty="0"/>
          </a:p>
          <a:p>
            <a:pPr lvl="1" eaLnBrk="1" hangingPunct="1">
              <a:buFont typeface="Wingdings 2" panose="05020102010507070707" pitchFamily="18" charset="2"/>
              <a:buNone/>
            </a:pPr>
            <a:endParaRPr lang="pt-BR" sz="1200" dirty="0"/>
          </a:p>
          <a:p>
            <a:pPr lvl="1" eaLnBrk="1" hangingPunct="1"/>
            <a:endParaRPr lang="pt-BR" sz="1700" dirty="0"/>
          </a:p>
        </p:txBody>
      </p:sp>
    </p:spTree>
    <p:extLst>
      <p:ext uri="{BB962C8B-B14F-4D97-AF65-F5344CB8AC3E}">
        <p14:creationId xmlns:p14="http://schemas.microsoft.com/office/powerpoint/2010/main" val="76281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ctrTitle"/>
          </p:nvPr>
        </p:nvSpPr>
        <p:spPr>
          <a:ln>
            <a:miter lim="800000"/>
            <a:headEnd/>
            <a:tailEnd/>
          </a:ln>
          <a:extLst/>
        </p:spPr>
        <p:txBody>
          <a:bodyPr/>
          <a:lstStyle/>
          <a:p>
            <a:pPr>
              <a:defRPr/>
            </a:pPr>
            <a:r>
              <a:rPr lang="pt-BR" dirty="0"/>
              <a:t>Elaboração dos testes</a:t>
            </a:r>
          </a:p>
        </p:txBody>
      </p:sp>
    </p:spTree>
    <p:extLst>
      <p:ext uri="{BB962C8B-B14F-4D97-AF65-F5344CB8AC3E}">
        <p14:creationId xmlns:p14="http://schemas.microsoft.com/office/powerpoint/2010/main" val="395957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45532" y="454330"/>
            <a:ext cx="8686800" cy="1143000"/>
          </a:xfrm>
        </p:spPr>
        <p:txBody>
          <a:bodyPr/>
          <a:lstStyle/>
          <a:p>
            <a:pPr eaLnBrk="1" hangingPunct="1"/>
            <a:r>
              <a:rPr lang="pt-BR" sz="4500" dirty="0"/>
              <a:t>Elaboração dos testes</a:t>
            </a:r>
            <a:endParaRPr lang="pt-BR" dirty="0"/>
          </a:p>
        </p:txBody>
      </p:sp>
      <p:sp>
        <p:nvSpPr>
          <p:cNvPr id="143363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2E0A4A7-DEAE-4DC1-A1F0-C80BE45F67A1}" type="slidenum">
              <a:rPr lang="pt-BR" sz="1200">
                <a:solidFill>
                  <a:srgbClr val="045C75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89</a:t>
            </a:fld>
            <a:endParaRPr lang="pt-BR" sz="1200">
              <a:solidFill>
                <a:srgbClr val="045C75"/>
              </a:solidFill>
              <a:latin typeface="Arial" panose="020B0604020202020204" pitchFamily="34" charset="0"/>
            </a:endParaRPr>
          </a:p>
        </p:txBody>
      </p:sp>
      <p:sp>
        <p:nvSpPr>
          <p:cNvPr id="143364" name="Rectangle 3"/>
          <p:cNvSpPr>
            <a:spLocks noGrp="1" noChangeArrowheads="1"/>
          </p:cNvSpPr>
          <p:nvPr>
            <p:ph idx="1"/>
          </p:nvPr>
        </p:nvSpPr>
        <p:spPr>
          <a:xfrm>
            <a:off x="531281" y="1711939"/>
            <a:ext cx="9840269" cy="4214813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pt-BR" sz="2400" dirty="0"/>
              <a:t>Elaboração dos cenários de teste que serão executados</a:t>
            </a:r>
          </a:p>
          <a:p>
            <a:pPr eaLnBrk="1" hangingPunct="1"/>
            <a:endParaRPr lang="pt-BR" sz="2400" dirty="0"/>
          </a:p>
          <a:p>
            <a:pPr eaLnBrk="1" hangingPunct="1"/>
            <a:r>
              <a:rPr lang="pt-BR" sz="2400" dirty="0"/>
              <a:t>Mas o que é um cenário</a:t>
            </a:r>
          </a:p>
          <a:p>
            <a:pPr eaLnBrk="1" hangingPunct="1"/>
            <a:endParaRPr lang="pt-BR" sz="2000" dirty="0"/>
          </a:p>
          <a:p>
            <a:pPr>
              <a:buFont typeface="Wingdings 2" panose="05020102010507070707" pitchFamily="18" charset="2"/>
              <a:buNone/>
            </a:pPr>
            <a:r>
              <a:rPr lang="pt-BR" sz="2200" dirty="0" smtClean="0">
                <a:solidFill>
                  <a:schemeClr val="accent1"/>
                </a:solidFill>
              </a:rPr>
              <a:t>                    Caminho a ser seguido</a:t>
            </a:r>
          </a:p>
          <a:p>
            <a:pPr>
              <a:buFont typeface="Wingdings 2" panose="05020102010507070707" pitchFamily="18" charset="2"/>
              <a:buNone/>
            </a:pPr>
            <a:r>
              <a:rPr lang="pt-BR" sz="2200" dirty="0" smtClean="0">
                <a:solidFill>
                  <a:schemeClr val="accent1"/>
                </a:solidFill>
              </a:rPr>
              <a:t>                    Situação a ser testada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endParaRPr lang="pt-BR" sz="1800" dirty="0"/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pt-BR" sz="1800" dirty="0"/>
              <a:t>Ex. 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pt-BR" sz="1800" dirty="0"/>
              <a:t>	na UML um cenário é representado por caso de uso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pt-BR" sz="1800" dirty="0"/>
              <a:t>	O caso de teste será o cenário a ser executado para testar o caso de uso</a:t>
            </a:r>
          </a:p>
          <a:p>
            <a:pPr lvl="1" eaLnBrk="1" hangingPunct="1"/>
            <a:endParaRPr lang="pt-BR" sz="1700" dirty="0"/>
          </a:p>
        </p:txBody>
      </p:sp>
    </p:spTree>
    <p:extLst>
      <p:ext uri="{BB962C8B-B14F-4D97-AF65-F5344CB8AC3E}">
        <p14:creationId xmlns:p14="http://schemas.microsoft.com/office/powerpoint/2010/main" val="359862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552451" y="214313"/>
            <a:ext cx="8229600" cy="1143000"/>
          </a:xfrm>
        </p:spPr>
        <p:txBody>
          <a:bodyPr/>
          <a:lstStyle/>
          <a:p>
            <a:pPr eaLnBrk="1" hangingPunct="1"/>
            <a:r>
              <a:rPr lang="pt-BR" dirty="0" smtClean="0"/>
              <a:t>Conceitos importantes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911051" y="1144370"/>
            <a:ext cx="8362950" cy="3257550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80000"/>
              </a:lnSpc>
            </a:pPr>
            <a:r>
              <a:rPr lang="pt-BR" sz="1600" dirty="0"/>
              <a:t>Defeito (</a:t>
            </a:r>
            <a:r>
              <a:rPr lang="pt-BR" sz="1600" dirty="0" err="1"/>
              <a:t>fault</a:t>
            </a:r>
            <a:r>
              <a:rPr lang="pt-BR" sz="1600" dirty="0"/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pt-BR" sz="1400" dirty="0"/>
              <a:t>Passo, processo ou definição de dado incorreto</a:t>
            </a:r>
          </a:p>
          <a:p>
            <a:pPr lvl="1" eaLnBrk="1" hangingPunct="1">
              <a:lnSpc>
                <a:spcPct val="80000"/>
              </a:lnSpc>
            </a:pPr>
            <a:r>
              <a:rPr lang="pt-BR" sz="1400" dirty="0"/>
              <a:t>O defeito é estático, existe mesmo sem o programa está sendo executado</a:t>
            </a:r>
          </a:p>
          <a:p>
            <a:pPr lvl="1" eaLnBrk="1" hangingPunct="1">
              <a:lnSpc>
                <a:spcPct val="80000"/>
              </a:lnSpc>
            </a:pPr>
            <a:r>
              <a:rPr lang="pt-BR" sz="1400" dirty="0"/>
              <a:t>Quando o programa/modelo é executado, a existência de um defeito pode provocar a ocorrência de um erro</a:t>
            </a:r>
          </a:p>
          <a:p>
            <a:pPr lvl="1" eaLnBrk="1" hangingPunct="1">
              <a:lnSpc>
                <a:spcPct val="80000"/>
              </a:lnSpc>
            </a:pPr>
            <a:endParaRPr lang="pt-BR" sz="1400" dirty="0"/>
          </a:p>
          <a:p>
            <a:pPr eaLnBrk="1" hangingPunct="1">
              <a:lnSpc>
                <a:spcPct val="80000"/>
              </a:lnSpc>
            </a:pPr>
            <a:r>
              <a:rPr lang="pt-BR" sz="1600" dirty="0"/>
              <a:t>Erro (</a:t>
            </a:r>
            <a:r>
              <a:rPr lang="pt-BR" sz="1600" dirty="0" err="1"/>
              <a:t>error</a:t>
            </a:r>
            <a:r>
              <a:rPr lang="pt-BR" sz="1600" dirty="0"/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pt-BR" sz="1400" dirty="0"/>
              <a:t>Estado inconsistente ou inesperado</a:t>
            </a:r>
          </a:p>
          <a:p>
            <a:pPr lvl="1" eaLnBrk="1" hangingPunct="1">
              <a:lnSpc>
                <a:spcPct val="80000"/>
              </a:lnSpc>
            </a:pPr>
            <a:r>
              <a:rPr lang="pt-BR" sz="1400" dirty="0"/>
              <a:t>Este estado pode levar a uma falha</a:t>
            </a:r>
          </a:p>
          <a:p>
            <a:pPr lvl="1" eaLnBrk="1" hangingPunct="1">
              <a:lnSpc>
                <a:spcPct val="80000"/>
              </a:lnSpc>
            </a:pPr>
            <a:endParaRPr lang="pt-BR" sz="1400" dirty="0"/>
          </a:p>
          <a:p>
            <a:pPr eaLnBrk="1" hangingPunct="1">
              <a:lnSpc>
                <a:spcPct val="80000"/>
              </a:lnSpc>
            </a:pPr>
            <a:r>
              <a:rPr lang="pt-BR" sz="1600" dirty="0"/>
              <a:t>Falha (</a:t>
            </a:r>
            <a:r>
              <a:rPr lang="pt-BR" sz="1600" dirty="0" err="1"/>
              <a:t>failure</a:t>
            </a:r>
            <a:r>
              <a:rPr lang="pt-BR" sz="1600" dirty="0"/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pt-BR" sz="1400" dirty="0"/>
              <a:t>Resultado produzido pela execução seja diferente do resultado esperado</a:t>
            </a:r>
          </a:p>
          <a:p>
            <a:pPr algn="ctr" eaLnBrk="1" hangingPunct="1">
              <a:lnSpc>
                <a:spcPct val="80000"/>
              </a:lnSpc>
              <a:buFontTx/>
              <a:buNone/>
            </a:pPr>
            <a:endParaRPr lang="pt-BR" sz="1600" dirty="0"/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pt-BR" sz="1600" dirty="0">
                <a:solidFill>
                  <a:schemeClr val="accent2"/>
                </a:solidFill>
              </a:rPr>
              <a:t>Em geral a palavra Erro é utilizada de forma bem flexível na literatura</a:t>
            </a:r>
          </a:p>
        </p:txBody>
      </p:sp>
      <p:sp>
        <p:nvSpPr>
          <p:cNvPr id="19460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605B32F-B4DE-4BD6-8167-12F842DB6E7D}" type="slidenum">
              <a:rPr lang="pt-BR" sz="1200">
                <a:solidFill>
                  <a:srgbClr val="045C75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pt-BR" sz="1200">
              <a:solidFill>
                <a:srgbClr val="045C75"/>
              </a:solidFill>
              <a:latin typeface="Arial" panose="020B0604020202020204" pitchFamily="34" charset="0"/>
            </a:endParaRPr>
          </a:p>
        </p:txBody>
      </p:sp>
      <p:pic>
        <p:nvPicPr>
          <p:cNvPr id="19461" name="Picture 2" descr="image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314" y="4581525"/>
            <a:ext cx="5686425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6035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51353" y="704850"/>
            <a:ext cx="10016647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pt-BR" sz="4400" dirty="0" smtClean="0"/>
              <a:t>Cenário </a:t>
            </a:r>
            <a:r>
              <a:rPr lang="pt-BR" sz="4800" dirty="0" smtClean="0"/>
              <a:t>- </a:t>
            </a:r>
            <a:r>
              <a:rPr lang="pt-BR" sz="4000" dirty="0" smtClean="0"/>
              <a:t>Exemplo</a:t>
            </a:r>
            <a:endParaRPr lang="pt-BR" dirty="0"/>
          </a:p>
        </p:txBody>
      </p:sp>
      <p:sp>
        <p:nvSpPr>
          <p:cNvPr id="144387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E5719F9-F183-4DF0-B465-4A1FED7C72E4}" type="slidenum">
              <a:rPr lang="pt-BR" sz="1200">
                <a:solidFill>
                  <a:srgbClr val="045C75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90</a:t>
            </a:fld>
            <a:endParaRPr lang="pt-BR" sz="1200">
              <a:solidFill>
                <a:srgbClr val="045C75"/>
              </a:solidFill>
              <a:latin typeface="Arial" panose="020B0604020202020204" pitchFamily="34" charset="0"/>
            </a:endParaRPr>
          </a:p>
        </p:txBody>
      </p:sp>
      <p:sp>
        <p:nvSpPr>
          <p:cNvPr id="144388" name="Rectangle 3"/>
          <p:cNvSpPr>
            <a:spLocks noGrp="1" noChangeArrowheads="1"/>
          </p:cNvSpPr>
          <p:nvPr>
            <p:ph idx="1"/>
          </p:nvPr>
        </p:nvSpPr>
        <p:spPr>
          <a:xfrm>
            <a:off x="651353" y="1826549"/>
            <a:ext cx="9568058" cy="4214813"/>
          </a:xfrm>
        </p:spPr>
        <p:txBody>
          <a:bodyPr>
            <a:noAutofit/>
          </a:bodyPr>
          <a:lstStyle/>
          <a:p>
            <a:pPr eaLnBrk="1" hangingPunct="1"/>
            <a:r>
              <a:rPr lang="pt-BR" dirty="0"/>
              <a:t>Considerar um caso de uso de transferência bancária</a:t>
            </a:r>
          </a:p>
          <a:p>
            <a:pPr lvl="1" eaLnBrk="1" hangingPunct="1"/>
            <a:r>
              <a:rPr lang="pt-BR" sz="1400" dirty="0"/>
              <a:t>Cenário de especificação: transferência DOC para conta de terceiros</a:t>
            </a:r>
          </a:p>
          <a:p>
            <a:pPr lvl="1" eaLnBrk="1" hangingPunct="1"/>
            <a:endParaRPr lang="pt-BR" sz="1400" dirty="0"/>
          </a:p>
          <a:p>
            <a:pPr lvl="1" eaLnBrk="1" hangingPunct="1"/>
            <a:r>
              <a:rPr lang="pt-BR" sz="1400" dirty="0"/>
              <a:t>Cenário de teste:</a:t>
            </a:r>
          </a:p>
          <a:p>
            <a:pPr lvl="2" eaLnBrk="1" hangingPunct="1"/>
            <a:r>
              <a:rPr lang="pt-BR" sz="1200" dirty="0"/>
              <a:t>Consultar o saldo da conta de origem</a:t>
            </a:r>
          </a:p>
          <a:p>
            <a:pPr lvl="2" eaLnBrk="1" hangingPunct="1"/>
            <a:r>
              <a:rPr lang="pt-BR" sz="1200" dirty="0"/>
              <a:t>Consultar o saldo da conta de destino</a:t>
            </a:r>
          </a:p>
          <a:p>
            <a:pPr lvl="2" eaLnBrk="1" hangingPunct="1"/>
            <a:r>
              <a:rPr lang="pt-BR" sz="1200" dirty="0"/>
              <a:t>Transferir o valor da conta de origem para a conta de destino</a:t>
            </a:r>
          </a:p>
          <a:p>
            <a:pPr lvl="2" eaLnBrk="1" hangingPunct="1"/>
            <a:r>
              <a:rPr lang="pt-BR" sz="1200" dirty="0"/>
              <a:t>Consultar novamente o saldo da conta de origem, verificando se o valor foi retirado</a:t>
            </a:r>
          </a:p>
          <a:p>
            <a:pPr lvl="2" eaLnBrk="1" hangingPunct="1"/>
            <a:r>
              <a:rPr lang="pt-BR" sz="1200" dirty="0"/>
              <a:t>Consultar novamente o saldo da conta de destino, verificando se o valor foi </a:t>
            </a:r>
            <a:r>
              <a:rPr lang="pt-BR" sz="1200" dirty="0" err="1"/>
              <a:t>acredcido</a:t>
            </a:r>
            <a:endParaRPr lang="pt-BR" sz="1200" dirty="0"/>
          </a:p>
          <a:p>
            <a:pPr lvl="2" eaLnBrk="1" hangingPunct="1"/>
            <a:endParaRPr lang="pt-BR" sz="1200" dirty="0"/>
          </a:p>
          <a:p>
            <a:pPr lvl="1" eaLnBrk="1" hangingPunct="1"/>
            <a:r>
              <a:rPr lang="pt-BR" sz="1400" dirty="0"/>
              <a:t>Casos de teste para o cenário de teste</a:t>
            </a:r>
          </a:p>
          <a:p>
            <a:pPr lvl="2" eaLnBrk="1" hangingPunct="1"/>
            <a:r>
              <a:rPr lang="pt-BR" sz="1200" dirty="0"/>
              <a:t>Preenchimento dos campos obrigatórios na tela de transferência</a:t>
            </a:r>
          </a:p>
          <a:p>
            <a:pPr lvl="2" eaLnBrk="1" hangingPunct="1"/>
            <a:r>
              <a:rPr lang="pt-BR" sz="1200" dirty="0"/>
              <a:t>Validação do CPF</a:t>
            </a:r>
          </a:p>
          <a:p>
            <a:pPr lvl="2" eaLnBrk="1" hangingPunct="1"/>
            <a:r>
              <a:rPr lang="pt-BR" sz="1200" dirty="0"/>
              <a:t>Conta de destino inválida</a:t>
            </a:r>
          </a:p>
          <a:p>
            <a:pPr lvl="2" eaLnBrk="1" hangingPunct="1"/>
            <a:r>
              <a:rPr lang="pt-BR" sz="1200" dirty="0"/>
              <a:t>Transferência de valores negativos</a:t>
            </a:r>
          </a:p>
        </p:txBody>
      </p:sp>
    </p:spTree>
    <p:extLst>
      <p:ext uri="{BB962C8B-B14F-4D97-AF65-F5344CB8AC3E}">
        <p14:creationId xmlns:p14="http://schemas.microsoft.com/office/powerpoint/2010/main" val="2294556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45532" y="310802"/>
            <a:ext cx="8686800" cy="1143000"/>
          </a:xfrm>
        </p:spPr>
        <p:txBody>
          <a:bodyPr/>
          <a:lstStyle/>
          <a:p>
            <a:pPr eaLnBrk="1" hangingPunct="1"/>
            <a:r>
              <a:rPr lang="pt-BR" sz="4500" dirty="0"/>
              <a:t>Documentação de teste</a:t>
            </a:r>
            <a:endParaRPr lang="pt-BR" dirty="0"/>
          </a:p>
        </p:txBody>
      </p:sp>
      <p:sp>
        <p:nvSpPr>
          <p:cNvPr id="145411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1A06195-BF0B-4D02-98EB-24E57C30781D}" type="slidenum">
              <a:rPr lang="pt-BR" sz="1200">
                <a:solidFill>
                  <a:srgbClr val="045C75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91</a:t>
            </a:fld>
            <a:endParaRPr lang="pt-BR" sz="1200">
              <a:solidFill>
                <a:srgbClr val="045C75"/>
              </a:solidFill>
              <a:latin typeface="Arial" panose="020B0604020202020204" pitchFamily="34" charset="0"/>
            </a:endParaRPr>
          </a:p>
        </p:txBody>
      </p:sp>
      <p:sp>
        <p:nvSpPr>
          <p:cNvPr id="145412" name="Rectangle 3"/>
          <p:cNvSpPr>
            <a:spLocks noGrp="1" noChangeArrowheads="1"/>
          </p:cNvSpPr>
          <p:nvPr>
            <p:ph idx="1"/>
          </p:nvPr>
        </p:nvSpPr>
        <p:spPr>
          <a:xfrm>
            <a:off x="526093" y="1826550"/>
            <a:ext cx="9768475" cy="4214812"/>
          </a:xfrm>
        </p:spPr>
        <p:txBody>
          <a:bodyPr>
            <a:normAutofit/>
          </a:bodyPr>
          <a:lstStyle/>
          <a:p>
            <a:pPr eaLnBrk="1" hangingPunct="1"/>
            <a:r>
              <a:rPr lang="pt-BR" sz="2000" dirty="0"/>
              <a:t>50% a 60% do tempo do analista de teste é gasto em documentação do teste!</a:t>
            </a:r>
          </a:p>
          <a:p>
            <a:pPr eaLnBrk="1" hangingPunct="1"/>
            <a:r>
              <a:rPr lang="pt-BR" sz="2000" dirty="0"/>
              <a:t>Segundo a norma IEEE os seguintes documentos devem ser produzidos:</a:t>
            </a:r>
          </a:p>
          <a:p>
            <a:pPr lvl="1" eaLnBrk="1" hangingPunct="1"/>
            <a:r>
              <a:rPr lang="pt-BR" sz="1800" dirty="0"/>
              <a:t>Plano de teste</a:t>
            </a:r>
          </a:p>
          <a:p>
            <a:pPr lvl="2" eaLnBrk="1" hangingPunct="1"/>
            <a:r>
              <a:rPr lang="pt-BR" sz="1500" dirty="0"/>
              <a:t>Já visto</a:t>
            </a:r>
          </a:p>
          <a:p>
            <a:pPr lvl="1" eaLnBrk="1" hangingPunct="1"/>
            <a:r>
              <a:rPr lang="pt-BR" sz="1800" dirty="0"/>
              <a:t>Especificação de projeto de teste</a:t>
            </a:r>
          </a:p>
          <a:p>
            <a:pPr lvl="2" eaLnBrk="1" hangingPunct="1"/>
            <a:r>
              <a:rPr lang="pt-BR" sz="1500" dirty="0" smtClean="0"/>
              <a:t>Funcionalidades </a:t>
            </a:r>
            <a:r>
              <a:rPr lang="pt-BR" sz="1500" dirty="0"/>
              <a:t>e características a serem testadas</a:t>
            </a:r>
          </a:p>
          <a:p>
            <a:pPr lvl="1" eaLnBrk="1" hangingPunct="1"/>
            <a:r>
              <a:rPr lang="pt-BR" sz="1800" dirty="0" smtClean="0"/>
              <a:t>Especificação </a:t>
            </a:r>
            <a:r>
              <a:rPr lang="pt-BR" sz="1800" dirty="0"/>
              <a:t>de casos de teste</a:t>
            </a:r>
          </a:p>
          <a:p>
            <a:pPr lvl="2" eaLnBrk="1" hangingPunct="1"/>
            <a:r>
              <a:rPr lang="pt-BR" sz="1500" dirty="0"/>
              <a:t>Define casos de teste, dados de entrada, resultados esperados, ações e condições para execução dos testes.</a:t>
            </a:r>
          </a:p>
          <a:p>
            <a:pPr lvl="1" eaLnBrk="1" hangingPunct="1"/>
            <a:r>
              <a:rPr lang="pt-BR" sz="1800" dirty="0"/>
              <a:t>Especificação de procedimento de teste</a:t>
            </a:r>
          </a:p>
          <a:p>
            <a:pPr lvl="2" eaLnBrk="1" hangingPunct="1"/>
            <a:r>
              <a:rPr lang="pt-BR" sz="1500" dirty="0"/>
              <a:t>Passos necessários para operação do sistema</a:t>
            </a:r>
          </a:p>
          <a:p>
            <a:pPr eaLnBrk="1" hangingPunct="1"/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94773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>
          <a:xfrm>
            <a:off x="587202" y="398484"/>
            <a:ext cx="8686800" cy="1143000"/>
          </a:xfrm>
        </p:spPr>
        <p:txBody>
          <a:bodyPr/>
          <a:lstStyle/>
          <a:p>
            <a:pPr eaLnBrk="1" hangingPunct="1"/>
            <a:r>
              <a:rPr lang="pt-BR" sz="4500" dirty="0"/>
              <a:t>Documentação de teste</a:t>
            </a:r>
            <a:endParaRPr lang="pt-BR" dirty="0"/>
          </a:p>
        </p:txBody>
      </p:sp>
      <p:sp>
        <p:nvSpPr>
          <p:cNvPr id="146435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EA63C2D-EB28-41BF-BD9B-9B6D349144FF}" type="slidenum">
              <a:rPr lang="pt-BR" sz="1200">
                <a:solidFill>
                  <a:srgbClr val="045C75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92</a:t>
            </a:fld>
            <a:endParaRPr lang="pt-BR" sz="1200">
              <a:solidFill>
                <a:srgbClr val="045C75"/>
              </a:solidFill>
              <a:latin typeface="Arial" panose="020B0604020202020204" pitchFamily="34" charset="0"/>
            </a:endParaRPr>
          </a:p>
        </p:txBody>
      </p:sp>
      <p:sp>
        <p:nvSpPr>
          <p:cNvPr id="146436" name="Rectangle 3"/>
          <p:cNvSpPr>
            <a:spLocks noGrp="1" noChangeArrowheads="1"/>
          </p:cNvSpPr>
          <p:nvPr>
            <p:ph idx="1"/>
          </p:nvPr>
        </p:nvSpPr>
        <p:spPr>
          <a:xfrm>
            <a:off x="688932" y="1928813"/>
            <a:ext cx="9593306" cy="1714500"/>
          </a:xfrm>
        </p:spPr>
        <p:txBody>
          <a:bodyPr>
            <a:noAutofit/>
          </a:bodyPr>
          <a:lstStyle/>
          <a:p>
            <a:pPr eaLnBrk="1" hangingPunct="1"/>
            <a:r>
              <a:rPr lang="pt-BR" sz="2000" dirty="0"/>
              <a:t>A construção desses documentos pode variar de acordo com o tamanho do projeto</a:t>
            </a:r>
          </a:p>
          <a:p>
            <a:pPr eaLnBrk="1" hangingPunct="1"/>
            <a:endParaRPr lang="pt-BR" sz="2000" dirty="0"/>
          </a:p>
          <a:p>
            <a:pPr eaLnBrk="1" hangingPunct="1"/>
            <a:r>
              <a:rPr lang="pt-BR" sz="2000" dirty="0"/>
              <a:t>Pode-se unificar os documentos</a:t>
            </a:r>
          </a:p>
          <a:p>
            <a:pPr eaLnBrk="1" hangingPunct="1"/>
            <a:endParaRPr lang="pt-BR" sz="2000" dirty="0"/>
          </a:p>
          <a:p>
            <a:pPr eaLnBrk="1" hangingPunct="1"/>
            <a:r>
              <a:rPr lang="pt-BR" sz="2000" dirty="0"/>
              <a:t>Produtos gerados serão a especificação dos testes para todo o ciclo de vida de teste do projeto</a:t>
            </a:r>
          </a:p>
          <a:p>
            <a:pPr eaLnBrk="1" hangingPunct="1"/>
            <a:endParaRPr lang="pt-BR" sz="1600" b="1" dirty="0">
              <a:solidFill>
                <a:schemeClr val="accent1"/>
              </a:solidFill>
            </a:endParaRPr>
          </a:p>
          <a:p>
            <a:pPr eaLnBrk="1" hangingPunct="1"/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33038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587202" y="273846"/>
            <a:ext cx="8686800" cy="1143000"/>
          </a:xfrm>
        </p:spPr>
        <p:txBody>
          <a:bodyPr/>
          <a:lstStyle/>
          <a:p>
            <a:pPr eaLnBrk="1" hangingPunct="1"/>
            <a:r>
              <a:rPr lang="pt-BR" sz="4500" dirty="0"/>
              <a:t>Documentação de teste</a:t>
            </a:r>
            <a:endParaRPr lang="pt-BR" dirty="0"/>
          </a:p>
        </p:txBody>
      </p:sp>
      <p:sp>
        <p:nvSpPr>
          <p:cNvPr id="147459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9EA9ED1-2457-4C84-BA8A-0791F44CB1CB}" type="slidenum">
              <a:rPr lang="pt-BR" sz="1200">
                <a:solidFill>
                  <a:srgbClr val="045C75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93</a:t>
            </a:fld>
            <a:endParaRPr lang="pt-BR" sz="1200">
              <a:solidFill>
                <a:srgbClr val="045C75"/>
              </a:solidFill>
              <a:latin typeface="Arial" panose="020B0604020202020204" pitchFamily="34" charset="0"/>
            </a:endParaRPr>
          </a:p>
        </p:txBody>
      </p:sp>
      <p:grpSp>
        <p:nvGrpSpPr>
          <p:cNvPr id="147460" name="Grupo 55"/>
          <p:cNvGrpSpPr>
            <a:grpSpLocks/>
          </p:cNvGrpSpPr>
          <p:nvPr/>
        </p:nvGrpSpPr>
        <p:grpSpPr bwMode="auto">
          <a:xfrm>
            <a:off x="1952626" y="1662952"/>
            <a:ext cx="7929563" cy="5052174"/>
            <a:chOff x="1000100" y="1805814"/>
            <a:chExt cx="7929618" cy="5052210"/>
          </a:xfrm>
        </p:grpSpPr>
        <p:sp>
          <p:nvSpPr>
            <p:cNvPr id="5" name="Fluxograma: Documento 4"/>
            <p:cNvSpPr/>
            <p:nvPr/>
          </p:nvSpPr>
          <p:spPr>
            <a:xfrm>
              <a:off x="3214678" y="1857364"/>
              <a:ext cx="1571636" cy="428628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sz="1400" dirty="0"/>
                <a:t>Plano de teste</a:t>
              </a:r>
            </a:p>
          </p:txBody>
        </p:sp>
        <p:sp>
          <p:nvSpPr>
            <p:cNvPr id="8" name="Fluxograma: Documento 7"/>
            <p:cNvSpPr/>
            <p:nvPr/>
          </p:nvSpPr>
          <p:spPr>
            <a:xfrm>
              <a:off x="3214678" y="2714620"/>
              <a:ext cx="1571636" cy="536579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sz="1400" dirty="0"/>
                <a:t>Especificação de projeto de teste</a:t>
              </a:r>
            </a:p>
          </p:txBody>
        </p:sp>
        <p:sp>
          <p:nvSpPr>
            <p:cNvPr id="10" name="Fluxograma: Documento 9"/>
            <p:cNvSpPr/>
            <p:nvPr/>
          </p:nvSpPr>
          <p:spPr>
            <a:xfrm>
              <a:off x="3214678" y="3714752"/>
              <a:ext cx="1571636" cy="482603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pt-BR" sz="1400" dirty="0"/>
            </a:p>
          </p:txBody>
        </p:sp>
        <p:sp>
          <p:nvSpPr>
            <p:cNvPr id="11" name="Fluxograma: Documento 10"/>
            <p:cNvSpPr/>
            <p:nvPr/>
          </p:nvSpPr>
          <p:spPr>
            <a:xfrm>
              <a:off x="5500694" y="4286256"/>
              <a:ext cx="1812938" cy="642943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sz="1400" dirty="0"/>
                <a:t>Especificação  do procedimento de teste</a:t>
              </a:r>
            </a:p>
          </p:txBody>
        </p:sp>
        <p:sp>
          <p:nvSpPr>
            <p:cNvPr id="13" name="Fluxograma: Documento 12"/>
            <p:cNvSpPr/>
            <p:nvPr/>
          </p:nvSpPr>
          <p:spPr>
            <a:xfrm>
              <a:off x="3367079" y="3867153"/>
              <a:ext cx="1571636" cy="482603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pt-BR" sz="1400" dirty="0"/>
            </a:p>
          </p:txBody>
        </p:sp>
        <p:sp>
          <p:nvSpPr>
            <p:cNvPr id="14" name="Fluxograma: Documento 13"/>
            <p:cNvSpPr/>
            <p:nvPr/>
          </p:nvSpPr>
          <p:spPr>
            <a:xfrm>
              <a:off x="3519480" y="4019554"/>
              <a:ext cx="1571636" cy="482603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sz="1400" dirty="0"/>
                <a:t>Especificação de casos de teste</a:t>
              </a:r>
            </a:p>
          </p:txBody>
        </p:sp>
        <p:cxnSp>
          <p:nvCxnSpPr>
            <p:cNvPr id="16" name="Conector de seta reta 15"/>
            <p:cNvCxnSpPr>
              <a:stCxn id="5" idx="2"/>
              <a:endCxn id="8" idx="0"/>
            </p:cNvCxnSpPr>
            <p:nvPr/>
          </p:nvCxnSpPr>
          <p:spPr>
            <a:xfrm rot="5400000">
              <a:off x="3772688" y="2486812"/>
              <a:ext cx="457203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de seta reta 17"/>
            <p:cNvCxnSpPr>
              <a:stCxn id="8" idx="2"/>
              <a:endCxn id="10" idx="0"/>
            </p:cNvCxnSpPr>
            <p:nvPr/>
          </p:nvCxnSpPr>
          <p:spPr>
            <a:xfrm rot="5400000">
              <a:off x="3751256" y="3465513"/>
              <a:ext cx="500067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de seta reta 19"/>
            <p:cNvCxnSpPr>
              <a:stCxn id="14" idx="2"/>
              <a:endCxn id="11" idx="1"/>
            </p:cNvCxnSpPr>
            <p:nvPr/>
          </p:nvCxnSpPr>
          <p:spPr>
            <a:xfrm rot="16200000" flipH="1">
              <a:off x="4833939" y="3941766"/>
              <a:ext cx="138114" cy="119539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angulado 21"/>
            <p:cNvCxnSpPr>
              <a:stCxn id="8" idx="3"/>
            </p:cNvCxnSpPr>
            <p:nvPr/>
          </p:nvCxnSpPr>
          <p:spPr>
            <a:xfrm>
              <a:off x="4786314" y="2982910"/>
              <a:ext cx="857256" cy="1231909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tângulo 33"/>
            <p:cNvSpPr/>
            <p:nvPr/>
          </p:nvSpPr>
          <p:spPr>
            <a:xfrm>
              <a:off x="1000100" y="5072074"/>
              <a:ext cx="6357982" cy="50006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>
                  <a:solidFill>
                    <a:schemeClr val="tx1"/>
                  </a:solidFill>
                </a:rPr>
                <a:t>Execução dos testes</a:t>
              </a:r>
            </a:p>
          </p:txBody>
        </p:sp>
        <p:sp>
          <p:nvSpPr>
            <p:cNvPr id="35" name="Retângulo 34"/>
            <p:cNvSpPr/>
            <p:nvPr/>
          </p:nvSpPr>
          <p:spPr>
            <a:xfrm>
              <a:off x="1214414" y="6143644"/>
              <a:ext cx="1571636" cy="5000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36" name="Retângulo 35"/>
            <p:cNvSpPr/>
            <p:nvPr/>
          </p:nvSpPr>
          <p:spPr>
            <a:xfrm>
              <a:off x="3428992" y="6000768"/>
              <a:ext cx="1571636" cy="5000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pt-BR"/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5643570" y="6143644"/>
              <a:ext cx="1571636" cy="5000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pt-BR"/>
            </a:p>
          </p:txBody>
        </p:sp>
        <p:cxnSp>
          <p:nvCxnSpPr>
            <p:cNvPr id="43" name="Conector reto 42"/>
            <p:cNvCxnSpPr/>
            <p:nvPr/>
          </p:nvCxnSpPr>
          <p:spPr>
            <a:xfrm>
              <a:off x="1071538" y="2357430"/>
              <a:ext cx="6143668" cy="158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to 43"/>
            <p:cNvCxnSpPr/>
            <p:nvPr/>
          </p:nvCxnSpPr>
          <p:spPr>
            <a:xfrm>
              <a:off x="1071538" y="5786454"/>
              <a:ext cx="6143668" cy="158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de seta reta 45"/>
            <p:cNvCxnSpPr/>
            <p:nvPr/>
          </p:nvCxnSpPr>
          <p:spPr>
            <a:xfrm rot="5400000">
              <a:off x="1785918" y="5786454"/>
              <a:ext cx="428628" cy="31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de seta reta 47"/>
            <p:cNvCxnSpPr>
              <a:stCxn id="34" idx="2"/>
              <a:endCxn id="36" idx="0"/>
            </p:cNvCxnSpPr>
            <p:nvPr/>
          </p:nvCxnSpPr>
          <p:spPr>
            <a:xfrm rot="16200000" flipH="1">
              <a:off x="3982240" y="5768197"/>
              <a:ext cx="428628" cy="3651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de seta reta 50"/>
            <p:cNvCxnSpPr/>
            <p:nvPr/>
          </p:nvCxnSpPr>
          <p:spPr>
            <a:xfrm rot="5400000">
              <a:off x="6286512" y="5786454"/>
              <a:ext cx="428628" cy="31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484" name="CaixaDeTexto 51"/>
            <p:cNvSpPr txBox="1">
              <a:spLocks noChangeArrowheads="1"/>
            </p:cNvSpPr>
            <p:nvPr/>
          </p:nvSpPr>
          <p:spPr bwMode="auto">
            <a:xfrm>
              <a:off x="7162910" y="1805814"/>
              <a:ext cx="164307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Constantia" panose="020306020503060303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Constantia" panose="020306020503060303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onstantia" panose="020306020503060303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sz="1800" dirty="0">
                  <a:latin typeface="Arial" panose="020B0604020202020204" pitchFamily="34" charset="0"/>
                </a:rPr>
                <a:t>Planejamento</a:t>
              </a:r>
            </a:p>
          </p:txBody>
        </p:sp>
        <p:sp>
          <p:nvSpPr>
            <p:cNvPr id="147485" name="CaixaDeTexto 52"/>
            <p:cNvSpPr txBox="1">
              <a:spLocks noChangeArrowheads="1"/>
            </p:cNvSpPr>
            <p:nvPr/>
          </p:nvSpPr>
          <p:spPr bwMode="auto">
            <a:xfrm>
              <a:off x="7286644" y="3488296"/>
              <a:ext cx="164307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Constantia" panose="020306020503060303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Constantia" panose="020306020503060303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onstantia" panose="020306020503060303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sz="1800">
                  <a:latin typeface="Arial" panose="020B0604020202020204" pitchFamily="34" charset="0"/>
                </a:rPr>
                <a:t>Especificação</a:t>
              </a:r>
            </a:p>
          </p:txBody>
        </p:sp>
        <p:sp>
          <p:nvSpPr>
            <p:cNvPr id="147486" name="CaixaDeTexto 53"/>
            <p:cNvSpPr txBox="1">
              <a:spLocks noChangeArrowheads="1"/>
            </p:cNvSpPr>
            <p:nvPr/>
          </p:nvSpPr>
          <p:spPr bwMode="auto">
            <a:xfrm>
              <a:off x="7286644" y="6060064"/>
              <a:ext cx="164307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Constantia" panose="020306020503060303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Constantia" panose="020306020503060303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onstantia" panose="020306020503060303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sz="1800">
                  <a:latin typeface="Arial" panose="020B0604020202020204" pitchFamily="34" charset="0"/>
                </a:rPr>
                <a:t>Relatório</a:t>
              </a:r>
            </a:p>
          </p:txBody>
        </p:sp>
        <p:sp>
          <p:nvSpPr>
            <p:cNvPr id="147487" name="CaixaDeTexto 54"/>
            <p:cNvSpPr txBox="1">
              <a:spLocks noChangeArrowheads="1"/>
            </p:cNvSpPr>
            <p:nvPr/>
          </p:nvSpPr>
          <p:spPr bwMode="auto">
            <a:xfrm>
              <a:off x="3286116" y="6581025"/>
              <a:ext cx="185738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Constantia" panose="020306020503060303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Constantia" panose="020306020503060303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onstantia" panose="020306020503060303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sz="1200">
                  <a:latin typeface="Arial" panose="020B0604020202020204" pitchFamily="34" charset="0"/>
                </a:rPr>
                <a:t>Documentação IEEE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438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10554" y="335854"/>
            <a:ext cx="86868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pt-BR" sz="4400" dirty="0"/>
              <a:t>Elaboração do plano de caso de teste</a:t>
            </a:r>
            <a:endParaRPr lang="pt-BR" sz="3200" dirty="0"/>
          </a:p>
        </p:txBody>
      </p:sp>
      <p:sp>
        <p:nvSpPr>
          <p:cNvPr id="148483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C354F48-D8CD-4313-871A-401E76FA2069}" type="slidenum">
              <a:rPr lang="pt-BR" sz="1200">
                <a:solidFill>
                  <a:srgbClr val="045C75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94</a:t>
            </a:fld>
            <a:endParaRPr lang="pt-BR" sz="1200">
              <a:solidFill>
                <a:srgbClr val="045C75"/>
              </a:solidFill>
              <a:latin typeface="Arial" panose="020B0604020202020204" pitchFamily="34" charset="0"/>
            </a:endParaRPr>
          </a:p>
        </p:txBody>
      </p:sp>
      <p:sp>
        <p:nvSpPr>
          <p:cNvPr id="148484" name="Rectangle 3"/>
          <p:cNvSpPr>
            <a:spLocks noGrp="1" noChangeArrowheads="1"/>
          </p:cNvSpPr>
          <p:nvPr>
            <p:ph idx="1"/>
          </p:nvPr>
        </p:nvSpPr>
        <p:spPr>
          <a:xfrm>
            <a:off x="553428" y="1478854"/>
            <a:ext cx="9580127" cy="4071937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pt-BR" sz="2000" dirty="0"/>
              <a:t>Um caso de teste deve conter:</a:t>
            </a:r>
          </a:p>
          <a:p>
            <a:pPr lvl="1" eaLnBrk="1" hangingPunct="1"/>
            <a:r>
              <a:rPr lang="pt-BR" sz="1800" dirty="0"/>
              <a:t>Identificação das condições de teste</a:t>
            </a:r>
          </a:p>
          <a:p>
            <a:pPr lvl="2" eaLnBrk="1" hangingPunct="1"/>
            <a:r>
              <a:rPr lang="pt-BR" sz="1500" dirty="0"/>
              <a:t>Pré-condições</a:t>
            </a:r>
          </a:p>
          <a:p>
            <a:pPr lvl="2" eaLnBrk="1" hangingPunct="1"/>
            <a:r>
              <a:rPr lang="pt-BR" sz="1500" dirty="0"/>
              <a:t>Pós-condições</a:t>
            </a:r>
          </a:p>
          <a:p>
            <a:pPr lvl="2" eaLnBrk="1" hangingPunct="1"/>
            <a:r>
              <a:rPr lang="pt-BR" sz="1500" dirty="0"/>
              <a:t>Critérios de aceitação</a:t>
            </a:r>
          </a:p>
          <a:p>
            <a:pPr lvl="1" eaLnBrk="1" hangingPunct="1"/>
            <a:r>
              <a:rPr lang="pt-BR" sz="1800" dirty="0"/>
              <a:t>Identificação dos casos de testes (o que testar)</a:t>
            </a:r>
          </a:p>
          <a:p>
            <a:pPr lvl="1" eaLnBrk="1" hangingPunct="1"/>
            <a:r>
              <a:rPr lang="pt-BR" sz="1800" dirty="0"/>
              <a:t>Detalhamento da massa de entrada e de saída</a:t>
            </a:r>
          </a:p>
          <a:p>
            <a:pPr lvl="1" eaLnBrk="1" hangingPunct="1"/>
            <a:r>
              <a:rPr lang="pt-BR" sz="1800" dirty="0"/>
              <a:t>Critérios especiais, caso necessário, para geração da massa de teste</a:t>
            </a:r>
          </a:p>
          <a:p>
            <a:pPr lvl="1" eaLnBrk="1" hangingPunct="1"/>
            <a:r>
              <a:rPr lang="pt-BR" sz="1800" dirty="0"/>
              <a:t>Especificação das configurações de ambiente  onde o teste será executado</a:t>
            </a:r>
          </a:p>
          <a:p>
            <a:pPr lvl="2" eaLnBrk="1" hangingPunct="1"/>
            <a:r>
              <a:rPr lang="pt-BR" sz="1500" dirty="0"/>
              <a:t>SO, origem dos dados, ferramentas necessárias, etc.</a:t>
            </a:r>
          </a:p>
          <a:p>
            <a:pPr lvl="1" eaLnBrk="1" hangingPunct="1"/>
            <a:r>
              <a:rPr lang="pt-BR" sz="1800" dirty="0"/>
              <a:t>Definir o tipo de implementação do teste: automática/manual</a:t>
            </a:r>
          </a:p>
          <a:p>
            <a:pPr lvl="1" eaLnBrk="1" hangingPunct="1"/>
            <a:r>
              <a:rPr lang="pt-BR" sz="1800" dirty="0"/>
              <a:t>Listar as interdependências, caso existam, entre os casos de teste</a:t>
            </a:r>
          </a:p>
        </p:txBody>
      </p:sp>
    </p:spTree>
    <p:extLst>
      <p:ext uri="{BB962C8B-B14F-4D97-AF65-F5344CB8AC3E}">
        <p14:creationId xmlns:p14="http://schemas.microsoft.com/office/powerpoint/2010/main" val="354689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>
          <a:xfrm>
            <a:off x="587202" y="461114"/>
            <a:ext cx="8686800" cy="1143000"/>
          </a:xfrm>
        </p:spPr>
        <p:txBody>
          <a:bodyPr/>
          <a:lstStyle/>
          <a:p>
            <a:pPr eaLnBrk="1" hangingPunct="1"/>
            <a:r>
              <a:rPr lang="pt-BR" sz="4000" dirty="0"/>
              <a:t>Derivação dos casos de teste</a:t>
            </a:r>
            <a:endParaRPr lang="pt-BR" sz="2800" dirty="0"/>
          </a:p>
        </p:txBody>
      </p:sp>
      <p:sp>
        <p:nvSpPr>
          <p:cNvPr id="149507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5348FC3-3AF6-4C3E-BF2E-DA8FF2CFCBD7}" type="slidenum">
              <a:rPr lang="pt-BR" sz="1200">
                <a:solidFill>
                  <a:srgbClr val="045C75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95</a:t>
            </a:fld>
            <a:endParaRPr lang="pt-BR" sz="1200">
              <a:solidFill>
                <a:srgbClr val="045C75"/>
              </a:solidFill>
              <a:latin typeface="Arial" panose="020B0604020202020204" pitchFamily="34" charset="0"/>
            </a:endParaRPr>
          </a:p>
        </p:txBody>
      </p:sp>
      <p:sp>
        <p:nvSpPr>
          <p:cNvPr id="149508" name="Rectangle 3"/>
          <p:cNvSpPr>
            <a:spLocks noGrp="1" noChangeArrowheads="1"/>
          </p:cNvSpPr>
          <p:nvPr>
            <p:ph idx="1"/>
          </p:nvPr>
        </p:nvSpPr>
        <p:spPr>
          <a:xfrm>
            <a:off x="587202" y="1928814"/>
            <a:ext cx="9695036" cy="4071937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pt-BR" sz="2000" dirty="0"/>
              <a:t>Elaborar casos de teste para cada cenário</a:t>
            </a:r>
          </a:p>
          <a:p>
            <a:pPr lvl="1" eaLnBrk="1" hangingPunct="1"/>
            <a:r>
              <a:rPr lang="pt-BR" dirty="0"/>
              <a:t>Identificados a partir dos caminhos que percorrem os fluxos básicos e alternativo</a:t>
            </a:r>
          </a:p>
          <a:p>
            <a:pPr lvl="1" eaLnBrk="1" hangingPunct="1"/>
            <a:endParaRPr lang="pt-BR" dirty="0"/>
          </a:p>
          <a:p>
            <a:pPr lvl="1" eaLnBrk="1" hangingPunct="1"/>
            <a:r>
              <a:rPr lang="pt-BR" dirty="0"/>
              <a:t>Usar diagramas de casos de uso e detalhamento dos casos de uso</a:t>
            </a:r>
          </a:p>
          <a:p>
            <a:pPr lvl="1" eaLnBrk="1" hangingPunct="1"/>
            <a:endParaRPr lang="pt-BR" dirty="0"/>
          </a:p>
          <a:p>
            <a:pPr lvl="1" eaLnBrk="1" hangingPunct="1"/>
            <a:r>
              <a:rPr lang="pt-BR" dirty="0"/>
              <a:t>Usar diagramas de </a:t>
            </a:r>
            <a:r>
              <a:rPr lang="pt-BR" dirty="0" err="1"/>
              <a:t>seqüência</a:t>
            </a:r>
            <a:endParaRPr lang="pt-BR" dirty="0"/>
          </a:p>
          <a:p>
            <a:pPr eaLnBrk="1" hangingPunct="1"/>
            <a:endParaRPr lang="pt-BR" dirty="0"/>
          </a:p>
          <a:p>
            <a:pPr eaLnBrk="1" hangingPunct="1"/>
            <a:r>
              <a:rPr lang="pt-BR" dirty="0"/>
              <a:t>Requisitos não funcionais podem requerer consulta em material suplementar</a:t>
            </a:r>
          </a:p>
          <a:p>
            <a:pPr eaLnBrk="1" hangingPunct="1"/>
            <a:endParaRPr lang="pt-BR" dirty="0"/>
          </a:p>
          <a:p>
            <a:pPr algn="ctr" eaLnBrk="1" hangingPunct="1">
              <a:buFont typeface="Wingdings 2" panose="05020102010507070707" pitchFamily="18" charset="2"/>
              <a:buNone/>
            </a:pPr>
            <a:r>
              <a:rPr lang="pt-BR" dirty="0">
                <a:solidFill>
                  <a:schemeClr val="accent1"/>
                </a:solidFill>
              </a:rPr>
              <a:t>Testar tanto quanto possível</a:t>
            </a:r>
          </a:p>
          <a:p>
            <a:pPr algn="ctr" eaLnBrk="1" hangingPunct="1">
              <a:buFont typeface="Wingdings 2" panose="05020102010507070707" pitchFamily="18" charset="2"/>
              <a:buNone/>
            </a:pPr>
            <a:r>
              <a:rPr lang="pt-BR" dirty="0">
                <a:solidFill>
                  <a:schemeClr val="accent1"/>
                </a:solidFill>
              </a:rPr>
              <a:t>Não é possível testar todas as combinações de casos de teste para um sistema</a:t>
            </a:r>
          </a:p>
          <a:p>
            <a:pPr algn="ctr" eaLnBrk="1" hangingPunct="1">
              <a:buFont typeface="Wingdings 2" panose="05020102010507070707" pitchFamily="18" charset="2"/>
              <a:buNone/>
            </a:pPr>
            <a:r>
              <a:rPr lang="pt-BR" dirty="0">
                <a:solidFill>
                  <a:schemeClr val="accent1"/>
                </a:solidFill>
              </a:rPr>
              <a:t>Olhar casos críticos</a:t>
            </a:r>
          </a:p>
        </p:txBody>
      </p:sp>
    </p:spTree>
    <p:extLst>
      <p:ext uri="{BB962C8B-B14F-4D97-AF65-F5344CB8AC3E}">
        <p14:creationId xmlns:p14="http://schemas.microsoft.com/office/powerpoint/2010/main" val="1504603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50729" y="285750"/>
            <a:ext cx="10074384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pt-BR" sz="4000" dirty="0"/>
              <a:t>Derivação dos casos de teste </a:t>
            </a:r>
            <a:br>
              <a:rPr lang="pt-BR" sz="4000" dirty="0"/>
            </a:br>
            <a:r>
              <a:rPr lang="pt-BR" sz="3200" dirty="0"/>
              <a:t>Método </a:t>
            </a:r>
            <a:r>
              <a:rPr lang="pt-BR" sz="3200" dirty="0" err="1"/>
              <a:t>Step-by-step</a:t>
            </a:r>
            <a:endParaRPr lang="pt-BR" sz="2800" dirty="0"/>
          </a:p>
        </p:txBody>
      </p:sp>
      <p:sp>
        <p:nvSpPr>
          <p:cNvPr id="150531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1C384C8-55D7-4C68-9FF7-4A1E20F9FB5D}" type="slidenum">
              <a:rPr lang="pt-BR" sz="1200">
                <a:solidFill>
                  <a:srgbClr val="045C75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96</a:t>
            </a:fld>
            <a:endParaRPr lang="pt-BR" sz="1200">
              <a:solidFill>
                <a:srgbClr val="045C75"/>
              </a:solidFill>
              <a:latin typeface="Arial" panose="020B0604020202020204" pitchFamily="34" charset="0"/>
            </a:endParaRPr>
          </a:p>
        </p:txBody>
      </p:sp>
      <p:sp>
        <p:nvSpPr>
          <p:cNvPr id="150532" name="Rectangle 3"/>
          <p:cNvSpPr>
            <a:spLocks noGrp="1" noChangeArrowheads="1"/>
          </p:cNvSpPr>
          <p:nvPr>
            <p:ph idx="1"/>
          </p:nvPr>
        </p:nvSpPr>
        <p:spPr>
          <a:xfrm>
            <a:off x="553689" y="1878710"/>
            <a:ext cx="9668463" cy="4071937"/>
          </a:xfrm>
        </p:spPr>
        <p:txBody>
          <a:bodyPr>
            <a:noAutofit/>
          </a:bodyPr>
          <a:lstStyle/>
          <a:p>
            <a:pPr eaLnBrk="1" hangingPunct="1"/>
            <a:r>
              <a:rPr lang="pt-BR" dirty="0"/>
              <a:t>Identificar requisitos e gerar lista de </a:t>
            </a:r>
            <a:r>
              <a:rPr lang="pt-BR" dirty="0" smtClean="0"/>
              <a:t>ideias </a:t>
            </a:r>
            <a:r>
              <a:rPr lang="pt-BR" dirty="0"/>
              <a:t>de teste</a:t>
            </a:r>
          </a:p>
          <a:p>
            <a:pPr eaLnBrk="1" hangingPunct="1"/>
            <a:r>
              <a:rPr lang="pt-BR" dirty="0" smtClean="0"/>
              <a:t>Identificar </a:t>
            </a:r>
            <a:r>
              <a:rPr lang="pt-BR" dirty="0"/>
              <a:t>um caso de teste para cada requisito de teste</a:t>
            </a:r>
          </a:p>
          <a:p>
            <a:pPr lvl="1" eaLnBrk="1" hangingPunct="1"/>
            <a:r>
              <a:rPr lang="pt-BR" dirty="0"/>
              <a:t>Pensar em várias perspectivas para detectar o máximo de defeitos</a:t>
            </a:r>
          </a:p>
          <a:p>
            <a:pPr eaLnBrk="1" hangingPunct="1"/>
            <a:r>
              <a:rPr lang="pt-BR" dirty="0" smtClean="0"/>
              <a:t>Para </a:t>
            </a:r>
            <a:r>
              <a:rPr lang="pt-BR" dirty="0"/>
              <a:t>cada caso de teste considerar entradas e saídas, entradas especiais e configuração necessária para execução.</a:t>
            </a:r>
          </a:p>
          <a:p>
            <a:pPr marL="546100" lvl="2" indent="-273050">
              <a:buClr>
                <a:srgbClr val="0BD0D9"/>
              </a:buClr>
              <a:buSzPct val="95000"/>
            </a:pPr>
            <a:r>
              <a:rPr lang="pt-BR" sz="1600" dirty="0"/>
              <a:t>Testar valores limites, valores médios, condições de erro e entradas inválidas</a:t>
            </a:r>
          </a:p>
          <a:p>
            <a:pPr eaLnBrk="1" hangingPunct="1"/>
            <a:r>
              <a:rPr lang="pt-BR" dirty="0" smtClean="0"/>
              <a:t>Definir </a:t>
            </a:r>
            <a:r>
              <a:rPr lang="pt-BR" dirty="0"/>
              <a:t>como o testador saberá se o teste foi bem ou mau sucedido</a:t>
            </a:r>
          </a:p>
          <a:p>
            <a:pPr eaLnBrk="1" hangingPunct="1"/>
            <a:r>
              <a:rPr lang="pt-BR" dirty="0" smtClean="0"/>
              <a:t>Agrupar </a:t>
            </a:r>
            <a:r>
              <a:rPr lang="pt-BR" dirty="0"/>
              <a:t>casos de teste com entradas e configurações em comum em suítes de testes</a:t>
            </a:r>
          </a:p>
          <a:p>
            <a:pPr eaLnBrk="1" hangingPunct="1"/>
            <a:r>
              <a:rPr lang="pt-BR" dirty="0" smtClean="0"/>
              <a:t>Revisar </a:t>
            </a:r>
            <a:r>
              <a:rPr lang="pt-BR" dirty="0"/>
              <a:t>casos de teste</a:t>
            </a:r>
          </a:p>
        </p:txBody>
      </p:sp>
    </p:spTree>
    <p:extLst>
      <p:ext uri="{BB962C8B-B14F-4D97-AF65-F5344CB8AC3E}">
        <p14:creationId xmlns:p14="http://schemas.microsoft.com/office/powerpoint/2010/main" val="140340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>
          <a:xfrm>
            <a:off x="513567" y="285750"/>
            <a:ext cx="9911546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pt-BR" sz="4000" dirty="0"/>
              <a:t>Derivação dos casos de teste </a:t>
            </a:r>
            <a:br>
              <a:rPr lang="pt-BR" sz="4000" dirty="0"/>
            </a:br>
            <a:r>
              <a:rPr lang="pt-BR" sz="3200" dirty="0"/>
              <a:t>Método </a:t>
            </a:r>
            <a:r>
              <a:rPr lang="pt-BR" sz="3200" dirty="0" err="1"/>
              <a:t>PairWise</a:t>
            </a:r>
            <a:r>
              <a:rPr lang="pt-BR" sz="3200" dirty="0"/>
              <a:t> de teste</a:t>
            </a:r>
            <a:endParaRPr lang="pt-BR" sz="2800" dirty="0"/>
          </a:p>
        </p:txBody>
      </p:sp>
      <p:sp>
        <p:nvSpPr>
          <p:cNvPr id="151555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1128B24-46F1-4616-8CBE-DC54BE83F048}" type="slidenum">
              <a:rPr lang="pt-BR" sz="1200">
                <a:solidFill>
                  <a:srgbClr val="045C75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97</a:t>
            </a:fld>
            <a:endParaRPr lang="pt-BR" sz="1200">
              <a:solidFill>
                <a:srgbClr val="045C75"/>
              </a:solidFill>
              <a:latin typeface="Arial" panose="020B0604020202020204" pitchFamily="34" charset="0"/>
            </a:endParaRPr>
          </a:p>
        </p:txBody>
      </p:sp>
      <p:sp>
        <p:nvSpPr>
          <p:cNvPr id="151556" name="Rectangle 3"/>
          <p:cNvSpPr>
            <a:spLocks noGrp="1" noChangeArrowheads="1"/>
          </p:cNvSpPr>
          <p:nvPr>
            <p:ph idx="1"/>
          </p:nvPr>
        </p:nvSpPr>
        <p:spPr>
          <a:xfrm>
            <a:off x="513567" y="1928814"/>
            <a:ext cx="10521863" cy="4071937"/>
          </a:xfrm>
        </p:spPr>
        <p:txBody>
          <a:bodyPr>
            <a:noAutofit/>
          </a:bodyPr>
          <a:lstStyle/>
          <a:p>
            <a:pPr eaLnBrk="1" hangingPunct="1"/>
            <a:r>
              <a:rPr lang="pt-BR" sz="2000" dirty="0"/>
              <a:t>Critério baseado na especificação</a:t>
            </a:r>
          </a:p>
          <a:p>
            <a:pPr eaLnBrk="1" hangingPunct="1"/>
            <a:r>
              <a:rPr lang="pt-BR" sz="2000" dirty="0" smtClean="0"/>
              <a:t>Para </a:t>
            </a:r>
            <a:r>
              <a:rPr lang="pt-BR" sz="2000" dirty="0"/>
              <a:t>cada par de parâmetros de entrada de um sistema, cada combinação de valores válidos entre esses dois parâmetros deve ser coberta ao menos por um caso de teste</a:t>
            </a:r>
          </a:p>
          <a:p>
            <a:pPr eaLnBrk="1" hangingPunct="1"/>
            <a:r>
              <a:rPr lang="pt-BR" sz="2000" dirty="0" smtClean="0"/>
              <a:t>Ex</a:t>
            </a:r>
            <a:r>
              <a:rPr lang="pt-BR" sz="2000" dirty="0"/>
              <a:t>.</a:t>
            </a:r>
          </a:p>
          <a:p>
            <a:pPr lvl="1" eaLnBrk="1" hangingPunct="1"/>
            <a:r>
              <a:rPr lang="pt-BR" sz="1800" dirty="0"/>
              <a:t>Um banco criou um novo sistema de processamento de dados. Esse banco:</a:t>
            </a:r>
          </a:p>
          <a:p>
            <a:pPr lvl="2" eaLnBrk="1" hangingPunct="1"/>
            <a:r>
              <a:rPr lang="pt-BR" dirty="0"/>
              <a:t>Tem diferentes tipos de clientes: cliente VIP, cliente de negócio e cliente não categorizado;</a:t>
            </a:r>
          </a:p>
          <a:p>
            <a:pPr lvl="2" eaLnBrk="1" hangingPunct="1"/>
            <a:r>
              <a:rPr lang="pt-BR" dirty="0"/>
              <a:t>Tem diferentes tipos de conta: consulta, poupança, hipoteca, empréstimos do consumidor e empréstimos comerciais;</a:t>
            </a:r>
          </a:p>
          <a:p>
            <a:pPr lvl="2" eaLnBrk="1" hangingPunct="1"/>
            <a:r>
              <a:rPr lang="pt-BR" dirty="0"/>
              <a:t>Deve operar em países diferentes, que possuem regulamentos diferentes: Brasil, México, Argentina, Estados Unidos, Alemanha e </a:t>
            </a:r>
            <a:r>
              <a:rPr lang="pt-BR" dirty="0" smtClean="0"/>
              <a:t>Portugal</a:t>
            </a:r>
          </a:p>
          <a:p>
            <a:pPr lvl="1" eaLnBrk="1" hangingPunct="1"/>
            <a:r>
              <a:rPr lang="pt-BR" sz="1800" dirty="0" smtClean="0"/>
              <a:t>Para </a:t>
            </a:r>
            <a:r>
              <a:rPr lang="pt-BR" sz="1800" dirty="0"/>
              <a:t>essa situação temos 120 combinações diferentes de cenários!!!</a:t>
            </a:r>
          </a:p>
          <a:p>
            <a:pPr lvl="1" eaLnBrk="1" hangingPunct="1"/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149131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>
          <a:xfrm>
            <a:off x="350729" y="285750"/>
            <a:ext cx="10074384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pt-BR" sz="4000" dirty="0"/>
              <a:t>Derivação dos casos de teste </a:t>
            </a:r>
            <a:br>
              <a:rPr lang="pt-BR" sz="4000" dirty="0"/>
            </a:br>
            <a:r>
              <a:rPr lang="pt-BR" sz="3200" dirty="0"/>
              <a:t>Método Gráfico de causa e efeito</a:t>
            </a:r>
            <a:endParaRPr lang="pt-BR" sz="2800" dirty="0"/>
          </a:p>
        </p:txBody>
      </p:sp>
      <p:sp>
        <p:nvSpPr>
          <p:cNvPr id="152579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F35F5D7-ED0C-456B-B6E5-AE22BD027810}" type="slidenum">
              <a:rPr lang="pt-BR" sz="1200">
                <a:solidFill>
                  <a:srgbClr val="045C75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98</a:t>
            </a:fld>
            <a:endParaRPr lang="pt-BR" sz="1200">
              <a:solidFill>
                <a:srgbClr val="045C75"/>
              </a:solidFill>
              <a:latin typeface="Arial" panose="020B0604020202020204" pitchFamily="34" charset="0"/>
            </a:endParaRPr>
          </a:p>
        </p:txBody>
      </p:sp>
      <p:sp>
        <p:nvSpPr>
          <p:cNvPr id="152580" name="Rectangle 3"/>
          <p:cNvSpPr>
            <a:spLocks noGrp="1" noChangeArrowheads="1"/>
          </p:cNvSpPr>
          <p:nvPr>
            <p:ph idx="1"/>
          </p:nvPr>
        </p:nvSpPr>
        <p:spPr>
          <a:xfrm>
            <a:off x="531281" y="1841132"/>
            <a:ext cx="9264071" cy="4071937"/>
          </a:xfrm>
        </p:spPr>
        <p:txBody>
          <a:bodyPr/>
          <a:lstStyle/>
          <a:p>
            <a:pPr eaLnBrk="1" hangingPunct="1"/>
            <a:r>
              <a:rPr lang="pt-BR" dirty="0"/>
              <a:t>Passos</a:t>
            </a:r>
          </a:p>
          <a:p>
            <a:pPr lvl="1" eaLnBrk="1" hangingPunct="1"/>
            <a:r>
              <a:rPr lang="pt-BR" dirty="0"/>
              <a:t>Relacionar causas (condições de entrada) e efeitos (ações) para um módulo. </a:t>
            </a:r>
          </a:p>
          <a:p>
            <a:pPr lvl="1" eaLnBrk="1" hangingPunct="1"/>
            <a:r>
              <a:rPr lang="pt-BR" dirty="0"/>
              <a:t>Atribuir um indicador a cada causa e efeito</a:t>
            </a:r>
          </a:p>
          <a:p>
            <a:pPr lvl="1" eaLnBrk="1" hangingPunct="1"/>
            <a:r>
              <a:rPr lang="pt-BR" dirty="0"/>
              <a:t>Uma situação de causa e efeito é desenvolvida</a:t>
            </a:r>
          </a:p>
          <a:p>
            <a:pPr lvl="1" eaLnBrk="1" hangingPunct="1"/>
            <a:r>
              <a:rPr lang="pt-BR" dirty="0"/>
              <a:t>Essa situação é convertida em uma tabela de decisão</a:t>
            </a:r>
          </a:p>
          <a:p>
            <a:pPr lvl="1" eaLnBrk="1" hangingPunct="1"/>
            <a:r>
              <a:rPr lang="pt-BR" dirty="0"/>
              <a:t>As regras da tabela são convertidas em casos de teste</a:t>
            </a:r>
          </a:p>
          <a:p>
            <a:pPr lvl="1" eaLnBrk="1" hangingPunct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634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87202" y="360906"/>
            <a:ext cx="86868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pt-BR" sz="4000" dirty="0"/>
              <a:t>Derivação dos casos de teste </a:t>
            </a:r>
            <a:br>
              <a:rPr lang="pt-BR" sz="4000" dirty="0"/>
            </a:br>
            <a:r>
              <a:rPr lang="pt-BR" dirty="0"/>
              <a:t>Método </a:t>
            </a:r>
            <a:r>
              <a:rPr lang="pt-BR" sz="3200" dirty="0"/>
              <a:t>Gráfico de causa e efeito - exemplo</a:t>
            </a:r>
            <a:endParaRPr lang="pt-BR" sz="2800" dirty="0"/>
          </a:p>
        </p:txBody>
      </p:sp>
      <p:sp>
        <p:nvSpPr>
          <p:cNvPr id="153603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583395B-D954-4AB6-88F8-371C829633F9}" type="slidenum">
              <a:rPr lang="pt-BR" sz="1200">
                <a:solidFill>
                  <a:srgbClr val="045C75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99</a:t>
            </a:fld>
            <a:endParaRPr lang="pt-BR" sz="1200">
              <a:solidFill>
                <a:srgbClr val="045C75"/>
              </a:solidFill>
              <a:latin typeface="Arial" panose="020B0604020202020204" pitchFamily="34" charset="0"/>
            </a:endParaRPr>
          </a:p>
        </p:txBody>
      </p:sp>
      <p:sp>
        <p:nvSpPr>
          <p:cNvPr id="153604" name="Rectangle 3"/>
          <p:cNvSpPr>
            <a:spLocks noGrp="1" noChangeArrowheads="1"/>
          </p:cNvSpPr>
          <p:nvPr>
            <p:ph idx="1"/>
          </p:nvPr>
        </p:nvSpPr>
        <p:spPr>
          <a:xfrm>
            <a:off x="587202" y="1928814"/>
            <a:ext cx="9695036" cy="4071937"/>
          </a:xfrm>
        </p:spPr>
        <p:txBody>
          <a:bodyPr>
            <a:normAutofit fontScale="77500" lnSpcReduction="20000"/>
          </a:bodyPr>
          <a:lstStyle/>
          <a:p>
            <a:pPr eaLnBrk="1" hangingPunct="1"/>
            <a:r>
              <a:rPr lang="pt-BR" sz="2000" dirty="0"/>
              <a:t>Programa de cobrança de chamadas telefônicas</a:t>
            </a:r>
          </a:p>
          <a:p>
            <a:pPr lvl="1" eaLnBrk="1" hangingPunct="1"/>
            <a:r>
              <a:rPr lang="pt-BR" dirty="0"/>
              <a:t>Os valores de cada chamada são contabilizados de acordo com a duração, o local de destino da chamada e a faixa de horário</a:t>
            </a:r>
          </a:p>
          <a:p>
            <a:pPr lvl="1" eaLnBrk="1" hangingPunct="1"/>
            <a:endParaRPr lang="pt-BR" dirty="0"/>
          </a:p>
          <a:p>
            <a:pPr lvl="1" eaLnBrk="1" hangingPunct="1"/>
            <a:r>
              <a:rPr lang="pt-BR" dirty="0"/>
              <a:t>Se o local de destino for o mesmo da origem (chamada local) e a faixa de horário for das 6h as 23:59, o valor do minuto será R$1,00</a:t>
            </a:r>
          </a:p>
          <a:p>
            <a:pPr lvl="1" eaLnBrk="1" hangingPunct="1"/>
            <a:endParaRPr lang="pt-BR" dirty="0"/>
          </a:p>
          <a:p>
            <a:pPr lvl="1" eaLnBrk="1" hangingPunct="1"/>
            <a:r>
              <a:rPr lang="pt-BR" dirty="0"/>
              <a:t>Se for local e a faixa for das 0h às 5:59, o valor do minuto de cada chamada será R$ 0,50</a:t>
            </a:r>
          </a:p>
          <a:p>
            <a:pPr lvl="1" eaLnBrk="1" hangingPunct="1"/>
            <a:endParaRPr lang="pt-BR" dirty="0"/>
          </a:p>
          <a:p>
            <a:pPr lvl="1" eaLnBrk="1" hangingPunct="1"/>
            <a:r>
              <a:rPr lang="pt-BR" dirty="0"/>
              <a:t>Se o local for um outro estado (interurbana) e a faixa de horário for das 9h as 21h, o valor do minuto será calculado de acordo com o valor básico por estado</a:t>
            </a:r>
          </a:p>
          <a:p>
            <a:pPr lvl="1" eaLnBrk="1" hangingPunct="1"/>
            <a:endParaRPr lang="pt-BR" dirty="0"/>
          </a:p>
          <a:p>
            <a:pPr lvl="1" eaLnBrk="1" hangingPunct="1"/>
            <a:r>
              <a:rPr lang="pt-BR" dirty="0"/>
              <a:t>Se a chamada for interurbana e a faixa de horário for das 21h as 9h, o valor do minuto será fixado em R$ 1,00</a:t>
            </a:r>
          </a:p>
          <a:p>
            <a:pPr lvl="1" eaLnBrk="1" hangingPunct="1"/>
            <a:endParaRPr lang="pt-BR" dirty="0"/>
          </a:p>
          <a:p>
            <a:pPr lvl="1" eaLnBrk="1" hangingPunct="1"/>
            <a:r>
              <a:rPr lang="pt-BR" dirty="0"/>
              <a:t>Se a chamada for internacional, o valor não dependerá da faixa de horário e será calculado de acordo com o  valor básico por país</a:t>
            </a:r>
          </a:p>
          <a:p>
            <a:pPr lvl="1" eaLnBrk="1" hangingPunct="1"/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353852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1281</TotalTime>
  <Words>8849</Words>
  <Application>Microsoft Office PowerPoint</Application>
  <PresentationFormat>Widescreen</PresentationFormat>
  <Paragraphs>1894</Paragraphs>
  <Slides>155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155</vt:i4>
      </vt:variant>
    </vt:vector>
  </HeadingPairs>
  <TitlesOfParts>
    <vt:vector size="162" baseType="lpstr">
      <vt:lpstr>Arial</vt:lpstr>
      <vt:lpstr>Calibri</vt:lpstr>
      <vt:lpstr>Lucida Sans Unicode</vt:lpstr>
      <vt:lpstr>Trebuchet MS</vt:lpstr>
      <vt:lpstr>Wingdings 2</vt:lpstr>
      <vt:lpstr>Wingdings 3</vt:lpstr>
      <vt:lpstr>Facetado</vt:lpstr>
      <vt:lpstr>Engenharia de Software  Aula9: Teste de Software </vt:lpstr>
      <vt:lpstr>Apresentação do PowerPoint</vt:lpstr>
      <vt:lpstr>Por que estamos aqui falando de teste de software?   Você já usou um sistema que apresentou uma falha?</vt:lpstr>
      <vt:lpstr>O que é teste de software</vt:lpstr>
      <vt:lpstr>Assim...</vt:lpstr>
      <vt:lpstr>Mas o que acontece...</vt:lpstr>
      <vt:lpstr>Por que testar é difícil?</vt:lpstr>
      <vt:lpstr>Testar exige</vt:lpstr>
      <vt:lpstr>Conceitos importantes</vt:lpstr>
      <vt:lpstr>Como acontece o teste na empresa aonde você trabalha?</vt:lpstr>
      <vt:lpstr>Teste aplicados nas empresas em geral...</vt:lpstr>
      <vt:lpstr>Como garantir que um software testado pelo próprio desenvolvedor está corretamente testado ?</vt:lpstr>
      <vt:lpstr>O projeto de teste deve começar paralelamente ao projeto de desenvolvimento</vt:lpstr>
      <vt:lpstr>Custo da correção de defeitos</vt:lpstr>
      <vt:lpstr> Custo de teste em relação ao número de defeitos</vt:lpstr>
      <vt:lpstr>Pré-conceitos ligados a atividade de teste</vt:lpstr>
      <vt:lpstr>Integração com processo de desenvolvimento</vt:lpstr>
      <vt:lpstr>Conceito V</vt:lpstr>
      <vt:lpstr>Processo de Teste  Conceito V (2)</vt:lpstr>
      <vt:lpstr>Validação e Verificação</vt:lpstr>
      <vt:lpstr>Processo de Teste  Conceito V (4)</vt:lpstr>
      <vt:lpstr>Processo de Teste  Ciclo de vida</vt:lpstr>
      <vt:lpstr>Planejamento dos testes</vt:lpstr>
      <vt:lpstr>Planejamento dos testes</vt:lpstr>
      <vt:lpstr>Plano de teste</vt:lpstr>
      <vt:lpstr>Apresentação do PowerPoint</vt:lpstr>
      <vt:lpstr>Abordagens de teste</vt:lpstr>
      <vt:lpstr>Definição da abordagem de teste</vt:lpstr>
      <vt:lpstr>Definição da abordagem de teste Nível de teste</vt:lpstr>
      <vt:lpstr>Definição da abordagem de teste Nível de teste – Teste de Unidade</vt:lpstr>
      <vt:lpstr>Definição da abordagem de teste Nível de teste – Teste de Unidade (2)</vt:lpstr>
      <vt:lpstr>Definição da abordagem de teste Nível de teste – Teste de Integração</vt:lpstr>
      <vt:lpstr>Definição da abordagem de teste Nível de teste – Teste de Sistema</vt:lpstr>
      <vt:lpstr>Definição da abordagem de teste Nível de teste – Teste de aceitação</vt:lpstr>
      <vt:lpstr>Definição da abordagem de teste Nível de teste – Teste de Regressão</vt:lpstr>
      <vt:lpstr>Definição da abordagem de teste Técnica de teste</vt:lpstr>
      <vt:lpstr>Definição da abordagem de teste Tipos de teste</vt:lpstr>
      <vt:lpstr>Relação Nível x Técnica x Tipo de teste</vt:lpstr>
      <vt:lpstr>Apresentação do PowerPoint</vt:lpstr>
      <vt:lpstr>Teste Estrutural</vt:lpstr>
      <vt:lpstr>Teste Estrutural (caixa branca)</vt:lpstr>
      <vt:lpstr>Teste Estrutural (caixa branca)  Problemas </vt:lpstr>
      <vt:lpstr>Teste Estrutural (caixa branca)  Conceitos básicos</vt:lpstr>
      <vt:lpstr>Teste Estrutural (caixa branca)  Conceitos básicos (2) </vt:lpstr>
      <vt:lpstr>Teste Estrutural (caixa branca)  Conceitos básicos (3)</vt:lpstr>
      <vt:lpstr>Teste Estrutural (caixa branca)  Conceitos básicos (4)</vt:lpstr>
      <vt:lpstr>Teste Estrutural (caixa branca)  Conceitos básicos (5)</vt:lpstr>
      <vt:lpstr>Teste Estrutural (caixa branca)  Conceitos básicos (6)</vt:lpstr>
      <vt:lpstr>Teste Estrutural (caixa branca)  Conceitos básicos (7)</vt:lpstr>
      <vt:lpstr>Teste Estrutural (caixa branca)  Conceitos básicos (8)</vt:lpstr>
      <vt:lpstr>Teste Estrutural (caixa branca)  Critérios</vt:lpstr>
      <vt:lpstr>Teste Estrutural (caixa branca)  Critérios baseados em complexidade</vt:lpstr>
      <vt:lpstr>Teste Estrutural (caixa branca)  Critérios baseados em fluxo de controle</vt:lpstr>
      <vt:lpstr>Teste Estrutural (caixa branca)  Critérios baseados em fluxo de dados</vt:lpstr>
      <vt:lpstr>Teste Estrutural (caixa branca)  Utilização de Ferramentas</vt:lpstr>
      <vt:lpstr>Técnica de Teste Funcional</vt:lpstr>
      <vt:lpstr>Teste Funcional</vt:lpstr>
      <vt:lpstr>Teste Funcional (2)</vt:lpstr>
      <vt:lpstr>Teste Funcional - Critérios</vt:lpstr>
      <vt:lpstr>Teste Funcional - Critérios (2)</vt:lpstr>
      <vt:lpstr>Teste Funcional Critério de Particionamento em classes de equivalência</vt:lpstr>
      <vt:lpstr>Teste Funcional Critério de Particionamento em classes de equivalência (2)</vt:lpstr>
      <vt:lpstr>Teste Funcional Critério de Particionamento em classes de equivalência (3)</vt:lpstr>
      <vt:lpstr>Teste Funcional Critério de Particionamento em classes de equivalência (4)</vt:lpstr>
      <vt:lpstr>Teste Funcional Critério de Particionamento em classes de equivalência (5)</vt:lpstr>
      <vt:lpstr>Teste Funcional - Exemplo</vt:lpstr>
      <vt:lpstr>Teste Funcional - Exemplo (2)</vt:lpstr>
      <vt:lpstr>Teste Funcional - Exemplo (3)</vt:lpstr>
      <vt:lpstr>Teste Funcional - Exemplo (4)</vt:lpstr>
      <vt:lpstr>Teste Funcional - Exemplo (5)</vt:lpstr>
      <vt:lpstr>Teste Funcional - Exemplo (6)</vt:lpstr>
      <vt:lpstr>Teste Funcional Avaliação do critério de Particionamento em classes de equivalência</vt:lpstr>
      <vt:lpstr>Teste Funcional Critério de Análise do valor limite</vt:lpstr>
      <vt:lpstr>Teste Funcional Critério de Análise do valor limite - Exemplo</vt:lpstr>
      <vt:lpstr>Teste Funcional Critério de Teste funcional sistemático</vt:lpstr>
      <vt:lpstr>Teste Funcional Critério de Teste funcional sistemático Diretrizes para facilitar a identificação dos casos de teste</vt:lpstr>
      <vt:lpstr>Teste Funcional Critério de Teste funcional sistemático Diretrizes para facilitar a identificação dos casos de teste (2)</vt:lpstr>
      <vt:lpstr>Teste Funcional Critério de Teste funcional sistemático Diretrizes para facilitar a identificação dos casos de teste (3)</vt:lpstr>
      <vt:lpstr>Teste Funcional Critério de Teste funcional sistemático Diretrizes para facilitar a identificação dos casos de teste (4)</vt:lpstr>
      <vt:lpstr>Teste Funcional Critério de Teste funcional sistemático Diretrizes para facilitar a identificação dos casos de teste (5)</vt:lpstr>
      <vt:lpstr>Teste Funcional Critério de Teste funcional sistemático Diretrizes para facilitar a identificação dos casos de teste (6)</vt:lpstr>
      <vt:lpstr>Teste Funcional Critério de Teste funcional sistemático Diretrizes para facilitar a identificação dos casos de teste (7)</vt:lpstr>
      <vt:lpstr>Teste Funcional Critério de Teste funcional sistemático Exemplo</vt:lpstr>
      <vt:lpstr>Teste Funcional Critério de Teste funcional sistemático Avaliação do critério</vt:lpstr>
      <vt:lpstr>Teste Funcional Critério Error Guessing</vt:lpstr>
      <vt:lpstr>Teste funcional Considerações finais</vt:lpstr>
      <vt:lpstr>Trabalho em equipe (parte 2)</vt:lpstr>
      <vt:lpstr>Elaboração dos testes</vt:lpstr>
      <vt:lpstr>Elaboração dos testes</vt:lpstr>
      <vt:lpstr>Cenário - Exemplo</vt:lpstr>
      <vt:lpstr>Documentação de teste</vt:lpstr>
      <vt:lpstr>Documentação de teste</vt:lpstr>
      <vt:lpstr>Documentação de teste</vt:lpstr>
      <vt:lpstr>Elaboração do plano de caso de teste</vt:lpstr>
      <vt:lpstr>Derivação dos casos de teste</vt:lpstr>
      <vt:lpstr>Derivação dos casos de teste  Método Step-by-step</vt:lpstr>
      <vt:lpstr>Derivação dos casos de teste  Método PairWise de teste</vt:lpstr>
      <vt:lpstr>Derivação dos casos de teste  Método Gráfico de causa e efeito</vt:lpstr>
      <vt:lpstr>Derivação dos casos de teste  Método Gráfico de causa e efeito - exemplo</vt:lpstr>
      <vt:lpstr>Derivação dos casos de teste Método Gráfico de causa e efeito – exemplo – cont.</vt:lpstr>
      <vt:lpstr>Derivação dos casos de teste  Método Gráfico de causa e efeito – exemplo – cont.</vt:lpstr>
      <vt:lpstr>Derivação dos casos de teste Método da classe de equivalência (Meyers, 1979)</vt:lpstr>
      <vt:lpstr>Derivação dos casos de teste  Método do valor limite</vt:lpstr>
      <vt:lpstr>Desafios para um bom caso de teste</vt:lpstr>
      <vt:lpstr>Exemplo – Tela de Login e Senha</vt:lpstr>
      <vt:lpstr>Exemplo – Tela de Login e Senha (2)</vt:lpstr>
      <vt:lpstr>Exemplo – Tela de Login e Senha (3) Canários de teste</vt:lpstr>
      <vt:lpstr>Exemplo – Tela de Login e Senha (4) Canários de teste</vt:lpstr>
      <vt:lpstr>Exemplo – Tela de Login e Senha (5) Canários de teste</vt:lpstr>
      <vt:lpstr>Exemplo – Tela de Login e Senha (6) Canários de teste</vt:lpstr>
      <vt:lpstr>Exemplo – Tela de Login e Senha (7) Canários de teste</vt:lpstr>
      <vt:lpstr>Trabalho em equipe (Parte 3)</vt:lpstr>
      <vt:lpstr>Ambiente de teste</vt:lpstr>
      <vt:lpstr>Ambiente de teste</vt:lpstr>
      <vt:lpstr>Ambiente de teste Planejamento</vt:lpstr>
      <vt:lpstr>Ambiente de teste Preparação do ambiente</vt:lpstr>
      <vt:lpstr>Ambiente de teste Equipe de teste</vt:lpstr>
      <vt:lpstr>Ambiente de teste Volume de dados</vt:lpstr>
      <vt:lpstr>Ambiente de teste Origem dos dados</vt:lpstr>
      <vt:lpstr>Ambiente de teste </vt:lpstr>
      <vt:lpstr>Trabalho em equipe (Parte 4)</vt:lpstr>
      <vt:lpstr>Execução dos testes</vt:lpstr>
      <vt:lpstr>Execução dos testes</vt:lpstr>
      <vt:lpstr>Execução de teste unitário</vt:lpstr>
      <vt:lpstr>Execução de teste de integração</vt:lpstr>
      <vt:lpstr>Execução de teste de integração (2)</vt:lpstr>
      <vt:lpstr>Execução de teste do sistema</vt:lpstr>
      <vt:lpstr>Execução de teste do sistema (2)</vt:lpstr>
      <vt:lpstr>Execução de teste de aceitação </vt:lpstr>
      <vt:lpstr>Execução de testes</vt:lpstr>
      <vt:lpstr>Processo de execução dos testes</vt:lpstr>
      <vt:lpstr>Processo de execução dos testes (2)</vt:lpstr>
      <vt:lpstr>Registro dos resultados do teste</vt:lpstr>
      <vt:lpstr>Depuração</vt:lpstr>
      <vt:lpstr>Depuração</vt:lpstr>
      <vt:lpstr>Processo de Depuração</vt:lpstr>
      <vt:lpstr>Depuração durante a codificação</vt:lpstr>
      <vt:lpstr>Depuração após os testes</vt:lpstr>
      <vt:lpstr>Depuração após os testes (2)</vt:lpstr>
      <vt:lpstr>Técnicas de depuração</vt:lpstr>
      <vt:lpstr>Técnicas de depuração</vt:lpstr>
      <vt:lpstr>Depuração durante a manutenção</vt:lpstr>
      <vt:lpstr>Gestão de defeitos</vt:lpstr>
      <vt:lpstr>Princípios para a gestão de defeitos</vt:lpstr>
      <vt:lpstr>Gestão de defeitos</vt:lpstr>
      <vt:lpstr>Prevenção de defeitos</vt:lpstr>
      <vt:lpstr>Identificação do defeito</vt:lpstr>
      <vt:lpstr>Solução do defeito</vt:lpstr>
      <vt:lpstr>Teste de aceitação</vt:lpstr>
      <vt:lpstr>Teste de aceitação</vt:lpstr>
      <vt:lpstr>Critérios de aceitação</vt:lpstr>
      <vt:lpstr>Execução dos testes de aceitação</vt:lpstr>
      <vt:lpstr>Documento de aceitação</vt:lpstr>
      <vt:lpstr>Trabalho em equipe (Parte 5) Troca de equipes</vt:lpstr>
      <vt:lpstr>Referencias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Ana</dc:creator>
  <cp:lastModifiedBy>ANA</cp:lastModifiedBy>
  <cp:revision>120</cp:revision>
  <dcterms:created xsi:type="dcterms:W3CDTF">2017-09-03T20:20:15Z</dcterms:created>
  <dcterms:modified xsi:type="dcterms:W3CDTF">2022-10-10T12:04:20Z</dcterms:modified>
</cp:coreProperties>
</file>