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62" r:id="rId4"/>
    <p:sldId id="353" r:id="rId5"/>
    <p:sldId id="354" r:id="rId6"/>
    <p:sldId id="355" r:id="rId7"/>
    <p:sldId id="356" r:id="rId8"/>
    <p:sldId id="357" r:id="rId9"/>
    <p:sldId id="358" r:id="rId10"/>
    <p:sldId id="315" r:id="rId11"/>
    <p:sldId id="359" r:id="rId12"/>
    <p:sldId id="351" r:id="rId13"/>
    <p:sldId id="329" r:id="rId14"/>
    <p:sldId id="352" r:id="rId15"/>
    <p:sldId id="331" r:id="rId16"/>
    <p:sldId id="350" r:id="rId17"/>
    <p:sldId id="360" r:id="rId18"/>
    <p:sldId id="36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Aula 1 – </a:t>
            </a:r>
            <a:r>
              <a:rPr lang="pt-BR" sz="2400" dirty="0" smtClean="0"/>
              <a:t> Apresentação da disciplina, introdução a OO</a:t>
            </a:r>
            <a:br>
              <a:rPr lang="pt-BR" sz="2400" dirty="0" smtClean="0"/>
            </a:br>
            <a:r>
              <a:rPr lang="pt-BR" sz="2400" dirty="0" smtClean="0"/>
              <a:t>Conceito de classes e objetos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 smtClean="0"/>
              <a:t>Ana Patrícia F. Magalhães Mascarenhas</a:t>
            </a:r>
          </a:p>
          <a:p>
            <a:r>
              <a:rPr lang="pt-BR" dirty="0" smtClean="0"/>
              <a:t>Carlos </a:t>
            </a:r>
            <a:r>
              <a:rPr lang="pt-BR" dirty="0" err="1" smtClean="0"/>
              <a:t>Helano</a:t>
            </a:r>
            <a:endParaRPr lang="pt-BR" dirty="0" smtClean="0"/>
          </a:p>
          <a:p>
            <a:r>
              <a:rPr lang="pt-BR" dirty="0" smtClean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C402B77-0628-41AF-AA55-439EC1D7ED23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82814" y="169227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pt-BR" sz="2800" i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8208" y="623175"/>
            <a:ext cx="101600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Voltando a nossa definição de POO</a:t>
            </a:r>
            <a:endParaRPr lang="pt-BR" sz="4000" dirty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77030" y="1706820"/>
            <a:ext cx="102212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i="1" dirty="0"/>
              <a:t>POO</a:t>
            </a:r>
            <a:r>
              <a:rPr lang="pt-BR" sz="2800" dirty="0"/>
              <a:t> é um paradigma de programação de computadores onde se usam </a:t>
            </a:r>
            <a:r>
              <a:rPr lang="pt-BR" sz="2800" b="1" i="1" dirty="0">
                <a:solidFill>
                  <a:schemeClr val="accent1"/>
                </a:solidFill>
              </a:rPr>
              <a:t>classes</a:t>
            </a:r>
            <a:r>
              <a:rPr lang="pt-BR" sz="2800" dirty="0"/>
              <a:t> e </a:t>
            </a:r>
            <a:r>
              <a:rPr lang="pt-BR" sz="2800" b="1" i="1" dirty="0">
                <a:solidFill>
                  <a:schemeClr val="accent1"/>
                </a:solidFill>
              </a:rPr>
              <a:t>objetos</a:t>
            </a:r>
            <a:r>
              <a:rPr lang="pt-BR" sz="2800" dirty="0"/>
              <a:t>, criados a partir dos </a:t>
            </a:r>
            <a:r>
              <a:rPr lang="pt-BR" sz="2800" b="1" i="1" dirty="0">
                <a:solidFill>
                  <a:schemeClr val="accent1"/>
                </a:solidFill>
              </a:rPr>
              <a:t>modelos</a:t>
            </a:r>
            <a:r>
              <a:rPr lang="pt-BR" sz="2800" dirty="0"/>
              <a:t> descritos anteriormente, para representar e processar dados usando programas de computadores.</a:t>
            </a:r>
            <a:endParaRPr lang="pt-BR" sz="2800" i="1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478070" y="3898461"/>
            <a:ext cx="10020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Modelos -&gt; classes</a:t>
            </a:r>
          </a:p>
          <a:p>
            <a:pPr lvl="1"/>
            <a:r>
              <a:rPr lang="pt-BR" sz="2400" b="1" dirty="0" smtClean="0"/>
              <a:t>ex. estrutura da comanda do restaurante a quilo</a:t>
            </a:r>
          </a:p>
          <a:p>
            <a:r>
              <a:rPr lang="pt-BR" sz="2400" b="1" dirty="0" smtClean="0"/>
              <a:t>Objeto -&gt; materialização da classe</a:t>
            </a:r>
          </a:p>
          <a:p>
            <a:pPr lvl="1"/>
            <a:r>
              <a:rPr lang="pt-BR" sz="2400" b="1" dirty="0" smtClean="0"/>
              <a:t>ex. comanda de cada cliente, preenchida com seu consumo específico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023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82814" y="169227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pt-BR" sz="2800" i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8208" y="623175"/>
            <a:ext cx="112915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Analisando de outra perspectiva...</a:t>
            </a:r>
          </a:p>
          <a:p>
            <a:pPr>
              <a:spcBef>
                <a:spcPct val="50000"/>
              </a:spcBef>
            </a:pPr>
            <a:endParaRPr lang="pt-BR" sz="4000" dirty="0"/>
          </a:p>
          <a:p>
            <a:pPr>
              <a:spcBef>
                <a:spcPct val="50000"/>
              </a:spcBef>
            </a:pPr>
            <a:r>
              <a:rPr lang="pt-BR" sz="4000" dirty="0" smtClean="0"/>
              <a:t>o mundo real é formado por objetos e costumamos classificar esses objetos de acordo com suas características.</a:t>
            </a:r>
            <a:endParaRPr lang="pt-BR" sz="4000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C402B77-0628-41AF-AA55-439EC1D7ED23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82814" y="169227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pt-BR" sz="2800" i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08000" y="719139"/>
            <a:ext cx="101600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Observe esta cena</a:t>
            </a:r>
            <a:endParaRPr lang="pt-BR" sz="4000" dirty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016223" y="5688449"/>
            <a:ext cx="102151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i="1" dirty="0" smtClean="0"/>
              <a:t>Quais os objetos que você consegue identificar? 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ozinha Completa Madesa Marselha 8 Portas 3 Gavetas (Sem Tampo e Pia) -  Camic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77" y="-383109"/>
            <a:ext cx="6202710" cy="620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62320" y="1605943"/>
            <a:ext cx="3681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Forno de micro-ondas</a:t>
            </a:r>
          </a:p>
          <a:p>
            <a:r>
              <a:rPr lang="pt-BR" dirty="0" smtClean="0"/>
              <a:t>Fogão</a:t>
            </a:r>
          </a:p>
          <a:p>
            <a:r>
              <a:rPr lang="pt-BR" dirty="0" smtClean="0"/>
              <a:t>Forno elétrico</a:t>
            </a:r>
          </a:p>
          <a:p>
            <a:r>
              <a:rPr lang="pt-BR" dirty="0" smtClean="0"/>
              <a:t>Panela</a:t>
            </a:r>
          </a:p>
          <a:p>
            <a:r>
              <a:rPr lang="pt-BR" dirty="0" smtClean="0"/>
              <a:t>Tigela</a:t>
            </a:r>
          </a:p>
          <a:p>
            <a:r>
              <a:rPr lang="pt-BR" dirty="0" smtClean="0"/>
              <a:t>Talheres</a:t>
            </a:r>
          </a:p>
          <a:p>
            <a:r>
              <a:rPr lang="pt-BR" dirty="0" smtClean="0"/>
              <a:t>Armários</a:t>
            </a:r>
          </a:p>
          <a:p>
            <a:r>
              <a:rPr lang="pt-BR" dirty="0" smtClean="0"/>
              <a:t>Fruta</a:t>
            </a:r>
          </a:p>
          <a:p>
            <a:r>
              <a:rPr lang="pt-BR" dirty="0" smtClean="0"/>
              <a:t>Tempero</a:t>
            </a:r>
          </a:p>
          <a:p>
            <a:r>
              <a:rPr lang="pt-BR" dirty="0" smtClean="0"/>
              <a:t>Pão</a:t>
            </a:r>
          </a:p>
          <a:p>
            <a:r>
              <a:rPr lang="pt-BR" dirty="0" smtClean="0"/>
              <a:t>Farinha</a:t>
            </a:r>
          </a:p>
          <a:p>
            <a:r>
              <a:rPr lang="pt-BR" dirty="0" smtClean="0"/>
              <a:t>Bolo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016222" y="6136699"/>
            <a:ext cx="102151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i="1" dirty="0" smtClean="0"/>
              <a:t>Como você os classificaria de acordo com suas caraterísticas?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0173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8A5D4F3-4F0C-42FD-A1C2-8959CD44085B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79582" y="1524258"/>
            <a:ext cx="9672639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Formado por um conjunto de objetos que se comunicam, que interagem entre si.</a:t>
            </a:r>
          </a:p>
          <a:p>
            <a:pPr algn="just">
              <a:spcBef>
                <a:spcPct val="50000"/>
              </a:spcBef>
            </a:pPr>
            <a:endParaRPr lang="pt-BR" sz="2800" dirty="0"/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Objetos são classificados de acordo com suas características comuns, ex.:</a:t>
            </a:r>
          </a:p>
          <a:p>
            <a:pPr lvl="1" algn="just">
              <a:spcBef>
                <a:spcPct val="50000"/>
              </a:spcBef>
            </a:pPr>
            <a:r>
              <a:rPr lang="pt-BR" sz="2800" dirty="0" smtClean="0"/>
              <a:t>classe Eletrônico: funcionam com energia elétrica, são produzidos por um fabricante, possuem um nome, podem ser ligados e desligados.</a:t>
            </a:r>
          </a:p>
          <a:p>
            <a:pPr algn="just">
              <a:spcBef>
                <a:spcPct val="50000"/>
              </a:spcBef>
            </a:pPr>
            <a:endParaRPr lang="pt-BR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Programa Orientado a Objetos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7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8A5D4F3-4F0C-42FD-A1C2-8959CD44085B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648854" y="1690688"/>
            <a:ext cx="9672639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Em um sistema OO, </a:t>
            </a:r>
            <a:r>
              <a:rPr lang="pt-BR" sz="2800" i="1" dirty="0" smtClean="0">
                <a:solidFill>
                  <a:schemeClr val="accent1"/>
                </a:solidFill>
              </a:rPr>
              <a:t>objetos</a:t>
            </a:r>
            <a:r>
              <a:rPr lang="pt-BR" sz="2800" dirty="0" smtClean="0">
                <a:solidFill>
                  <a:schemeClr val="accent1"/>
                </a:solidFill>
              </a:rPr>
              <a:t> </a:t>
            </a:r>
            <a:r>
              <a:rPr lang="pt-BR" sz="2800" dirty="0" smtClean="0"/>
              <a:t>são criados (instanciados) a </a:t>
            </a:r>
            <a:r>
              <a:rPr lang="pt-BR" sz="2800" dirty="0"/>
              <a:t>partir de </a:t>
            </a:r>
            <a:r>
              <a:rPr lang="pt-BR" sz="2800" i="1" dirty="0" smtClean="0">
                <a:solidFill>
                  <a:schemeClr val="accent1"/>
                </a:solidFill>
              </a:rPr>
              <a:t>classes</a:t>
            </a:r>
            <a:r>
              <a:rPr lang="pt-BR" sz="2800" dirty="0" smtClean="0"/>
              <a:t>.</a:t>
            </a:r>
            <a:endParaRPr lang="pt-BR" sz="2800" dirty="0"/>
          </a:p>
          <a:p>
            <a:pPr algn="just">
              <a:spcBef>
                <a:spcPct val="50000"/>
              </a:spcBef>
            </a:pPr>
            <a:r>
              <a:rPr lang="pt-BR" sz="2800" dirty="0"/>
              <a:t>Classes são estruturas das linguagens POO </a:t>
            </a:r>
            <a:r>
              <a:rPr lang="pt-BR" sz="2800" dirty="0" smtClean="0"/>
              <a:t>que especificam os dados (atributos) </a:t>
            </a:r>
            <a:r>
              <a:rPr lang="pt-BR" sz="2800" dirty="0"/>
              <a:t>e as </a:t>
            </a:r>
            <a:r>
              <a:rPr lang="pt-BR" sz="2800" dirty="0" smtClean="0"/>
              <a:t>operações (métodos) </a:t>
            </a:r>
            <a:r>
              <a:rPr lang="pt-BR" sz="2800" dirty="0"/>
              <a:t>que devem ser efetuadas nos dados.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Um </a:t>
            </a:r>
            <a:r>
              <a:rPr lang="pt-BR" sz="2800" i="1" dirty="0">
                <a:solidFill>
                  <a:schemeClr val="accent1"/>
                </a:solidFill>
              </a:rPr>
              <a:t>objeto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ou </a:t>
            </a:r>
            <a:r>
              <a:rPr lang="pt-BR" sz="2800" i="1" dirty="0">
                <a:solidFill>
                  <a:schemeClr val="accent1"/>
                </a:solidFill>
              </a:rPr>
              <a:t>instância</a:t>
            </a:r>
            <a:r>
              <a:rPr lang="pt-BR" sz="2800" dirty="0">
                <a:solidFill>
                  <a:schemeClr val="accent1"/>
                </a:solidFill>
              </a:rPr>
              <a:t> </a:t>
            </a:r>
            <a:r>
              <a:rPr lang="pt-BR" sz="2800" dirty="0"/>
              <a:t>é a materialização da classe</a:t>
            </a:r>
            <a:r>
              <a:rPr lang="pt-BR" sz="2800" dirty="0" smtClean="0"/>
              <a:t>.</a:t>
            </a:r>
          </a:p>
          <a:p>
            <a:pPr algn="just">
              <a:spcBef>
                <a:spcPct val="50000"/>
              </a:spcBef>
            </a:pPr>
            <a:endParaRPr lang="pt-BR" sz="2800" dirty="0" smtClean="0"/>
          </a:p>
          <a:p>
            <a:pPr lvl="1" algn="just">
              <a:spcBef>
                <a:spcPct val="50000"/>
              </a:spcBef>
            </a:pPr>
            <a:r>
              <a:rPr lang="pt-BR" sz="2800" dirty="0" smtClean="0"/>
              <a:t>Classe </a:t>
            </a:r>
            <a:r>
              <a:rPr lang="pt-BR" sz="2800" dirty="0"/>
              <a:t>-&gt; </a:t>
            </a:r>
            <a:r>
              <a:rPr lang="pt-BR" sz="2800" dirty="0" err="1"/>
              <a:t>ObjetoEletrônico</a:t>
            </a:r>
            <a:endParaRPr lang="pt-BR" sz="2800" dirty="0"/>
          </a:p>
          <a:p>
            <a:pPr lvl="1" algn="just">
              <a:spcBef>
                <a:spcPct val="50000"/>
              </a:spcBef>
            </a:pPr>
            <a:r>
              <a:rPr lang="pt-BR" sz="2800" dirty="0"/>
              <a:t>Instância -&gt; Forno de micro-ondas produzido pela Brastemp</a:t>
            </a:r>
          </a:p>
          <a:p>
            <a:pPr algn="just">
              <a:spcBef>
                <a:spcPct val="50000"/>
              </a:spcBef>
            </a:pPr>
            <a:endParaRPr lang="pt-BR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Classe, Objeto e Instância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6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D0A3ED8-9A10-4222-B42B-3AE7EAABC6F8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298576" y="1739702"/>
            <a:ext cx="1052512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Os </a:t>
            </a:r>
            <a:r>
              <a:rPr lang="pt-BR" sz="2800" i="1" dirty="0">
                <a:solidFill>
                  <a:schemeClr val="accent1"/>
                </a:solidFill>
              </a:rPr>
              <a:t>dados</a:t>
            </a:r>
            <a:r>
              <a:rPr lang="pt-BR" sz="2800" dirty="0"/>
              <a:t> contidos em uma classe são conhecidos como </a:t>
            </a:r>
            <a:r>
              <a:rPr lang="pt-BR" sz="2800" i="1" dirty="0">
                <a:solidFill>
                  <a:schemeClr val="accent1"/>
                </a:solidFill>
              </a:rPr>
              <a:t>campos</a:t>
            </a:r>
            <a:r>
              <a:rPr lang="pt-BR" sz="2800" dirty="0"/>
              <a:t> ou </a:t>
            </a:r>
            <a:r>
              <a:rPr lang="pt-BR" sz="2800" i="1" dirty="0">
                <a:solidFill>
                  <a:schemeClr val="accent1"/>
                </a:solidFill>
              </a:rPr>
              <a:t>atributos</a:t>
            </a:r>
            <a:r>
              <a:rPr lang="pt-BR" sz="2800" dirty="0"/>
              <a:t> daquela classe.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Cada campo deve ter um nome e ser de um tipo de dado nativo ou uma classe existente.</a:t>
            </a:r>
          </a:p>
          <a:p>
            <a:pPr algn="just">
              <a:spcBef>
                <a:spcPct val="50000"/>
              </a:spcBef>
            </a:pPr>
            <a:endParaRPr lang="pt-BR" sz="2800" dirty="0" smtClean="0"/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As </a:t>
            </a:r>
            <a:r>
              <a:rPr lang="pt-BR" sz="2800" dirty="0"/>
              <a:t>operações contidas são os </a:t>
            </a:r>
            <a:r>
              <a:rPr lang="pt-BR" sz="2800" i="1" dirty="0">
                <a:solidFill>
                  <a:schemeClr val="accent1"/>
                </a:solidFill>
              </a:rPr>
              <a:t>métodos.</a:t>
            </a:r>
            <a:endParaRPr lang="pt-BR" sz="2800" i="1" dirty="0"/>
          </a:p>
          <a:p>
            <a:pPr algn="just">
              <a:spcBef>
                <a:spcPct val="50000"/>
              </a:spcBef>
            </a:pPr>
            <a:r>
              <a:rPr lang="pt-BR" sz="2800" i="1" dirty="0" smtClean="0">
                <a:solidFill>
                  <a:schemeClr val="accent1"/>
                </a:solidFill>
              </a:rPr>
              <a:t>Métodos</a:t>
            </a:r>
            <a:r>
              <a:rPr lang="pt-BR" sz="2800" i="1" dirty="0" smtClean="0"/>
              <a:t> </a:t>
            </a:r>
            <a:r>
              <a:rPr lang="pt-BR" sz="2800" dirty="0" smtClean="0"/>
              <a:t>podem receber argumentos.</a:t>
            </a:r>
            <a:endParaRPr lang="pt-BR" sz="2800" dirty="0" smtClean="0">
              <a:solidFill>
                <a:schemeClr val="accent1"/>
              </a:solidFill>
            </a:endParaRPr>
          </a:p>
          <a:p>
            <a:pPr algn="just">
              <a:spcBef>
                <a:spcPct val="50000"/>
              </a:spcBef>
            </a:pPr>
            <a:endParaRPr lang="pt-BR" sz="2800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58800" y="350441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Atributos 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5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0046CE1-056F-4939-8026-E88418448CE4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066800" y="712789"/>
            <a:ext cx="9034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Exemplos </a:t>
            </a:r>
            <a:r>
              <a:rPr lang="pt-BR" sz="4000" dirty="0"/>
              <a:t>de </a:t>
            </a:r>
            <a:r>
              <a:rPr lang="pt-BR" sz="4000" dirty="0" smtClean="0"/>
              <a:t>Classe na notação UML</a:t>
            </a:r>
            <a:endParaRPr lang="pt-BR" sz="4000" dirty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182814" y="163512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err="1" smtClean="0"/>
              <a:t>AparelhoEletronico</a:t>
            </a:r>
            <a:endParaRPr lang="pt-BR" sz="2800" dirty="0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687763" y="2273301"/>
            <a:ext cx="3987800" cy="3330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3687764" y="2713038"/>
            <a:ext cx="395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3663951" y="2309813"/>
            <a:ext cx="4022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 err="1" smtClean="0"/>
              <a:t>AparelhoEletronico</a:t>
            </a:r>
            <a:endParaRPr lang="pt-BR" b="1" dirty="0"/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3706814" y="2697163"/>
            <a:ext cx="3476625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dirty="0" smtClean="0"/>
              <a:t>nome</a:t>
            </a:r>
          </a:p>
          <a:p>
            <a:pPr>
              <a:spcBef>
                <a:spcPct val="20000"/>
              </a:spcBef>
            </a:pPr>
            <a:r>
              <a:rPr lang="pt-BR" dirty="0" smtClean="0"/>
              <a:t>fornecedor</a:t>
            </a:r>
            <a:endParaRPr lang="pt-BR" dirty="0"/>
          </a:p>
          <a:p>
            <a:pPr>
              <a:spcBef>
                <a:spcPct val="20000"/>
              </a:spcBef>
            </a:pPr>
            <a:r>
              <a:rPr lang="pt-BR" dirty="0"/>
              <a:t>v</a:t>
            </a:r>
            <a:r>
              <a:rPr lang="pt-BR" dirty="0" smtClean="0"/>
              <a:t>oltagem</a:t>
            </a:r>
          </a:p>
          <a:p>
            <a:pPr>
              <a:spcBef>
                <a:spcPct val="20000"/>
              </a:spcBef>
            </a:pPr>
            <a:r>
              <a:rPr lang="pt-BR" dirty="0" err="1" smtClean="0"/>
              <a:t>numeroSerie</a:t>
            </a:r>
            <a:endParaRPr lang="pt-BR" dirty="0" smtClean="0"/>
          </a:p>
          <a:p>
            <a:pPr>
              <a:spcBef>
                <a:spcPct val="20000"/>
              </a:spcBef>
            </a:pPr>
            <a:r>
              <a:rPr lang="pt-BR" dirty="0" err="1" smtClean="0"/>
              <a:t>situacao</a:t>
            </a:r>
            <a:endParaRPr lang="pt-BR" dirty="0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>
            <a:off x="3715908" y="4504315"/>
            <a:ext cx="398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14" name="Text Box 15"/>
          <p:cNvSpPr txBox="1">
            <a:spLocks noChangeArrowheads="1"/>
          </p:cNvSpPr>
          <p:nvPr/>
        </p:nvSpPr>
        <p:spPr bwMode="auto">
          <a:xfrm>
            <a:off x="3706814" y="4614637"/>
            <a:ext cx="40259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t-BR" dirty="0"/>
              <a:t>l</a:t>
            </a:r>
            <a:r>
              <a:rPr lang="pt-BR" dirty="0" smtClean="0"/>
              <a:t>igar()</a:t>
            </a:r>
          </a:p>
          <a:p>
            <a:pPr>
              <a:spcBef>
                <a:spcPct val="20000"/>
              </a:spcBef>
            </a:pPr>
            <a:r>
              <a:rPr lang="pt-BR" dirty="0" smtClean="0"/>
              <a:t>desligar()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D0A3ED8-9A10-4222-B42B-3AE7EAABC6F8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28688" y="1289219"/>
            <a:ext cx="10525124" cy="565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Classe </a:t>
            </a:r>
            <a:r>
              <a:rPr lang="pt-BR" sz="1600" dirty="0" err="1" smtClean="0"/>
              <a:t>AparelhoEletronico</a:t>
            </a:r>
            <a:r>
              <a:rPr lang="pt-BR" sz="1600" dirty="0" smtClean="0"/>
              <a:t>  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Inicio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</a:t>
            </a:r>
            <a:r>
              <a:rPr lang="pt-BR" sz="1600" dirty="0" smtClean="0"/>
              <a:t>atributos </a:t>
            </a:r>
            <a:r>
              <a:rPr lang="pt-BR" sz="1600" dirty="0" err="1" smtClean="0"/>
              <a:t>nomeAparelho</a:t>
            </a:r>
            <a:r>
              <a:rPr lang="pt-BR" sz="1600" dirty="0" smtClean="0"/>
              <a:t>, fornecedor, voltagem, </a:t>
            </a:r>
            <a:r>
              <a:rPr lang="pt-BR" sz="1600" dirty="0" err="1" smtClean="0"/>
              <a:t>numeroDeSerie</a:t>
            </a:r>
            <a:r>
              <a:rPr lang="pt-BR" sz="1600" dirty="0" smtClean="0"/>
              <a:t>, situação;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pt-BR" sz="1600" dirty="0" smtClean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 smtClean="0"/>
              <a:t>//</a:t>
            </a:r>
            <a:r>
              <a:rPr lang="pt-BR" sz="1600" dirty="0" err="1" smtClean="0"/>
              <a:t>Operacao</a:t>
            </a:r>
            <a:r>
              <a:rPr lang="pt-BR" sz="1600" dirty="0" smtClean="0"/>
              <a:t> </a:t>
            </a:r>
            <a:r>
              <a:rPr lang="pt-BR" sz="1600" dirty="0" err="1" smtClean="0"/>
              <a:t>criarAparelho</a:t>
            </a:r>
            <a:r>
              <a:rPr lang="pt-BR" sz="1600" dirty="0" smtClean="0"/>
              <a:t>, para inicializar os dados do aparelho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</a:t>
            </a:r>
            <a:r>
              <a:rPr lang="pt-BR" sz="1600" dirty="0" err="1"/>
              <a:t>operacao</a:t>
            </a:r>
            <a:r>
              <a:rPr lang="pt-BR" sz="1600" dirty="0"/>
              <a:t> </a:t>
            </a:r>
            <a:r>
              <a:rPr lang="pt-BR" sz="1600" dirty="0" err="1" smtClean="0"/>
              <a:t>criarAparelhoEletronico</a:t>
            </a:r>
            <a:r>
              <a:rPr lang="pt-BR" sz="1600" dirty="0" smtClean="0"/>
              <a:t>(</a:t>
            </a:r>
            <a:r>
              <a:rPr lang="pt-BR" sz="1600" dirty="0"/>
              <a:t>nome, </a:t>
            </a:r>
            <a:r>
              <a:rPr lang="pt-BR" sz="1600" dirty="0" err="1" smtClean="0"/>
              <a:t>fornec</a:t>
            </a:r>
            <a:r>
              <a:rPr lang="pt-BR" sz="1600" dirty="0" smtClean="0"/>
              <a:t>, volt, serie)  </a:t>
            </a:r>
            <a:r>
              <a:rPr lang="pt-BR" sz="1600" dirty="0"/>
              <a:t>// argumentos para operação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início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err="1" smtClean="0"/>
              <a:t>nomeAparelho</a:t>
            </a:r>
            <a:r>
              <a:rPr lang="pt-BR" sz="1600" dirty="0" smtClean="0"/>
              <a:t> </a:t>
            </a:r>
            <a:r>
              <a:rPr lang="pt-BR" sz="1600" dirty="0"/>
              <a:t>= nome</a:t>
            </a:r>
            <a:r>
              <a:rPr lang="pt-BR" sz="1600" dirty="0" smtClean="0"/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fornecedor = </a:t>
            </a:r>
            <a:r>
              <a:rPr lang="pt-BR" sz="1600" dirty="0" err="1" smtClean="0"/>
              <a:t>fornec</a:t>
            </a:r>
            <a:r>
              <a:rPr lang="pt-BR" sz="1600" dirty="0" smtClean="0"/>
              <a:t>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voltagem = volt;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	</a:t>
            </a:r>
            <a:r>
              <a:rPr lang="pt-BR" sz="1600" dirty="0" err="1" smtClean="0"/>
              <a:t>numeroDeSerie</a:t>
            </a:r>
            <a:r>
              <a:rPr lang="pt-BR" sz="1600" dirty="0" smtClean="0"/>
              <a:t> = serie;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</a:t>
            </a:r>
            <a:r>
              <a:rPr lang="pt-BR" sz="1600" dirty="0" smtClean="0"/>
              <a:t>      	</a:t>
            </a:r>
            <a:r>
              <a:rPr lang="pt-BR" sz="1600" dirty="0" err="1" smtClean="0"/>
              <a:t>situacao</a:t>
            </a:r>
            <a:r>
              <a:rPr lang="pt-BR" sz="1600" dirty="0" smtClean="0"/>
              <a:t> = “desligado”;</a:t>
            </a:r>
            <a:endParaRPr lang="pt-BR" sz="1600" dirty="0"/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sz="1600" dirty="0"/>
              <a:t>    fim</a:t>
            </a:r>
          </a:p>
          <a:p>
            <a:r>
              <a:rPr lang="pt-BR" sz="1600" dirty="0"/>
              <a:t>// </a:t>
            </a:r>
            <a:r>
              <a:rPr lang="pt-BR" sz="1600" dirty="0" smtClean="0"/>
              <a:t>operação para ligar o aparelho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/>
              <a:t>operacao</a:t>
            </a:r>
            <a:r>
              <a:rPr lang="pt-BR" sz="1600" dirty="0"/>
              <a:t> </a:t>
            </a:r>
            <a:r>
              <a:rPr lang="pt-BR" sz="1600" dirty="0" smtClean="0"/>
              <a:t>ligar() </a:t>
            </a:r>
          </a:p>
          <a:p>
            <a:r>
              <a:rPr lang="pt-BR" sz="1600" dirty="0" smtClean="0"/>
              <a:t>       início</a:t>
            </a:r>
            <a:endParaRPr lang="pt-BR" sz="1600" dirty="0"/>
          </a:p>
          <a:p>
            <a:r>
              <a:rPr lang="pt-BR" sz="1600" dirty="0" smtClean="0"/>
              <a:t>   </a:t>
            </a:r>
            <a:r>
              <a:rPr lang="pt-BR" sz="1600" dirty="0"/>
              <a:t>	</a:t>
            </a:r>
            <a:r>
              <a:rPr lang="pt-BR" sz="1600" dirty="0" err="1" smtClean="0"/>
              <a:t>sistuacao</a:t>
            </a:r>
            <a:r>
              <a:rPr lang="pt-BR" sz="1600" dirty="0" smtClean="0"/>
              <a:t> = “ligado”;</a:t>
            </a:r>
            <a:endParaRPr lang="pt-BR" sz="1600" dirty="0"/>
          </a:p>
          <a:p>
            <a:r>
              <a:rPr lang="pt-BR" sz="1600" dirty="0" smtClean="0"/>
              <a:t>       fim</a:t>
            </a:r>
          </a:p>
          <a:p>
            <a:r>
              <a:rPr lang="pt-BR" sz="1600" dirty="0" smtClean="0"/>
              <a:t>Fim</a:t>
            </a:r>
            <a:endParaRPr lang="pt-BR" sz="1600" dirty="0"/>
          </a:p>
          <a:p>
            <a:pPr algn="just">
              <a:spcBef>
                <a:spcPct val="50000"/>
              </a:spcBef>
            </a:pP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58800" y="350441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Definição de classes em pseudocódigo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4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CD0A3ED8-9A10-4222-B42B-3AE7EAABC6F8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28676" y="1289277"/>
            <a:ext cx="10525124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pt-BR" dirty="0" smtClean="0"/>
              <a:t>Defina classes para os cenários a seguir usando a notação UML e em </a:t>
            </a:r>
            <a:r>
              <a:rPr lang="pt-BR" dirty="0" err="1" smtClean="0"/>
              <a:t>pseudo-código</a:t>
            </a:r>
            <a:r>
              <a:rPr lang="pt-BR" dirty="0" smtClean="0"/>
              <a:t>.</a:t>
            </a:r>
            <a:endParaRPr lang="pt-BR" dirty="0"/>
          </a:p>
          <a:p>
            <a:pPr algn="just">
              <a:spcBef>
                <a:spcPct val="50000"/>
              </a:spcBef>
            </a:pPr>
            <a:endParaRPr lang="pt-BR" dirty="0" smtClean="0"/>
          </a:p>
          <a:p>
            <a:pPr marL="342900" indent="-342900" algn="just">
              <a:spcBef>
                <a:spcPct val="50000"/>
              </a:spcBef>
              <a:buAutoNum type="arabicParenR"/>
            </a:pPr>
            <a:r>
              <a:rPr lang="pt-BR" dirty="0" smtClean="0"/>
              <a:t>Classe que represente uma conta bancária. Toda conta deve ter o </a:t>
            </a:r>
            <a:r>
              <a:rPr lang="pt-BR" dirty="0" err="1" smtClean="0"/>
              <a:t>cpf</a:t>
            </a:r>
            <a:r>
              <a:rPr lang="pt-BR" dirty="0" smtClean="0"/>
              <a:t> e o nome do correntista, o saldo e as operações de saque, deposito e consulta de saque. Só é possível efetuar saque aa conta se esta possuir saldo.</a:t>
            </a:r>
          </a:p>
          <a:p>
            <a:pPr marL="342900" indent="-342900" algn="just">
              <a:spcBef>
                <a:spcPct val="50000"/>
              </a:spcBef>
              <a:buAutoNum type="arabicParenR"/>
            </a:pPr>
            <a:r>
              <a:rPr lang="pt-BR" dirty="0" smtClean="0"/>
              <a:t>Classe que represente um quadrado, com largura e comprimento e as operações para calcular o perímetro e a área do quadrado.</a:t>
            </a:r>
          </a:p>
          <a:p>
            <a:pPr marL="342900" indent="-342900" algn="just">
              <a:spcBef>
                <a:spcPct val="50000"/>
              </a:spcBef>
              <a:buAutoNum type="arabicParenR"/>
            </a:pPr>
            <a:r>
              <a:rPr lang="pt-BR" dirty="0" smtClean="0"/>
              <a:t>Classe que represente uma comanda de restaurante a quilo com o peso consumido, quantidade de bebida e peso da sobremesa. Operação para criar uma comanda e calcular o total a ser pago considerando que a comida custa R$40,00 por g, a sobremesa R$ 50,00 o quilo e a bebida R$2,00 a unidade.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58800" y="350441"/>
            <a:ext cx="11264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4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EAA85B6-F7F4-4DBE-BB75-3CA773B4E420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38200" y="113664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Entender os princípios básicos do paradigma de Orientação a Objetos</a:t>
            </a:r>
          </a:p>
          <a:p>
            <a:pPr lvl="1"/>
            <a:r>
              <a:rPr lang="pt-BR" dirty="0" smtClean="0"/>
              <a:t>Identificar os principais conceitos da programação orientada a objetos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endParaRPr lang="pt-BR" dirty="0" smtClean="0"/>
          </a:p>
          <a:p>
            <a:pPr lvl="1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BARNES, J. David, KÖLLING, Michael.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Programação Orientada a Objetos com Java.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Pearson, 2004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HORSTMANN, Gay S., CORNELL, Gary.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Core Java 2. Volume I – Fundamentos.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Makron Books, 2000.</a:t>
            </a:r>
            <a:r>
              <a:rPr lang="pt-BR" sz="3200" dirty="0"/>
              <a:t> </a:t>
            </a:r>
            <a:endParaRPr lang="pt-BR" sz="4800" dirty="0">
              <a:latin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Santos, Rafael.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Introdução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Programação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Orientada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Objetos</a:t>
            </a: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 Java.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Ed. Campos, 2. ed., 2013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EAA85B6-F7F4-4DBE-BB75-3CA773B4E420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9219" name="Text Box 1028"/>
          <p:cNvSpPr txBox="1">
            <a:spLocks noChangeArrowheads="1"/>
          </p:cNvSpPr>
          <p:nvPr/>
        </p:nvSpPr>
        <p:spPr bwMode="auto">
          <a:xfrm>
            <a:off x="571500" y="712789"/>
            <a:ext cx="95297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O que é um programa de computador?</a:t>
            </a:r>
          </a:p>
        </p:txBody>
      </p:sp>
      <p:sp>
        <p:nvSpPr>
          <p:cNvPr id="9220" name="Text Box 1029"/>
          <p:cNvSpPr txBox="1">
            <a:spLocks noChangeArrowheads="1"/>
          </p:cNvSpPr>
          <p:nvPr/>
        </p:nvSpPr>
        <p:spPr bwMode="auto">
          <a:xfrm>
            <a:off x="1333500" y="1692275"/>
            <a:ext cx="8731251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/>
              <a:t>Conjunto de comandos e regras que um programador deve conhecer para poder manipular os recursos de um computador.</a:t>
            </a:r>
          </a:p>
          <a:p>
            <a:pPr algn="just">
              <a:spcBef>
                <a:spcPct val="50000"/>
              </a:spcBef>
            </a:pPr>
            <a:r>
              <a:rPr lang="pt-BR" sz="2800"/>
              <a:t>São escritos em uma linguagem de programação.</a:t>
            </a:r>
          </a:p>
          <a:p>
            <a:pPr algn="just">
              <a:spcBef>
                <a:spcPct val="50000"/>
              </a:spcBef>
            </a:pPr>
            <a:r>
              <a:rPr lang="pt-BR" sz="2800"/>
              <a:t>Para que um programa possa ser executado deve ser traduzido para uma linguagem que possa ser compreendida pelo computador através de um compilador.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C402B77-0628-41AF-AA55-439EC1D7ED2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182814" y="1692276"/>
            <a:ext cx="7881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pt-BR" sz="2800" i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5925" y="669035"/>
            <a:ext cx="10687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/>
              <a:t>O que é Programação Orientada a Objetos?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127342" y="1724026"/>
            <a:ext cx="979535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i="1" dirty="0"/>
              <a:t>POO</a:t>
            </a:r>
            <a:r>
              <a:rPr lang="pt-BR" sz="2800" dirty="0"/>
              <a:t> é um paradigma de programação de computadores onde se usam </a:t>
            </a:r>
            <a:r>
              <a:rPr lang="pt-BR" sz="2800" b="1" i="1" dirty="0">
                <a:solidFill>
                  <a:schemeClr val="accent1"/>
                </a:solidFill>
              </a:rPr>
              <a:t>classes</a:t>
            </a:r>
            <a:r>
              <a:rPr lang="pt-BR" sz="2800" dirty="0"/>
              <a:t> e </a:t>
            </a:r>
            <a:r>
              <a:rPr lang="pt-BR" sz="2800" b="1" i="1" dirty="0">
                <a:solidFill>
                  <a:schemeClr val="accent1"/>
                </a:solidFill>
              </a:rPr>
              <a:t>objetos</a:t>
            </a:r>
            <a:r>
              <a:rPr lang="pt-BR" sz="2800" dirty="0"/>
              <a:t>, criados a partir dos </a:t>
            </a:r>
            <a:r>
              <a:rPr lang="pt-BR" sz="2800" b="1" i="1" dirty="0">
                <a:solidFill>
                  <a:schemeClr val="accent1"/>
                </a:solidFill>
              </a:rPr>
              <a:t>modelos</a:t>
            </a:r>
            <a:r>
              <a:rPr lang="pt-BR" sz="2800" dirty="0"/>
              <a:t> descritos anteriormente, para representar e processar dados usando programas de computadores.</a:t>
            </a:r>
            <a:endParaRPr lang="pt-BR" sz="2800" i="1" dirty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31FB62-F8BC-4D36-AB40-54FD63A9E5A7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43757" y="470696"/>
            <a:ext cx="7900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dirty="0"/>
              <a:t>O que são Modelos?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920615" y="1460155"/>
            <a:ext cx="101666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Modelos são </a:t>
            </a:r>
            <a:r>
              <a:rPr lang="pt-BR" sz="2800" dirty="0">
                <a:solidFill>
                  <a:schemeClr val="accent1"/>
                </a:solidFill>
              </a:rPr>
              <a:t>representações simplificadas </a:t>
            </a:r>
            <a:r>
              <a:rPr lang="pt-BR" sz="2800" dirty="0"/>
              <a:t>de objetos, pessoas, itens, tarefas, processos, conceitos, </a:t>
            </a:r>
            <a:r>
              <a:rPr lang="pt-BR" sz="2800" dirty="0" smtClean="0"/>
              <a:t>ideias </a:t>
            </a:r>
            <a:r>
              <a:rPr lang="pt-BR" sz="2800" dirty="0"/>
              <a:t>etc. São usados comumente por pessoas no seu dia-a-dia, independente do uso de computadores.</a:t>
            </a:r>
          </a:p>
        </p:txBody>
      </p:sp>
      <p:grpSp>
        <p:nvGrpSpPr>
          <p:cNvPr id="13317" name="Group 29"/>
          <p:cNvGrpSpPr>
            <a:grpSpLocks/>
          </p:cNvGrpSpPr>
          <p:nvPr/>
        </p:nvGrpSpPr>
        <p:grpSpPr bwMode="auto">
          <a:xfrm>
            <a:off x="2328863" y="4024314"/>
            <a:ext cx="7607300" cy="2725737"/>
            <a:chOff x="507" y="2223"/>
            <a:chExt cx="4792" cy="1717"/>
          </a:xfrm>
        </p:grpSpPr>
        <p:grpSp>
          <p:nvGrpSpPr>
            <p:cNvPr id="13318" name="Group 30"/>
            <p:cNvGrpSpPr>
              <a:grpSpLocks/>
            </p:cNvGrpSpPr>
            <p:nvPr/>
          </p:nvGrpSpPr>
          <p:grpSpPr bwMode="auto">
            <a:xfrm>
              <a:off x="507" y="2223"/>
              <a:ext cx="4792" cy="1717"/>
              <a:chOff x="507" y="2223"/>
              <a:chExt cx="4792" cy="1717"/>
            </a:xfrm>
          </p:grpSpPr>
          <p:sp>
            <p:nvSpPr>
              <p:cNvPr id="13337" name="Rectangle 31"/>
              <p:cNvSpPr>
                <a:spLocks noChangeArrowheads="1"/>
              </p:cNvSpPr>
              <p:nvPr/>
            </p:nvSpPr>
            <p:spPr bwMode="auto">
              <a:xfrm>
                <a:off x="518" y="2223"/>
                <a:ext cx="4770" cy="171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38" name="Rectangle 32"/>
              <p:cNvSpPr>
                <a:spLocks noChangeArrowheads="1"/>
              </p:cNvSpPr>
              <p:nvPr/>
            </p:nvSpPr>
            <p:spPr bwMode="auto">
              <a:xfrm>
                <a:off x="507" y="2223"/>
                <a:ext cx="4781" cy="3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39" name="Text Box 33"/>
              <p:cNvSpPr txBox="1">
                <a:spLocks noChangeArrowheads="1"/>
              </p:cNvSpPr>
              <p:nvPr/>
            </p:nvSpPr>
            <p:spPr bwMode="auto">
              <a:xfrm>
                <a:off x="530" y="2243"/>
                <a:ext cx="47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dirty="0" smtClean="0"/>
                  <a:t>Modelo da comanda de um restaurante quilo hipotético</a:t>
                </a:r>
                <a:endParaRPr lang="pt-BR" sz="2000" dirty="0"/>
              </a:p>
            </p:txBody>
          </p:sp>
        </p:grpSp>
        <p:grpSp>
          <p:nvGrpSpPr>
            <p:cNvPr id="13319" name="Group 34"/>
            <p:cNvGrpSpPr>
              <a:grpSpLocks/>
            </p:cNvGrpSpPr>
            <p:nvPr/>
          </p:nvGrpSpPr>
          <p:grpSpPr bwMode="auto">
            <a:xfrm>
              <a:off x="551" y="2604"/>
              <a:ext cx="1520" cy="1270"/>
              <a:chOff x="611" y="2604"/>
              <a:chExt cx="1520" cy="1270"/>
            </a:xfrm>
          </p:grpSpPr>
          <p:sp>
            <p:nvSpPr>
              <p:cNvPr id="13332" name="Rectangle 35"/>
              <p:cNvSpPr>
                <a:spLocks noChangeArrowheads="1"/>
              </p:cNvSpPr>
              <p:nvPr/>
            </p:nvSpPr>
            <p:spPr bwMode="auto">
              <a:xfrm>
                <a:off x="611" y="2604"/>
                <a:ext cx="1520" cy="12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33" name="Text Box 36"/>
              <p:cNvSpPr txBox="1">
                <a:spLocks noChangeArrowheads="1"/>
              </p:cNvSpPr>
              <p:nvPr/>
            </p:nvSpPr>
            <p:spPr bwMode="auto">
              <a:xfrm>
                <a:off x="639" y="2624"/>
                <a:ext cx="1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Mesa 1</a:t>
                </a:r>
              </a:p>
            </p:txBody>
          </p:sp>
          <p:sp>
            <p:nvSpPr>
              <p:cNvPr id="13334" name="Line 37"/>
              <p:cNvSpPr>
                <a:spLocks noChangeShapeType="1"/>
              </p:cNvSpPr>
              <p:nvPr/>
            </p:nvSpPr>
            <p:spPr bwMode="auto">
              <a:xfrm flipV="1">
                <a:off x="622" y="2834"/>
                <a:ext cx="1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5" name="Text Box 38"/>
              <p:cNvSpPr txBox="1">
                <a:spLocks noChangeArrowheads="1"/>
              </p:cNvSpPr>
              <p:nvPr/>
            </p:nvSpPr>
            <p:spPr bwMode="auto">
              <a:xfrm>
                <a:off x="643" y="2863"/>
                <a:ext cx="1278" cy="1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Kg refeição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Sobremesa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Refrigerante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Cerveja</a:t>
                </a:r>
              </a:p>
            </p:txBody>
          </p:sp>
          <p:sp>
            <p:nvSpPr>
              <p:cNvPr id="13336" name="Line 39"/>
              <p:cNvSpPr>
                <a:spLocks noChangeShapeType="1"/>
              </p:cNvSpPr>
              <p:nvPr/>
            </p:nvSpPr>
            <p:spPr bwMode="auto">
              <a:xfrm>
                <a:off x="1601" y="2857"/>
                <a:ext cx="0" cy="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20" name="Group 40"/>
            <p:cNvGrpSpPr>
              <a:grpSpLocks/>
            </p:cNvGrpSpPr>
            <p:nvPr/>
          </p:nvGrpSpPr>
          <p:grpSpPr bwMode="auto">
            <a:xfrm>
              <a:off x="2151" y="2608"/>
              <a:ext cx="1520" cy="1270"/>
              <a:chOff x="611" y="2604"/>
              <a:chExt cx="1520" cy="1270"/>
            </a:xfrm>
          </p:grpSpPr>
          <p:sp>
            <p:nvSpPr>
              <p:cNvPr id="13327" name="Rectangle 41"/>
              <p:cNvSpPr>
                <a:spLocks noChangeArrowheads="1"/>
              </p:cNvSpPr>
              <p:nvPr/>
            </p:nvSpPr>
            <p:spPr bwMode="auto">
              <a:xfrm>
                <a:off x="611" y="2604"/>
                <a:ext cx="1520" cy="12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28" name="Text Box 42"/>
              <p:cNvSpPr txBox="1">
                <a:spLocks noChangeArrowheads="1"/>
              </p:cNvSpPr>
              <p:nvPr/>
            </p:nvSpPr>
            <p:spPr bwMode="auto">
              <a:xfrm>
                <a:off x="639" y="2624"/>
                <a:ext cx="1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Mesa 2</a:t>
                </a:r>
              </a:p>
            </p:txBody>
          </p:sp>
          <p:sp>
            <p:nvSpPr>
              <p:cNvPr id="13329" name="Line 43"/>
              <p:cNvSpPr>
                <a:spLocks noChangeShapeType="1"/>
              </p:cNvSpPr>
              <p:nvPr/>
            </p:nvSpPr>
            <p:spPr bwMode="auto">
              <a:xfrm flipV="1">
                <a:off x="622" y="2834"/>
                <a:ext cx="1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0" name="Text Box 44"/>
              <p:cNvSpPr txBox="1">
                <a:spLocks noChangeArrowheads="1"/>
              </p:cNvSpPr>
              <p:nvPr/>
            </p:nvSpPr>
            <p:spPr bwMode="auto">
              <a:xfrm>
                <a:off x="643" y="2863"/>
                <a:ext cx="1278" cy="1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Kg refeição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Sobremesa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Refrigerante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Cerveja</a:t>
                </a:r>
              </a:p>
            </p:txBody>
          </p:sp>
          <p:sp>
            <p:nvSpPr>
              <p:cNvPr id="13331" name="Line 45"/>
              <p:cNvSpPr>
                <a:spLocks noChangeShapeType="1"/>
              </p:cNvSpPr>
              <p:nvPr/>
            </p:nvSpPr>
            <p:spPr bwMode="auto">
              <a:xfrm>
                <a:off x="1601" y="2857"/>
                <a:ext cx="0" cy="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21" name="Group 46"/>
            <p:cNvGrpSpPr>
              <a:grpSpLocks/>
            </p:cNvGrpSpPr>
            <p:nvPr/>
          </p:nvGrpSpPr>
          <p:grpSpPr bwMode="auto">
            <a:xfrm>
              <a:off x="3739" y="2624"/>
              <a:ext cx="1520" cy="1270"/>
              <a:chOff x="611" y="2604"/>
              <a:chExt cx="1520" cy="1270"/>
            </a:xfrm>
          </p:grpSpPr>
          <p:sp>
            <p:nvSpPr>
              <p:cNvPr id="13322" name="Rectangle 47"/>
              <p:cNvSpPr>
                <a:spLocks noChangeArrowheads="1"/>
              </p:cNvSpPr>
              <p:nvPr/>
            </p:nvSpPr>
            <p:spPr bwMode="auto">
              <a:xfrm>
                <a:off x="611" y="2604"/>
                <a:ext cx="1520" cy="126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23" name="Text Box 48"/>
              <p:cNvSpPr txBox="1">
                <a:spLocks noChangeArrowheads="1"/>
              </p:cNvSpPr>
              <p:nvPr/>
            </p:nvSpPr>
            <p:spPr bwMode="auto">
              <a:xfrm>
                <a:off x="639" y="2624"/>
                <a:ext cx="1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Mesa 3</a:t>
                </a:r>
              </a:p>
            </p:txBody>
          </p:sp>
          <p:sp>
            <p:nvSpPr>
              <p:cNvPr id="13324" name="Line 49"/>
              <p:cNvSpPr>
                <a:spLocks noChangeShapeType="1"/>
              </p:cNvSpPr>
              <p:nvPr/>
            </p:nvSpPr>
            <p:spPr bwMode="auto">
              <a:xfrm flipV="1">
                <a:off x="622" y="2834"/>
                <a:ext cx="1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5" name="Text Box 50"/>
              <p:cNvSpPr txBox="1">
                <a:spLocks noChangeArrowheads="1"/>
              </p:cNvSpPr>
              <p:nvPr/>
            </p:nvSpPr>
            <p:spPr bwMode="auto">
              <a:xfrm>
                <a:off x="643" y="2863"/>
                <a:ext cx="1278" cy="1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Kg refeição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Sobremesa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Refrigerante</a:t>
                </a:r>
              </a:p>
              <a:p>
                <a:pPr>
                  <a:spcBef>
                    <a:spcPct val="50000"/>
                  </a:spcBef>
                </a:pPr>
                <a:r>
                  <a:rPr lang="pt-BR"/>
                  <a:t>Cerveja</a:t>
                </a:r>
              </a:p>
            </p:txBody>
          </p:sp>
          <p:sp>
            <p:nvSpPr>
              <p:cNvPr id="13326" name="Line 51"/>
              <p:cNvSpPr>
                <a:spLocks noChangeShapeType="1"/>
              </p:cNvSpPr>
              <p:nvPr/>
            </p:nvSpPr>
            <p:spPr bwMode="auto">
              <a:xfrm>
                <a:off x="1601" y="2857"/>
                <a:ext cx="0" cy="10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8" name="Retângulo 27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394075" y="3269293"/>
            <a:ext cx="518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funciona um restaurante a quilo convencional?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7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C64A130-2B23-42ED-BB20-0E81128995DE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4339" name="Text Box 27"/>
          <p:cNvSpPr txBox="1">
            <a:spLocks noChangeArrowheads="1"/>
          </p:cNvSpPr>
          <p:nvPr/>
        </p:nvSpPr>
        <p:spPr bwMode="auto">
          <a:xfrm>
            <a:off x="582395" y="352189"/>
            <a:ext cx="93998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dirty="0"/>
              <a:t>O que são Modelos?</a:t>
            </a:r>
          </a:p>
        </p:txBody>
      </p:sp>
      <p:sp>
        <p:nvSpPr>
          <p:cNvPr id="14340" name="Text Box 28"/>
          <p:cNvSpPr txBox="1">
            <a:spLocks noChangeArrowheads="1"/>
          </p:cNvSpPr>
          <p:nvPr/>
        </p:nvSpPr>
        <p:spPr bwMode="auto">
          <a:xfrm>
            <a:off x="1089764" y="1692276"/>
            <a:ext cx="994566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 smtClean="0"/>
              <a:t>O modelo da comanda do </a:t>
            </a:r>
            <a:r>
              <a:rPr lang="pt-BR" sz="2800" dirty="0"/>
              <a:t>restaurante, </a:t>
            </a:r>
            <a:r>
              <a:rPr lang="pt-BR" sz="2800" dirty="0" smtClean="0"/>
              <a:t>representa </a:t>
            </a:r>
            <a:r>
              <a:rPr lang="pt-BR" sz="2800" dirty="0"/>
              <a:t>de forma simplificada as informações do restaurante necessárias para contabilizar os pedidos.</a:t>
            </a:r>
          </a:p>
          <a:p>
            <a:pPr algn="just">
              <a:spcBef>
                <a:spcPct val="50000"/>
              </a:spcBef>
            </a:pPr>
            <a:r>
              <a:rPr lang="pt-BR" sz="2800" dirty="0"/>
              <a:t>O modelo representa certos </a:t>
            </a:r>
            <a:r>
              <a:rPr lang="pt-BR" sz="2800" b="1" i="1" dirty="0">
                <a:solidFill>
                  <a:schemeClr val="accent1"/>
                </a:solidFill>
              </a:rPr>
              <a:t>dados</a:t>
            </a:r>
            <a:r>
              <a:rPr lang="pt-BR" sz="2800" dirty="0"/>
              <a:t> ou informações. Os dados contidos no modelo são somente relevantes à abstração do mundo real feita.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870ACAE-B6E6-482C-A4BF-BC562B138EA6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01041" y="412164"/>
            <a:ext cx="970043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dirty="0"/>
              <a:t>O que são Modelos?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01666" y="1349375"/>
            <a:ext cx="10997852" cy="47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dirty="0"/>
              <a:t>Um modelo normalmente contém </a:t>
            </a:r>
            <a:r>
              <a:rPr lang="pt-BR" sz="2800" b="1" i="1" dirty="0">
                <a:solidFill>
                  <a:schemeClr val="accent1"/>
                </a:solidFill>
              </a:rPr>
              <a:t>operações</a:t>
            </a:r>
            <a:r>
              <a:rPr lang="pt-BR" sz="2800" dirty="0"/>
              <a:t> ou </a:t>
            </a:r>
            <a:r>
              <a:rPr lang="pt-BR" sz="2800" dirty="0" smtClean="0"/>
              <a:t>procedimentos associados </a:t>
            </a:r>
            <a:r>
              <a:rPr lang="pt-BR" sz="2800" dirty="0"/>
              <a:t>a ele, por exemplo: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Inclusão de </a:t>
            </a:r>
            <a:r>
              <a:rPr lang="pt-BR" sz="2400" dirty="0" smtClean="0"/>
              <a:t>um pedido com um peso específico</a:t>
            </a:r>
            <a:endParaRPr lang="pt-BR" sz="2400" dirty="0"/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Modificação </a:t>
            </a:r>
            <a:r>
              <a:rPr lang="pt-BR" sz="2400" dirty="0" smtClean="0"/>
              <a:t>da quantidade de bebidas</a:t>
            </a:r>
            <a:endParaRPr lang="pt-BR" sz="2400" dirty="0"/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 smtClean="0"/>
              <a:t>Cálculo do valor total a ser pago</a:t>
            </a:r>
            <a:endParaRPr lang="pt-BR" sz="2400" dirty="0"/>
          </a:p>
          <a:p>
            <a:pPr algn="just">
              <a:spcBef>
                <a:spcPct val="50000"/>
              </a:spcBef>
            </a:pPr>
            <a:r>
              <a:rPr lang="pt-BR" sz="2600" b="1" i="1" dirty="0">
                <a:solidFill>
                  <a:schemeClr val="accent1"/>
                </a:solidFill>
              </a:rPr>
              <a:t>Operações</a:t>
            </a:r>
            <a:r>
              <a:rPr lang="pt-BR" sz="2600" b="1" dirty="0"/>
              <a:t> são listas de comandos que processarão os dados </a:t>
            </a:r>
            <a:r>
              <a:rPr lang="pt-BR" sz="2600" b="1" dirty="0">
                <a:solidFill>
                  <a:schemeClr val="accent1"/>
                </a:solidFill>
              </a:rPr>
              <a:t>contidos no modelo</a:t>
            </a:r>
            <a:r>
              <a:rPr lang="pt-BR" sz="2600" b="1" dirty="0"/>
              <a:t>.</a:t>
            </a:r>
          </a:p>
          <a:p>
            <a:pPr algn="just">
              <a:spcBef>
                <a:spcPct val="50000"/>
              </a:spcBef>
            </a:pPr>
            <a:r>
              <a:rPr lang="pt-BR" sz="2600" b="1" dirty="0"/>
              <a:t>Também é possível a criação de modelos que possuem somente dados ou somente operações.</a:t>
            </a:r>
          </a:p>
          <a:p>
            <a:pPr algn="just">
              <a:spcBef>
                <a:spcPct val="50000"/>
              </a:spcBef>
            </a:pPr>
            <a:r>
              <a:rPr lang="pt-BR" sz="2600" b="1" dirty="0"/>
              <a:t>Modelos podem conter submodelos e ser parte de outros modelos.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7A06FC6-A83E-491B-BDA0-FF0D9EF6B5CA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14608" y="1557338"/>
            <a:ext cx="10339191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000" dirty="0" smtClean="0"/>
              <a:t>Escolha </a:t>
            </a:r>
            <a:r>
              <a:rPr lang="pt-BR" sz="2000" dirty="0"/>
              <a:t>um dos tópicos abaixo e defina um modelo que poderia ser aplicado para representá-lo de forma </a:t>
            </a:r>
            <a:r>
              <a:rPr lang="pt-BR" sz="2000" dirty="0" smtClean="0"/>
              <a:t>clara. Faça um desenho da sua solução como fizemos com a comanda do restaurante a quilo.</a:t>
            </a:r>
            <a:endParaRPr lang="pt-BR" sz="2000" dirty="0"/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 smtClean="0"/>
              <a:t>Comanda de compra de uma loja</a:t>
            </a:r>
            <a:endParaRPr lang="pt-BR" sz="2000" dirty="0"/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 smtClean="0"/>
              <a:t>A </a:t>
            </a:r>
            <a:r>
              <a:rPr lang="pt-BR" sz="2000" dirty="0"/>
              <a:t>chamada efetuada em uma sala de aula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Um histórico escolar de um aluno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A alocação de laboratórios da faculdade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/>
              <a:t>A ficha de um aluno na </a:t>
            </a:r>
            <a:r>
              <a:rPr lang="pt-BR" sz="2000" dirty="0" smtClean="0"/>
              <a:t>biblioteca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pt-BR" sz="2000" dirty="0" smtClean="0"/>
              <a:t>Prontuário de um paciente em uma clínica</a:t>
            </a:r>
            <a:endParaRPr lang="pt-BR" sz="2000" dirty="0"/>
          </a:p>
          <a:p>
            <a:pPr algn="just">
              <a:spcBef>
                <a:spcPct val="50000"/>
              </a:spcBef>
              <a:buFontTx/>
              <a:buChar char="•"/>
            </a:pPr>
            <a:endParaRPr lang="pt-BR" sz="2000" dirty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38828" y="404814"/>
            <a:ext cx="840992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dirty="0" smtClean="0"/>
              <a:t>Atividade 1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183FA03-E9FC-45ED-8032-B2DC330BF177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88932" y="712789"/>
            <a:ext cx="941233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dirty="0"/>
              <a:t>O que são Modelos?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218310" y="1529438"/>
            <a:ext cx="10618786" cy="568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sz="2800" dirty="0"/>
              <a:t>A simplificação inerente aos modelos é, em muitos casos, necessária: dependendo do contexto, algumas informações devem ser ocultas ou ignoradas.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000" dirty="0"/>
              <a:t> </a:t>
            </a:r>
            <a:r>
              <a:rPr lang="pt-BR" sz="2400" dirty="0"/>
              <a:t>Pessoa como empregado de empresa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Pessoa como paciente de uma clínica médica</a:t>
            </a:r>
          </a:p>
          <a:p>
            <a:pPr lvl="1" algn="just">
              <a:spcBef>
                <a:spcPct val="10000"/>
              </a:spcBef>
              <a:buFontTx/>
              <a:buChar char="•"/>
            </a:pPr>
            <a:r>
              <a:rPr lang="pt-BR" sz="2400" dirty="0"/>
              <a:t> Pessoa como contato comercial</a:t>
            </a:r>
          </a:p>
          <a:p>
            <a:pPr algn="just">
              <a:spcBef>
                <a:spcPct val="50000"/>
              </a:spcBef>
            </a:pPr>
            <a:endParaRPr lang="pt-BR" sz="2800" dirty="0" smtClean="0"/>
          </a:p>
          <a:p>
            <a:pPr algn="just">
              <a:spcBef>
                <a:spcPct val="50000"/>
              </a:spcBef>
            </a:pPr>
            <a:r>
              <a:rPr lang="pt-BR" sz="2800" dirty="0" smtClean="0"/>
              <a:t>A </a:t>
            </a:r>
            <a:r>
              <a:rPr lang="pt-BR" sz="2800" dirty="0"/>
              <a:t>criação e uso de modelos é uma tarefa natural e a extensão desta abordagem à programação deu origem ao paradigma </a:t>
            </a:r>
            <a:r>
              <a:rPr lang="pt-BR" sz="2800" i="1" dirty="0">
                <a:solidFill>
                  <a:schemeClr val="accent1"/>
                </a:solidFill>
              </a:rPr>
              <a:t>Programação Orientada a Objetos</a:t>
            </a:r>
            <a:r>
              <a:rPr lang="pt-BR" sz="2800" i="1" dirty="0" smtClean="0">
                <a:solidFill>
                  <a:schemeClr val="accent1"/>
                </a:solidFill>
              </a:rPr>
              <a:t>.</a:t>
            </a:r>
          </a:p>
          <a:p>
            <a:pPr algn="r">
              <a:spcBef>
                <a:spcPct val="50000"/>
              </a:spcBef>
            </a:pPr>
            <a:r>
              <a:rPr lang="pt-BR" sz="1600" dirty="0" smtClean="0"/>
              <a:t>(Rafael Santos, 2001)</a:t>
            </a:r>
            <a:endParaRPr lang="pt-BR" sz="1600" dirty="0"/>
          </a:p>
          <a:p>
            <a:pPr algn="just">
              <a:spcBef>
                <a:spcPct val="30000"/>
              </a:spcBef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C77D7BEFE93C4595EF0AF6DB604ED6" ma:contentTypeVersion="2" ma:contentTypeDescription="Crie um novo documento." ma:contentTypeScope="" ma:versionID="9c5817f9d1c7d856dfd704769b961470">
  <xsd:schema xmlns:xsd="http://www.w3.org/2001/XMLSchema" xmlns:xs="http://www.w3.org/2001/XMLSchema" xmlns:p="http://schemas.microsoft.com/office/2006/metadata/properties" xmlns:ns2="529d2e44-7589-44e6-8745-2360c925dd03" targetNamespace="http://schemas.microsoft.com/office/2006/metadata/properties" ma:root="true" ma:fieldsID="e711b51800e9015640d3e2d3955f0a57" ns2:_="">
    <xsd:import namespace="529d2e44-7589-44e6-8745-2360c925dd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d2e44-7589-44e6-8745-2360c925d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82CC90-09AE-4621-B2A1-59433DCBC008}"/>
</file>

<file path=customXml/itemProps2.xml><?xml version="1.0" encoding="utf-8"?>
<ds:datastoreItem xmlns:ds="http://schemas.openxmlformats.org/officeDocument/2006/customXml" ds:itemID="{3D2DF2B6-AC1E-4825-AE9F-F517ACCF46B1}"/>
</file>

<file path=customXml/itemProps3.xml><?xml version="1.0" encoding="utf-8"?>
<ds:datastoreItem xmlns:ds="http://schemas.openxmlformats.org/officeDocument/2006/customXml" ds:itemID="{0E54318C-0A42-4651-9E2C-77BF93A1DCF6}"/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1084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Tema do Office</vt:lpstr>
      <vt:lpstr>Programação Orientada a Objetos  Aula 1 –  Apresentação da disciplina, introdução a OO Conceito de classes e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45</cp:revision>
  <dcterms:created xsi:type="dcterms:W3CDTF">2018-02-07T22:03:14Z</dcterms:created>
  <dcterms:modified xsi:type="dcterms:W3CDTF">2020-11-09T10:59:43Z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0x01010084C77D7BEFE93C4595EF0AF6DB604ED6</vt:lpwstr>
  </property>
</Properties>
</file>