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51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50" r:id="rId20"/>
    <p:sldId id="342" r:id="rId21"/>
    <p:sldId id="343" r:id="rId22"/>
    <p:sldId id="352" r:id="rId23"/>
    <p:sldId id="353" r:id="rId24"/>
    <p:sldId id="354" r:id="rId25"/>
    <p:sldId id="355" r:id="rId26"/>
    <p:sldId id="356" r:id="rId27"/>
    <p:sldId id="357" r:id="rId28"/>
    <p:sldId id="341" r:id="rId29"/>
    <p:sldId id="358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Aula </a:t>
            </a:r>
            <a:r>
              <a:rPr lang="pt-BR" sz="2200" dirty="0"/>
              <a:t>2</a:t>
            </a:r>
            <a:r>
              <a:rPr lang="pt-BR" sz="2200" dirty="0" smtClean="0"/>
              <a:t> – </a:t>
            </a:r>
            <a:r>
              <a:rPr lang="pt-BR" sz="2400" dirty="0" smtClean="0"/>
              <a:t> Introdução a Java</a:t>
            </a:r>
            <a:br>
              <a:rPr lang="pt-BR" sz="2400" dirty="0" smtClean="0"/>
            </a:br>
            <a:r>
              <a:rPr lang="pt-BR" sz="2400" dirty="0" smtClean="0"/>
              <a:t>Classes e Construtores em Java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Ana Patrícia F. Magalhães Mascarenhas</a:t>
            </a:r>
          </a:p>
          <a:p>
            <a:r>
              <a:rPr lang="pt-BR" dirty="0" smtClean="0"/>
              <a:t>Carlos </a:t>
            </a:r>
            <a:r>
              <a:rPr lang="pt-BR" dirty="0" err="1" smtClean="0"/>
              <a:t>Helano</a:t>
            </a:r>
            <a:endParaRPr lang="pt-BR" dirty="0" smtClean="0"/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6AA63E7-8076-4FB4-85F2-C9A5563ED615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838200" y="1692276"/>
            <a:ext cx="94646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Declaração de métodos em  classes: 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A maioria das classes representa modelos que tem dados e operações que manipulam esses dados.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As operações são chamadas de métodos.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Métodos não podem ser criados dentro de outros métodos, nem fora da classe à qual pertencem.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D0A3ED8-9A10-4222-B42B-3AE7EAABC6F8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8676" y="1013222"/>
            <a:ext cx="1052512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AparelhoEletronico</a:t>
            </a:r>
            <a:r>
              <a:rPr lang="pt-BR" sz="1600" dirty="0" smtClean="0"/>
              <a:t>  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{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</a:t>
            </a:r>
            <a:r>
              <a:rPr lang="pt-BR" sz="1600" dirty="0" err="1" smtClean="0"/>
              <a:t>nomeAparelho</a:t>
            </a:r>
            <a:r>
              <a:rPr lang="pt-BR" sz="1600" dirty="0" smtClean="0"/>
              <a:t>, fornecedor;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</a:t>
            </a:r>
            <a:r>
              <a:rPr lang="pt-BR" sz="1600" dirty="0" err="1" smtClean="0"/>
              <a:t>float</a:t>
            </a:r>
            <a:r>
              <a:rPr lang="pt-BR" sz="1600" dirty="0" smtClean="0"/>
              <a:t> voltagem;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numeroDeSerie</a:t>
            </a:r>
            <a:endParaRPr lang="pt-BR" sz="1600" dirty="0" smtClean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situação;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pt-BR" sz="1600" dirty="0" smtClean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//</a:t>
            </a:r>
            <a:r>
              <a:rPr lang="pt-BR" sz="1600" dirty="0" err="1" smtClean="0"/>
              <a:t>Operacao</a:t>
            </a:r>
            <a:r>
              <a:rPr lang="pt-BR" sz="1600" dirty="0" smtClean="0"/>
              <a:t> </a:t>
            </a:r>
            <a:r>
              <a:rPr lang="pt-BR" sz="1600" dirty="0" err="1" smtClean="0"/>
              <a:t>criarAparelho</a:t>
            </a:r>
            <a:r>
              <a:rPr lang="pt-BR" sz="1600" dirty="0" smtClean="0"/>
              <a:t>, para inicializar os dados do aparelho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criarAparelhoEletronico</a:t>
            </a:r>
            <a:r>
              <a:rPr lang="pt-BR" sz="1600" dirty="0" smtClean="0"/>
              <a:t>(</a:t>
            </a:r>
            <a:r>
              <a:rPr lang="pt-BR" sz="1600" dirty="0" err="1" smtClean="0"/>
              <a:t>String</a:t>
            </a:r>
            <a:r>
              <a:rPr lang="pt-BR" sz="1600" dirty="0" smtClean="0"/>
              <a:t> nome</a:t>
            </a:r>
            <a:r>
              <a:rPr lang="pt-BR" sz="1600" dirty="0"/>
              <a:t>,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</a:t>
            </a:r>
            <a:r>
              <a:rPr lang="pt-BR" sz="1600" dirty="0" err="1" smtClean="0"/>
              <a:t>fornec</a:t>
            </a:r>
            <a:r>
              <a:rPr lang="pt-BR" sz="1600" dirty="0" smtClean="0"/>
              <a:t>, </a:t>
            </a:r>
            <a:r>
              <a:rPr lang="pt-BR" sz="1600" dirty="0" err="1" smtClean="0"/>
              <a:t>float</a:t>
            </a:r>
            <a:r>
              <a:rPr lang="pt-BR" sz="1600" dirty="0" smtClean="0"/>
              <a:t> volt, </a:t>
            </a:r>
            <a:r>
              <a:rPr lang="pt-BR" sz="1600" dirty="0" err="1" smtClean="0"/>
              <a:t>int</a:t>
            </a:r>
            <a:r>
              <a:rPr lang="pt-BR" sz="1600" dirty="0" smtClean="0"/>
              <a:t> serie)  </a:t>
            </a:r>
            <a:r>
              <a:rPr lang="pt-BR" sz="1600" dirty="0"/>
              <a:t>// argumentos para operação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     {</a:t>
            </a:r>
            <a:r>
              <a:rPr lang="pt-BR" sz="1600" dirty="0"/>
              <a:t>	</a:t>
            </a:r>
            <a:r>
              <a:rPr lang="pt-BR" sz="1600" dirty="0" err="1" smtClean="0"/>
              <a:t>nomeAparelho</a:t>
            </a:r>
            <a:r>
              <a:rPr lang="pt-BR" sz="1600" dirty="0" smtClean="0"/>
              <a:t> </a:t>
            </a:r>
            <a:r>
              <a:rPr lang="pt-BR" sz="1600" dirty="0"/>
              <a:t>= nome</a:t>
            </a:r>
            <a:r>
              <a:rPr lang="pt-BR" sz="1600" dirty="0" smtClean="0"/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fornecedor = </a:t>
            </a:r>
            <a:r>
              <a:rPr lang="pt-BR" sz="1600" dirty="0" err="1" smtClean="0"/>
              <a:t>fornec</a:t>
            </a:r>
            <a:r>
              <a:rPr lang="pt-BR" sz="1600" dirty="0" smtClean="0"/>
              <a:t>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voltagem = volt;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err="1" smtClean="0"/>
              <a:t>numeroDeSerie</a:t>
            </a:r>
            <a:r>
              <a:rPr lang="pt-BR" sz="1600" dirty="0" smtClean="0"/>
              <a:t> = serie;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    	</a:t>
            </a:r>
            <a:r>
              <a:rPr lang="pt-BR" sz="1600" dirty="0" err="1" smtClean="0"/>
              <a:t>situacao</a:t>
            </a:r>
            <a:r>
              <a:rPr lang="pt-BR" sz="1600" dirty="0" smtClean="0"/>
              <a:t> = “desligado”;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smtClean="0"/>
              <a:t>}</a:t>
            </a:r>
            <a:endParaRPr lang="pt-BR" sz="1600" dirty="0"/>
          </a:p>
          <a:p>
            <a:r>
              <a:rPr lang="pt-BR" sz="1600" dirty="0"/>
              <a:t>// </a:t>
            </a:r>
            <a:r>
              <a:rPr lang="pt-BR" sz="1600" dirty="0" smtClean="0"/>
              <a:t>operação para ligar o aparelho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ligar() </a:t>
            </a:r>
          </a:p>
          <a:p>
            <a:r>
              <a:rPr lang="pt-BR" sz="1600" dirty="0" smtClean="0"/>
              <a:t>       {</a:t>
            </a:r>
            <a:endParaRPr lang="pt-BR" sz="1600" dirty="0"/>
          </a:p>
          <a:p>
            <a:r>
              <a:rPr lang="pt-BR" sz="1600" dirty="0" smtClean="0"/>
              <a:t>   </a:t>
            </a:r>
            <a:r>
              <a:rPr lang="pt-BR" sz="1600" dirty="0"/>
              <a:t>	</a:t>
            </a:r>
            <a:r>
              <a:rPr lang="pt-BR" sz="1600" dirty="0" err="1" smtClean="0"/>
              <a:t>sistuacao</a:t>
            </a:r>
            <a:r>
              <a:rPr lang="pt-BR" sz="1600" dirty="0" smtClean="0"/>
              <a:t> = “ligado”;</a:t>
            </a:r>
            <a:endParaRPr lang="pt-BR" sz="1600" dirty="0"/>
          </a:p>
          <a:p>
            <a:r>
              <a:rPr lang="pt-BR" sz="1600" dirty="0" smtClean="0"/>
              <a:t>       }</a:t>
            </a:r>
          </a:p>
          <a:p>
            <a:r>
              <a:rPr lang="pt-BR" sz="1600" dirty="0" smtClean="0"/>
              <a:t>}</a:t>
            </a:r>
            <a:endParaRPr lang="pt-BR" sz="1600" dirty="0"/>
          </a:p>
          <a:p>
            <a:pPr algn="just">
              <a:spcBef>
                <a:spcPct val="50000"/>
              </a:spcBef>
            </a:pP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58800" y="350441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C9746AB-8517-4CF1-8212-73F5CB10093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057400" y="1066800"/>
            <a:ext cx="83058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if – else		</a:t>
            </a:r>
            <a:r>
              <a:rPr lang="pt-BR" sz="2000" b="1"/>
              <a:t>if (expressão_booleana )</a:t>
            </a:r>
          </a:p>
          <a:p>
            <a:pPr eaLnBrk="0" hangingPunct="0"/>
            <a:r>
              <a:rPr lang="pt-BR" sz="2000" b="1"/>
              <a:t>			{  bloco de comandos do if;</a:t>
            </a:r>
          </a:p>
          <a:p>
            <a:pPr eaLnBrk="0" hangingPunct="0"/>
            <a:r>
              <a:rPr lang="pt-BR" sz="2000" b="1"/>
              <a:t>			}</a:t>
            </a:r>
          </a:p>
          <a:p>
            <a:pPr lvl="4" eaLnBrk="0" hangingPunct="0"/>
            <a:r>
              <a:rPr lang="pt-BR" sz="2000" b="1"/>
              <a:t>	[else]</a:t>
            </a:r>
          </a:p>
          <a:p>
            <a:pPr lvl="4" eaLnBrk="0" hangingPunct="0"/>
            <a:r>
              <a:rPr lang="pt-BR" sz="2000" b="1"/>
              <a:t>	{  bloco de comandos do else;</a:t>
            </a:r>
          </a:p>
          <a:p>
            <a:pPr lvl="4" eaLnBrk="0" hangingPunct="0"/>
            <a:r>
              <a:rPr lang="pt-BR" sz="2000" b="1"/>
              <a:t>	}</a:t>
            </a:r>
          </a:p>
          <a:p>
            <a:pPr lvl="4" eaLnBrk="0" hangingPunct="0"/>
            <a:endParaRPr lang="pt-BR" sz="2000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O comando </a:t>
            </a:r>
            <a:r>
              <a:rPr lang="pt-BR" sz="2100" i="1"/>
              <a:t>else</a:t>
            </a:r>
            <a:r>
              <a:rPr lang="pt-BR" sz="2100"/>
              <a:t> é opcional.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Na construção de</a:t>
            </a:r>
            <a:r>
              <a:rPr lang="pt-BR" sz="2100" i="1"/>
              <a:t> if’s</a:t>
            </a:r>
            <a:r>
              <a:rPr lang="pt-BR" sz="2100"/>
              <a:t> aninhados, o </a:t>
            </a:r>
            <a:r>
              <a:rPr lang="pt-BR" sz="2100" i="1"/>
              <a:t>else</a:t>
            </a:r>
            <a:r>
              <a:rPr lang="pt-BR" sz="2100"/>
              <a:t> refere-se sempre ao </a:t>
            </a:r>
            <a:r>
              <a:rPr lang="pt-BR" sz="2100" i="1"/>
              <a:t>if</a:t>
            </a:r>
            <a:r>
              <a:rPr lang="pt-BR" sz="2100"/>
              <a:t> mais próximo. Procure usar chaves para delimitar os blocos.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O operador de comparação </a:t>
            </a:r>
            <a:r>
              <a:rPr lang="pt-BR" sz="2100" b="1"/>
              <a:t>igual a </a:t>
            </a:r>
            <a:r>
              <a:rPr lang="pt-BR" sz="2100"/>
              <a:t> é representado por == e não por =.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Bloco de comandos pode ser um único comando (terminado por ponto-e-vírgula) ou vários comandos (delimitados por {}).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100"/>
              <a:t> É indispensável o uso de parênteses ( ) na expressão_booleana.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2286000" y="1676400"/>
            <a:ext cx="1524000" cy="609600"/>
          </a:xfrm>
          <a:prstGeom prst="wedgeRectCallout">
            <a:avLst>
              <a:gd name="adj1" fmla="val 117500"/>
              <a:gd name="adj2" fmla="val -1268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36175" y="181349"/>
            <a:ext cx="1149723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Mais um pouco de Java: Estruturas </a:t>
            </a:r>
            <a:r>
              <a:rPr lang="pt-BR" sz="3600" dirty="0"/>
              <a:t>de decisão e controle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29AE40B-E1C2-4A6E-A854-D79BED21C54D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209800" y="914400"/>
            <a:ext cx="82105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switch		</a:t>
            </a:r>
            <a:r>
              <a:rPr lang="pt-BR" sz="2000" b="1"/>
              <a:t>switch(variávelDeControle)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{ case constante1:</a:t>
            </a:r>
          </a:p>
          <a:p>
            <a:pPr eaLnBrk="0" hangingPunct="0"/>
            <a:r>
              <a:rPr lang="pt-BR" sz="2000" b="1"/>
              <a:t>						bloco1;</a:t>
            </a:r>
          </a:p>
          <a:p>
            <a:pPr eaLnBrk="0" hangingPunct="0"/>
            <a:r>
              <a:rPr lang="pt-BR" sz="2000" b="1"/>
              <a:t>			       break;</a:t>
            </a:r>
          </a:p>
          <a:p>
            <a:pPr eaLnBrk="0" hangingPunct="0"/>
            <a:r>
              <a:rPr lang="pt-BR" sz="2000" b="1"/>
              <a:t>  			  case constante2:</a:t>
            </a:r>
          </a:p>
          <a:p>
            <a:pPr eaLnBrk="0" hangingPunct="0"/>
            <a:r>
              <a:rPr lang="pt-BR" sz="2000" b="1"/>
              <a:t>						bloco2;</a:t>
            </a:r>
          </a:p>
          <a:p>
            <a:pPr eaLnBrk="0" hangingPunct="0"/>
            <a:r>
              <a:rPr lang="pt-BR" sz="2000" b="1"/>
              <a:t>				  break;</a:t>
            </a:r>
          </a:p>
          <a:p>
            <a:pPr eaLnBrk="0" hangingPunct="0"/>
            <a:r>
              <a:rPr lang="pt-BR" sz="2000" b="1"/>
              <a:t>  			  [default:</a:t>
            </a:r>
          </a:p>
          <a:p>
            <a:pPr eaLnBrk="0" hangingPunct="0"/>
            <a:r>
              <a:rPr lang="pt-BR" sz="2000" b="1"/>
              <a:t>						bloco3;</a:t>
            </a:r>
          </a:p>
          <a:p>
            <a:pPr eaLnBrk="0" hangingPunct="0"/>
            <a:r>
              <a:rPr lang="pt-BR" sz="2000" b="1"/>
              <a:t>				  break;]</a:t>
            </a:r>
          </a:p>
          <a:p>
            <a:pPr eaLnBrk="0" hangingPunct="0"/>
            <a:r>
              <a:rPr lang="pt-BR" sz="2000" b="1"/>
              <a:t>			}</a:t>
            </a:r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Usual para selecionar alguma ação de um número de  alternativas.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 A variável de controle só pode ser inteira ou char.</a:t>
            </a:r>
            <a:endParaRPr lang="en-US" sz="2000" b="1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 O case define o ponto de entrada da execução. Se você quiser que só um bloco de declarações seja executado use </a:t>
            </a:r>
            <a:r>
              <a:rPr lang="pt-BR" sz="2000" b="1" i="1"/>
              <a:t>break</a:t>
            </a:r>
            <a:r>
              <a:rPr lang="pt-BR" sz="2000"/>
              <a:t>.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 A opção </a:t>
            </a:r>
            <a:r>
              <a:rPr lang="pt-BR" sz="2000" b="1" i="1"/>
              <a:t>default</a:t>
            </a:r>
            <a:r>
              <a:rPr lang="pt-BR" sz="2000"/>
              <a:t> é opcional.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2438400" y="1828800"/>
            <a:ext cx="1524000" cy="609600"/>
          </a:xfrm>
          <a:prstGeom prst="wedgeRectCallout">
            <a:avLst>
              <a:gd name="adj1" fmla="val 117500"/>
              <a:gd name="adj2" fmla="val -1268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416860" y="161925"/>
            <a:ext cx="11443446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Mais um pouco de Java: </a:t>
            </a:r>
            <a:r>
              <a:rPr lang="pt-BR" sz="3600" dirty="0" smtClean="0"/>
              <a:t>Estruturas </a:t>
            </a:r>
            <a:r>
              <a:rPr lang="pt-BR" sz="3600" dirty="0"/>
              <a:t>de decisão e controle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8153D40E-B635-4E3E-B4A0-C6179D7AC3BC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2152650" y="11430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Times New Roman" charset="0"/>
              </a:rPr>
              <a:t> </a:t>
            </a:r>
            <a:r>
              <a:rPr lang="pt-BR" sz="2000" b="1"/>
              <a:t>Variáveis que recebem um valor inicial e são incrementadas a cada interação de uma repetição.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contador = contador + 1;</a:t>
            </a:r>
          </a:p>
          <a:p>
            <a:pPr lvl="2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lang="pt-BR" sz="2000" b="1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000" b="1">
                <a:latin typeface="Times New Roman" charset="0"/>
              </a:rPr>
              <a:t> </a:t>
            </a:r>
            <a:r>
              <a:rPr lang="pt-BR" sz="2000" b="1"/>
              <a:t>Exemplos: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++	incrementa o valor em 1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	A++;	=&gt;A vale 6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Pode ser colocado antes ou depois da variável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B = A++;	=&gt; B vale 5 e A vale 6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B = ++A;	=&gt; B e A valem 6</a:t>
            </a:r>
          </a:p>
          <a:p>
            <a:pPr lvl="2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+=		soma o valor à variável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	A +=3	=&gt; A vale 8</a:t>
            </a:r>
          </a:p>
          <a:p>
            <a:pPr lvl="4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--		decrementa o valor de 1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 A--;	=&gt;A vale 4</a:t>
            </a:r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endParaRPr lang="pt-BR" sz="200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172383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Mais um pouco de Java: </a:t>
            </a:r>
            <a:r>
              <a:rPr lang="pt-BR" sz="3600" dirty="0" smtClean="0"/>
              <a:t>Contadores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6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F14D67F-BE47-4F70-8E2B-31036EE87C42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2152650" y="11430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>
                <a:latin typeface="Times New Roman" charset="0"/>
              </a:rPr>
              <a:t> </a:t>
            </a:r>
            <a:endParaRPr lang="pt-BR" sz="2000" b="1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-=		subtrai o valor à variável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	A  -= 3	=&gt; A vale 2</a:t>
            </a:r>
          </a:p>
          <a:p>
            <a:pPr lvl="4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*=		multiplica a variável pelo valor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5;   A *= 2;	=&gt;A vale 10</a:t>
            </a:r>
          </a:p>
          <a:p>
            <a:pPr lvl="4" algn="just" eaLnBrk="0" hangingPunct="0">
              <a:buClr>
                <a:srgbClr val="1717FF"/>
              </a:buClr>
            </a:pPr>
            <a:endParaRPr lang="pt-BR" sz="2000"/>
          </a:p>
          <a:p>
            <a:pPr lvl="1" algn="just" eaLnBrk="0" hangingPunct="0">
              <a:buClr>
                <a:srgbClr val="1717FF"/>
              </a:buClr>
              <a:buFontTx/>
              <a:buChar char="•"/>
            </a:pPr>
            <a:r>
              <a:rPr lang="pt-BR" sz="2000"/>
              <a:t>/=		divide a variável pelo valor</a:t>
            </a:r>
          </a:p>
          <a:p>
            <a:pPr lvl="4" algn="just" eaLnBrk="0" hangingPunct="0">
              <a:buClr>
                <a:srgbClr val="1717FF"/>
              </a:buClr>
            </a:pPr>
            <a:r>
              <a:rPr lang="pt-BR" sz="2000"/>
              <a:t>A = 10;  A /=2	=&gt; A vale 5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81000" y="6723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Mais um pouco de Java: </a:t>
            </a:r>
            <a:r>
              <a:rPr lang="pt-BR" sz="3600" dirty="0" smtClean="0"/>
              <a:t>Contadores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20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C9D09AC-D95E-49B8-A352-A4A28EEA7AA5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2209800" y="9906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while		</a:t>
            </a:r>
            <a:r>
              <a:rPr lang="pt-BR" sz="2000" b="1"/>
              <a:t>while (expressão_booleana)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{  Bloco de comandos;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000"/>
              <a:t>É indispensável o uso de parênteses ( ) na expressão_booleana.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O laço permanece em execução enquanto a expressão_booleana for verdadeira.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Um erro comum é não atualizar as variáveis de controle do laço, o que acarreta um </a:t>
            </a:r>
            <a:r>
              <a:rPr lang="pt-BR" sz="2000" i="1"/>
              <a:t>loop</a:t>
            </a:r>
            <a:r>
              <a:rPr lang="pt-BR" sz="2000"/>
              <a:t> infinito.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Outro erro freqüente é colocar o ponto e vírgula após o while. A fase de atualização das variáveis de controle ficam fora do laço, gerando um </a:t>
            </a:r>
            <a:r>
              <a:rPr lang="pt-BR" sz="2000" i="1"/>
              <a:t>loop</a:t>
            </a:r>
            <a:r>
              <a:rPr lang="pt-BR" sz="2000"/>
              <a:t> infinito.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 Use sempre chaves para delimitar o Bloco de comandos.</a:t>
            </a:r>
          </a:p>
          <a:p>
            <a:pPr lvl="1" algn="just" eaLnBrk="0" hangingPunct="0">
              <a:lnSpc>
                <a:spcPct val="120000"/>
              </a:lnSpc>
              <a:buClr>
                <a:srgbClr val="1717FF"/>
              </a:buClr>
              <a:buFontTx/>
              <a:buChar char="•"/>
            </a:pPr>
            <a:r>
              <a:rPr lang="pt-BR" sz="2000"/>
              <a:t>Break força a saída do laço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2438400" y="1752600"/>
            <a:ext cx="1524000" cy="609600"/>
          </a:xfrm>
          <a:prstGeom prst="wedgeRectCallout">
            <a:avLst>
              <a:gd name="adj1" fmla="val 108750"/>
              <a:gd name="adj2" fmla="val -11119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48503" y="105149"/>
            <a:ext cx="96998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Mais um pouco de Java: </a:t>
            </a:r>
            <a:r>
              <a:rPr lang="pt-BR" sz="3600" dirty="0" smtClean="0"/>
              <a:t>Estruturas </a:t>
            </a:r>
            <a:r>
              <a:rPr lang="pt-BR" sz="3600" dirty="0"/>
              <a:t>de Repetição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63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5E2BBC7-3572-4F96-91E6-A34F6834847A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2057400" y="12954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do - while		</a:t>
            </a:r>
            <a:r>
              <a:rPr lang="pt-BR" sz="2000" b="1"/>
              <a:t>do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{  Bloco de comandos;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000" b="1"/>
              <a:t>			} while (expressão_booleana);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endParaRPr lang="pt-BR" sz="2000" b="1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200"/>
              <a:t>É semelhante ao comando while, sendo que a condição de parada do laço é testada após o bloco de comandos.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200"/>
              <a:t> Pelo menos uma vez o bloco de comandos será executado.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200"/>
              <a:t> Observe as mesmas considerações do comando while.</a:t>
            </a:r>
          </a:p>
        </p:txBody>
      </p:sp>
      <p:sp>
        <p:nvSpPr>
          <p:cNvPr id="97284" name="AutoShape 3"/>
          <p:cNvSpPr>
            <a:spLocks noChangeArrowheads="1"/>
          </p:cNvSpPr>
          <p:nvPr/>
        </p:nvSpPr>
        <p:spPr bwMode="auto">
          <a:xfrm>
            <a:off x="2343150" y="2228850"/>
            <a:ext cx="1524000" cy="609600"/>
          </a:xfrm>
          <a:prstGeom prst="wedgeRectCallout">
            <a:avLst>
              <a:gd name="adj1" fmla="val 117500"/>
              <a:gd name="adj2" fmla="val -1268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49623" y="134470"/>
            <a:ext cx="9726706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Mais um pouco de Java: </a:t>
            </a:r>
            <a:r>
              <a:rPr lang="pt-BR" sz="3600" dirty="0" smtClean="0"/>
              <a:t>Estruturas </a:t>
            </a:r>
            <a:r>
              <a:rPr lang="pt-BR" sz="3600" dirty="0"/>
              <a:t>de repetição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80BCBD6-B3A4-42F9-A0FE-27C4CD8E25E8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2057400" y="1295400"/>
            <a:ext cx="82105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>
                <a:latin typeface="Times New Roman" charset="0"/>
              </a:rPr>
              <a:t> </a:t>
            </a:r>
            <a:r>
              <a:rPr lang="pt-BR" sz="2800"/>
              <a:t>for		</a:t>
            </a:r>
            <a:r>
              <a:rPr lang="pt-BR" sz="2400" b="1"/>
              <a:t>for(inicialiazação; terminação; iteração)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b="1"/>
              <a:t>		{   bloco de comandos;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b="1"/>
              <a:t>		}</a:t>
            </a:r>
          </a:p>
          <a:p>
            <a:pPr eaLnBrk="0" hangingPunct="0"/>
            <a:endParaRPr lang="pt-BR" sz="2000" b="1"/>
          </a:p>
          <a:p>
            <a:pPr eaLnBrk="0" hangingPunct="0">
              <a:buClr>
                <a:srgbClr val="1717FF"/>
              </a:buClr>
              <a:buFontTx/>
              <a:buChar char="•"/>
            </a:pPr>
            <a:r>
              <a:rPr lang="pt-BR" sz="2800">
                <a:latin typeface="Times New Roman" charset="0"/>
              </a:rPr>
              <a:t> </a:t>
            </a:r>
            <a:r>
              <a:rPr lang="pt-BR" sz="2800"/>
              <a:t>Observações: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400"/>
              <a:t> </a:t>
            </a:r>
            <a:r>
              <a:rPr lang="pt-BR" sz="2200"/>
              <a:t>Num </a:t>
            </a:r>
            <a:r>
              <a:rPr lang="pt-BR" sz="2200" i="1"/>
              <a:t>loop</a:t>
            </a:r>
            <a:r>
              <a:rPr lang="pt-BR" sz="2200"/>
              <a:t> for é explicita as quatro partes de uma iteração.</a:t>
            </a:r>
          </a:p>
          <a:p>
            <a:pPr lvl="1" algn="just" eaLnBrk="0" hangingPunct="0">
              <a:lnSpc>
                <a:spcPct val="140000"/>
              </a:lnSpc>
              <a:buClr>
                <a:srgbClr val="1717FF"/>
              </a:buClr>
              <a:buFontTx/>
              <a:buChar char="•"/>
            </a:pPr>
            <a:r>
              <a:rPr lang="pt-BR" sz="2200"/>
              <a:t> Um erro comum é colocar o ponto e vírgula após o for, ficando o bloco de comandos fora do laço. O resultado é um </a:t>
            </a:r>
            <a:r>
              <a:rPr lang="pt-BR" sz="2200" i="1"/>
              <a:t>loop</a:t>
            </a:r>
            <a:r>
              <a:rPr lang="pt-BR" sz="2200"/>
              <a:t> que nada realiza.</a:t>
            </a:r>
          </a:p>
        </p:txBody>
      </p:sp>
      <p:sp>
        <p:nvSpPr>
          <p:cNvPr id="98308" name="AutoShape 3"/>
          <p:cNvSpPr>
            <a:spLocks noChangeArrowheads="1"/>
          </p:cNvSpPr>
          <p:nvPr/>
        </p:nvSpPr>
        <p:spPr bwMode="auto">
          <a:xfrm>
            <a:off x="8096250" y="2305050"/>
            <a:ext cx="1524000" cy="609600"/>
          </a:xfrm>
          <a:prstGeom prst="wedgeRectCallout">
            <a:avLst>
              <a:gd name="adj1" fmla="val -105000"/>
              <a:gd name="adj2" fmla="val -1424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Estrutura do Comando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22729" y="94129"/>
            <a:ext cx="953844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Mais um pouco de Java: </a:t>
            </a:r>
            <a:r>
              <a:rPr lang="pt-BR" sz="3600" dirty="0" smtClean="0"/>
              <a:t>Estruturas </a:t>
            </a:r>
            <a:r>
              <a:rPr lang="pt-BR" sz="3600" dirty="0"/>
              <a:t>de repetição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31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9D6E983-FA6B-46B7-9C02-6ED546A434AF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41413" y="1027906"/>
            <a:ext cx="8120062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just">
              <a:spcBef>
                <a:spcPct val="50000"/>
              </a:spcBef>
            </a:pPr>
            <a:r>
              <a:rPr lang="pt-BR" sz="1600" i="1" dirty="0" err="1" smtClean="0"/>
              <a:t>class</a:t>
            </a:r>
            <a:r>
              <a:rPr lang="pt-BR" sz="1600" i="1" dirty="0" smtClean="0"/>
              <a:t> </a:t>
            </a:r>
            <a:r>
              <a:rPr lang="pt-BR" sz="1600" i="1" dirty="0" err="1"/>
              <a:t>DataSimples</a:t>
            </a:r>
            <a:r>
              <a:rPr lang="pt-BR" sz="1600" i="1" dirty="0"/>
              <a:t> 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byte </a:t>
            </a:r>
            <a:r>
              <a:rPr lang="pt-BR" sz="1600" i="1" dirty="0" err="1"/>
              <a:t>dia,mes</a:t>
            </a:r>
            <a:r>
              <a:rPr lang="pt-BR" sz="1600" i="1" dirty="0"/>
              <a:t>;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short ano;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</a:t>
            </a:r>
            <a:r>
              <a:rPr lang="pt-BR" sz="1600" i="1" dirty="0" err="1"/>
              <a:t>void</a:t>
            </a:r>
            <a:r>
              <a:rPr lang="pt-BR" sz="1600" i="1" dirty="0"/>
              <a:t> </a:t>
            </a:r>
            <a:r>
              <a:rPr lang="pt-BR" sz="1600" i="1" dirty="0" err="1"/>
              <a:t>inicializaDataSimples</a:t>
            </a:r>
            <a:r>
              <a:rPr lang="pt-BR" sz="1600" i="1" dirty="0"/>
              <a:t>(byte d, byte m, short a){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                </a:t>
            </a:r>
            <a:r>
              <a:rPr lang="pt-BR" sz="1600" i="1" dirty="0" err="1"/>
              <a:t>if</a:t>
            </a:r>
            <a:r>
              <a:rPr lang="pt-BR" sz="1600" i="1" dirty="0"/>
              <a:t> (</a:t>
            </a:r>
            <a:r>
              <a:rPr lang="pt-BR" sz="1600" i="1" dirty="0" err="1"/>
              <a:t>dataEValida</a:t>
            </a:r>
            <a:r>
              <a:rPr lang="pt-BR" sz="1600" i="1" dirty="0"/>
              <a:t>(</a:t>
            </a:r>
            <a:r>
              <a:rPr lang="pt-BR" sz="1600" i="1" dirty="0" err="1"/>
              <a:t>d,m,a</a:t>
            </a:r>
            <a:r>
              <a:rPr lang="pt-BR" sz="1600" i="1" dirty="0"/>
              <a:t>)){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dia=d; </a:t>
            </a:r>
            <a:r>
              <a:rPr lang="pt-BR" sz="1600" i="1" dirty="0" err="1"/>
              <a:t>mes</a:t>
            </a:r>
            <a:r>
              <a:rPr lang="pt-BR" sz="1600" i="1" dirty="0"/>
              <a:t>=m; ano=a;}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      </a:t>
            </a:r>
            <a:r>
              <a:rPr lang="pt-BR" sz="1600" i="1" dirty="0" err="1"/>
              <a:t>else</a:t>
            </a:r>
            <a:r>
              <a:rPr lang="pt-BR" sz="1600" i="1" dirty="0"/>
              <a:t> 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dia=0;mes=0;ano=0;}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          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</a:t>
            </a:r>
            <a:r>
              <a:rPr lang="pt-BR" sz="1600" i="1" dirty="0" err="1"/>
              <a:t>boolean</a:t>
            </a:r>
            <a:r>
              <a:rPr lang="pt-BR" sz="1600" i="1" dirty="0"/>
              <a:t> </a:t>
            </a:r>
            <a:r>
              <a:rPr lang="pt-BR" sz="1600" i="1" dirty="0" err="1"/>
              <a:t>dataEValida</a:t>
            </a:r>
            <a:r>
              <a:rPr lang="pt-BR" sz="1600" i="1" dirty="0"/>
              <a:t>(byte d, byte m, short a){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	   </a:t>
            </a:r>
            <a:r>
              <a:rPr lang="pt-BR" sz="1600" i="1" dirty="0" err="1"/>
              <a:t>if</a:t>
            </a:r>
            <a:r>
              <a:rPr lang="pt-BR" sz="1600" i="1" dirty="0"/>
              <a:t> ((d &gt;=1) &amp;&amp; (d &lt;=31) &amp;&amp; (m&gt;=1) &amp;&amp; (m&lt;=12)) 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</a:t>
            </a:r>
            <a:r>
              <a:rPr lang="pt-BR" sz="1600" i="1" dirty="0" err="1"/>
              <a:t>return</a:t>
            </a:r>
            <a:r>
              <a:rPr lang="pt-BR" sz="1600" i="1" dirty="0"/>
              <a:t> </a:t>
            </a:r>
            <a:r>
              <a:rPr lang="pt-BR" sz="1600" i="1" dirty="0" err="1"/>
              <a:t>true</a:t>
            </a:r>
            <a:r>
              <a:rPr lang="pt-BR" sz="1600" i="1" dirty="0"/>
              <a:t>;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</a:t>
            </a:r>
            <a:r>
              <a:rPr lang="pt-BR" sz="1600" i="1" dirty="0" err="1"/>
              <a:t>else</a:t>
            </a:r>
            <a:endParaRPr lang="pt-BR" sz="1600" i="1" dirty="0"/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	</a:t>
            </a:r>
            <a:r>
              <a:rPr lang="pt-BR" sz="1600" i="1" dirty="0" err="1"/>
              <a:t>return</a:t>
            </a:r>
            <a:r>
              <a:rPr lang="pt-BR" sz="1600" i="1" dirty="0"/>
              <a:t> false;	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	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}</a:t>
            </a:r>
          </a:p>
          <a:p>
            <a:pPr lvl="2" algn="just">
              <a:spcBef>
                <a:spcPct val="50000"/>
              </a:spcBef>
            </a:pPr>
            <a:r>
              <a:rPr lang="pt-BR" sz="1600" i="1" dirty="0"/>
              <a:t>      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Mais um exemplo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7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38200" y="1136645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Introduzir a linguagem Java</a:t>
            </a:r>
          </a:p>
          <a:p>
            <a:pPr lvl="1"/>
            <a:r>
              <a:rPr lang="pt-BR" dirty="0" smtClean="0"/>
              <a:t>Entender a representação de classes e objetos em Java</a:t>
            </a:r>
          </a:p>
          <a:p>
            <a:pPr lvl="1"/>
            <a:r>
              <a:rPr lang="pt-BR" dirty="0" smtClean="0"/>
              <a:t>Aprender a criar objetos em Java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endParaRPr lang="pt-BR" dirty="0" smtClean="0"/>
          </a:p>
          <a:p>
            <a:pPr lvl="1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BARNES, J. David, KÖLLING, Michael.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Programação Orientada a Objetos com Java.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Pearson, 2004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HORSTMANN, Gay S., CORNELL, Gary.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Core Java 2. Volume I – Fundamentos.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Makron Books, 2000.</a:t>
            </a:r>
            <a:r>
              <a:rPr lang="pt-BR" sz="3200" dirty="0"/>
              <a:t> </a:t>
            </a:r>
            <a:endParaRPr lang="pt-BR" sz="4800" dirty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Santos, Rafael.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Introdução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Programação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Orientada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Objetos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 Java.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Ed. Campos, 2. ed., 2013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Construtor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9555" y="1600201"/>
            <a:ext cx="10246291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Construtor é um tipo especial de método de classe chamados automaticamente quando instâncias são criadas através da palavra chave </a:t>
            </a:r>
            <a:r>
              <a:rPr lang="pt-BR" b="1" dirty="0" smtClean="0">
                <a:latin typeface="Courier New" pitchFamily="49" charset="0"/>
              </a:rPr>
              <a:t>new</a:t>
            </a:r>
            <a:endParaRPr lang="pt-BR" dirty="0" smtClean="0"/>
          </a:p>
          <a:p>
            <a:pPr eaLnBrk="1" hangingPunct="1"/>
            <a:r>
              <a:rPr lang="pt-BR" dirty="0" smtClean="0"/>
              <a:t>Construtores são úteis para:</a:t>
            </a:r>
          </a:p>
          <a:p>
            <a:pPr lvl="1" eaLnBrk="1" hangingPunct="1"/>
            <a:r>
              <a:rPr lang="pt-BR" dirty="0" smtClean="0"/>
              <a:t>inicializar os atributos de uma classe</a:t>
            </a:r>
          </a:p>
          <a:p>
            <a:pPr lvl="1" eaLnBrk="1" hangingPunct="1"/>
            <a:r>
              <a:rPr lang="pt-BR" dirty="0" smtClean="0"/>
              <a:t>realizar rotinas complexas de inicialização</a:t>
            </a:r>
          </a:p>
          <a:p>
            <a:pPr lvl="1" eaLnBrk="1" hangingPunct="1"/>
            <a:r>
              <a:rPr lang="pt-BR" dirty="0" smtClean="0"/>
              <a:t>realizar inicializações segundo parâmetros passados no momento da criação do objeto</a:t>
            </a:r>
          </a:p>
        </p:txBody>
      </p:sp>
      <p:sp>
        <p:nvSpPr>
          <p:cNvPr id="54276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ECA7E26B-DCA0-481E-AC3E-B32204638375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Declarando um construtor com Java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4816" y="1600201"/>
            <a:ext cx="9870510" cy="4873625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Na declaração de um construtor deve-se considerar que:</a:t>
            </a:r>
          </a:p>
          <a:p>
            <a:pPr lvl="1">
              <a:spcAft>
                <a:spcPts val="500"/>
              </a:spcAft>
            </a:pPr>
            <a:r>
              <a:rPr lang="pt-BR" dirty="0" smtClean="0"/>
              <a:t>Construtores devem ter </a:t>
            </a:r>
            <a:r>
              <a:rPr lang="pt-BR" b="1" dirty="0" smtClean="0"/>
              <a:t>exatamente</a:t>
            </a:r>
            <a:r>
              <a:rPr lang="pt-BR" dirty="0" smtClean="0"/>
              <a:t> o mesmo nome da classe</a:t>
            </a:r>
          </a:p>
          <a:p>
            <a:pPr lvl="1">
              <a:spcAft>
                <a:spcPts val="500"/>
              </a:spcAft>
            </a:pPr>
            <a:r>
              <a:rPr lang="pt-BR" dirty="0" smtClean="0"/>
              <a:t>Construtores não possuem tipo de retorno</a:t>
            </a:r>
          </a:p>
          <a:p>
            <a:pPr lvl="1">
              <a:spcAft>
                <a:spcPts val="500"/>
              </a:spcAft>
            </a:pPr>
            <a:r>
              <a:rPr lang="pt-BR" dirty="0" smtClean="0"/>
              <a:t>Construtores são, normalmente, públicos</a:t>
            </a: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5A1517-DBB0-4E41-AF23-C0783A91F442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D0A3ED8-9A10-4222-B42B-3AE7EAABC6F8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8676" y="1013222"/>
            <a:ext cx="1052512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AparelhoEletronico</a:t>
            </a:r>
            <a:r>
              <a:rPr lang="pt-BR" sz="1600" dirty="0" smtClean="0"/>
              <a:t>  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{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</a:t>
            </a:r>
            <a:r>
              <a:rPr lang="pt-BR" sz="1600" dirty="0" err="1" smtClean="0"/>
              <a:t>nomeAparelho</a:t>
            </a:r>
            <a:r>
              <a:rPr lang="pt-BR" sz="1600" dirty="0" smtClean="0"/>
              <a:t>, fornecedor;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</a:t>
            </a:r>
            <a:r>
              <a:rPr lang="pt-BR" sz="1600" dirty="0" err="1" smtClean="0"/>
              <a:t>float</a:t>
            </a:r>
            <a:r>
              <a:rPr lang="pt-BR" sz="1600" dirty="0" smtClean="0"/>
              <a:t> voltagem;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numeroDeSerie</a:t>
            </a:r>
            <a:endParaRPr lang="pt-BR" sz="1600" dirty="0" smtClean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situação;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pt-BR" sz="1600" dirty="0" smtClean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//</a:t>
            </a:r>
            <a:r>
              <a:rPr lang="pt-BR" sz="1600" dirty="0" err="1" smtClean="0"/>
              <a:t>Operacao</a:t>
            </a:r>
            <a:r>
              <a:rPr lang="pt-BR" sz="1600" dirty="0" smtClean="0"/>
              <a:t> </a:t>
            </a:r>
            <a:r>
              <a:rPr lang="pt-BR" sz="1600" dirty="0" err="1" smtClean="0"/>
              <a:t>criarAparelho</a:t>
            </a:r>
            <a:r>
              <a:rPr lang="pt-BR" sz="1600" dirty="0" smtClean="0"/>
              <a:t>, para inicializar os dados do aparelho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AparelhoEletronico</a:t>
            </a:r>
            <a:r>
              <a:rPr lang="pt-BR" sz="1600" dirty="0" smtClean="0"/>
              <a:t>(</a:t>
            </a:r>
            <a:r>
              <a:rPr lang="pt-BR" sz="1600" dirty="0" err="1" smtClean="0"/>
              <a:t>String</a:t>
            </a:r>
            <a:r>
              <a:rPr lang="pt-BR" sz="1600" dirty="0" smtClean="0"/>
              <a:t> nome</a:t>
            </a:r>
            <a:r>
              <a:rPr lang="pt-BR" sz="1600" dirty="0"/>
              <a:t>,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</a:t>
            </a:r>
            <a:r>
              <a:rPr lang="pt-BR" sz="1600" dirty="0" err="1" smtClean="0"/>
              <a:t>fornec</a:t>
            </a:r>
            <a:r>
              <a:rPr lang="pt-BR" sz="1600" dirty="0" smtClean="0"/>
              <a:t>, </a:t>
            </a:r>
            <a:r>
              <a:rPr lang="pt-BR" sz="1600" dirty="0" err="1" smtClean="0"/>
              <a:t>float</a:t>
            </a:r>
            <a:r>
              <a:rPr lang="pt-BR" sz="1600" dirty="0" smtClean="0"/>
              <a:t> volt, </a:t>
            </a:r>
            <a:r>
              <a:rPr lang="pt-BR" sz="1600" dirty="0" err="1" smtClean="0"/>
              <a:t>int</a:t>
            </a:r>
            <a:r>
              <a:rPr lang="pt-BR" sz="1600" dirty="0" smtClean="0"/>
              <a:t> serie)  </a:t>
            </a:r>
            <a:r>
              <a:rPr lang="pt-BR" sz="1600" dirty="0"/>
              <a:t>// argumentos para operação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     {</a:t>
            </a:r>
            <a:r>
              <a:rPr lang="pt-BR" sz="1600" dirty="0"/>
              <a:t>	</a:t>
            </a:r>
            <a:r>
              <a:rPr lang="pt-BR" sz="1600" dirty="0" err="1" smtClean="0"/>
              <a:t>nomeAparelho</a:t>
            </a:r>
            <a:r>
              <a:rPr lang="pt-BR" sz="1600" dirty="0" smtClean="0"/>
              <a:t> </a:t>
            </a:r>
            <a:r>
              <a:rPr lang="pt-BR" sz="1600" dirty="0"/>
              <a:t>= nome</a:t>
            </a:r>
            <a:r>
              <a:rPr lang="pt-BR" sz="1600" dirty="0" smtClean="0"/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fornecedor = </a:t>
            </a:r>
            <a:r>
              <a:rPr lang="pt-BR" sz="1600" dirty="0" err="1" smtClean="0"/>
              <a:t>fornec</a:t>
            </a:r>
            <a:r>
              <a:rPr lang="pt-BR" sz="1600" dirty="0" smtClean="0"/>
              <a:t>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voltagem = volt;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err="1" smtClean="0"/>
              <a:t>numeroDeSerie</a:t>
            </a:r>
            <a:r>
              <a:rPr lang="pt-BR" sz="1600" dirty="0" smtClean="0"/>
              <a:t> = serie;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    	</a:t>
            </a:r>
            <a:r>
              <a:rPr lang="pt-BR" sz="1600" dirty="0" err="1" smtClean="0"/>
              <a:t>situacao</a:t>
            </a:r>
            <a:r>
              <a:rPr lang="pt-BR" sz="1600" dirty="0" smtClean="0"/>
              <a:t> = “desligado”;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smtClean="0"/>
              <a:t>}</a:t>
            </a:r>
            <a:endParaRPr lang="pt-BR" sz="1600" dirty="0"/>
          </a:p>
          <a:p>
            <a:r>
              <a:rPr lang="pt-BR" sz="1600" dirty="0"/>
              <a:t>// </a:t>
            </a:r>
            <a:r>
              <a:rPr lang="pt-BR" sz="1600" dirty="0" smtClean="0"/>
              <a:t>operação para ligar o aparelho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ligar() </a:t>
            </a:r>
          </a:p>
          <a:p>
            <a:r>
              <a:rPr lang="pt-BR" sz="1600" dirty="0" smtClean="0"/>
              <a:t>       {</a:t>
            </a:r>
            <a:endParaRPr lang="pt-BR" sz="1600" dirty="0"/>
          </a:p>
          <a:p>
            <a:r>
              <a:rPr lang="pt-BR" sz="1600" dirty="0" smtClean="0"/>
              <a:t>   </a:t>
            </a:r>
            <a:r>
              <a:rPr lang="pt-BR" sz="1600" dirty="0"/>
              <a:t>	</a:t>
            </a:r>
            <a:r>
              <a:rPr lang="pt-BR" sz="1600" dirty="0" err="1" smtClean="0"/>
              <a:t>sistuacao</a:t>
            </a:r>
            <a:r>
              <a:rPr lang="pt-BR" sz="1600" dirty="0" smtClean="0"/>
              <a:t> = “ligado”;</a:t>
            </a:r>
            <a:endParaRPr lang="pt-BR" sz="1600" dirty="0"/>
          </a:p>
          <a:p>
            <a:r>
              <a:rPr lang="pt-BR" sz="1600" dirty="0" smtClean="0"/>
              <a:t>       }</a:t>
            </a:r>
          </a:p>
          <a:p>
            <a:r>
              <a:rPr lang="pt-BR" sz="1600" dirty="0" smtClean="0"/>
              <a:t>}</a:t>
            </a:r>
            <a:endParaRPr lang="pt-BR" sz="1600" dirty="0"/>
          </a:p>
          <a:p>
            <a:pPr algn="just">
              <a:spcBef>
                <a:spcPct val="50000"/>
              </a:spcBef>
            </a:pP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58800" y="350441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Voltando ao nosso exemplo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039660" y="3344449"/>
            <a:ext cx="8655485" cy="20292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Prática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4816" y="1600201"/>
            <a:ext cx="6526061" cy="113047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Vamos utilizar a IDE </a:t>
            </a:r>
            <a:r>
              <a:rPr lang="pt-BR" dirty="0" err="1" smtClean="0"/>
              <a:t>BlueJ</a:t>
            </a:r>
            <a:endParaRPr lang="pt-BR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www.bluej.org</a:t>
            </a: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5A1517-DBB0-4E41-AF23-C0783A91F442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3015119" y="1600201"/>
            <a:ext cx="8902760" cy="4378230"/>
            <a:chOff x="3015119" y="1600201"/>
            <a:chExt cx="8902760" cy="437823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384" y="1600201"/>
              <a:ext cx="5886450" cy="4378230"/>
            </a:xfrm>
            <a:prstGeom prst="rect">
              <a:avLst/>
            </a:prstGeom>
          </p:spPr>
        </p:pic>
        <p:cxnSp>
          <p:nvCxnSpPr>
            <p:cNvPr id="6" name="Conector de seta reta 5"/>
            <p:cNvCxnSpPr/>
            <p:nvPr/>
          </p:nvCxnSpPr>
          <p:spPr>
            <a:xfrm flipV="1">
              <a:off x="4038600" y="2165437"/>
              <a:ext cx="1535482" cy="1830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3015119" y="4008887"/>
              <a:ext cx="17912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1. Selecione para criar uma nova classe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992" y="2610884"/>
              <a:ext cx="2299977" cy="2880702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10126657" y="2505670"/>
              <a:ext cx="1791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2. Preencha o nome da classe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335435" y="5575522"/>
              <a:ext cx="179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3. Selecione OK</a:t>
              </a:r>
              <a:endParaRPr lang="pt-BR" dirty="0"/>
            </a:p>
          </p:txBody>
        </p:sp>
        <p:cxnSp>
          <p:nvCxnSpPr>
            <p:cNvPr id="14" name="Conector de seta reta 13"/>
            <p:cNvCxnSpPr>
              <a:stCxn id="12" idx="1"/>
            </p:cNvCxnSpPr>
            <p:nvPr/>
          </p:nvCxnSpPr>
          <p:spPr>
            <a:xfrm flipH="1">
              <a:off x="9488751" y="2828836"/>
              <a:ext cx="637906" cy="204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 flipV="1">
              <a:off x="8912093" y="5299730"/>
              <a:ext cx="56543" cy="33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6" y="641350"/>
            <a:ext cx="7620000" cy="5715000"/>
          </a:xfrm>
          <a:prstGeom prst="rect">
            <a:avLst/>
          </a:prstGeom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Prática</a:t>
            </a: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5A1517-DBB0-4E41-AF23-C0783A91F442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971805" y="1934604"/>
            <a:ext cx="3213970" cy="2061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8398" y="3995803"/>
            <a:ext cx="294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classe já está criada. Dê um duplo clique para acessar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3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6" y="641350"/>
            <a:ext cx="7620000" cy="5715000"/>
          </a:xfrm>
          <a:prstGeom prst="rect">
            <a:avLst/>
          </a:prstGeom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Prática</a:t>
            </a: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5A1517-DBB0-4E41-AF23-C0783A91F442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971805" y="1934604"/>
            <a:ext cx="3213970" cy="2061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8398" y="3995803"/>
            <a:ext cx="294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A classe já está criada. Dê um duplo clique para acessar o código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17" y="2279737"/>
            <a:ext cx="4890859" cy="304291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994976" y="3995803"/>
            <a:ext cx="294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2. Apague o código de exemplo e implemente o seu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3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99" y="133350"/>
            <a:ext cx="7362825" cy="6591300"/>
          </a:xfrm>
          <a:prstGeom prst="rect">
            <a:avLst/>
          </a:prstGeom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Prática</a:t>
            </a: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5A1517-DBB0-4E41-AF23-C0783A91F442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891430" y="1340286"/>
            <a:ext cx="1828800" cy="906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32028" y="2093573"/>
            <a:ext cx="29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Compilar</a:t>
            </a:r>
            <a:endParaRPr lang="pt-BR" dirty="0"/>
          </a:p>
        </p:txBody>
      </p:sp>
      <p:cxnSp>
        <p:nvCxnSpPr>
          <p:cNvPr id="13" name="Conector de seta reta 12"/>
          <p:cNvCxnSpPr>
            <a:stCxn id="14" idx="2"/>
          </p:cNvCxnSpPr>
          <p:nvPr/>
        </p:nvCxnSpPr>
        <p:spPr>
          <a:xfrm>
            <a:off x="1986712" y="6086441"/>
            <a:ext cx="1620784" cy="26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13076" y="5440110"/>
            <a:ext cx="294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. Mensagem de erro ou de sucesso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006735" y="365125"/>
            <a:ext cx="294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Fechar para retornar ao projeto principal</a:t>
            </a:r>
            <a:endParaRPr lang="pt-BR" dirty="0"/>
          </a:p>
        </p:txBody>
      </p:sp>
      <p:cxnSp>
        <p:nvCxnSpPr>
          <p:cNvPr id="19" name="Conector de seta reta 18"/>
          <p:cNvCxnSpPr>
            <a:stCxn id="18" idx="1"/>
          </p:cNvCxnSpPr>
          <p:nvPr/>
        </p:nvCxnSpPr>
        <p:spPr>
          <a:xfrm flipH="1">
            <a:off x="8474543" y="688291"/>
            <a:ext cx="532192" cy="424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Prática</a:t>
            </a:r>
          </a:p>
        </p:txBody>
      </p:sp>
      <p:sp>
        <p:nvSpPr>
          <p:cNvPr id="55300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65A1517-DBB0-4E41-AF23-C0783A91F442}" type="slidenum">
              <a:rPr lang="pt-BR" smtClean="0"/>
              <a:pPr/>
              <a:t>27</a:t>
            </a:fld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2028" y="2093573"/>
            <a:ext cx="294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Com o botão direito do mouse selecione new </a:t>
            </a:r>
            <a:r>
              <a:rPr lang="pt-BR" dirty="0" err="1" smtClean="0"/>
              <a:t>AparelhoEletronico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36" y="378908"/>
            <a:ext cx="7620000" cy="5715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07" y="2260915"/>
            <a:ext cx="4581525" cy="318135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2473140" y="1277682"/>
            <a:ext cx="2833907" cy="808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404965" y="5624965"/>
            <a:ext cx="3885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. Informe os dados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devem ser colocadas entre aspas duplas, char entre aspas simples e </a:t>
            </a:r>
            <a:r>
              <a:rPr lang="pt-BR" dirty="0" err="1" smtClean="0"/>
              <a:t>float</a:t>
            </a:r>
            <a:r>
              <a:rPr lang="pt-BR" dirty="0" smtClean="0"/>
              <a:t> com f no final (ex. 0.5f)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9018740" y="4634630"/>
            <a:ext cx="263046" cy="6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45578" y="5235498"/>
            <a:ext cx="2947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O objeto criado fica representado nesta caixa vermelha. Com o botão direito do mouse execute os métodos criados.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2354893" y="5012493"/>
            <a:ext cx="1239173" cy="223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D11C10C-DA80-407E-ACFD-2958308F370E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003300" y="1103313"/>
            <a:ext cx="9317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 smtClean="0"/>
              <a:t>Construa uma classe que represente os alunos de uma universidade, conforme modelo abaixo:</a:t>
            </a:r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74" y="2242941"/>
            <a:ext cx="3321829" cy="30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D11C10C-DA80-407E-ACFD-2958308F370E}" type="slidenum">
              <a:rPr lang="pt-BR" smtClean="0"/>
              <a:pPr/>
              <a:t>29</a:t>
            </a:fld>
            <a:endParaRPr lang="pt-BR" smtClean="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003300" y="1103313"/>
            <a:ext cx="931703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 smtClean="0"/>
              <a:t>Baixar a Ide </a:t>
            </a:r>
            <a:r>
              <a:rPr lang="pt-BR" sz="2000" dirty="0" err="1" smtClean="0"/>
              <a:t>BlueJ</a:t>
            </a:r>
            <a:endParaRPr lang="pt-BR" sz="2000" dirty="0" smtClean="0"/>
          </a:p>
          <a:p>
            <a:pPr algn="just">
              <a:spcBef>
                <a:spcPct val="50000"/>
              </a:spcBef>
            </a:pPr>
            <a:r>
              <a:rPr lang="pt-BR" sz="2000" dirty="0" smtClean="0"/>
              <a:t>Resolver a lista de exercícios </a:t>
            </a:r>
            <a:r>
              <a:rPr lang="pt-BR" sz="2000" dirty="0" err="1" smtClean="0"/>
              <a:t>nr</a:t>
            </a:r>
            <a:r>
              <a:rPr lang="pt-BR" sz="2000" dirty="0" smtClean="0"/>
              <a:t>. 1</a:t>
            </a:r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Atividades Assíncronas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DF6890-7710-4DB3-86D1-75CDA63802C3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8200" y="1692276"/>
            <a:ext cx="946467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Sintaxe básica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Uma classe em Java será declarada com a palavra-chave </a:t>
            </a:r>
            <a:r>
              <a:rPr lang="pt-BR" sz="2400" dirty="0" err="1"/>
              <a:t>class</a:t>
            </a:r>
            <a:r>
              <a:rPr lang="pt-BR" sz="2400" dirty="0"/>
              <a:t> seguida do nome da classe.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O nome não pode conter espaços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Deve começar com uma letra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Deve ser diferente das palavras reservadas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Caracteres maiúsculos e minúsculos são diferenciados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Conteúdo da classe limitado pelas chaves  { }</a:t>
            </a:r>
          </a:p>
          <a:p>
            <a:pPr lvl="2" algn="just">
              <a:spcBef>
                <a:spcPct val="50000"/>
              </a:spcBef>
            </a:pPr>
            <a:endParaRPr lang="pt-B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8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404F187-F031-411D-B3AA-6528F5B31E1B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1092200" y="1692276"/>
            <a:ext cx="921067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Campos de classes em Java</a:t>
            </a:r>
          </a:p>
          <a:p>
            <a:pPr lvl="1" algn="just">
              <a:spcBef>
                <a:spcPct val="50000"/>
              </a:spcBef>
            </a:pPr>
            <a:r>
              <a:rPr lang="pt-BR" sz="2400" dirty="0"/>
              <a:t>Os campos de classes em Java devem ser declarados dentro do corpo da classe.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Cada campo deve ser representado por um determinado tipo de dado.</a:t>
            </a:r>
          </a:p>
          <a:p>
            <a:pPr lvl="2" algn="just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Em linguagens POO, é possível declarar campos como referências a instâncias de outras classes já existentes.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CC9D4C0-8B52-4C2D-A752-25B5D6723CFE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230313" y="1543052"/>
            <a:ext cx="812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838200" y="2336801"/>
            <a:ext cx="9829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Java provê tipos primitivos divididos em quatro grandes categorias: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/>
              <a:t>Inteiros</a:t>
            </a:r>
            <a:r>
              <a:rPr lang="pt-BR" sz="2000" dirty="0"/>
              <a:t>( n</a:t>
            </a:r>
            <a:r>
              <a:rPr lang="pt-BR" sz="2000" baseline="30000" dirty="0"/>
              <a:t>os</a:t>
            </a:r>
            <a:r>
              <a:rPr lang="pt-BR" sz="2000" dirty="0"/>
              <a:t> discretos): </a:t>
            </a:r>
            <a:r>
              <a:rPr lang="pt-BR" sz="2000" b="1" dirty="0">
                <a:latin typeface="Courier New" pitchFamily="49" charset="0"/>
              </a:rPr>
              <a:t>byte </a:t>
            </a:r>
            <a:r>
              <a:rPr lang="pt-BR" sz="2000" dirty="0">
                <a:latin typeface="Courier New" pitchFamily="49" charset="0"/>
              </a:rPr>
              <a:t>(8 bits),</a:t>
            </a:r>
            <a:r>
              <a:rPr lang="pt-BR" sz="2000" b="1" dirty="0">
                <a:latin typeface="Courier New" pitchFamily="49" charset="0"/>
              </a:rPr>
              <a:t> short </a:t>
            </a:r>
            <a:r>
              <a:rPr lang="pt-BR" sz="2000" dirty="0">
                <a:latin typeface="Courier New" pitchFamily="49" charset="0"/>
              </a:rPr>
              <a:t>(16 bits),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int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</a:rPr>
              <a:t>(32 bits)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/>
              <a:t>e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long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</a:rPr>
              <a:t>(64 bits).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/>
              <a:t>Floating Point</a:t>
            </a:r>
            <a:r>
              <a:rPr lang="pt-BR" sz="2000" dirty="0"/>
              <a:t> (n</a:t>
            </a:r>
            <a:r>
              <a:rPr lang="pt-BR" sz="2000" baseline="30000" dirty="0"/>
              <a:t>os</a:t>
            </a:r>
            <a:r>
              <a:rPr lang="pt-BR" sz="2000" dirty="0"/>
              <a:t> contínuos): </a:t>
            </a:r>
            <a:r>
              <a:rPr lang="pt-BR" sz="2000" b="1" dirty="0" err="1">
                <a:latin typeface="Courier New" pitchFamily="49" charset="0"/>
              </a:rPr>
              <a:t>float</a:t>
            </a:r>
            <a:r>
              <a:rPr lang="pt-BR" sz="2000" dirty="0">
                <a:latin typeface="Courier New" pitchFamily="49" charset="0"/>
              </a:rPr>
              <a:t> (32 bits) </a:t>
            </a:r>
            <a:r>
              <a:rPr lang="pt-BR" sz="2000" dirty="0"/>
              <a:t>e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</a:rPr>
              <a:t>double</a:t>
            </a:r>
            <a:r>
              <a:rPr lang="pt-BR" sz="2000" b="1" dirty="0">
                <a:latin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</a:rPr>
              <a:t>(64 bits)</a:t>
            </a:r>
            <a:endParaRPr lang="pt-BR" sz="20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 err="1"/>
              <a:t>Character</a:t>
            </a:r>
            <a:r>
              <a:rPr lang="pt-BR" sz="2000" dirty="0"/>
              <a:t>: </a:t>
            </a:r>
            <a:r>
              <a:rPr lang="pt-BR" sz="2000" b="1" dirty="0">
                <a:latin typeface="Courier New" pitchFamily="49" charset="0"/>
              </a:rPr>
              <a:t>char </a:t>
            </a:r>
            <a:r>
              <a:rPr lang="pt-BR" sz="2000" dirty="0">
                <a:latin typeface="Courier New" pitchFamily="49" charset="0"/>
              </a:rPr>
              <a:t>(16 bits)</a:t>
            </a:r>
            <a:endParaRPr lang="pt-BR" sz="20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000" i="1" dirty="0" err="1"/>
              <a:t>Boolean</a:t>
            </a:r>
            <a:r>
              <a:rPr lang="pt-BR" sz="2000" dirty="0"/>
              <a:t>: </a:t>
            </a:r>
            <a:r>
              <a:rPr lang="pt-BR" sz="2000" b="1" dirty="0" err="1">
                <a:latin typeface="Courier New" pitchFamily="49" charset="0"/>
              </a:rPr>
              <a:t>boolean</a:t>
            </a:r>
            <a:endParaRPr lang="pt-BR" sz="2000" b="1" dirty="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A classe </a:t>
            </a:r>
            <a:r>
              <a:rPr lang="pt-BR" sz="2800" dirty="0" err="1"/>
              <a:t>String</a:t>
            </a:r>
            <a:r>
              <a:rPr lang="pt-BR" sz="2800" dirty="0"/>
              <a:t> é usada para representar cadeias de caracteres. (Não são dados nativos, sendo instâncias da classe </a:t>
            </a:r>
            <a:r>
              <a:rPr lang="pt-BR" sz="2800" dirty="0" err="1"/>
              <a:t>String</a:t>
            </a:r>
            <a:r>
              <a:rPr lang="pt-BR" sz="2800" dirty="0"/>
              <a:t>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B8260EF-54E6-455E-8878-8DAC517E3757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219200" y="1692276"/>
            <a:ext cx="908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 (cont.)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49300" y="2336801"/>
            <a:ext cx="99187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As operações básicas que podem ser feitas com o tipo numérico: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+ 	Soma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-	Subtração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/	Divisão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*	Multiplicação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%	Módulo (resto da divisão)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A6A827-864C-4043-BC4A-135B9A16EDBA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939800" y="1692276"/>
            <a:ext cx="936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 (cont.)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33400" y="2336801"/>
            <a:ext cx="101346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Valores numéricos podem ser comparados com operadores que retornam um valor do tipo </a:t>
            </a:r>
            <a:r>
              <a:rPr lang="pt-BR" sz="2800" dirty="0" err="1"/>
              <a:t>boolean</a:t>
            </a:r>
            <a:r>
              <a:rPr lang="pt-BR" sz="2800" dirty="0"/>
              <a:t>. Os operadores são: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&lt; (menor)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&gt; (maior)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&lt;= (menor ou igual)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&gt;= (maior ou igual)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== (igual)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!= (diferente)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8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2DEBEF9E-B338-475B-BE21-59CA38E07A7A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9940" name="Text Box 1029"/>
          <p:cNvSpPr txBox="1">
            <a:spLocks noChangeArrowheads="1"/>
          </p:cNvSpPr>
          <p:nvPr/>
        </p:nvSpPr>
        <p:spPr bwMode="auto">
          <a:xfrm>
            <a:off x="950913" y="1568450"/>
            <a:ext cx="8120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Dados nativos em Java (cont.)</a:t>
            </a:r>
          </a:p>
        </p:txBody>
      </p:sp>
      <p:sp>
        <p:nvSpPr>
          <p:cNvPr id="39941" name="Rectangle 1030"/>
          <p:cNvSpPr>
            <a:spLocks noChangeArrowheads="1"/>
          </p:cNvSpPr>
          <p:nvPr/>
        </p:nvSpPr>
        <p:spPr bwMode="auto">
          <a:xfrm>
            <a:off x="838200" y="2336801"/>
            <a:ext cx="9829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pt-BR" sz="2800" dirty="0"/>
              <a:t>Valores booleanos podem ser combinados com três operadores lógicos. Que são: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&amp;&amp;  (E lógico)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|| (OU lógico)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! (NÃO lógico)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pt-BR" sz="2800" dirty="0"/>
              <a:t>Operação com instâncias da classe </a:t>
            </a:r>
            <a:r>
              <a:rPr lang="pt-BR" sz="2800" dirty="0" err="1"/>
              <a:t>String</a:t>
            </a:r>
            <a:r>
              <a:rPr lang="pt-BR" sz="2800" dirty="0"/>
              <a:t>.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+ (concatenação)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pt-BR" sz="2800" dirty="0" err="1"/>
              <a:t>Strings</a:t>
            </a:r>
            <a:r>
              <a:rPr lang="pt-BR" sz="2800" dirty="0"/>
              <a:t> não podem ser comparados com os operadores &gt;, &lt;, ==. </a:t>
            </a: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</a:pPr>
            <a:endParaRPr lang="pt-BR" sz="2400" dirty="0"/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endParaRPr lang="pt-BR" sz="2000" b="1" dirty="0">
              <a:latin typeface="Courier New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5C63FFD-0CCB-4FC6-9A5F-C4F83D2C4301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8200" y="1200150"/>
            <a:ext cx="929322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400" b="1" dirty="0"/>
              <a:t>Declaração de campos de classes: 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A declaração é simples, basta declarar o tipo de dado, seguindo dos nomes dos campos que são daquele tipo.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Podemos observar que, para cada dado do modelo existe um campo correspondente na classe.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</a:p>
          <a:p>
            <a:pPr lvl="1" algn="just">
              <a:spcBef>
                <a:spcPct val="50000"/>
              </a:spcBef>
            </a:pPr>
            <a:r>
              <a:rPr lang="pt-BR" sz="2000" dirty="0"/>
              <a:t>	</a:t>
            </a:r>
            <a:r>
              <a:rPr lang="pt-BR" sz="2000" i="1" dirty="0" err="1">
                <a:solidFill>
                  <a:schemeClr val="accent1"/>
                </a:solidFill>
              </a:rPr>
              <a:t>class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err="1" smtClean="0">
                <a:solidFill>
                  <a:schemeClr val="accent1"/>
                </a:solidFill>
              </a:rPr>
              <a:t>AparelhoEletronico</a:t>
            </a:r>
            <a:r>
              <a:rPr lang="pt-BR" sz="2000" i="1" dirty="0" smtClean="0">
                <a:solidFill>
                  <a:schemeClr val="accent1"/>
                </a:solidFill>
              </a:rPr>
              <a:t> </a:t>
            </a:r>
            <a:r>
              <a:rPr lang="pt-BR" sz="2000" i="1" dirty="0">
                <a:solidFill>
                  <a:schemeClr val="accent1"/>
                </a:solidFill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</a:t>
            </a:r>
            <a:r>
              <a:rPr lang="pt-BR" sz="2000" i="1" dirty="0" err="1">
                <a:solidFill>
                  <a:schemeClr val="accent1"/>
                </a:solidFill>
              </a:rPr>
              <a:t>String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smtClean="0">
                <a:solidFill>
                  <a:schemeClr val="accent1"/>
                </a:solidFill>
              </a:rPr>
              <a:t>nome, fornecedor;</a:t>
            </a:r>
            <a:endParaRPr lang="pt-BR" sz="2000" i="1" dirty="0">
              <a:solidFill>
                <a:schemeClr val="accent1"/>
              </a:solidFill>
            </a:endParaRP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smtClean="0">
                <a:solidFill>
                  <a:schemeClr val="accent1"/>
                </a:solidFill>
              </a:rPr>
              <a:t>voltagem, </a:t>
            </a:r>
            <a:r>
              <a:rPr lang="pt-BR" sz="2000" i="1" dirty="0" err="1" smtClean="0">
                <a:solidFill>
                  <a:schemeClr val="accent1"/>
                </a:solidFill>
              </a:rPr>
              <a:t>numeroSerie</a:t>
            </a:r>
            <a:r>
              <a:rPr lang="pt-BR" sz="2000" i="1" dirty="0" smtClean="0">
                <a:solidFill>
                  <a:schemeClr val="accent1"/>
                </a:solidFill>
              </a:rPr>
              <a:t>;</a:t>
            </a: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smtClean="0">
                <a:solidFill>
                  <a:schemeClr val="accent1"/>
                </a:solidFill>
              </a:rPr>
              <a:t>      </a:t>
            </a:r>
            <a:r>
              <a:rPr lang="pt-BR" sz="2000" i="1" dirty="0" err="1" smtClean="0">
                <a:solidFill>
                  <a:schemeClr val="accent1"/>
                </a:solidFill>
              </a:rPr>
              <a:t>String</a:t>
            </a:r>
            <a:r>
              <a:rPr lang="pt-BR" sz="2000" i="1" dirty="0" smtClean="0">
                <a:solidFill>
                  <a:schemeClr val="accent1"/>
                </a:solidFill>
              </a:rPr>
              <a:t> situação;</a:t>
            </a:r>
            <a:endParaRPr lang="pt-BR" sz="2000" i="1" dirty="0">
              <a:solidFill>
                <a:schemeClr val="accent1"/>
              </a:solidFill>
            </a:endParaRPr>
          </a:p>
          <a:p>
            <a:pPr lvl="1" algn="just">
              <a:spcBef>
                <a:spcPct val="50000"/>
              </a:spcBef>
            </a:pPr>
            <a:r>
              <a:rPr lang="pt-BR" sz="2000" i="1" dirty="0">
                <a:solidFill>
                  <a:schemeClr val="accent1"/>
                </a:solidFill>
              </a:rPr>
              <a:t>	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Criando classes em 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0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C77D7BEFE93C4595EF0AF6DB604ED6" ma:contentTypeVersion="2" ma:contentTypeDescription="Crie um novo documento." ma:contentTypeScope="" ma:versionID="9c5817f9d1c7d856dfd704769b961470">
  <xsd:schema xmlns:xsd="http://www.w3.org/2001/XMLSchema" xmlns:xs="http://www.w3.org/2001/XMLSchema" xmlns:p="http://schemas.microsoft.com/office/2006/metadata/properties" xmlns:ns2="529d2e44-7589-44e6-8745-2360c925dd03" targetNamespace="http://schemas.microsoft.com/office/2006/metadata/properties" ma:root="true" ma:fieldsID="e711b51800e9015640d3e2d3955f0a57" ns2:_="">
    <xsd:import namespace="529d2e44-7589-44e6-8745-2360c925dd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d2e44-7589-44e6-8745-2360c925d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809849-923F-4EF8-AF40-8575EB36FC96}"/>
</file>

<file path=customXml/itemProps2.xml><?xml version="1.0" encoding="utf-8"?>
<ds:datastoreItem xmlns:ds="http://schemas.openxmlformats.org/officeDocument/2006/customXml" ds:itemID="{4B15AEE1-BF80-434B-AEDD-0151AB38C819}"/>
</file>

<file path=customXml/itemProps3.xml><?xml version="1.0" encoding="utf-8"?>
<ds:datastoreItem xmlns:ds="http://schemas.openxmlformats.org/officeDocument/2006/customXml" ds:itemID="{2E36298B-3A00-4773-9D28-61BBE82196EA}"/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1070</Words>
  <Application>Microsoft Office PowerPoint</Application>
  <PresentationFormat>Widescreen</PresentationFormat>
  <Paragraphs>303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Programação Orientada a Objetos  Aula 2 –  Introdução a Java Classes e Construtores em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Construtor</vt:lpstr>
      <vt:lpstr>Declarando um construtor com Java</vt:lpstr>
      <vt:lpstr>Apresentação do PowerPoint</vt:lpstr>
      <vt:lpstr>Prática</vt:lpstr>
      <vt:lpstr>Prática</vt:lpstr>
      <vt:lpstr>Prática</vt:lpstr>
      <vt:lpstr>Prática</vt:lpstr>
      <vt:lpstr>Prática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51</cp:revision>
  <dcterms:created xsi:type="dcterms:W3CDTF">2018-02-07T22:03:14Z</dcterms:created>
  <dcterms:modified xsi:type="dcterms:W3CDTF">2020-11-03T15:27:47Z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0x01010084C77D7BEFE93C4595EF0AF6DB604ED6</vt:lpwstr>
  </property>
</Properties>
</file>