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8" r:id="rId13"/>
    <p:sldId id="369" r:id="rId14"/>
    <p:sldId id="370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0833"/>
            <a:ext cx="9144000" cy="31091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Aula </a:t>
            </a:r>
            <a:r>
              <a:rPr lang="pt-BR" sz="2200" dirty="0"/>
              <a:t>2</a:t>
            </a:r>
            <a:r>
              <a:rPr lang="pt-BR" sz="2200" dirty="0" smtClean="0"/>
              <a:t> </a:t>
            </a:r>
            <a:r>
              <a:rPr lang="pt-BR" sz="2200" dirty="0" smtClean="0"/>
              <a:t>– </a:t>
            </a:r>
            <a:r>
              <a:rPr lang="pt-BR" sz="2400" dirty="0" smtClean="0"/>
              <a:t> </a:t>
            </a:r>
            <a:r>
              <a:rPr lang="pt-BR" sz="2400" dirty="0" smtClean="0"/>
              <a:t>Introdução a Java</a:t>
            </a:r>
            <a:br>
              <a:rPr lang="pt-BR" sz="2400" dirty="0" smtClean="0"/>
            </a:br>
            <a:r>
              <a:rPr lang="pt-BR" sz="2400" dirty="0" smtClean="0"/>
              <a:t>Classes e Construtores em Java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/>
          <a:lstStyle/>
          <a:p>
            <a:r>
              <a:rPr lang="pt-BR" dirty="0" smtClean="0"/>
              <a:t>Ana Patrícia F. Magalhães Mascarenhas</a:t>
            </a:r>
          </a:p>
          <a:p>
            <a:r>
              <a:rPr lang="pt-BR" dirty="0" smtClean="0"/>
              <a:t>Carlos </a:t>
            </a:r>
            <a:r>
              <a:rPr lang="pt-BR" dirty="0" err="1" smtClean="0"/>
              <a:t>Helano</a:t>
            </a:r>
            <a:endParaRPr lang="pt-BR" dirty="0" smtClean="0"/>
          </a:p>
          <a:p>
            <a:r>
              <a:rPr lang="pt-BR" dirty="0" smtClean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05BE035-053F-4649-8FFA-80C30F18AA11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11200" y="712789"/>
            <a:ext cx="9390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/>
              <a:t>Encapsulamento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76300" y="1692275"/>
            <a:ext cx="918845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A capacidade de ocultar dados dentro do modelos, permitindo que somente operações especializadas ou dedicadas manipulem os dados ocultos chama-se </a:t>
            </a:r>
            <a:r>
              <a:rPr lang="pt-BR" sz="2800" b="1" i="1" dirty="0">
                <a:solidFill>
                  <a:schemeClr val="accent1"/>
                </a:solidFill>
              </a:rPr>
              <a:t>encapsulamento</a:t>
            </a:r>
            <a:r>
              <a:rPr lang="pt-BR" sz="2800" i="1" dirty="0">
                <a:solidFill>
                  <a:schemeClr val="accent1"/>
                </a:solidFill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lang="pt-BR" sz="2800" b="1" i="1" dirty="0">
                <a:solidFill>
                  <a:schemeClr val="accent1"/>
                </a:solidFill>
              </a:rPr>
              <a:t>Encapsulamento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é um dos benefícios mais palpáveis da POO;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Modelos que encapsulam os dados possibilitam a criação de programas com menos erros e mais clareza.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05BE035-053F-4649-8FFA-80C30F18AA11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11200" y="712789"/>
            <a:ext cx="9390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Como implementar o encapsulamento?</a:t>
            </a:r>
            <a:endParaRPr lang="pt-BR" sz="4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8812" y="1616075"/>
            <a:ext cx="10694987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Modificadores de acesso </a:t>
            </a:r>
            <a:endParaRPr lang="pt-BR" sz="2800" dirty="0" smtClean="0"/>
          </a:p>
          <a:p>
            <a:pPr algn="just">
              <a:spcBef>
                <a:spcPct val="50000"/>
              </a:spcBef>
            </a:pPr>
            <a:r>
              <a:rPr lang="pt-BR" sz="2400" dirty="0" smtClean="0"/>
              <a:t>Java </a:t>
            </a:r>
            <a:r>
              <a:rPr lang="pt-BR" sz="2400" dirty="0"/>
              <a:t>permite a restrição ao acesso a campos </a:t>
            </a:r>
            <a:r>
              <a:rPr lang="pt-BR" sz="2400" dirty="0" smtClean="0"/>
              <a:t>e </a:t>
            </a:r>
            <a:r>
              <a:rPr lang="pt-BR" sz="2400" dirty="0"/>
              <a:t>métodos por intermédio de </a:t>
            </a:r>
            <a:r>
              <a:rPr lang="pt-BR" sz="2400" i="1" dirty="0">
                <a:solidFill>
                  <a:schemeClr val="accent1"/>
                </a:solidFill>
              </a:rPr>
              <a:t>modificadores de acesso</a:t>
            </a:r>
            <a:r>
              <a:rPr lang="pt-BR" sz="2400" dirty="0"/>
              <a:t> que são declarados dentro das classes.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Existem quatro modificadores de </a:t>
            </a:r>
            <a:r>
              <a:rPr lang="pt-BR" sz="2400" dirty="0" smtClean="0"/>
              <a:t>acesso, por enquanto vamos estudar dois:</a:t>
            </a:r>
            <a:endParaRPr lang="pt-BR" sz="2400" dirty="0"/>
          </a:p>
          <a:p>
            <a:pPr lvl="2" algn="just">
              <a:spcBef>
                <a:spcPct val="50000"/>
              </a:spcBef>
            </a:pPr>
            <a:r>
              <a:rPr lang="pt-BR" sz="2000" b="1" i="1" dirty="0" err="1">
                <a:solidFill>
                  <a:schemeClr val="accent1"/>
                </a:solidFill>
              </a:rPr>
              <a:t>public</a:t>
            </a:r>
            <a:r>
              <a:rPr lang="pt-BR" sz="2000" dirty="0"/>
              <a:t>: garante que o campo ou método da classe declarado com este modificador poderá ser acessados ou executado a partir de qualquer outra classe.</a:t>
            </a:r>
          </a:p>
          <a:p>
            <a:pPr lvl="2" algn="just">
              <a:spcBef>
                <a:spcPct val="50000"/>
              </a:spcBef>
            </a:pPr>
            <a:r>
              <a:rPr lang="pt-BR" sz="2000" b="1" i="1" dirty="0">
                <a:solidFill>
                  <a:schemeClr val="accent1"/>
                </a:solidFill>
              </a:rPr>
              <a:t>Private</a:t>
            </a:r>
            <a:r>
              <a:rPr lang="pt-BR" sz="2000" dirty="0"/>
              <a:t>: só podem ser acessados, modificados ou executados por métodos da mesma classe, sendo ocultos para o programador usuário que for usar instâncias desta classe ou criar classes herdeiras ou derivadas</a:t>
            </a:r>
            <a:r>
              <a:rPr lang="pt-BR" sz="2000" dirty="0" smtClean="0"/>
              <a:t>.</a:t>
            </a:r>
            <a:endParaRPr lang="pt-BR" sz="2000" dirty="0"/>
          </a:p>
          <a:p>
            <a:pPr algn="just">
              <a:spcBef>
                <a:spcPct val="50000"/>
              </a:spcBef>
            </a:pPr>
            <a:endParaRPr lang="pt-BR" sz="2000" dirty="0"/>
          </a:p>
          <a:p>
            <a:pPr algn="just">
              <a:spcBef>
                <a:spcPct val="50000"/>
              </a:spcBef>
            </a:pPr>
            <a:r>
              <a:rPr lang="pt-BR" sz="2000" dirty="0"/>
              <a:t>Ao criar classes, o programador de classes deve implementar uma política de ocultação ou de acesso a dados e a métodos internos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98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05BE035-053F-4649-8FFA-80C30F18AA11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11200" y="712789"/>
            <a:ext cx="9390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Como implementar o encapsulamento?</a:t>
            </a:r>
            <a:endParaRPr lang="pt-BR" sz="40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8812" y="1616075"/>
            <a:ext cx="1069498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Modificadores de acesso </a:t>
            </a:r>
            <a:endParaRPr lang="pt-BR" sz="2800" dirty="0" smtClean="0"/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Regras básicas para implementação de políticas para classes simples:</a:t>
            </a:r>
          </a:p>
          <a:p>
            <a:pPr lvl="2" algn="just">
              <a:spcBef>
                <a:spcPct val="50000"/>
              </a:spcBef>
            </a:pPr>
            <a:r>
              <a:rPr lang="pt-BR" sz="2000" dirty="0"/>
              <a:t>Todo campo deve ser declarado  como </a:t>
            </a:r>
            <a:r>
              <a:rPr lang="pt-BR" sz="2000" b="1" i="1" dirty="0" err="1">
                <a:solidFill>
                  <a:schemeClr val="accent1"/>
                </a:solidFill>
              </a:rPr>
              <a:t>private</a:t>
            </a:r>
            <a:r>
              <a:rPr lang="pt-BR" sz="2000" dirty="0"/>
              <a:t> </a:t>
            </a:r>
            <a:r>
              <a:rPr lang="pt-BR" sz="2000" dirty="0" smtClean="0"/>
              <a:t>.</a:t>
            </a:r>
            <a:endParaRPr lang="pt-BR" sz="2000" dirty="0"/>
          </a:p>
          <a:p>
            <a:pPr lvl="2" algn="just">
              <a:spcBef>
                <a:spcPct val="50000"/>
              </a:spcBef>
            </a:pPr>
            <a:r>
              <a:rPr lang="pt-BR" sz="2000" dirty="0"/>
              <a:t>Métodos que devem ser acessíveis devem ser declarados com o modificador </a:t>
            </a:r>
            <a:r>
              <a:rPr lang="pt-BR" sz="2000" b="1" i="1" dirty="0">
                <a:solidFill>
                  <a:schemeClr val="accent1"/>
                </a:solidFill>
              </a:rPr>
              <a:t>public</a:t>
            </a:r>
            <a:r>
              <a:rPr lang="pt-BR" sz="2000" dirty="0"/>
              <a:t>. Caso classes não venham a ser agrupadas em pacotes, a omissão não gera problemas.</a:t>
            </a:r>
          </a:p>
          <a:p>
            <a:pPr lvl="2" algn="just">
              <a:spcBef>
                <a:spcPct val="50000"/>
              </a:spcBef>
            </a:pPr>
            <a:r>
              <a:rPr lang="pt-BR" sz="2000" dirty="0"/>
              <a:t>Métodos para controle dos campos devem ser escritos, e estes métodos devem ter o modificador </a:t>
            </a:r>
            <a:r>
              <a:rPr lang="pt-BR" sz="2000" b="1" i="1" dirty="0">
                <a:solidFill>
                  <a:schemeClr val="accent1"/>
                </a:solidFill>
              </a:rPr>
              <a:t>public</a:t>
            </a:r>
            <a:r>
              <a:rPr lang="pt-BR" sz="2000" dirty="0"/>
              <a:t>.</a:t>
            </a:r>
          </a:p>
          <a:p>
            <a:pPr lvl="2" algn="just">
              <a:spcBef>
                <a:spcPct val="50000"/>
              </a:spcBef>
            </a:pPr>
            <a:r>
              <a:rPr lang="pt-BR" sz="2000" dirty="0"/>
              <a:t>Se for desejável, métodos podem ser declarados como </a:t>
            </a:r>
            <a:r>
              <a:rPr lang="pt-BR" sz="2000" b="1" i="1" dirty="0" err="1">
                <a:solidFill>
                  <a:schemeClr val="accent1"/>
                </a:solidFill>
              </a:rPr>
              <a:t>private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35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01041" y="27463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 b="1" dirty="0" err="1" smtClean="0"/>
              <a:t>Get</a:t>
            </a:r>
            <a:r>
              <a:rPr lang="pt-BR" b="1" dirty="0" smtClean="0"/>
              <a:t> e Set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1041" y="1600201"/>
            <a:ext cx="11285951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Na OO temos um padrão de métodos para atualizar e consultar dados ocultos (privados) em uma classe</a:t>
            </a:r>
          </a:p>
          <a:p>
            <a:pPr eaLnBrk="1" hangingPunct="1"/>
            <a:endParaRPr lang="pt-BR" dirty="0" smtClean="0"/>
          </a:p>
          <a:p>
            <a:pPr lvl="1"/>
            <a:r>
              <a:rPr lang="pt-BR" dirty="0" err="1" smtClean="0"/>
              <a:t>Get</a:t>
            </a:r>
            <a:r>
              <a:rPr lang="pt-BR" dirty="0" smtClean="0"/>
              <a:t>: utilizados para obter (consultar) o valor do atributo oculto.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Set: utilizado para alterar o valor de um atributo oculto.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O uso de </a:t>
            </a:r>
            <a:r>
              <a:rPr lang="pt-BR" dirty="0" err="1" smtClean="0"/>
              <a:t>get</a:t>
            </a:r>
            <a:r>
              <a:rPr lang="pt-BR" dirty="0" smtClean="0"/>
              <a:t> e set garante um único ponto de acesso ao atributo</a:t>
            </a:r>
          </a:p>
          <a:p>
            <a:pPr lvl="2"/>
            <a:r>
              <a:rPr lang="pt-BR" dirty="0" smtClean="0"/>
              <a:t>Permite realização de críticas,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6656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4C9D544-B29C-40DF-A9C1-288318E89ABC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558191" y="269875"/>
            <a:ext cx="8229600" cy="5905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dirty="0" err="1"/>
              <a:t>Get</a:t>
            </a:r>
            <a:r>
              <a:rPr lang="pt-BR" dirty="0"/>
              <a:t> e </a:t>
            </a:r>
            <a:r>
              <a:rPr lang="pt-BR" dirty="0" smtClean="0"/>
              <a:t>Set (continuação)</a:t>
            </a:r>
            <a:endParaRPr lang="pt-BR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8191" y="1263650"/>
            <a:ext cx="3575398" cy="4876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class</a:t>
            </a:r>
            <a:r>
              <a:rPr lang="pt-BR" sz="1600" b="1" dirty="0"/>
              <a:t> </a:t>
            </a:r>
            <a:r>
              <a:rPr lang="pt-BR" sz="1600" b="1" dirty="0" smtClean="0"/>
              <a:t>Aluno{//</a:t>
            </a:r>
            <a:r>
              <a:rPr lang="pt-BR" sz="1600" b="1" dirty="0"/>
              <a:t>classe </a:t>
            </a:r>
            <a:r>
              <a:rPr lang="pt-BR" sz="1600" b="1" dirty="0" smtClean="0"/>
              <a:t>Aluno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</a:t>
            </a:r>
            <a:r>
              <a:rPr lang="pt-BR" sz="1600" b="1" dirty="0" err="1"/>
              <a:t>private</a:t>
            </a:r>
            <a:r>
              <a:rPr lang="pt-BR" sz="1600" b="1" dirty="0"/>
              <a:t> 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matricula;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</a:t>
            </a:r>
            <a:r>
              <a:rPr lang="pt-BR" sz="1600" b="1" dirty="0" err="1"/>
              <a:t>private</a:t>
            </a:r>
            <a:r>
              <a:rPr lang="pt-BR" sz="1600" b="1" dirty="0"/>
              <a:t> 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nome, curso;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private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float</a:t>
            </a:r>
            <a:r>
              <a:rPr lang="pt-BR" sz="1600" b="1" dirty="0" smtClean="0"/>
              <a:t> mensalidade; 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</a:t>
            </a: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smtClean="0"/>
              <a:t>Aluno(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matricula, 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nome, 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curso, </a:t>
            </a:r>
            <a:r>
              <a:rPr lang="pt-BR" sz="1600" b="1" dirty="0" err="1" smtClean="0"/>
              <a:t>float</a:t>
            </a:r>
            <a:r>
              <a:rPr lang="pt-BR" sz="1600" b="1" dirty="0" smtClean="0"/>
              <a:t> mensalidade){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 </a:t>
            </a:r>
            <a:r>
              <a:rPr lang="pt-BR" sz="1600" b="1" dirty="0" smtClean="0"/>
              <a:t>   </a:t>
            </a:r>
            <a:r>
              <a:rPr lang="pt-BR" sz="1600" b="1" dirty="0" err="1" smtClean="0"/>
              <a:t>this.matricula</a:t>
            </a:r>
            <a:r>
              <a:rPr lang="pt-BR" sz="1600" b="1" dirty="0" smtClean="0"/>
              <a:t> = </a:t>
            </a:r>
            <a:r>
              <a:rPr lang="pt-BR" sz="1600" b="1" dirty="0" err="1" smtClean="0"/>
              <a:t>matrcula</a:t>
            </a:r>
            <a:r>
              <a:rPr lang="pt-BR" sz="1600" b="1" dirty="0" smtClean="0"/>
              <a:t>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    </a:t>
            </a:r>
            <a:r>
              <a:rPr lang="pt-BR" sz="1600" b="1" dirty="0" err="1" smtClean="0"/>
              <a:t>this.nome</a:t>
            </a:r>
            <a:r>
              <a:rPr lang="pt-BR" sz="1600" b="1" dirty="0" smtClean="0"/>
              <a:t>=nome;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    </a:t>
            </a:r>
            <a:r>
              <a:rPr lang="pt-BR" sz="1600" b="1" dirty="0" err="1" smtClean="0"/>
              <a:t>this.curso</a:t>
            </a:r>
            <a:r>
              <a:rPr lang="pt-BR" sz="1600" b="1" dirty="0" smtClean="0"/>
              <a:t>=curso;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    </a:t>
            </a:r>
            <a:r>
              <a:rPr lang="pt-BR" sz="1600" b="1" dirty="0" err="1" smtClean="0"/>
              <a:t>this.mensalidade</a:t>
            </a:r>
            <a:r>
              <a:rPr lang="pt-BR" sz="1600" b="1" dirty="0" smtClean="0"/>
              <a:t>=mensalidade;</a:t>
            </a:r>
            <a:endParaRPr lang="pt-BR" sz="1600" b="1" dirty="0"/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};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 smtClean="0"/>
              <a:t>  </a:t>
            </a:r>
            <a:r>
              <a:rPr lang="pt-BR" sz="1600" b="1" dirty="0" err="1" smtClean="0"/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setMatricula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matricula){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  </a:t>
            </a:r>
            <a:r>
              <a:rPr lang="pt-BR" sz="1600" b="1" dirty="0" err="1" smtClean="0"/>
              <a:t>this.matricula</a:t>
            </a:r>
            <a:r>
              <a:rPr lang="pt-BR" sz="1600" b="1" dirty="0" smtClean="0"/>
              <a:t>=matricula;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}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sz="1600" b="1" dirty="0"/>
              <a:t>  </a:t>
            </a:r>
          </a:p>
        </p:txBody>
      </p:sp>
      <p:sp>
        <p:nvSpPr>
          <p:cNvPr id="6758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0FA64DB-E513-4084-8795-5092DAF7AC6A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9961" y="1263650"/>
            <a:ext cx="3575398" cy="4876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err="1" smtClean="0"/>
              <a:t>public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getMatricula</a:t>
            </a:r>
            <a:r>
              <a:rPr lang="pt-BR" sz="1600" b="1" dirty="0" smtClean="0"/>
              <a:t>(){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smtClean="0"/>
              <a:t>   </a:t>
            </a:r>
            <a:r>
              <a:rPr lang="pt-BR" sz="1600" b="1" dirty="0" err="1" smtClean="0"/>
              <a:t>return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this.matricula</a:t>
            </a:r>
            <a:r>
              <a:rPr lang="pt-BR" sz="1600" b="1" dirty="0" smtClean="0"/>
              <a:t>;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smtClean="0"/>
              <a:t>}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pt-BR" sz="1600" b="1" dirty="0"/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err="1"/>
              <a:t>p</a:t>
            </a:r>
            <a:r>
              <a:rPr lang="pt-BR" sz="1600" b="1" dirty="0" err="1" smtClean="0"/>
              <a:t>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void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setNome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nome){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this.nome</a:t>
            </a:r>
            <a:r>
              <a:rPr lang="pt-BR" sz="1600" b="1" dirty="0" smtClean="0"/>
              <a:t>=nome;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smtClean="0"/>
              <a:t>}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pt-BR" sz="1600" b="1" dirty="0"/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 err="1"/>
              <a:t>p</a:t>
            </a:r>
            <a:r>
              <a:rPr lang="pt-BR" sz="1600" b="1" dirty="0" err="1" smtClean="0"/>
              <a:t>ublic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String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getNome</a:t>
            </a:r>
            <a:r>
              <a:rPr lang="pt-BR" sz="1600" b="1" dirty="0" smtClean="0"/>
              <a:t>(){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/>
              <a:t> 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return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this.nome</a:t>
            </a:r>
            <a:r>
              <a:rPr lang="pt-BR" sz="1600" b="1" dirty="0" smtClean="0"/>
              <a:t>;</a:t>
            </a:r>
          </a:p>
          <a:p>
            <a:pPr marL="274320" indent="-27432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pt-BR" sz="1600" b="1" dirty="0"/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4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Sobrecarga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15858" y="1600201"/>
            <a:ext cx="9737942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700" dirty="0" smtClean="0"/>
              <a:t>No mundo real temos homônimos, pessoas com mesmo nome</a:t>
            </a:r>
          </a:p>
          <a:p>
            <a:pPr lvl="1"/>
            <a:endParaRPr lang="pt-BR" sz="2300" dirty="0" smtClean="0"/>
          </a:p>
          <a:p>
            <a:pPr lvl="1"/>
            <a:r>
              <a:rPr lang="pt-BR" sz="2300" dirty="0" err="1" smtClean="0"/>
              <a:t>Ex</a:t>
            </a:r>
            <a:r>
              <a:rPr lang="pt-BR" sz="2300" dirty="0" smtClean="0"/>
              <a:t>: José da Silva</a:t>
            </a:r>
          </a:p>
          <a:p>
            <a:pPr lvl="1"/>
            <a:endParaRPr lang="pt-BR" sz="2300" dirty="0" smtClean="0"/>
          </a:p>
          <a:p>
            <a:pPr lvl="1"/>
            <a:r>
              <a:rPr lang="pt-BR" sz="2300" dirty="0" smtClean="0"/>
              <a:t>Essas pessoas em geral tem assinaturas diferentes que podem ser reconhecidas e distinguidas por um profissional especializado</a:t>
            </a:r>
          </a:p>
          <a:p>
            <a:pPr lvl="1"/>
            <a:endParaRPr lang="pt-BR" sz="2300" dirty="0" smtClean="0"/>
          </a:p>
          <a:p>
            <a:pPr marL="457200" lvl="1" indent="0">
              <a:buNone/>
            </a:pPr>
            <a:r>
              <a:rPr lang="pt-BR" sz="2300" dirty="0" smtClean="0">
                <a:latin typeface="Berlin Sans FB" panose="020E0602020502020306" pitchFamily="34" charset="0"/>
                <a:cs typeface="Aldhabi" panose="01000000000000000000" pitchFamily="2" charset="-78"/>
              </a:rPr>
              <a:t>		José da Silva</a:t>
            </a:r>
            <a:r>
              <a:rPr lang="pt-BR" sz="2300" dirty="0" smtClean="0">
                <a:latin typeface="Aldhabi" panose="01000000000000000000" pitchFamily="2" charset="-78"/>
                <a:cs typeface="Aldhabi" panose="01000000000000000000" pitchFamily="2" charset="-78"/>
              </a:rPr>
              <a:t>		</a:t>
            </a:r>
            <a:r>
              <a:rPr lang="pt-BR" sz="2300" dirty="0">
                <a:latin typeface="Blackadder ITC" panose="04020505051007020D02" pitchFamily="82" charset="0"/>
                <a:cs typeface="Aldhabi" panose="01000000000000000000" pitchFamily="2" charset="-78"/>
              </a:rPr>
              <a:t>José da Silva</a:t>
            </a:r>
          </a:p>
          <a:p>
            <a:pPr marL="457200" lvl="1" indent="0">
              <a:buNone/>
            </a:pPr>
            <a:endParaRPr lang="pt-BR" sz="2300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837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B3F934B-0AC4-4168-8529-8163A07E5EB8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1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Sobrecarga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12727"/>
            <a:ext cx="10515600" cy="48736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sz="2700" dirty="0" smtClean="0"/>
              <a:t>Na OO um método pode </a:t>
            </a:r>
            <a:r>
              <a:rPr lang="pt-BR" sz="2700" dirty="0"/>
              <a:t>ter o mesmo nome que outro método na mesma </a:t>
            </a:r>
            <a:r>
              <a:rPr lang="pt-BR" sz="2700" dirty="0" smtClean="0"/>
              <a:t>classe porém com assinaturas diferentes.</a:t>
            </a:r>
          </a:p>
          <a:p>
            <a:pPr eaLnBrk="1" hangingPunct="1"/>
            <a:r>
              <a:rPr lang="pt-BR" sz="2700" dirty="0" smtClean="0"/>
              <a:t>Assinatura do método: nome do método + conjunto de argumentos</a:t>
            </a:r>
          </a:p>
          <a:p>
            <a:pPr lvl="1"/>
            <a:r>
              <a:rPr lang="pt-BR" sz="2300" dirty="0"/>
              <a:t>Diferenças no nome dos parâmetros não são relevantes</a:t>
            </a:r>
          </a:p>
          <a:p>
            <a:pPr lvl="1"/>
            <a:r>
              <a:rPr lang="pt-BR" sz="2300" dirty="0" smtClean="0"/>
              <a:t>Diferenças </a:t>
            </a:r>
            <a:r>
              <a:rPr lang="pt-BR" sz="2300" dirty="0"/>
              <a:t>no tipo de retorno são permitidas, mas não são relevantes</a:t>
            </a:r>
          </a:p>
          <a:p>
            <a:pPr lvl="1"/>
            <a:r>
              <a:rPr lang="pt-BR" sz="2300" dirty="0" smtClean="0"/>
              <a:t>Ex.: </a:t>
            </a:r>
          </a:p>
          <a:p>
            <a:pPr marL="457200" lvl="1" indent="0">
              <a:buNone/>
            </a:pPr>
            <a:r>
              <a:rPr lang="pt-BR" sz="2300" dirty="0"/>
              <a:t>	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void</a:t>
            </a:r>
            <a:r>
              <a:rPr lang="pt-BR" sz="2300" dirty="0" smtClean="0"/>
              <a:t> calcular()</a:t>
            </a:r>
          </a:p>
          <a:p>
            <a:pPr marL="457200" lvl="1" indent="0">
              <a:buNone/>
            </a:pPr>
            <a:r>
              <a:rPr lang="pt-BR" sz="2300" dirty="0" smtClean="0"/>
              <a:t>	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void</a:t>
            </a:r>
            <a:r>
              <a:rPr lang="pt-BR" sz="2300" dirty="0" smtClean="0"/>
              <a:t> calcular(</a:t>
            </a:r>
            <a:r>
              <a:rPr lang="pt-BR" sz="2300" dirty="0" err="1" smtClean="0"/>
              <a:t>float</a:t>
            </a:r>
            <a:r>
              <a:rPr lang="pt-BR" sz="2300" dirty="0" smtClean="0"/>
              <a:t> percentual)</a:t>
            </a:r>
          </a:p>
          <a:p>
            <a:pPr marL="457200" lvl="1" indent="0">
              <a:buNone/>
            </a:pPr>
            <a:r>
              <a:rPr lang="pt-BR" sz="2300" dirty="0"/>
              <a:t>	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float</a:t>
            </a:r>
            <a:r>
              <a:rPr lang="pt-BR" sz="2300" dirty="0" smtClean="0"/>
              <a:t> calcular(</a:t>
            </a:r>
            <a:r>
              <a:rPr lang="pt-BR" sz="2300" dirty="0" err="1" smtClean="0"/>
              <a:t>String</a:t>
            </a:r>
            <a:r>
              <a:rPr lang="pt-BR" sz="2300" dirty="0" smtClean="0"/>
              <a:t> tipo)</a:t>
            </a:r>
          </a:p>
          <a:p>
            <a:pPr marL="457200" lvl="1" indent="0">
              <a:buNone/>
            </a:pPr>
            <a:r>
              <a:rPr lang="pt-BR" sz="2300" dirty="0"/>
              <a:t>	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float</a:t>
            </a:r>
            <a:r>
              <a:rPr lang="pt-BR" sz="2300" dirty="0" smtClean="0"/>
              <a:t> calcular(</a:t>
            </a:r>
            <a:r>
              <a:rPr lang="pt-BR" sz="2300" dirty="0" err="1" smtClean="0"/>
              <a:t>int</a:t>
            </a:r>
            <a:r>
              <a:rPr lang="pt-BR" sz="2300" dirty="0" smtClean="0"/>
              <a:t> tipo)</a:t>
            </a:r>
          </a:p>
          <a:p>
            <a:pPr marL="457200" lvl="1" indent="0">
              <a:buNone/>
            </a:pPr>
            <a:r>
              <a:rPr lang="pt-BR" sz="2300" dirty="0"/>
              <a:t>	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float</a:t>
            </a:r>
            <a:r>
              <a:rPr lang="pt-BR" sz="2300" dirty="0" smtClean="0"/>
              <a:t> calcular(</a:t>
            </a:r>
            <a:r>
              <a:rPr lang="pt-BR" sz="2300" dirty="0" err="1" smtClean="0"/>
              <a:t>String</a:t>
            </a:r>
            <a:r>
              <a:rPr lang="pt-BR" sz="2300" dirty="0" smtClean="0"/>
              <a:t> tipo, </a:t>
            </a:r>
            <a:r>
              <a:rPr lang="pt-BR" sz="2300" dirty="0" err="1" smtClean="0"/>
              <a:t>float</a:t>
            </a:r>
            <a:r>
              <a:rPr lang="pt-BR" sz="2300" dirty="0" smtClean="0"/>
              <a:t> percentual)</a:t>
            </a:r>
          </a:p>
          <a:p>
            <a:pPr eaLnBrk="1" hangingPunct="1"/>
            <a:endParaRPr lang="pt-BR" sz="2700" dirty="0" smtClean="0"/>
          </a:p>
          <a:p>
            <a:pPr eaLnBrk="1" hangingPunct="1"/>
            <a:r>
              <a:rPr lang="pt-BR" sz="2700" dirty="0" smtClean="0"/>
              <a:t>Isto </a:t>
            </a:r>
            <a:r>
              <a:rPr lang="pt-BR" sz="2700" dirty="0"/>
              <a:t>é usual quando existem duas ou mais formas diferentes de se realizar a mesma tarefa</a:t>
            </a:r>
            <a:endParaRPr lang="pt-BR" dirty="0" smtClean="0"/>
          </a:p>
          <a:p>
            <a:pPr eaLnBrk="1" hangingPunct="1"/>
            <a:r>
              <a:rPr lang="pt-BR" sz="2700" dirty="0"/>
              <a:t>Neste caso diz-se que o método está </a:t>
            </a:r>
            <a:r>
              <a:rPr lang="pt-BR" sz="2700" b="1" dirty="0"/>
              <a:t>sobrecarregado</a:t>
            </a:r>
          </a:p>
        </p:txBody>
      </p:sp>
      <p:sp>
        <p:nvSpPr>
          <p:cNvPr id="5837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B3F934B-0AC4-4168-8529-8163A07E5EB8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6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Sobrecarga</a:t>
            </a:r>
          </a:p>
        </p:txBody>
      </p:sp>
      <p:sp>
        <p:nvSpPr>
          <p:cNvPr id="60419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1DD0B0E-2451-476E-A59E-C39B7228A127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828800" y="1504950"/>
            <a:ext cx="8610600" cy="535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err="1" smtClean="0"/>
              <a:t>class</a:t>
            </a:r>
            <a:r>
              <a:rPr lang="pt-BR" b="1" dirty="0" smtClean="0"/>
              <a:t> </a:t>
            </a:r>
            <a:r>
              <a:rPr lang="pt-BR" b="1" dirty="0"/>
              <a:t>Ponto{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/>
              <a:t>x;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/>
              <a:t>y;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public</a:t>
            </a:r>
            <a:r>
              <a:rPr lang="pt-BR" b="1" dirty="0" smtClean="0"/>
              <a:t> Ponto(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 err="1"/>
              <a:t>pX,float</a:t>
            </a:r>
            <a:r>
              <a:rPr lang="pt-BR" b="1" dirty="0"/>
              <a:t> </a:t>
            </a:r>
            <a:r>
              <a:rPr lang="pt-BR" b="1" dirty="0" err="1"/>
              <a:t>pY</a:t>
            </a:r>
            <a:r>
              <a:rPr lang="pt-BR" b="1" dirty="0"/>
              <a:t>){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x = </a:t>
            </a:r>
            <a:r>
              <a:rPr lang="pt-BR" b="1" dirty="0" err="1"/>
              <a:t>pX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y = </a:t>
            </a:r>
            <a:r>
              <a:rPr lang="pt-BR" b="1" dirty="0" err="1"/>
              <a:t>pY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/>
              <a:t>mover(</a:t>
            </a:r>
            <a:r>
              <a:rPr lang="pt-BR" b="1" dirty="0" err="1"/>
              <a:t>float</a:t>
            </a:r>
            <a:r>
              <a:rPr lang="pt-BR" b="1" dirty="0"/>
              <a:t> </a:t>
            </a:r>
            <a:r>
              <a:rPr lang="pt-BR" b="1" dirty="0" err="1"/>
              <a:t>novoX,float</a:t>
            </a:r>
            <a:r>
              <a:rPr lang="pt-BR" b="1" dirty="0"/>
              <a:t> </a:t>
            </a:r>
            <a:r>
              <a:rPr lang="pt-BR" b="1" dirty="0" err="1"/>
              <a:t>novoY</a:t>
            </a:r>
            <a:r>
              <a:rPr lang="pt-BR" b="1" dirty="0"/>
              <a:t>){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x = </a:t>
            </a:r>
            <a:r>
              <a:rPr lang="pt-BR" b="1" dirty="0" err="1"/>
              <a:t>novoX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y = </a:t>
            </a:r>
            <a:r>
              <a:rPr lang="pt-BR" b="1" dirty="0" err="1"/>
              <a:t>novoY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}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/>
              <a:t>mover(){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x = 0;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y = 0;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}</a:t>
            </a:r>
            <a:r>
              <a:rPr lang="pt-BR" dirty="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 explicativo retangular 1"/>
          <p:cNvSpPr/>
          <p:nvPr/>
        </p:nvSpPr>
        <p:spPr>
          <a:xfrm>
            <a:off x="4258848" y="1690687"/>
            <a:ext cx="3795387" cy="488841"/>
          </a:xfrm>
          <a:prstGeom prst="wedgeRectCallout">
            <a:avLst>
              <a:gd name="adj1" fmla="val -73968"/>
              <a:gd name="adj2" fmla="val -3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que representa um ponto em um plano cartesiano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6096000" y="2586092"/>
            <a:ext cx="3795387" cy="488841"/>
          </a:xfrm>
          <a:prstGeom prst="wedgeRectCallout">
            <a:avLst>
              <a:gd name="adj1" fmla="val -73968"/>
              <a:gd name="adj2" fmla="val -3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Construtor</a:t>
            </a:r>
            <a:endParaRPr lang="pt-BR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6095999" y="3937054"/>
            <a:ext cx="3795387" cy="488841"/>
          </a:xfrm>
          <a:prstGeom prst="wedgeRectCallout">
            <a:avLst>
              <a:gd name="adj1" fmla="val -59116"/>
              <a:gd name="adj2" fmla="val -27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Método mover para mover o ponto para uma localização x, y informada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4181603" y="5288016"/>
            <a:ext cx="3795387" cy="488841"/>
          </a:xfrm>
          <a:prstGeom prst="wedgeRectCallout">
            <a:avLst>
              <a:gd name="adj1" fmla="val -59116"/>
              <a:gd name="adj2" fmla="val -27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Método mover para mover o ponto para a origem, x=0 e y=0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3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Sobrecarga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4816" y="1600201"/>
            <a:ext cx="10238984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Java admite também, que se sobrecarregue os construtores de uma classe.</a:t>
            </a:r>
          </a:p>
          <a:p>
            <a:pPr eaLnBrk="1" hangingPunct="1"/>
            <a:r>
              <a:rPr lang="pt-BR" dirty="0" smtClean="0"/>
              <a:t>As restrições são similares àquelas aplicadas aos métodos sobrecarregados</a:t>
            </a:r>
          </a:p>
          <a:p>
            <a:pPr eaLnBrk="1" hangingPunct="1"/>
            <a:r>
              <a:rPr lang="pt-BR" dirty="0" smtClean="0"/>
              <a:t>Pode-se se referir de dentro de um construtor sobrecarregado para outro, através do uso da palavra reservada </a:t>
            </a:r>
            <a:r>
              <a:rPr lang="pt-BR" b="1" dirty="0" err="1">
                <a:latin typeface="Courier New" pitchFamily="49" charset="0"/>
              </a:rPr>
              <a:t>this</a:t>
            </a:r>
            <a:endParaRPr lang="pt-BR" dirty="0" smtClean="0"/>
          </a:p>
        </p:txBody>
      </p:sp>
      <p:sp>
        <p:nvSpPr>
          <p:cNvPr id="61444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AE1A388-9D14-46AE-9525-FA83E4A9DB2D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Sobrecarga</a:t>
            </a:r>
          </a:p>
        </p:txBody>
      </p:sp>
      <p:sp>
        <p:nvSpPr>
          <p:cNvPr id="60419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1DD0B0E-2451-476E-A59E-C39B7228A127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828800" y="1504950"/>
            <a:ext cx="8610600" cy="535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err="1" smtClean="0"/>
              <a:t>class</a:t>
            </a:r>
            <a:r>
              <a:rPr lang="pt-BR" b="1" dirty="0" smtClean="0"/>
              <a:t> </a:t>
            </a:r>
            <a:r>
              <a:rPr lang="pt-BR" b="1" dirty="0"/>
              <a:t>Ponto{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/>
              <a:t>x;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/>
              <a:t>y;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public</a:t>
            </a:r>
            <a:r>
              <a:rPr lang="pt-BR" b="1" dirty="0" smtClean="0"/>
              <a:t> Ponto(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 err="1"/>
              <a:t>pX,float</a:t>
            </a:r>
            <a:r>
              <a:rPr lang="pt-BR" b="1" dirty="0"/>
              <a:t> </a:t>
            </a:r>
            <a:r>
              <a:rPr lang="pt-BR" b="1" dirty="0" err="1"/>
              <a:t>pY</a:t>
            </a:r>
            <a:r>
              <a:rPr lang="pt-BR" b="1" dirty="0"/>
              <a:t>){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x = </a:t>
            </a:r>
            <a:r>
              <a:rPr lang="pt-BR" b="1" dirty="0" err="1"/>
              <a:t>pX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y = </a:t>
            </a:r>
            <a:r>
              <a:rPr lang="pt-BR" b="1" dirty="0" err="1"/>
              <a:t>pY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/>
              <a:t>public</a:t>
            </a:r>
            <a:r>
              <a:rPr lang="pt-BR" b="1" dirty="0"/>
              <a:t> Ponto</a:t>
            </a:r>
            <a:r>
              <a:rPr lang="pt-BR" b="1" dirty="0" smtClean="0"/>
              <a:t>(){</a:t>
            </a:r>
            <a:endParaRPr lang="pt-BR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x = </a:t>
            </a:r>
            <a:r>
              <a:rPr lang="pt-BR" b="1" dirty="0" smtClean="0"/>
              <a:t>0;</a:t>
            </a:r>
            <a:endParaRPr lang="pt-BR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y = </a:t>
            </a:r>
            <a:r>
              <a:rPr lang="pt-BR" b="1" dirty="0" smtClean="0"/>
              <a:t>0;</a:t>
            </a:r>
            <a:endParaRPr lang="pt-BR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/>
              <a:t>mover(</a:t>
            </a:r>
            <a:r>
              <a:rPr lang="pt-BR" b="1" dirty="0" err="1"/>
              <a:t>float</a:t>
            </a:r>
            <a:r>
              <a:rPr lang="pt-BR" b="1" dirty="0"/>
              <a:t> </a:t>
            </a:r>
            <a:r>
              <a:rPr lang="pt-BR" b="1" dirty="0" err="1"/>
              <a:t>novoX,float</a:t>
            </a:r>
            <a:r>
              <a:rPr lang="pt-BR" b="1" dirty="0"/>
              <a:t> </a:t>
            </a:r>
            <a:r>
              <a:rPr lang="pt-BR" b="1" dirty="0" err="1"/>
              <a:t>novoY</a:t>
            </a:r>
            <a:r>
              <a:rPr lang="pt-BR" b="1" dirty="0"/>
              <a:t>){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x = </a:t>
            </a:r>
            <a:r>
              <a:rPr lang="pt-BR" b="1" dirty="0" err="1"/>
              <a:t>novoX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y = </a:t>
            </a:r>
            <a:r>
              <a:rPr lang="pt-BR" b="1" dirty="0" err="1"/>
              <a:t>novoY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}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...</a:t>
            </a: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 explicativo retangular 1"/>
          <p:cNvSpPr/>
          <p:nvPr/>
        </p:nvSpPr>
        <p:spPr>
          <a:xfrm>
            <a:off x="4258848" y="1690687"/>
            <a:ext cx="3795387" cy="488841"/>
          </a:xfrm>
          <a:prstGeom prst="wedgeRectCallout">
            <a:avLst>
              <a:gd name="adj1" fmla="val -73968"/>
              <a:gd name="adj2" fmla="val -3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que representa um ponto em um plano cartesiano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6096000" y="2586092"/>
            <a:ext cx="3795387" cy="488841"/>
          </a:xfrm>
          <a:prstGeom prst="wedgeRectCallout">
            <a:avLst>
              <a:gd name="adj1" fmla="val -73968"/>
              <a:gd name="adj2" fmla="val -3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Construtor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3768244" y="5623089"/>
            <a:ext cx="3795387" cy="488841"/>
          </a:xfrm>
          <a:prstGeom prst="wedgeRectCallout">
            <a:avLst>
              <a:gd name="adj1" fmla="val -59116"/>
              <a:gd name="adj2" fmla="val -27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Método mover para mover o ponto para a origem, x=0 e y=0</a:t>
            </a:r>
            <a:endParaRPr lang="pt-BR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4612708" y="3957545"/>
            <a:ext cx="3795387" cy="488841"/>
          </a:xfrm>
          <a:prstGeom prst="wedgeRectCallout">
            <a:avLst>
              <a:gd name="adj1" fmla="val -73968"/>
              <a:gd name="adj2" fmla="val -3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Construtor sobrecarregado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929007" y="3830862"/>
            <a:ext cx="2329841" cy="1303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EAA85B6-F7F4-4DBE-BB75-3CA773B4E420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38200" y="1136645"/>
            <a:ext cx="10515600" cy="435133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Objetivo</a:t>
            </a:r>
          </a:p>
          <a:p>
            <a:pPr lvl="1"/>
            <a:r>
              <a:rPr lang="pt-BR" dirty="0"/>
              <a:t>Descrever as vantagens e conceitos do encapsulamento </a:t>
            </a:r>
          </a:p>
          <a:p>
            <a:pPr lvl="1"/>
            <a:r>
              <a:rPr lang="pt-BR" dirty="0"/>
              <a:t>Distinguir os modificadores de acesso e sua aplicação </a:t>
            </a:r>
          </a:p>
          <a:p>
            <a:pPr lvl="1"/>
            <a:r>
              <a:rPr lang="pt-BR" dirty="0"/>
              <a:t>Desenvolver classes que utilizem </a:t>
            </a:r>
            <a:r>
              <a:rPr lang="pt-BR" dirty="0" smtClean="0"/>
              <a:t>encapsulamento</a:t>
            </a:r>
          </a:p>
          <a:p>
            <a:pPr lvl="1"/>
            <a:r>
              <a:rPr lang="pt-BR" dirty="0" smtClean="0"/>
              <a:t>Apresentar o conceito de sobrecarga</a:t>
            </a:r>
          </a:p>
          <a:p>
            <a:pPr lvl="1"/>
            <a:r>
              <a:rPr lang="pt-BR" dirty="0"/>
              <a:t>Desenvolver classes que utilizem </a:t>
            </a:r>
            <a:r>
              <a:rPr lang="pt-BR" dirty="0" smtClean="0"/>
              <a:t>sobrecarga</a:t>
            </a:r>
          </a:p>
          <a:p>
            <a:r>
              <a:rPr lang="pt-BR" dirty="0" smtClean="0"/>
              <a:t>Bibliografia básica</a:t>
            </a:r>
          </a:p>
          <a:p>
            <a:pPr lvl="1"/>
            <a:endParaRPr lang="pt-BR" dirty="0" smtClean="0"/>
          </a:p>
          <a:p>
            <a:pPr lvl="1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BARNES, J. David, KÖLLING, Michael.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Programação Orientada a Objetos com Java.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Pearson, 2004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HORSTMANN, Gay S., CORNELL, Gary.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Core Java 2. Volume I – Fundamentos.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Makron Books, 2000.</a:t>
            </a:r>
            <a:r>
              <a:rPr lang="pt-BR" sz="3200" dirty="0"/>
              <a:t> </a:t>
            </a:r>
            <a:endParaRPr lang="pt-BR" sz="4800" dirty="0">
              <a:latin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Santos, Rafael.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Introdução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Programação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Orientada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Objetos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 Java.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Ed. Campos, 2. ed., 2013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0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Sobrecarga</a:t>
            </a:r>
          </a:p>
        </p:txBody>
      </p:sp>
      <p:sp>
        <p:nvSpPr>
          <p:cNvPr id="60419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1DD0B0E-2451-476E-A59E-C39B7228A127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828800" y="1504950"/>
            <a:ext cx="8610600" cy="535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err="1" smtClean="0"/>
              <a:t>class</a:t>
            </a:r>
            <a:r>
              <a:rPr lang="pt-BR" b="1" dirty="0" smtClean="0"/>
              <a:t> </a:t>
            </a:r>
            <a:r>
              <a:rPr lang="pt-BR" b="1" dirty="0"/>
              <a:t>Ponto{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/>
              <a:t>x;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/>
              <a:t>y;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 smtClean="0"/>
              <a:t>public</a:t>
            </a:r>
            <a:r>
              <a:rPr lang="pt-BR" b="1" dirty="0" smtClean="0"/>
              <a:t> Ponto(</a:t>
            </a:r>
            <a:r>
              <a:rPr lang="pt-BR" b="1" dirty="0" err="1" smtClean="0"/>
              <a:t>float</a:t>
            </a:r>
            <a:r>
              <a:rPr lang="pt-BR" b="1" dirty="0" smtClean="0"/>
              <a:t> </a:t>
            </a:r>
            <a:r>
              <a:rPr lang="pt-BR" b="1" dirty="0" err="1"/>
              <a:t>pX,float</a:t>
            </a:r>
            <a:r>
              <a:rPr lang="pt-BR" b="1" dirty="0"/>
              <a:t> </a:t>
            </a:r>
            <a:r>
              <a:rPr lang="pt-BR" b="1" dirty="0" err="1"/>
              <a:t>pY</a:t>
            </a:r>
            <a:r>
              <a:rPr lang="pt-BR" b="1" dirty="0"/>
              <a:t>){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x = </a:t>
            </a:r>
            <a:r>
              <a:rPr lang="pt-BR" b="1" dirty="0" err="1"/>
              <a:t>pX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y = </a:t>
            </a:r>
            <a:r>
              <a:rPr lang="pt-BR" b="1" dirty="0" err="1"/>
              <a:t>pY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  </a:t>
            </a:r>
            <a:r>
              <a:rPr lang="pt-BR" b="1" dirty="0" err="1"/>
              <a:t>public</a:t>
            </a:r>
            <a:r>
              <a:rPr lang="pt-BR" b="1" dirty="0"/>
              <a:t> Ponto</a:t>
            </a:r>
            <a:r>
              <a:rPr lang="pt-BR" b="1" dirty="0" smtClean="0"/>
              <a:t>(){</a:t>
            </a:r>
            <a:endParaRPr lang="pt-BR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</a:t>
            </a:r>
            <a:r>
              <a:rPr lang="pt-BR" b="1" dirty="0" err="1" smtClean="0"/>
              <a:t>this</a:t>
            </a:r>
            <a:r>
              <a:rPr lang="pt-BR" b="1" dirty="0" smtClean="0"/>
              <a:t>(0,0)</a:t>
            </a:r>
            <a:endParaRPr lang="pt-BR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</a:t>
            </a:r>
            <a:r>
              <a:rPr lang="pt-BR" b="1" dirty="0" smtClean="0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endParaRPr lang="pt-BR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/>
              <a:t>mover(</a:t>
            </a:r>
            <a:r>
              <a:rPr lang="pt-BR" b="1" dirty="0" err="1"/>
              <a:t>float</a:t>
            </a:r>
            <a:r>
              <a:rPr lang="pt-BR" b="1" dirty="0"/>
              <a:t> </a:t>
            </a:r>
            <a:r>
              <a:rPr lang="pt-BR" b="1" dirty="0" err="1"/>
              <a:t>novoX,float</a:t>
            </a:r>
            <a:r>
              <a:rPr lang="pt-BR" b="1" dirty="0"/>
              <a:t> </a:t>
            </a:r>
            <a:r>
              <a:rPr lang="pt-BR" b="1" dirty="0" err="1"/>
              <a:t>novoY</a:t>
            </a:r>
            <a:r>
              <a:rPr lang="pt-BR" b="1" dirty="0"/>
              <a:t>){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x = </a:t>
            </a:r>
            <a:r>
              <a:rPr lang="pt-BR" b="1" dirty="0" err="1"/>
              <a:t>novoX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  y = </a:t>
            </a:r>
            <a:r>
              <a:rPr lang="pt-BR" b="1" dirty="0" err="1"/>
              <a:t>novoY</a:t>
            </a:r>
            <a:r>
              <a:rPr lang="pt-BR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/>
              <a:t>  }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...</a:t>
            </a: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 explicativo retangular 1"/>
          <p:cNvSpPr/>
          <p:nvPr/>
        </p:nvSpPr>
        <p:spPr>
          <a:xfrm>
            <a:off x="4258848" y="1690687"/>
            <a:ext cx="3795387" cy="488841"/>
          </a:xfrm>
          <a:prstGeom prst="wedgeRectCallout">
            <a:avLst>
              <a:gd name="adj1" fmla="val -73968"/>
              <a:gd name="adj2" fmla="val -3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que representa um ponto em um plano cartesiano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6096000" y="2586092"/>
            <a:ext cx="3795387" cy="488841"/>
          </a:xfrm>
          <a:prstGeom prst="wedgeRectCallout">
            <a:avLst>
              <a:gd name="adj1" fmla="val -73968"/>
              <a:gd name="adj2" fmla="val -3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Construtor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3768244" y="5623089"/>
            <a:ext cx="3795387" cy="488841"/>
          </a:xfrm>
          <a:prstGeom prst="wedgeRectCallout">
            <a:avLst>
              <a:gd name="adj1" fmla="val -59116"/>
              <a:gd name="adj2" fmla="val -27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Método mover para mover o ponto para a origem, x=0 e y=0</a:t>
            </a:r>
            <a:endParaRPr lang="pt-BR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4612708" y="3957545"/>
            <a:ext cx="4418558" cy="488841"/>
          </a:xfrm>
          <a:prstGeom prst="wedgeRectCallout">
            <a:avLst>
              <a:gd name="adj1" fmla="val -73968"/>
              <a:gd name="adj2" fmla="val -3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Construtor sobrecarregado usando </a:t>
            </a:r>
            <a:r>
              <a:rPr lang="pt-BR" dirty="0" err="1" smtClean="0"/>
              <a:t>this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929007" y="3830862"/>
            <a:ext cx="2329841" cy="1303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 referência </a:t>
            </a:r>
            <a:r>
              <a:rPr lang="pt-BR" sz="4000" b="1">
                <a:latin typeface="Courier New" pitchFamily="49" charset="0"/>
              </a:rPr>
              <a:t>this</a:t>
            </a:r>
            <a:endParaRPr lang="pt-BR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02915" y="1600201"/>
            <a:ext cx="10158607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Na chamada dos métodos de uma classe, a máquina virtual passa implicitamente como parâmetro uma referência ao objeto ao qual a mensagem foi enviada.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Quando se deseja recuperar esta referência de dentro do corpo da classe, usa-se a palavra reservada </a:t>
            </a:r>
            <a:r>
              <a:rPr lang="pt-BR" b="1" dirty="0" err="1">
                <a:latin typeface="Courier New" pitchFamily="49" charset="0"/>
              </a:rPr>
              <a:t>this</a:t>
            </a:r>
            <a:endParaRPr lang="pt-BR" dirty="0" smtClean="0"/>
          </a:p>
        </p:txBody>
      </p:sp>
      <p:sp>
        <p:nvSpPr>
          <p:cNvPr id="6246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E907D60-F631-45CE-B023-71ADAF086BCA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9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 referência </a:t>
            </a:r>
            <a:r>
              <a:rPr lang="pt-BR" sz="4000" b="1">
                <a:latin typeface="Courier New" pitchFamily="49" charset="0"/>
              </a:rPr>
              <a:t>this</a:t>
            </a:r>
            <a:endParaRPr lang="pt-BR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A referência this é usada para:</a:t>
            </a:r>
          </a:p>
          <a:p>
            <a:pPr lvl="1" eaLnBrk="1" hangingPunct="1"/>
            <a:r>
              <a:rPr lang="pt-BR" smtClean="0"/>
              <a:t>referência ao próprio objeto</a:t>
            </a:r>
          </a:p>
          <a:p>
            <a:pPr lvl="1" eaLnBrk="1" hangingPunct="1"/>
            <a:r>
              <a:rPr lang="pt-BR" smtClean="0"/>
              <a:t>acesso a variáveis do objetos</a:t>
            </a:r>
          </a:p>
          <a:p>
            <a:pPr lvl="1" eaLnBrk="1" hangingPunct="1"/>
            <a:r>
              <a:rPr lang="pt-BR" smtClean="0"/>
              <a:t>passagem do objeto como parâmetro</a:t>
            </a:r>
          </a:p>
        </p:txBody>
      </p:sp>
      <p:sp>
        <p:nvSpPr>
          <p:cNvPr id="63492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AFBF80B-F73C-45AC-99E3-CE5DB74B78C4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2095500" y="3909339"/>
            <a:ext cx="8305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2000" b="1" dirty="0" err="1" smtClean="0">
                <a:latin typeface="Courier New" pitchFamily="49" charset="0"/>
              </a:rPr>
              <a:t>class</a:t>
            </a:r>
            <a:r>
              <a:rPr lang="pt-BR" sz="2000" b="1" dirty="0" smtClean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Circulo{//classe Círculo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2000" b="1" dirty="0" smtClean="0">
                <a:latin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</a:rPr>
              <a:t>float</a:t>
            </a:r>
            <a:r>
              <a:rPr lang="pt-BR" sz="2000" b="1" dirty="0" smtClean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raio = 0;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2000" b="1" dirty="0" smtClean="0">
                <a:latin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</a:rPr>
              <a:t>void</a:t>
            </a:r>
            <a:r>
              <a:rPr lang="pt-BR" sz="2000" b="1" dirty="0" smtClean="0">
                <a:latin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</a:rPr>
              <a:t>alterarRaio</a:t>
            </a:r>
            <a:r>
              <a:rPr lang="pt-BR" sz="2000" b="1" dirty="0">
                <a:latin typeface="Courier New" pitchFamily="49" charset="0"/>
              </a:rPr>
              <a:t>(</a:t>
            </a:r>
            <a:r>
              <a:rPr lang="pt-BR" sz="2000" b="1" dirty="0" err="1">
                <a:latin typeface="Courier New" pitchFamily="49" charset="0"/>
              </a:rPr>
              <a:t>float</a:t>
            </a:r>
            <a:r>
              <a:rPr lang="pt-BR" sz="2000" b="1" dirty="0">
                <a:latin typeface="Courier New" pitchFamily="49" charset="0"/>
              </a:rPr>
              <a:t> raio){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2000" b="1" dirty="0">
                <a:latin typeface="Courier New" pitchFamily="49" charset="0"/>
              </a:rPr>
              <a:t>    </a:t>
            </a:r>
            <a:r>
              <a:rPr lang="pt-BR" sz="2000" b="1" dirty="0" err="1">
                <a:latin typeface="Courier New" pitchFamily="49" charset="0"/>
              </a:rPr>
              <a:t>this.raio</a:t>
            </a:r>
            <a:r>
              <a:rPr lang="pt-BR" sz="2000" b="1" dirty="0">
                <a:latin typeface="Courier New" pitchFamily="49" charset="0"/>
              </a:rPr>
              <a:t> = raio;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2000" b="1" dirty="0">
                <a:latin typeface="Courier New" pitchFamily="49" charset="0"/>
              </a:rPr>
              <a:t> 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8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270CF05-99EA-4908-9309-0898E1B19B83}" type="slidenum">
              <a:rPr lang="pt-BR" smtClean="0"/>
              <a:pPr/>
              <a:t>23</a:t>
            </a:fld>
            <a:endParaRPr lang="pt-BR" smtClean="0"/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85800" y="1447167"/>
            <a:ext cx="957738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Tx/>
              <a:buAutoNum type="arabicParenR"/>
            </a:pPr>
            <a:r>
              <a:rPr lang="pt-BR" sz="1600" dirty="0" smtClean="0"/>
              <a:t>Crie uma classe que represente um medicamento em uma farmácia. O medicamento possui um nome, princípio ativo</a:t>
            </a:r>
            <a:r>
              <a:rPr lang="pt-BR" sz="1600" dirty="0"/>
              <a:t> </a:t>
            </a:r>
            <a:r>
              <a:rPr lang="pt-BR" sz="1600" dirty="0" smtClean="0"/>
              <a:t>e preço de custo. Em seguida construa os seguintes métodos:</a:t>
            </a:r>
            <a:endParaRPr lang="pt-BR" sz="1600" dirty="0"/>
          </a:p>
          <a:p>
            <a:pPr marL="914400" lvl="1" indent="-457200" algn="just">
              <a:spcBef>
                <a:spcPct val="50000"/>
              </a:spcBef>
              <a:buFontTx/>
              <a:buChar char="•"/>
            </a:pPr>
            <a:r>
              <a:rPr lang="pt-BR" sz="1600" dirty="0" smtClean="0"/>
              <a:t>Método para criar um medicamento informando todos os seus dados;</a:t>
            </a:r>
            <a:endParaRPr lang="pt-BR" sz="1600" dirty="0"/>
          </a:p>
          <a:p>
            <a:pPr marL="914400" lvl="1" indent="-457200" algn="just">
              <a:spcBef>
                <a:spcPct val="50000"/>
              </a:spcBef>
              <a:buFontTx/>
              <a:buChar char="•"/>
            </a:pPr>
            <a:r>
              <a:rPr lang="pt-BR" sz="1600" dirty="0" smtClean="0"/>
              <a:t>Método para criar um medicamento informando somente o nome do medicamento e o preço de custo. Neste caso o princípio ativo tem o mesmo nome do medicamento.</a:t>
            </a:r>
            <a:endParaRPr lang="pt-BR" sz="1600" dirty="0"/>
          </a:p>
          <a:p>
            <a:pPr marL="914400" lvl="1" indent="-457200" algn="just">
              <a:spcBef>
                <a:spcPct val="50000"/>
              </a:spcBef>
              <a:buFontTx/>
              <a:buChar char="•"/>
            </a:pPr>
            <a:r>
              <a:rPr lang="pt-BR" sz="1600" dirty="0" smtClean="0"/>
              <a:t>Método para calcular o preço de venda de um medicamento. Para isso receber como argumento o percentual de lucro da farmácia e aplicar ao preço de custo do medicamento.</a:t>
            </a:r>
            <a:endParaRPr lang="pt-BR" sz="1600" dirty="0"/>
          </a:p>
          <a:p>
            <a:pPr marL="914400" lvl="1" indent="-457200" algn="just">
              <a:spcBef>
                <a:spcPct val="50000"/>
              </a:spcBef>
              <a:buFontTx/>
              <a:buChar char="•"/>
            </a:pPr>
            <a:r>
              <a:rPr lang="pt-BR" sz="1600" dirty="0" smtClean="0"/>
              <a:t>Método para calcular o preço de venda de um medicamento considerando um lucro de 30%.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2600" y="258865"/>
            <a:ext cx="10515600" cy="557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5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D11C10C-DA80-407E-ACFD-2958308F370E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003300" y="1103313"/>
            <a:ext cx="931703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000" dirty="0" smtClean="0"/>
              <a:t>Baixar a Ide </a:t>
            </a:r>
            <a:r>
              <a:rPr lang="pt-BR" sz="2000" dirty="0" err="1" smtClean="0"/>
              <a:t>BlueJ</a:t>
            </a:r>
            <a:endParaRPr lang="pt-BR" sz="2000" dirty="0" smtClean="0"/>
          </a:p>
          <a:p>
            <a:pPr algn="just">
              <a:spcBef>
                <a:spcPct val="50000"/>
              </a:spcBef>
            </a:pPr>
            <a:r>
              <a:rPr lang="pt-BR" sz="2000" dirty="0" smtClean="0"/>
              <a:t>Resolver a lista de exercícios </a:t>
            </a:r>
            <a:r>
              <a:rPr lang="pt-BR" sz="2000" dirty="0" err="1" smtClean="0"/>
              <a:t>nr</a:t>
            </a:r>
            <a:r>
              <a:rPr lang="pt-BR" sz="2000" dirty="0" smtClean="0"/>
              <a:t>. </a:t>
            </a:r>
            <a:r>
              <a:rPr lang="pt-BR" sz="2000" smtClean="0"/>
              <a:t>2</a:t>
            </a:r>
            <a:endParaRPr lang="pt-B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 Assíncronas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7575" y="1825625"/>
            <a:ext cx="4648200" cy="334762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que acontece quando você está com dor de cabeça e toma um comprimido?</a:t>
            </a:r>
          </a:p>
          <a:p>
            <a:r>
              <a:rPr lang="pt-BR" dirty="0" smtClean="0"/>
              <a:t>Não sabemos, mas também não precisamos saber! O médico precisa.</a:t>
            </a:r>
          </a:p>
          <a:p>
            <a:r>
              <a:rPr lang="pt-BR" dirty="0" smtClean="0"/>
              <a:t>Sabemos que o comprimido tem um serviço de analgesia e nos consumimos esse serviço!</a:t>
            </a:r>
            <a:endParaRPr lang="pt-BR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85" y="1680419"/>
            <a:ext cx="5460466" cy="36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4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acontece quando compramos algo pela internet e pagamos com cartão de crédito?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38776"/>
            <a:ext cx="10515600" cy="3347624"/>
          </a:xfrm>
        </p:spPr>
        <p:txBody>
          <a:bodyPr>
            <a:normAutofit/>
          </a:bodyPr>
          <a:lstStyle/>
          <a:p>
            <a:r>
              <a:rPr lang="pt-BR" dirty="0" smtClean="0"/>
              <a:t>Os sites geralmente estão filiados a um serviço de pagamento, ex. </a:t>
            </a:r>
            <a:r>
              <a:rPr lang="pt-BR" dirty="0" err="1" smtClean="0"/>
              <a:t>paypal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site não tem relacionamento com bancos ou administradoras de cartão, esses serviços é que tem</a:t>
            </a:r>
          </a:p>
          <a:p>
            <a:endParaRPr lang="pt-BR" dirty="0"/>
          </a:p>
          <a:p>
            <a:r>
              <a:rPr lang="pt-BR" dirty="0"/>
              <a:t>Nos geralmente conhecemos esse serviço e sabemos que é seguro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2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imaginar que a comunicação funciona assim: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581384" y="2254685"/>
            <a:ext cx="4772416" cy="349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de pagamento</a:t>
            </a:r>
          </a:p>
          <a:p>
            <a:r>
              <a:rPr lang="pt-BR" dirty="0" smtClean="0"/>
              <a:t>Checa seus dados</a:t>
            </a:r>
          </a:p>
          <a:p>
            <a:r>
              <a:rPr lang="pt-BR" dirty="0" smtClean="0"/>
              <a:t>Valida sua senha</a:t>
            </a:r>
          </a:p>
          <a:p>
            <a:r>
              <a:rPr lang="pt-BR" dirty="0" smtClean="0"/>
              <a:t>Verifica se você tem saldo disponível</a:t>
            </a:r>
          </a:p>
          <a:p>
            <a:r>
              <a:rPr lang="pt-BR" dirty="0" smtClean="0"/>
              <a:t>Se tiver saldo</a:t>
            </a:r>
          </a:p>
          <a:p>
            <a:r>
              <a:rPr lang="pt-BR" dirty="0" smtClean="0"/>
              <a:t>        Atualiza seu saldo</a:t>
            </a:r>
          </a:p>
          <a:p>
            <a:r>
              <a:rPr lang="pt-BR" dirty="0" smtClean="0"/>
              <a:t>        Gera o número de autorização</a:t>
            </a:r>
          </a:p>
          <a:p>
            <a:r>
              <a:rPr lang="pt-BR" dirty="0" smtClean="0"/>
              <a:t>        Devolve a autorização</a:t>
            </a:r>
          </a:p>
          <a:p>
            <a:r>
              <a:rPr lang="pt-BR" dirty="0" smtClean="0"/>
              <a:t>Se não tiver saldo</a:t>
            </a:r>
          </a:p>
          <a:p>
            <a:r>
              <a:rPr lang="pt-BR" dirty="0" smtClean="0"/>
              <a:t>        Devolve código de erro 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5198301" y="3231715"/>
            <a:ext cx="1139869" cy="73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5085567" y="4634630"/>
            <a:ext cx="1127343" cy="66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38200" y="4331156"/>
            <a:ext cx="3646118" cy="1744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site</a:t>
            </a:r>
          </a:p>
          <a:p>
            <a:pPr lvl="1"/>
            <a:r>
              <a:rPr lang="pt-BR" dirty="0" smtClean="0"/>
              <a:t>Recebe o retorno da solicitação de pagamento</a:t>
            </a:r>
          </a:p>
          <a:p>
            <a:pPr lvl="1"/>
            <a:r>
              <a:rPr lang="pt-BR" dirty="0" smtClean="0"/>
              <a:t>(Sim/Não)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2138776"/>
            <a:ext cx="3646118" cy="1744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site informa o valor</a:t>
            </a:r>
          </a:p>
          <a:p>
            <a:r>
              <a:rPr lang="pt-BR" dirty="0"/>
              <a:t>V</a:t>
            </a:r>
            <a:r>
              <a:rPr lang="pt-BR" dirty="0" smtClean="0"/>
              <a:t>ocê</a:t>
            </a:r>
          </a:p>
          <a:p>
            <a:pPr lvl="1"/>
            <a:r>
              <a:rPr lang="pt-BR" dirty="0" smtClean="0"/>
              <a:t>Informa o número do cartão</a:t>
            </a:r>
          </a:p>
          <a:p>
            <a:pPr lvl="1"/>
            <a:r>
              <a:rPr lang="pt-BR" dirty="0" smtClean="0"/>
              <a:t>Validade</a:t>
            </a:r>
          </a:p>
          <a:p>
            <a:pPr lvl="1"/>
            <a:r>
              <a:rPr lang="pt-BR" dirty="0" smtClean="0"/>
              <a:t>Código de verificação</a:t>
            </a:r>
          </a:p>
          <a:p>
            <a:pPr lvl="1"/>
            <a:r>
              <a:rPr lang="pt-BR" dirty="0" smtClean="0"/>
              <a:t>Senha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2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se a forma como o sistema de pagamento checa os dados mudar?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38776"/>
            <a:ext cx="3646118" cy="1744292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O site informa o valor</a:t>
            </a:r>
          </a:p>
          <a:p>
            <a:r>
              <a:rPr lang="pt-BR" dirty="0" smtClean="0"/>
              <a:t>Você</a:t>
            </a:r>
          </a:p>
          <a:p>
            <a:pPr lvl="1"/>
            <a:r>
              <a:rPr lang="pt-BR" dirty="0" smtClean="0"/>
              <a:t>Informa o número do cartão</a:t>
            </a:r>
          </a:p>
          <a:p>
            <a:pPr lvl="1"/>
            <a:r>
              <a:rPr lang="pt-BR" dirty="0" smtClean="0"/>
              <a:t>Validade</a:t>
            </a:r>
          </a:p>
          <a:p>
            <a:pPr lvl="1"/>
            <a:r>
              <a:rPr lang="pt-BR" dirty="0" smtClean="0"/>
              <a:t>Código de verificação</a:t>
            </a:r>
          </a:p>
          <a:p>
            <a:pPr lvl="1"/>
            <a:r>
              <a:rPr lang="pt-BR" dirty="0" smtClean="0"/>
              <a:t>Senha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6581384" y="2254685"/>
            <a:ext cx="4772416" cy="349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de pagamento</a:t>
            </a:r>
          </a:p>
          <a:p>
            <a:r>
              <a:rPr lang="pt-BR" dirty="0" smtClean="0"/>
              <a:t>Checa seus dados</a:t>
            </a:r>
          </a:p>
          <a:p>
            <a:r>
              <a:rPr lang="pt-BR" dirty="0" smtClean="0"/>
              <a:t>Valida sua senha</a:t>
            </a:r>
          </a:p>
          <a:p>
            <a:r>
              <a:rPr lang="pt-BR" dirty="0" smtClean="0"/>
              <a:t>Verifica se você tem saldo disponível</a:t>
            </a:r>
          </a:p>
          <a:p>
            <a:r>
              <a:rPr lang="pt-BR" dirty="0" smtClean="0"/>
              <a:t>Se tiver saldo ou </a:t>
            </a:r>
            <a:r>
              <a:rPr lang="pt-BR" dirty="0" smtClean="0">
                <a:solidFill>
                  <a:srgbClr val="FF0000"/>
                </a:solidFill>
              </a:rPr>
              <a:t>(o valor for até 1000,00)</a:t>
            </a:r>
          </a:p>
          <a:p>
            <a:r>
              <a:rPr lang="pt-BR" dirty="0" smtClean="0"/>
              <a:t>        Atualiza seu saldo</a:t>
            </a:r>
          </a:p>
          <a:p>
            <a:r>
              <a:rPr lang="pt-BR" dirty="0" smtClean="0"/>
              <a:t>        Gera o número de autorização</a:t>
            </a:r>
          </a:p>
          <a:p>
            <a:r>
              <a:rPr lang="pt-BR" dirty="0" smtClean="0"/>
              <a:t>        Devolve a autorização</a:t>
            </a:r>
          </a:p>
          <a:p>
            <a:r>
              <a:rPr lang="pt-BR" dirty="0" smtClean="0"/>
              <a:t>Se não tiver saldo</a:t>
            </a:r>
          </a:p>
          <a:p>
            <a:r>
              <a:rPr lang="pt-BR" dirty="0" smtClean="0"/>
              <a:t>        Devolve código de erro 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5198301" y="3231715"/>
            <a:ext cx="1139869" cy="73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5085567" y="4634630"/>
            <a:ext cx="1127343" cy="66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38200" y="4331156"/>
            <a:ext cx="3646118" cy="1744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 site</a:t>
            </a:r>
          </a:p>
          <a:p>
            <a:pPr lvl="1"/>
            <a:r>
              <a:rPr lang="pt-BR" sz="1800" dirty="0" smtClean="0"/>
              <a:t>Recebe o retorno da solicitação de pagamento</a:t>
            </a:r>
          </a:p>
          <a:p>
            <a:pPr lvl="1"/>
            <a:r>
              <a:rPr lang="pt-BR" sz="1800" dirty="0" smtClean="0"/>
              <a:t>(Sim/Não)</a:t>
            </a: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36504" y="5959501"/>
            <a:ext cx="4871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O que mudou no site?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09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0B718B2-9D3B-4835-B455-C203BF549128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8435" name="Text Box 1028"/>
          <p:cNvSpPr txBox="1">
            <a:spLocks noChangeArrowheads="1"/>
          </p:cNvSpPr>
          <p:nvPr/>
        </p:nvSpPr>
        <p:spPr bwMode="auto">
          <a:xfrm>
            <a:off x="838200" y="712789"/>
            <a:ext cx="9263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/>
              <a:t>Encapsulamento</a:t>
            </a:r>
          </a:p>
        </p:txBody>
      </p:sp>
      <p:sp>
        <p:nvSpPr>
          <p:cNvPr id="18436" name="Text Box 1029"/>
          <p:cNvSpPr txBox="1">
            <a:spLocks noChangeArrowheads="1"/>
          </p:cNvSpPr>
          <p:nvPr/>
        </p:nvSpPr>
        <p:spPr bwMode="auto">
          <a:xfrm>
            <a:off x="1117600" y="1692276"/>
            <a:ext cx="8947151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Em </a:t>
            </a:r>
            <a:r>
              <a:rPr lang="pt-BR" sz="2800" dirty="0"/>
              <a:t>muitos casos, será desejável </a:t>
            </a:r>
            <a:r>
              <a:rPr lang="pt-BR" sz="2800" dirty="0" smtClean="0"/>
              <a:t>ocultar detalhes de funcionamento interno de das classes</a:t>
            </a:r>
            <a:endParaRPr lang="pt-BR" sz="2800" dirty="0"/>
          </a:p>
          <a:p>
            <a:pPr lvl="1" algn="just">
              <a:spcBef>
                <a:spcPct val="50000"/>
              </a:spcBef>
            </a:pPr>
            <a:r>
              <a:rPr lang="pt-BR" sz="2400" dirty="0" err="1"/>
              <a:t>Ex</a:t>
            </a:r>
            <a:r>
              <a:rPr lang="pt-BR" sz="2400" dirty="0"/>
              <a:t>: Máquina fotográfica – o mecanismo da câmera oculta os dados e a maneira como são processados.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Image result for camara fotogrÃ¡f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13" y="3892973"/>
            <a:ext cx="4714168" cy="282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5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7655" y="2133600"/>
            <a:ext cx="10226957" cy="659704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  <a:latin typeface="Century Schoolbook" pitchFamily="18" charset="0"/>
              </a:rPr>
              <a:t>Interação entre objetos sem conhecimento do funcionamento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826" y="3236216"/>
            <a:ext cx="5010410" cy="322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8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71B56495-6007-43A0-A908-0D7511F79B99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711200" y="712789"/>
            <a:ext cx="9390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Encapsulamento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16000" y="1692276"/>
            <a:ext cx="904875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O encapsulamento pode trazer diversas vantagens:</a:t>
            </a:r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Protege os dados contra acessos indevidos</a:t>
            </a:r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Tende a criar sistemas mais coesos</a:t>
            </a:r>
            <a:endParaRPr lang="pt-BR" sz="2800" dirty="0"/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Facilita o reuso</a:t>
            </a:r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Facilita a manutenção</a:t>
            </a:r>
          </a:p>
          <a:p>
            <a:pPr marL="914400" lvl="1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Facilita a evolução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C77D7BEFE93C4595EF0AF6DB604ED6" ma:contentTypeVersion="2" ma:contentTypeDescription="Crie um novo documento." ma:contentTypeScope="" ma:versionID="9c5817f9d1c7d856dfd704769b961470">
  <xsd:schema xmlns:xsd="http://www.w3.org/2001/XMLSchema" xmlns:xs="http://www.w3.org/2001/XMLSchema" xmlns:p="http://schemas.microsoft.com/office/2006/metadata/properties" xmlns:ns2="529d2e44-7589-44e6-8745-2360c925dd03" targetNamespace="http://schemas.microsoft.com/office/2006/metadata/properties" ma:root="true" ma:fieldsID="e711b51800e9015640d3e2d3955f0a57" ns2:_="">
    <xsd:import namespace="529d2e44-7589-44e6-8745-2360c925dd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d2e44-7589-44e6-8745-2360c925d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3ABE9C-6495-410C-9C6F-A5E39DA964F4}"/>
</file>

<file path=customXml/itemProps2.xml><?xml version="1.0" encoding="utf-8"?>
<ds:datastoreItem xmlns:ds="http://schemas.openxmlformats.org/officeDocument/2006/customXml" ds:itemID="{8D2168B9-DED7-4C10-AF64-98EE6FBDB6B8}"/>
</file>

<file path=customXml/itemProps3.xml><?xml version="1.0" encoding="utf-8"?>
<ds:datastoreItem xmlns:ds="http://schemas.openxmlformats.org/officeDocument/2006/customXml" ds:itemID="{3795CB3D-39BC-463D-8700-538D2F690AF1}"/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1535</Words>
  <Application>Microsoft Office PowerPoint</Application>
  <PresentationFormat>Widescreen</PresentationFormat>
  <Paragraphs>267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4" baseType="lpstr">
      <vt:lpstr>Aldhabi</vt:lpstr>
      <vt:lpstr>Arial</vt:lpstr>
      <vt:lpstr>Berlin Sans FB</vt:lpstr>
      <vt:lpstr>Blackadder ITC</vt:lpstr>
      <vt:lpstr>Calibri</vt:lpstr>
      <vt:lpstr>Calibri Light</vt:lpstr>
      <vt:lpstr>Century Schoolbook</vt:lpstr>
      <vt:lpstr>Courier New</vt:lpstr>
      <vt:lpstr>Times New Roman</vt:lpstr>
      <vt:lpstr>Tema do Office</vt:lpstr>
      <vt:lpstr>Programação Orientada a Objetos  Aula 2 –  Introdução a Java Classes e Construtores em Java</vt:lpstr>
      <vt:lpstr>Apresentação do PowerPoint</vt:lpstr>
      <vt:lpstr>Apresentação do PowerPoint</vt:lpstr>
      <vt:lpstr>O que acontece quando compramos algo pela internet e pagamos com cartão de crédito?</vt:lpstr>
      <vt:lpstr>Vamos imaginar que a comunicação funciona assim:</vt:lpstr>
      <vt:lpstr>E se a forma como o sistema de pagamento checa os dados mudar?</vt:lpstr>
      <vt:lpstr>Apresentação do PowerPoint</vt:lpstr>
      <vt:lpstr>Encapsulamento</vt:lpstr>
      <vt:lpstr>Apresentação do PowerPoint</vt:lpstr>
      <vt:lpstr>Apresentação do PowerPoint</vt:lpstr>
      <vt:lpstr>Apresentação do PowerPoint</vt:lpstr>
      <vt:lpstr>Apresentação do PowerPoint</vt:lpstr>
      <vt:lpstr>Get e Set</vt:lpstr>
      <vt:lpstr>Get e Set (continuação)</vt:lpstr>
      <vt:lpstr>Sobrecarga</vt:lpstr>
      <vt:lpstr>Sobrecarga</vt:lpstr>
      <vt:lpstr>Sobrecarga</vt:lpstr>
      <vt:lpstr>Sobrecarga</vt:lpstr>
      <vt:lpstr>Sobrecarga</vt:lpstr>
      <vt:lpstr>Sobrecarga</vt:lpstr>
      <vt:lpstr>A referência this</vt:lpstr>
      <vt:lpstr>A referência this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51</cp:revision>
  <dcterms:created xsi:type="dcterms:W3CDTF">2018-02-07T22:03:14Z</dcterms:created>
  <dcterms:modified xsi:type="dcterms:W3CDTF">2020-11-03T14:58:35Z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0x01010084C77D7BEFE93C4595EF0AF6DB604ED6</vt:lpwstr>
  </property>
</Properties>
</file>