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78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92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55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26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02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85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22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82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47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39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03646-BD15-4B63-87ED-7B69DE070D59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CBBB8-AF00-4140-AEA1-FAD7CD04D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92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00833"/>
            <a:ext cx="9144000" cy="3109130"/>
          </a:xfrm>
        </p:spPr>
        <p:txBody>
          <a:bodyPr>
            <a:normAutofit/>
          </a:bodyPr>
          <a:lstStyle/>
          <a:p>
            <a:r>
              <a:rPr lang="pt-BR" dirty="0" smtClean="0"/>
              <a:t>Programação Orientada a Objetos</a:t>
            </a:r>
            <a:br>
              <a:rPr lang="pt-BR" dirty="0" smtClean="0"/>
            </a:br>
            <a:r>
              <a:rPr lang="pt-BR" sz="2200" dirty="0" smtClean="0"/>
              <a:t>Aula 4 –Composição e coleção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15605"/>
            <a:ext cx="9144000" cy="1655762"/>
          </a:xfrm>
        </p:spPr>
        <p:txBody>
          <a:bodyPr/>
          <a:lstStyle/>
          <a:p>
            <a:r>
              <a:rPr lang="pt-BR" dirty="0"/>
              <a:t>Ana Patrícia F. Magalhães Mascarenhas</a:t>
            </a:r>
          </a:p>
          <a:p>
            <a:r>
              <a:rPr lang="pt-BR" dirty="0"/>
              <a:t>Carlos </a:t>
            </a:r>
            <a:r>
              <a:rPr lang="pt-BR" dirty="0" err="1"/>
              <a:t>Helano</a:t>
            </a:r>
            <a:endParaRPr lang="pt-BR" dirty="0"/>
          </a:p>
          <a:p>
            <a:r>
              <a:rPr lang="pt-BR" dirty="0"/>
              <a:t>anapatriciamagalhaes@gmail.com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5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42D167FD-628C-4F5E-8E50-2240A24F2738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109571" name="Rectangle 2"/>
          <p:cNvSpPr>
            <a:spLocks noChangeArrowheads="1"/>
          </p:cNvSpPr>
          <p:nvPr/>
        </p:nvSpPr>
        <p:spPr bwMode="auto">
          <a:xfrm>
            <a:off x="596153" y="352425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/>
              <a:t>Matrizes</a:t>
            </a:r>
          </a:p>
        </p:txBody>
      </p:sp>
      <p:sp>
        <p:nvSpPr>
          <p:cNvPr id="109572" name="Rectangle 3"/>
          <p:cNvSpPr>
            <a:spLocks noChangeArrowheads="1"/>
          </p:cNvSpPr>
          <p:nvPr/>
        </p:nvSpPr>
        <p:spPr bwMode="auto">
          <a:xfrm>
            <a:off x="699247" y="1276350"/>
            <a:ext cx="1112071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 Os </a:t>
            </a:r>
            <a:r>
              <a:rPr lang="pt-BR" sz="2400" dirty="0" err="1"/>
              <a:t>arrays</a:t>
            </a:r>
            <a:r>
              <a:rPr lang="pt-BR" sz="2400" dirty="0"/>
              <a:t> multidimensionais funcionam de forma análoga aos </a:t>
            </a:r>
            <a:r>
              <a:rPr lang="pt-BR" sz="2400" dirty="0" err="1"/>
              <a:t>arrays</a:t>
            </a:r>
            <a:r>
              <a:rPr lang="pt-BR" sz="2400" dirty="0"/>
              <a:t> dimensionais.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 Cada dimensão é representada por um par de colchetes [].</a:t>
            </a:r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>
            <a:off x="2057401" y="2971801"/>
            <a:ext cx="8024813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pt-BR" sz="2000"/>
              <a:t>class ManipulaMatriz</a:t>
            </a:r>
          </a:p>
          <a:p>
            <a:r>
              <a:rPr kumimoji="1" lang="pt-BR" sz="2000"/>
              <a:t> {   public static void main(String args[])</a:t>
            </a:r>
          </a:p>
          <a:p>
            <a:r>
              <a:rPr kumimoji="1" lang="pt-BR" sz="2000"/>
              <a:t>     {    int[][] Mat = new int[5][2];</a:t>
            </a:r>
          </a:p>
          <a:p>
            <a:r>
              <a:rPr kumimoji="1" lang="pt-BR" sz="2000"/>
              <a:t>          for( int i=0; i &lt; Mat.length; i++)</a:t>
            </a:r>
          </a:p>
          <a:p>
            <a:r>
              <a:rPr kumimoji="1" lang="pt-BR" sz="2000"/>
              <a:t>          {   for( int j=0; j &lt; Mat[0].length; j++) </a:t>
            </a:r>
          </a:p>
          <a:p>
            <a:r>
              <a:rPr kumimoji="1" lang="pt-BR" sz="2000"/>
              <a:t>              {  Mat[i][j]= (i*2)+j;</a:t>
            </a:r>
          </a:p>
          <a:p>
            <a:r>
              <a:rPr kumimoji="1" lang="pt-BR" sz="2000"/>
              <a:t>	    System.out.print(" Mat[ "+ i +" ] " +"[ " + j + " ] = " + Mat[i][j]);</a:t>
            </a:r>
          </a:p>
          <a:p>
            <a:r>
              <a:rPr kumimoji="1" lang="pt-BR" sz="2000"/>
              <a:t>              } </a:t>
            </a:r>
          </a:p>
          <a:p>
            <a:r>
              <a:rPr kumimoji="1" lang="pt-BR" sz="2000"/>
              <a:t>              System.out.println(“ ");</a:t>
            </a:r>
          </a:p>
          <a:p>
            <a:r>
              <a:rPr kumimoji="1" lang="pt-BR" sz="2000"/>
              <a:t>          } </a:t>
            </a:r>
          </a:p>
          <a:p>
            <a:r>
              <a:rPr kumimoji="1" lang="pt-BR" sz="2000"/>
              <a:t>      }</a:t>
            </a:r>
          </a:p>
          <a:p>
            <a:r>
              <a:rPr kumimoji="1" lang="pt-BR" sz="2000"/>
              <a:t>  }</a:t>
            </a:r>
          </a:p>
        </p:txBody>
      </p:sp>
      <p:sp>
        <p:nvSpPr>
          <p:cNvPr id="109574" name="AutoShape 5"/>
          <p:cNvSpPr>
            <a:spLocks noChangeArrowheads="1"/>
          </p:cNvSpPr>
          <p:nvPr/>
        </p:nvSpPr>
        <p:spPr bwMode="auto">
          <a:xfrm>
            <a:off x="7124700" y="3429000"/>
            <a:ext cx="2743200" cy="685800"/>
          </a:xfrm>
          <a:prstGeom prst="wedgeRectCallout">
            <a:avLst>
              <a:gd name="adj1" fmla="val -101389"/>
              <a:gd name="adj2" fmla="val 115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/>
              <a:t>Declaração e construção de uma matriz.</a:t>
            </a:r>
            <a:endParaRPr lang="pt-BR" b="1"/>
          </a:p>
        </p:txBody>
      </p:sp>
      <p:sp>
        <p:nvSpPr>
          <p:cNvPr id="109575" name="AutoShape 6"/>
          <p:cNvSpPr>
            <a:spLocks noChangeArrowheads="1"/>
          </p:cNvSpPr>
          <p:nvPr/>
        </p:nvSpPr>
        <p:spPr bwMode="auto">
          <a:xfrm>
            <a:off x="6076950" y="2800350"/>
            <a:ext cx="2457450" cy="419100"/>
          </a:xfrm>
          <a:prstGeom prst="wedgeRectCallout">
            <a:avLst>
              <a:gd name="adj1" fmla="val -105037"/>
              <a:gd name="adj2" fmla="val 4280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/>
              <a:t>Exemplo de Matrizes</a:t>
            </a:r>
            <a:endParaRPr lang="pt-BR" b="1"/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43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Coleções</a:t>
            </a:r>
            <a:endParaRPr lang="pt-BR" dirty="0"/>
          </a:p>
        </p:txBody>
      </p:sp>
      <p:sp>
        <p:nvSpPr>
          <p:cNvPr id="113667" name="Espaço Reservado para Conteúdo 2"/>
          <p:cNvSpPr>
            <a:spLocks noGrp="1"/>
          </p:cNvSpPr>
          <p:nvPr>
            <p:ph idx="1"/>
          </p:nvPr>
        </p:nvSpPr>
        <p:spPr>
          <a:xfrm>
            <a:off x="1981199" y="1600201"/>
            <a:ext cx="8978153" cy="4873625"/>
          </a:xfrm>
        </p:spPr>
        <p:txBody>
          <a:bodyPr/>
          <a:lstStyle/>
          <a:p>
            <a:r>
              <a:rPr lang="pt-BR" dirty="0" smtClean="0"/>
              <a:t>Objeto utilizado para armazenar vários outros objetos</a:t>
            </a:r>
          </a:p>
          <a:p>
            <a:endParaRPr lang="pt-BR" dirty="0" smtClean="0"/>
          </a:p>
          <a:p>
            <a:r>
              <a:rPr lang="pt-BR" dirty="0" smtClean="0"/>
              <a:t>Pacote </a:t>
            </a:r>
            <a:r>
              <a:rPr lang="pt-BR" dirty="0" err="1" smtClean="0"/>
              <a:t>Java.util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Interface </a:t>
            </a:r>
            <a:r>
              <a:rPr lang="pt-BR" dirty="0" err="1" smtClean="0"/>
              <a:t>Collection</a:t>
            </a: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74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Java </a:t>
            </a:r>
            <a:r>
              <a:rPr lang="pt-BR" dirty="0" err="1" smtClean="0"/>
              <a:t>Collection</a:t>
            </a:r>
            <a:r>
              <a:rPr lang="pt-BR" dirty="0" smtClean="0"/>
              <a:t> Framework</a:t>
            </a:r>
            <a:endParaRPr lang="pt-BR" dirty="0"/>
          </a:p>
        </p:txBody>
      </p:sp>
      <p:pic>
        <p:nvPicPr>
          <p:cNvPr id="11469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5563" y="2143125"/>
            <a:ext cx="7580312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49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Interface </a:t>
            </a:r>
            <a:r>
              <a:rPr lang="pt-BR" dirty="0" err="1" smtClean="0"/>
              <a:t>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600201"/>
            <a:ext cx="7467600" cy="4873625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pt-BR" b="1" dirty="0" err="1" smtClean="0"/>
              <a:t>public</a:t>
            </a:r>
            <a:r>
              <a:rPr lang="pt-BR" b="1" dirty="0" smtClean="0"/>
              <a:t> interface </a:t>
            </a:r>
            <a:r>
              <a:rPr lang="pt-BR" b="1" dirty="0" err="1" smtClean="0"/>
              <a:t>Collection</a:t>
            </a:r>
            <a:r>
              <a:rPr lang="pt-BR" b="1" dirty="0" smtClean="0"/>
              <a:t>&lt;E&gt; </a:t>
            </a:r>
            <a:r>
              <a:rPr lang="pt-BR" b="1" dirty="0" err="1" smtClean="0"/>
              <a:t>extends</a:t>
            </a:r>
            <a:r>
              <a:rPr lang="pt-BR" b="1" dirty="0" smtClean="0"/>
              <a:t> </a:t>
            </a:r>
            <a:r>
              <a:rPr lang="pt-BR" b="1" dirty="0" err="1" smtClean="0"/>
              <a:t>Iterable</a:t>
            </a:r>
            <a:r>
              <a:rPr lang="pt-BR" b="1" dirty="0" smtClean="0"/>
              <a:t>&lt;E&gt; {</a:t>
            </a:r>
          </a:p>
          <a:p>
            <a:pPr>
              <a:defRPr/>
            </a:pPr>
            <a:r>
              <a:rPr lang="pt-BR" dirty="0" smtClean="0"/>
              <a:t>//Operações básicas</a:t>
            </a:r>
          </a:p>
          <a:p>
            <a:pPr>
              <a:defRPr/>
            </a:pP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 err="1" smtClean="0"/>
              <a:t>size</a:t>
            </a:r>
            <a:r>
              <a:rPr lang="pt-BR" b="1" dirty="0" smtClean="0"/>
              <a:t>();</a:t>
            </a:r>
          </a:p>
          <a:p>
            <a:pPr>
              <a:defRPr/>
            </a:pPr>
            <a:r>
              <a:rPr lang="pt-BR" b="1" dirty="0" err="1" smtClean="0"/>
              <a:t>boolean</a:t>
            </a:r>
            <a:r>
              <a:rPr lang="pt-BR" b="1" dirty="0" smtClean="0"/>
              <a:t> </a:t>
            </a:r>
            <a:r>
              <a:rPr lang="pt-BR" b="1" dirty="0" err="1" smtClean="0"/>
              <a:t>isEmpty</a:t>
            </a:r>
            <a:r>
              <a:rPr lang="pt-BR" b="1" dirty="0" smtClean="0"/>
              <a:t>();</a:t>
            </a:r>
          </a:p>
          <a:p>
            <a:pPr>
              <a:defRPr/>
            </a:pPr>
            <a:r>
              <a:rPr lang="pt-BR" b="1" dirty="0" err="1" smtClean="0"/>
              <a:t>boolean</a:t>
            </a:r>
            <a:r>
              <a:rPr lang="pt-BR" b="1" dirty="0" smtClean="0"/>
              <a:t> </a:t>
            </a:r>
            <a:r>
              <a:rPr lang="pt-BR" b="1" dirty="0" err="1" smtClean="0"/>
              <a:t>contains</a:t>
            </a:r>
            <a:r>
              <a:rPr lang="pt-BR" b="1" dirty="0" smtClean="0"/>
              <a:t>(</a:t>
            </a:r>
            <a:r>
              <a:rPr lang="pt-BR" b="1" dirty="0" err="1" smtClean="0"/>
              <a:t>Object</a:t>
            </a:r>
            <a:r>
              <a:rPr lang="pt-BR" b="1" dirty="0" smtClean="0"/>
              <a:t> </a:t>
            </a:r>
            <a:r>
              <a:rPr lang="pt-BR" b="1" dirty="0" err="1" smtClean="0"/>
              <a:t>element</a:t>
            </a:r>
            <a:r>
              <a:rPr lang="pt-BR" b="1" dirty="0" smtClean="0"/>
              <a:t>);</a:t>
            </a:r>
          </a:p>
          <a:p>
            <a:pPr>
              <a:defRPr/>
            </a:pPr>
            <a:r>
              <a:rPr lang="pt-BR" b="1" dirty="0" err="1" smtClean="0"/>
              <a:t>boolean</a:t>
            </a:r>
            <a:r>
              <a:rPr lang="pt-BR" b="1" dirty="0" smtClean="0"/>
              <a:t> </a:t>
            </a:r>
            <a:r>
              <a:rPr lang="pt-BR" b="1" dirty="0" err="1" smtClean="0"/>
              <a:t>add</a:t>
            </a:r>
            <a:r>
              <a:rPr lang="pt-BR" b="1" dirty="0" smtClean="0"/>
              <a:t>(E </a:t>
            </a:r>
            <a:r>
              <a:rPr lang="pt-BR" b="1" dirty="0" err="1" smtClean="0"/>
              <a:t>element</a:t>
            </a:r>
            <a:r>
              <a:rPr lang="pt-BR" b="1" dirty="0" smtClean="0"/>
              <a:t>);</a:t>
            </a:r>
          </a:p>
          <a:p>
            <a:pPr>
              <a:defRPr/>
            </a:pPr>
            <a:r>
              <a:rPr lang="pt-BR" b="1" dirty="0" err="1" smtClean="0"/>
              <a:t>boolean</a:t>
            </a:r>
            <a:r>
              <a:rPr lang="pt-BR" b="1" dirty="0" smtClean="0"/>
              <a:t> remove(</a:t>
            </a:r>
            <a:r>
              <a:rPr lang="pt-BR" b="1" dirty="0" err="1" smtClean="0"/>
              <a:t>Object</a:t>
            </a:r>
            <a:r>
              <a:rPr lang="pt-BR" b="1" dirty="0" smtClean="0"/>
              <a:t> </a:t>
            </a:r>
            <a:r>
              <a:rPr lang="pt-BR" b="1" dirty="0" err="1" smtClean="0"/>
              <a:t>element</a:t>
            </a:r>
            <a:r>
              <a:rPr lang="pt-BR" b="1" dirty="0" smtClean="0"/>
              <a:t>);</a:t>
            </a:r>
          </a:p>
          <a:p>
            <a:pPr>
              <a:defRPr/>
            </a:pPr>
            <a:r>
              <a:rPr lang="pt-BR" dirty="0" err="1" smtClean="0"/>
              <a:t>Iterator</a:t>
            </a:r>
            <a:r>
              <a:rPr lang="pt-BR" dirty="0" smtClean="0"/>
              <a:t> </a:t>
            </a:r>
            <a:r>
              <a:rPr lang="pt-BR" dirty="0" err="1" smtClean="0"/>
              <a:t>iterator</a:t>
            </a:r>
            <a:r>
              <a:rPr lang="pt-BR" dirty="0" smtClean="0"/>
              <a:t>();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//Operações na coleção</a:t>
            </a:r>
          </a:p>
          <a:p>
            <a:pPr>
              <a:defRPr/>
            </a:pPr>
            <a:r>
              <a:rPr lang="pt-BR" b="1" dirty="0" err="1" smtClean="0"/>
              <a:t>boolean</a:t>
            </a:r>
            <a:r>
              <a:rPr lang="pt-BR" b="1" dirty="0" smtClean="0"/>
              <a:t> </a:t>
            </a:r>
            <a:r>
              <a:rPr lang="pt-BR" b="1" dirty="0" err="1" smtClean="0"/>
              <a:t>containsAll</a:t>
            </a:r>
            <a:r>
              <a:rPr lang="pt-BR" b="1" dirty="0" smtClean="0"/>
              <a:t>(</a:t>
            </a:r>
            <a:r>
              <a:rPr lang="pt-BR" b="1" dirty="0" err="1" smtClean="0"/>
              <a:t>Collection</a:t>
            </a:r>
            <a:r>
              <a:rPr lang="pt-BR" b="1" dirty="0" smtClean="0"/>
              <a:t>&lt;?&gt; c);</a:t>
            </a:r>
          </a:p>
          <a:p>
            <a:pPr>
              <a:defRPr/>
            </a:pPr>
            <a:r>
              <a:rPr lang="en-US" b="1" dirty="0" err="1" smtClean="0"/>
              <a:t>boolean</a:t>
            </a:r>
            <a:r>
              <a:rPr lang="en-US" b="1" dirty="0" smtClean="0"/>
              <a:t> </a:t>
            </a:r>
            <a:r>
              <a:rPr lang="en-US" b="1" dirty="0" err="1" smtClean="0"/>
              <a:t>addAll</a:t>
            </a:r>
            <a:r>
              <a:rPr lang="en-US" b="1" dirty="0" smtClean="0"/>
              <a:t>(Collection&lt;? extends E&gt; c);</a:t>
            </a:r>
          </a:p>
          <a:p>
            <a:pPr>
              <a:defRPr/>
            </a:pPr>
            <a:r>
              <a:rPr lang="pt-BR" b="1" dirty="0" err="1" smtClean="0"/>
              <a:t>boolean</a:t>
            </a:r>
            <a:r>
              <a:rPr lang="pt-BR" b="1" dirty="0" smtClean="0"/>
              <a:t> </a:t>
            </a:r>
            <a:r>
              <a:rPr lang="pt-BR" b="1" dirty="0" err="1" smtClean="0"/>
              <a:t>removeAll</a:t>
            </a:r>
            <a:r>
              <a:rPr lang="pt-BR" b="1" dirty="0" smtClean="0"/>
              <a:t>(</a:t>
            </a:r>
            <a:r>
              <a:rPr lang="pt-BR" b="1" dirty="0" err="1" smtClean="0"/>
              <a:t>Collection</a:t>
            </a:r>
            <a:r>
              <a:rPr lang="pt-BR" b="1" dirty="0" smtClean="0"/>
              <a:t>&lt;?&gt; c);</a:t>
            </a:r>
          </a:p>
          <a:p>
            <a:pPr>
              <a:defRPr/>
            </a:pPr>
            <a:r>
              <a:rPr lang="pt-BR" b="1" dirty="0" err="1" smtClean="0"/>
              <a:t>boolean</a:t>
            </a:r>
            <a:r>
              <a:rPr lang="pt-BR" b="1" dirty="0" smtClean="0"/>
              <a:t> </a:t>
            </a:r>
            <a:r>
              <a:rPr lang="pt-BR" b="1" dirty="0" err="1" smtClean="0"/>
              <a:t>retainAll</a:t>
            </a:r>
            <a:r>
              <a:rPr lang="pt-BR" b="1" dirty="0" smtClean="0"/>
              <a:t>(</a:t>
            </a:r>
            <a:r>
              <a:rPr lang="pt-BR" b="1" dirty="0" err="1" smtClean="0"/>
              <a:t>Collection</a:t>
            </a:r>
            <a:r>
              <a:rPr lang="pt-BR" b="1" dirty="0" smtClean="0"/>
              <a:t>&lt;?&gt; c);</a:t>
            </a:r>
          </a:p>
          <a:p>
            <a:pPr>
              <a:defRPr/>
            </a:pPr>
            <a:r>
              <a:rPr lang="pt-BR" b="1" dirty="0" err="1" smtClean="0"/>
              <a:t>void</a:t>
            </a:r>
            <a:r>
              <a:rPr lang="pt-BR" b="1" dirty="0" smtClean="0"/>
              <a:t> </a:t>
            </a:r>
            <a:r>
              <a:rPr lang="pt-BR" b="1" dirty="0" err="1" smtClean="0"/>
              <a:t>clear</a:t>
            </a:r>
            <a:r>
              <a:rPr lang="pt-BR" b="1" dirty="0" smtClean="0"/>
              <a:t>();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119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Conjuntos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8188" y="1600201"/>
            <a:ext cx="10385612" cy="48736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Modela um conjunto, portanto não há elementos repetidos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Pode estar ordenado ou não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Tipos:</a:t>
            </a:r>
          </a:p>
          <a:p>
            <a:pPr lvl="1">
              <a:defRPr/>
            </a:pPr>
            <a:r>
              <a:rPr lang="pt-BR" b="1" dirty="0" err="1" smtClean="0"/>
              <a:t>HashSet</a:t>
            </a:r>
            <a:r>
              <a:rPr lang="pt-BR" b="1" dirty="0" smtClean="0"/>
              <a:t>:</a:t>
            </a:r>
            <a:r>
              <a:rPr lang="pt-BR" dirty="0" smtClean="0"/>
              <a:t> implementação de Set, modela conjuntos não ordenados (usa tabela </a:t>
            </a:r>
            <a:r>
              <a:rPr lang="pt-BR" dirty="0" err="1" smtClean="0"/>
              <a:t>hash</a:t>
            </a:r>
            <a:r>
              <a:rPr lang="pt-BR" dirty="0" smtClean="0"/>
              <a:t>);</a:t>
            </a:r>
          </a:p>
          <a:p>
            <a:pPr lvl="1">
              <a:defRPr/>
            </a:pPr>
            <a:endParaRPr lang="pt-BR" dirty="0" smtClean="0"/>
          </a:p>
          <a:p>
            <a:pPr lvl="1">
              <a:defRPr/>
            </a:pPr>
            <a:r>
              <a:rPr lang="pt-BR" b="1" dirty="0" err="1" smtClean="0"/>
              <a:t>TreeSet</a:t>
            </a:r>
            <a:r>
              <a:rPr lang="pt-BR" b="1" dirty="0" smtClean="0"/>
              <a:t>:</a:t>
            </a:r>
            <a:r>
              <a:rPr lang="pt-BR" dirty="0" smtClean="0"/>
              <a:t> implementado com árvore</a:t>
            </a:r>
          </a:p>
          <a:p>
            <a:pPr lvl="1">
              <a:defRPr/>
            </a:pPr>
            <a:endParaRPr lang="pt-BR" dirty="0" smtClean="0"/>
          </a:p>
          <a:p>
            <a:pPr lvl="1">
              <a:defRPr/>
            </a:pPr>
            <a:r>
              <a:rPr lang="pt-BR" b="1" dirty="0" err="1" smtClean="0"/>
              <a:t>LinkedHashSet</a:t>
            </a:r>
            <a:r>
              <a:rPr lang="pt-BR" b="1" dirty="0" smtClean="0"/>
              <a:t>: </a:t>
            </a:r>
            <a:r>
              <a:rPr lang="pt-BR" dirty="0" smtClean="0"/>
              <a:t>implementado com tabela </a:t>
            </a:r>
            <a:r>
              <a:rPr lang="pt-BR" dirty="0" err="1" smtClean="0"/>
              <a:t>hash</a:t>
            </a:r>
            <a:r>
              <a:rPr lang="pt-BR" dirty="0" smtClean="0"/>
              <a:t> e lista encadeada</a:t>
            </a:r>
          </a:p>
          <a:p>
            <a:pPr>
              <a:defRPr/>
            </a:pPr>
            <a:endParaRPr lang="pt-BR" b="1" dirty="0" smtClean="0"/>
          </a:p>
          <a:p>
            <a:pPr>
              <a:buFont typeface="Wingdings" pitchFamily="2" charset="2"/>
              <a:buNone/>
              <a:defRPr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331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Conjuntos (2)</a:t>
            </a:r>
            <a:endParaRPr lang="pt-BR" dirty="0"/>
          </a:p>
        </p:txBody>
      </p:sp>
      <p:sp>
        <p:nvSpPr>
          <p:cNvPr id="117763" name="Espaço Reservado para Conteúdo 2"/>
          <p:cNvSpPr>
            <a:spLocks noGrp="1"/>
          </p:cNvSpPr>
          <p:nvPr>
            <p:ph idx="1"/>
          </p:nvPr>
        </p:nvSpPr>
        <p:spPr>
          <a:xfrm>
            <a:off x="1666876" y="1571626"/>
            <a:ext cx="8372475" cy="447675"/>
          </a:xfrm>
        </p:spPr>
        <p:txBody>
          <a:bodyPr/>
          <a:lstStyle/>
          <a:p>
            <a:r>
              <a:rPr lang="pt-BR" sz="1800"/>
              <a:t>Na inicialização é informado o tipo do elemento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738439" y="2214564"/>
            <a:ext cx="6429375" cy="3500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pPr>
              <a:defRPr/>
            </a:pPr>
            <a:r>
              <a:rPr lang="pt-BR" dirty="0"/>
              <a:t>Set&lt;String&gt; nomes = </a:t>
            </a:r>
            <a:r>
              <a:rPr lang="pt-BR" b="1" dirty="0" err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tx2">
                    <a:lumMod val="75000"/>
                  </a:schemeClr>
                </a:solidFill>
              </a:rPr>
              <a:t>HashSet</a:t>
            </a:r>
            <a:r>
              <a:rPr lang="pt-BR" b="1" dirty="0"/>
              <a:t>&lt;String&gt;();</a:t>
            </a:r>
          </a:p>
          <a:p>
            <a:pPr>
              <a:defRPr/>
            </a:pPr>
            <a:r>
              <a:rPr lang="pt-BR" dirty="0"/>
              <a:t>nomes.</a:t>
            </a:r>
            <a:r>
              <a:rPr lang="pt-BR" dirty="0" err="1"/>
              <a:t>add</a:t>
            </a:r>
            <a:r>
              <a:rPr lang="pt-BR" dirty="0"/>
              <a:t>("</a:t>
            </a:r>
            <a:r>
              <a:rPr lang="pt-BR" dirty="0" err="1"/>
              <a:t>Joao</a:t>
            </a:r>
            <a:r>
              <a:rPr lang="pt-BR" dirty="0"/>
              <a:t>");</a:t>
            </a:r>
          </a:p>
          <a:p>
            <a:pPr>
              <a:defRPr/>
            </a:pPr>
            <a:r>
              <a:rPr lang="pt-BR" dirty="0"/>
              <a:t>nomes.</a:t>
            </a:r>
            <a:r>
              <a:rPr lang="pt-BR" dirty="0" err="1"/>
              <a:t>add</a:t>
            </a:r>
            <a:r>
              <a:rPr lang="pt-BR" dirty="0"/>
              <a:t>("Jose");</a:t>
            </a:r>
          </a:p>
          <a:p>
            <a:pPr>
              <a:defRPr/>
            </a:pPr>
            <a:r>
              <a:rPr lang="pt-BR" dirty="0"/>
              <a:t>nomes.</a:t>
            </a:r>
            <a:r>
              <a:rPr lang="pt-BR" dirty="0" err="1"/>
              <a:t>add</a:t>
            </a:r>
            <a:r>
              <a:rPr lang="pt-BR" dirty="0"/>
              <a:t>("Maria");</a:t>
            </a:r>
          </a:p>
          <a:p>
            <a:pPr>
              <a:defRPr/>
            </a:pPr>
            <a:r>
              <a:rPr lang="pt-BR" dirty="0"/>
              <a:t>nomes.</a:t>
            </a:r>
            <a:r>
              <a:rPr lang="pt-BR" dirty="0" err="1"/>
              <a:t>add</a:t>
            </a:r>
            <a:r>
              <a:rPr lang="pt-BR" dirty="0"/>
              <a:t>("Bianca");</a:t>
            </a:r>
          </a:p>
          <a:p>
            <a:pPr>
              <a:defRPr/>
            </a:pPr>
            <a:r>
              <a:rPr lang="pt-BR" dirty="0"/>
              <a:t>System.</a:t>
            </a:r>
            <a:r>
              <a:rPr lang="pt-BR" i="1" dirty="0" err="1"/>
              <a:t>out.println</a:t>
            </a:r>
            <a:r>
              <a:rPr lang="pt-BR" i="1" dirty="0"/>
              <a:t>("Qtd elementos: "+nomes.</a:t>
            </a:r>
            <a:r>
              <a:rPr lang="pt-BR" i="1" dirty="0" err="1"/>
              <a:t>size</a:t>
            </a:r>
            <a:r>
              <a:rPr lang="pt-BR" i="1" dirty="0"/>
              <a:t>());</a:t>
            </a:r>
          </a:p>
          <a:p>
            <a:pPr>
              <a:defRPr/>
            </a:pPr>
            <a:r>
              <a:rPr lang="pt-BR" b="1" dirty="0" err="1"/>
              <a:t>if</a:t>
            </a:r>
            <a:r>
              <a:rPr lang="pt-BR" b="1" dirty="0"/>
              <a:t> (nomes.</a:t>
            </a:r>
            <a:r>
              <a:rPr lang="pt-BR" b="1" dirty="0" err="1"/>
              <a:t>contains</a:t>
            </a:r>
            <a:r>
              <a:rPr lang="pt-BR" b="1" dirty="0"/>
              <a:t>("Maria"))</a:t>
            </a:r>
          </a:p>
          <a:p>
            <a:pPr>
              <a:defRPr/>
            </a:pPr>
            <a:r>
              <a:rPr lang="pt-BR" dirty="0"/>
              <a:t>System.</a:t>
            </a:r>
            <a:r>
              <a:rPr lang="pt-BR" i="1" dirty="0" err="1"/>
              <a:t>out.println</a:t>
            </a:r>
            <a:r>
              <a:rPr lang="pt-BR" i="1" dirty="0"/>
              <a:t>("Contém Maria");</a:t>
            </a:r>
          </a:p>
          <a:p>
            <a:pPr>
              <a:defRPr/>
            </a:pPr>
            <a:r>
              <a:rPr lang="pt-BR" dirty="0"/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558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Conjuntos (3)</a:t>
            </a:r>
            <a:endParaRPr lang="pt-BR" dirty="0"/>
          </a:p>
        </p:txBody>
      </p:sp>
      <p:sp>
        <p:nvSpPr>
          <p:cNvPr id="118787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571626"/>
            <a:ext cx="6100482" cy="4466103"/>
          </a:xfrm>
        </p:spPr>
        <p:txBody>
          <a:bodyPr>
            <a:normAutofit/>
          </a:bodyPr>
          <a:lstStyle/>
          <a:p>
            <a:r>
              <a:rPr lang="pt-BR" sz="2000" dirty="0" err="1"/>
              <a:t>Iterator</a:t>
            </a:r>
            <a:endParaRPr lang="pt-BR" sz="2000" dirty="0"/>
          </a:p>
          <a:p>
            <a:pPr lvl="1"/>
            <a:r>
              <a:rPr lang="pt-BR" sz="1800" dirty="0"/>
              <a:t>Acessar cada elemento</a:t>
            </a:r>
          </a:p>
          <a:p>
            <a:pPr lvl="1"/>
            <a:r>
              <a:rPr lang="pt-BR" sz="1800" i="1" dirty="0" err="1"/>
              <a:t>boolean</a:t>
            </a:r>
            <a:r>
              <a:rPr lang="pt-BR" sz="1800" i="1" dirty="0"/>
              <a:t> </a:t>
            </a:r>
            <a:r>
              <a:rPr lang="pt-BR" sz="1800" i="1" dirty="0" err="1"/>
              <a:t>hasNext</a:t>
            </a:r>
            <a:r>
              <a:rPr lang="pt-BR" sz="1800" i="1" dirty="0"/>
              <a:t>() - informa se ainda há</a:t>
            </a:r>
          </a:p>
          <a:p>
            <a:pPr lvl="1"/>
            <a:r>
              <a:rPr lang="pt-BR" sz="1800" i="1" dirty="0"/>
              <a:t>elementos a serem “visitados”</a:t>
            </a:r>
          </a:p>
          <a:p>
            <a:pPr lvl="1"/>
            <a:r>
              <a:rPr lang="pt-BR" sz="1800" i="1" dirty="0"/>
              <a:t>&lt;T&gt; </a:t>
            </a:r>
            <a:r>
              <a:rPr lang="pt-BR" sz="1800" i="1" dirty="0" err="1"/>
              <a:t>next</a:t>
            </a:r>
            <a:r>
              <a:rPr lang="pt-BR" sz="1800" i="1" dirty="0"/>
              <a:t>() - retorna o próximo elemento a ser</a:t>
            </a:r>
          </a:p>
          <a:p>
            <a:pPr lvl="1"/>
            <a:r>
              <a:rPr lang="pt-BR" sz="1800" i="1" dirty="0"/>
              <a:t>visitado</a:t>
            </a:r>
            <a:endParaRPr lang="pt-BR" sz="1800" dirty="0"/>
          </a:p>
          <a:p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For-</a:t>
            </a:r>
            <a:r>
              <a:rPr lang="pt-BR" sz="2000" dirty="0" err="1" smtClean="0"/>
              <a:t>each</a:t>
            </a:r>
            <a:endParaRPr lang="pt-BR" sz="2000" dirty="0"/>
          </a:p>
          <a:p>
            <a:pPr lvl="1"/>
            <a:r>
              <a:rPr lang="pt-BR" sz="1600" i="1" dirty="0"/>
              <a:t>for (</a:t>
            </a:r>
            <a:r>
              <a:rPr lang="pt-BR" sz="1600" i="1" dirty="0" err="1"/>
              <a:t>String</a:t>
            </a:r>
            <a:r>
              <a:rPr lang="pt-BR" sz="1600" i="1" dirty="0"/>
              <a:t> nome: nomes) { ... }</a:t>
            </a:r>
            <a:endParaRPr lang="pt-BR" sz="1600" dirty="0"/>
          </a:p>
        </p:txBody>
      </p:sp>
      <p:sp>
        <p:nvSpPr>
          <p:cNvPr id="5" name="Retângulo 4"/>
          <p:cNvSpPr/>
          <p:nvPr/>
        </p:nvSpPr>
        <p:spPr>
          <a:xfrm>
            <a:off x="7178769" y="3976967"/>
            <a:ext cx="4175031" cy="206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/>
              <a:t>public 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 {</a:t>
            </a:r>
          </a:p>
          <a:p>
            <a:pPr>
              <a:defRPr/>
            </a:pPr>
            <a:r>
              <a:rPr lang="pt-BR" sz="1400" dirty="0" err="1"/>
              <a:t>Collection</a:t>
            </a:r>
            <a:r>
              <a:rPr lang="pt-BR" sz="1400" dirty="0"/>
              <a:t>&lt;String&gt; nomes = </a:t>
            </a:r>
            <a:r>
              <a:rPr lang="pt-BR" sz="1400" b="1" dirty="0" err="1"/>
              <a:t>new</a:t>
            </a:r>
            <a:r>
              <a:rPr lang="pt-BR" sz="1400" b="1" dirty="0"/>
              <a:t> </a:t>
            </a:r>
            <a:r>
              <a:rPr lang="pt-BR" sz="1400" b="1" dirty="0" err="1"/>
              <a:t>HashSet</a:t>
            </a:r>
            <a:r>
              <a:rPr lang="pt-BR" sz="1400" b="1" dirty="0"/>
              <a:t>&lt;String&gt;();</a:t>
            </a:r>
          </a:p>
          <a:p>
            <a:pPr>
              <a:defRPr/>
            </a:pPr>
            <a:r>
              <a:rPr lang="pt-BR" sz="1400" dirty="0"/>
              <a:t>...</a:t>
            </a:r>
          </a:p>
          <a:p>
            <a:pPr>
              <a:defRPr/>
            </a:pPr>
            <a:r>
              <a:rPr lang="pt-BR" sz="1400" dirty="0"/>
              <a:t>System.</a:t>
            </a:r>
            <a:r>
              <a:rPr lang="pt-BR" sz="1400" i="1" dirty="0" err="1"/>
              <a:t>out.println</a:t>
            </a:r>
            <a:r>
              <a:rPr lang="pt-BR" sz="1400" i="1" dirty="0"/>
              <a:t>("Qtd elementos: "+nomes.</a:t>
            </a:r>
            <a:r>
              <a:rPr lang="pt-BR" sz="1400" i="1" dirty="0" err="1"/>
              <a:t>size</a:t>
            </a:r>
            <a:r>
              <a:rPr lang="pt-BR" sz="1400" i="1" dirty="0"/>
              <a:t>());</a:t>
            </a:r>
          </a:p>
          <a:p>
            <a:pPr>
              <a:defRPr/>
            </a:pPr>
            <a:r>
              <a:rPr lang="pt-BR" sz="1400" b="1" dirty="0"/>
              <a:t>for (String n : nomes) {</a:t>
            </a:r>
          </a:p>
          <a:p>
            <a:pPr>
              <a:defRPr/>
            </a:pPr>
            <a:r>
              <a:rPr lang="pt-BR" sz="1400" dirty="0"/>
              <a:t>System.</a:t>
            </a:r>
            <a:r>
              <a:rPr lang="pt-BR" sz="1400" i="1" dirty="0" err="1"/>
              <a:t>out.println</a:t>
            </a:r>
            <a:r>
              <a:rPr lang="pt-BR" sz="1400" i="1" dirty="0"/>
              <a:t>(n);</a:t>
            </a:r>
          </a:p>
          <a:p>
            <a:pPr>
              <a:defRPr/>
            </a:pPr>
            <a:r>
              <a:rPr lang="pt-BR" sz="1400" dirty="0"/>
              <a:t>}</a:t>
            </a:r>
          </a:p>
          <a:p>
            <a:pPr>
              <a:defRPr/>
            </a:pPr>
            <a:r>
              <a:rPr lang="pt-BR" sz="1400" dirty="0"/>
              <a:t>}</a:t>
            </a:r>
          </a:p>
        </p:txBody>
      </p:sp>
      <p:sp>
        <p:nvSpPr>
          <p:cNvPr id="6" name="Retângulo 5"/>
          <p:cNvSpPr/>
          <p:nvPr/>
        </p:nvSpPr>
        <p:spPr>
          <a:xfrm>
            <a:off x="7178769" y="1690688"/>
            <a:ext cx="4175031" cy="20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/>
              <a:t>public 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 {</a:t>
            </a:r>
          </a:p>
          <a:p>
            <a:pPr>
              <a:defRPr/>
            </a:pPr>
            <a:r>
              <a:rPr lang="pt-BR" sz="1400" dirty="0" err="1"/>
              <a:t>Collection</a:t>
            </a:r>
            <a:r>
              <a:rPr lang="pt-BR" sz="1400" dirty="0"/>
              <a:t>&lt;String&gt; nomes = </a:t>
            </a:r>
            <a:r>
              <a:rPr lang="pt-BR" sz="1400" b="1" dirty="0" err="1"/>
              <a:t>new</a:t>
            </a:r>
            <a:r>
              <a:rPr lang="pt-BR" sz="1400" b="1" dirty="0"/>
              <a:t> </a:t>
            </a:r>
            <a:r>
              <a:rPr lang="pt-BR" sz="1400" b="1" dirty="0" err="1"/>
              <a:t>TreeSet</a:t>
            </a:r>
            <a:r>
              <a:rPr lang="pt-BR" sz="1400" b="1" dirty="0"/>
              <a:t>&lt;String&gt;();</a:t>
            </a:r>
          </a:p>
          <a:p>
            <a:pPr>
              <a:defRPr/>
            </a:pPr>
            <a:r>
              <a:rPr lang="pt-BR" sz="1400" dirty="0"/>
              <a:t>...</a:t>
            </a:r>
          </a:p>
          <a:p>
            <a:pPr>
              <a:defRPr/>
            </a:pPr>
            <a:r>
              <a:rPr lang="pt-BR" sz="1400" dirty="0"/>
              <a:t>System.</a:t>
            </a:r>
            <a:r>
              <a:rPr lang="pt-BR" sz="1400" i="1" dirty="0" err="1"/>
              <a:t>out.println</a:t>
            </a:r>
            <a:r>
              <a:rPr lang="pt-BR" sz="1400" i="1" dirty="0"/>
              <a:t>("Qtd elementos: "+nomes.</a:t>
            </a:r>
            <a:r>
              <a:rPr lang="pt-BR" sz="1400" i="1" dirty="0" err="1"/>
              <a:t>size</a:t>
            </a:r>
            <a:r>
              <a:rPr lang="pt-BR" sz="1400" i="1" dirty="0"/>
              <a:t>());</a:t>
            </a:r>
          </a:p>
          <a:p>
            <a:pPr>
              <a:defRPr/>
            </a:pPr>
            <a:r>
              <a:rPr lang="pt-BR" sz="1400" dirty="0" err="1"/>
              <a:t>Iterator</a:t>
            </a:r>
            <a:r>
              <a:rPr lang="pt-BR" sz="1400" dirty="0"/>
              <a:t>&lt;String&gt; </a:t>
            </a:r>
            <a:r>
              <a:rPr lang="pt-BR" sz="1400" dirty="0" err="1"/>
              <a:t>iterator</a:t>
            </a:r>
            <a:r>
              <a:rPr lang="pt-BR" sz="1400" dirty="0"/>
              <a:t> = nomes.</a:t>
            </a:r>
            <a:r>
              <a:rPr lang="pt-BR" sz="1400" dirty="0" err="1"/>
              <a:t>iterator</a:t>
            </a:r>
            <a:r>
              <a:rPr lang="pt-BR" sz="1400" dirty="0"/>
              <a:t>();</a:t>
            </a:r>
          </a:p>
          <a:p>
            <a:pPr>
              <a:defRPr/>
            </a:pPr>
            <a:r>
              <a:rPr lang="pt-BR" sz="1400" b="1" dirty="0" err="1"/>
              <a:t>while</a:t>
            </a:r>
            <a:r>
              <a:rPr lang="pt-BR" sz="1400" b="1" dirty="0"/>
              <a:t> (</a:t>
            </a:r>
            <a:r>
              <a:rPr lang="pt-BR" sz="1400" b="1" dirty="0" err="1"/>
              <a:t>iterator</a:t>
            </a:r>
            <a:r>
              <a:rPr lang="pt-BR" sz="1400" b="1" dirty="0"/>
              <a:t>.</a:t>
            </a:r>
            <a:r>
              <a:rPr lang="pt-BR" sz="1400" b="1" dirty="0" err="1"/>
              <a:t>hasNext</a:t>
            </a:r>
            <a:r>
              <a:rPr lang="pt-BR" sz="1400" b="1" dirty="0"/>
              <a:t>()){</a:t>
            </a:r>
          </a:p>
          <a:p>
            <a:pPr>
              <a:defRPr/>
            </a:pPr>
            <a:r>
              <a:rPr lang="pt-BR" sz="1400" dirty="0"/>
              <a:t>    System.</a:t>
            </a:r>
            <a:r>
              <a:rPr lang="pt-BR" sz="1400" i="1" dirty="0" err="1"/>
              <a:t>out.println</a:t>
            </a:r>
            <a:r>
              <a:rPr lang="pt-BR" sz="1400" i="1" dirty="0"/>
              <a:t>(</a:t>
            </a:r>
            <a:r>
              <a:rPr lang="pt-BR" sz="1400" i="1" dirty="0" err="1"/>
              <a:t>iterator</a:t>
            </a:r>
            <a:r>
              <a:rPr lang="pt-BR" sz="1400" i="1" dirty="0"/>
              <a:t>.</a:t>
            </a:r>
            <a:r>
              <a:rPr lang="pt-BR" sz="1400" i="1" dirty="0" err="1"/>
              <a:t>next</a:t>
            </a:r>
            <a:r>
              <a:rPr lang="pt-BR" sz="1400" i="1" dirty="0"/>
              <a:t>());</a:t>
            </a:r>
          </a:p>
          <a:p>
            <a:pPr>
              <a:defRPr/>
            </a:pPr>
            <a:r>
              <a:rPr lang="pt-BR" sz="1400" dirty="0"/>
              <a:t>}</a:t>
            </a:r>
          </a:p>
          <a:p>
            <a:pPr>
              <a:defRPr/>
            </a:pPr>
            <a:r>
              <a:rPr lang="pt-BR" sz="1400" dirty="0"/>
              <a:t>}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933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119811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600201"/>
            <a:ext cx="6329364" cy="4614863"/>
          </a:xfrm>
        </p:spPr>
        <p:txBody>
          <a:bodyPr/>
          <a:lstStyle/>
          <a:p>
            <a:r>
              <a:rPr lang="pt-BR" sz="1800" dirty="0" err="1"/>
              <a:t>List</a:t>
            </a:r>
            <a:r>
              <a:rPr lang="pt-BR" sz="1800" dirty="0"/>
              <a:t>: modela listas de dados, onde os elementos (repetidos ou não) estão ordenados;</a:t>
            </a:r>
          </a:p>
          <a:p>
            <a:endParaRPr lang="pt-BR" sz="1800" dirty="0"/>
          </a:p>
          <a:p>
            <a:r>
              <a:rPr lang="pt-BR" sz="1800" dirty="0" err="1"/>
              <a:t>Collection</a:t>
            </a:r>
            <a:r>
              <a:rPr lang="pt-BR" sz="1800" dirty="0"/>
              <a:t> Ordenada</a:t>
            </a:r>
          </a:p>
          <a:p>
            <a:endParaRPr lang="pt-BR" sz="1800" dirty="0"/>
          </a:p>
          <a:p>
            <a:r>
              <a:rPr lang="pt-BR" sz="1800" dirty="0"/>
              <a:t>2 tipos</a:t>
            </a:r>
          </a:p>
          <a:p>
            <a:endParaRPr lang="pt-BR" sz="1800" dirty="0"/>
          </a:p>
          <a:p>
            <a:pPr lvl="1"/>
            <a:r>
              <a:rPr lang="pt-BR" sz="1600" b="1" dirty="0" err="1"/>
              <a:t>ArrayList</a:t>
            </a:r>
            <a:r>
              <a:rPr lang="pt-BR" sz="1600" b="1" dirty="0"/>
              <a:t>: </a:t>
            </a:r>
            <a:r>
              <a:rPr lang="pt-BR" sz="1600" b="1" dirty="0" err="1"/>
              <a:t>List</a:t>
            </a:r>
            <a:r>
              <a:rPr lang="pt-BR" sz="1600" b="1" dirty="0"/>
              <a:t> implementado com </a:t>
            </a:r>
            <a:r>
              <a:rPr lang="pt-BR" sz="1600" b="1" dirty="0" err="1"/>
              <a:t>arrays</a:t>
            </a:r>
            <a:endParaRPr lang="pt-BR" sz="1600" b="1" dirty="0"/>
          </a:p>
          <a:p>
            <a:pPr lvl="1"/>
            <a:endParaRPr lang="pt-BR" sz="1600" dirty="0"/>
          </a:p>
          <a:p>
            <a:pPr lvl="1"/>
            <a:r>
              <a:rPr lang="pt-BR" sz="1600" dirty="0" err="1"/>
              <a:t>LinkedList</a:t>
            </a:r>
            <a:r>
              <a:rPr lang="pt-BR" sz="1600" dirty="0"/>
              <a:t>: é uma Lista, onde os elementos estão ligados. Tem uma inserção e deleção muito mais rápidos que </a:t>
            </a:r>
            <a:r>
              <a:rPr lang="pt-BR" sz="1600" dirty="0" err="1"/>
              <a:t>ArrayList</a:t>
            </a:r>
            <a:r>
              <a:rPr lang="pt-BR" sz="1600" dirty="0"/>
              <a:t>.</a:t>
            </a:r>
          </a:p>
          <a:p>
            <a:endParaRPr lang="pt-BR" sz="1800" dirty="0"/>
          </a:p>
        </p:txBody>
      </p:sp>
      <p:sp>
        <p:nvSpPr>
          <p:cNvPr id="4" name="Retângulo 3"/>
          <p:cNvSpPr/>
          <p:nvPr/>
        </p:nvSpPr>
        <p:spPr>
          <a:xfrm>
            <a:off x="7697041" y="2077571"/>
            <a:ext cx="3429000" cy="292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/>
              <a:t>public 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 {</a:t>
            </a:r>
          </a:p>
          <a:p>
            <a:pPr>
              <a:defRPr/>
            </a:pPr>
            <a:r>
              <a:rPr lang="pt-BR" sz="1400" dirty="0" err="1"/>
              <a:t>ArrayList</a:t>
            </a:r>
            <a:r>
              <a:rPr lang="pt-BR" sz="1400" dirty="0"/>
              <a:t>&lt;String&gt; nomes = </a:t>
            </a:r>
            <a:r>
              <a:rPr lang="pt-BR" sz="1400" b="1" dirty="0" err="1"/>
              <a:t>new</a:t>
            </a:r>
            <a:r>
              <a:rPr lang="pt-BR" sz="1400" b="1" dirty="0"/>
              <a:t> </a:t>
            </a:r>
            <a:r>
              <a:rPr lang="pt-BR" sz="1400" b="1" dirty="0" err="1"/>
              <a:t>ArrayList</a:t>
            </a:r>
            <a:r>
              <a:rPr lang="pt-BR" sz="1400" b="1" dirty="0"/>
              <a:t>&lt;String&gt;();</a:t>
            </a:r>
          </a:p>
          <a:p>
            <a:pPr>
              <a:defRPr/>
            </a:pPr>
            <a:r>
              <a:rPr lang="pt-BR" sz="1400" dirty="0"/>
              <a:t>nomes.</a:t>
            </a:r>
            <a:r>
              <a:rPr lang="pt-BR" sz="1400" dirty="0" err="1"/>
              <a:t>add</a:t>
            </a:r>
            <a:r>
              <a:rPr lang="pt-BR" sz="1400" dirty="0"/>
              <a:t>("João");</a:t>
            </a:r>
          </a:p>
          <a:p>
            <a:pPr>
              <a:defRPr/>
            </a:pPr>
            <a:r>
              <a:rPr lang="pt-BR" sz="1400" dirty="0"/>
              <a:t>nomes.</a:t>
            </a:r>
            <a:r>
              <a:rPr lang="pt-BR" sz="1400" dirty="0" err="1"/>
              <a:t>add</a:t>
            </a:r>
            <a:r>
              <a:rPr lang="pt-BR" sz="1400" dirty="0"/>
              <a:t>("José");</a:t>
            </a:r>
          </a:p>
          <a:p>
            <a:pPr>
              <a:defRPr/>
            </a:pPr>
            <a:r>
              <a:rPr lang="pt-BR" sz="1400" dirty="0"/>
              <a:t>nomes.</a:t>
            </a:r>
            <a:r>
              <a:rPr lang="pt-BR" sz="1400" dirty="0" err="1"/>
              <a:t>add</a:t>
            </a:r>
            <a:r>
              <a:rPr lang="pt-BR" sz="1400" dirty="0"/>
              <a:t>("Maria");</a:t>
            </a:r>
          </a:p>
          <a:p>
            <a:pPr>
              <a:defRPr/>
            </a:pPr>
            <a:r>
              <a:rPr lang="pt-BR" sz="1400" dirty="0"/>
              <a:t>nomes.</a:t>
            </a:r>
            <a:r>
              <a:rPr lang="pt-BR" sz="1400" dirty="0" err="1"/>
              <a:t>add</a:t>
            </a:r>
            <a:r>
              <a:rPr lang="pt-BR" sz="1400" dirty="0"/>
              <a:t>("Bianca");</a:t>
            </a:r>
          </a:p>
          <a:p>
            <a:pPr>
              <a:defRPr/>
            </a:pPr>
            <a:r>
              <a:rPr lang="pt-BR" sz="1400" dirty="0"/>
              <a:t>System.</a:t>
            </a:r>
            <a:r>
              <a:rPr lang="pt-BR" sz="1400" i="1" dirty="0" err="1"/>
              <a:t>out.println</a:t>
            </a:r>
            <a:r>
              <a:rPr lang="pt-BR" sz="1400" i="1" dirty="0"/>
              <a:t>("Qtd elementos: "+nomes.</a:t>
            </a:r>
            <a:r>
              <a:rPr lang="pt-BR" sz="1400" i="1" dirty="0" err="1"/>
              <a:t>size</a:t>
            </a:r>
            <a:r>
              <a:rPr lang="pt-BR" sz="1400" i="1" dirty="0"/>
              <a:t>());</a:t>
            </a:r>
          </a:p>
          <a:p>
            <a:pPr>
              <a:defRPr/>
            </a:pPr>
            <a:r>
              <a:rPr lang="pt-BR" sz="1400" dirty="0"/>
              <a:t>String </a:t>
            </a:r>
            <a:r>
              <a:rPr lang="pt-BR" sz="1400" dirty="0" err="1"/>
              <a:t>string</a:t>
            </a:r>
            <a:r>
              <a:rPr lang="pt-BR" sz="1400" dirty="0"/>
              <a:t> = nomes.</a:t>
            </a:r>
            <a:r>
              <a:rPr lang="pt-BR" sz="1400" dirty="0" err="1"/>
              <a:t>get</a:t>
            </a:r>
            <a:r>
              <a:rPr lang="pt-BR" sz="1400" dirty="0"/>
              <a:t>(3);</a:t>
            </a:r>
          </a:p>
          <a:p>
            <a:pPr>
              <a:defRPr/>
            </a:pPr>
            <a:r>
              <a:rPr lang="pt-BR" sz="1400" dirty="0"/>
              <a:t>System.</a:t>
            </a:r>
            <a:r>
              <a:rPr lang="pt-BR" sz="1400" i="1" dirty="0" err="1"/>
              <a:t>out.println</a:t>
            </a:r>
            <a:r>
              <a:rPr lang="pt-BR" sz="1400" i="1" dirty="0"/>
              <a:t>(string);</a:t>
            </a:r>
          </a:p>
          <a:p>
            <a:pPr>
              <a:defRPr/>
            </a:pPr>
            <a:r>
              <a:rPr lang="pt-BR" sz="1400" dirty="0"/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76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sz="2000" dirty="0"/>
              <a:t>Crie uma classe ligação telefônica. Uma ligação telefônica possui como atributos o número do telefone que a originou, o nome da localidade de origem, o número e o local de destino da ligação, o valor total da ligação, o momento de início e o momento de término da ligação. Para representar um momento, crie uma classe de nome Tempo. Esta classe representará uma hora, minuto e segundo. A classe que representa a ligação telefônica forneça os seguintes métodos: </a:t>
            </a:r>
          </a:p>
          <a:p>
            <a:pPr lvl="1"/>
            <a:r>
              <a:rPr lang="pt-BR" sz="1800" dirty="0"/>
              <a:t>Método que permita criar uma ligação fornecendo o momento do inicio, o local e o número de origem e o local e o número de destino da ligação. </a:t>
            </a:r>
          </a:p>
          <a:p>
            <a:pPr lvl="1"/>
            <a:r>
              <a:rPr lang="pt-BR" sz="1800" dirty="0"/>
              <a:t>Método que calcule o valor da ligação. O valor da ligação será correspondente a R$ 1.00 por minuto. Mesmo que o usuário fale por 30s será cobrado um minuto. Divida as responsabilidades e construa os métodos nas classes mais apropriadas. </a:t>
            </a:r>
          </a:p>
          <a:p>
            <a:pPr lvl="1"/>
            <a:r>
              <a:rPr lang="pt-BR" sz="1800" dirty="0"/>
              <a:t>Método  que receba como parâmetro um número de telefone e informe se a ligação foi originada ou se destinava ao número informado. Exemplo: para uma ligação originada do número 99999999 e que se destinava ao número 2222222. O método deve retornar positivamente a mensagem que pergunta se 99999999 é um telefone envolvido e a mensagem que pergunta se 2222222 é um telefone envolvido e negativamente para qualquer outra.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325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AB897B6D-6781-4CBC-8E05-DF437A23A782}" type="slidenum">
              <a:rPr lang="pt-BR" smtClean="0"/>
              <a:pPr/>
              <a:t>19</a:t>
            </a:fld>
            <a:endParaRPr lang="pt-BR" smtClean="0"/>
          </a:p>
        </p:txBody>
      </p:sp>
      <p:sp>
        <p:nvSpPr>
          <p:cNvPr id="110595" name="Text Box 2"/>
          <p:cNvSpPr txBox="1">
            <a:spLocks noChangeArrowheads="1"/>
          </p:cNvSpPr>
          <p:nvPr/>
        </p:nvSpPr>
        <p:spPr bwMode="auto">
          <a:xfrm>
            <a:off x="490537" y="1725793"/>
            <a:ext cx="8120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dirty="0" smtClean="0"/>
              <a:t>Lista de exercícios </a:t>
            </a:r>
            <a:r>
              <a:rPr lang="pt-BR" sz="2000" dirty="0" err="1" smtClean="0"/>
              <a:t>nr</a:t>
            </a:r>
            <a:r>
              <a:rPr lang="pt-BR" sz="2000" dirty="0" smtClean="0"/>
              <a:t>. 3</a:t>
            </a:r>
            <a:endParaRPr lang="pt-BR" sz="2000" dirty="0"/>
          </a:p>
        </p:txBody>
      </p:sp>
      <p:sp>
        <p:nvSpPr>
          <p:cNvPr id="110596" name="Text Box 3"/>
          <p:cNvSpPr txBox="1">
            <a:spLocks noChangeArrowheads="1"/>
          </p:cNvSpPr>
          <p:nvPr/>
        </p:nvSpPr>
        <p:spPr bwMode="auto">
          <a:xfrm>
            <a:off x="467540" y="163457"/>
            <a:ext cx="7900988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pt-BR" sz="4400" dirty="0" smtClean="0">
                <a:latin typeface="+mj-lt"/>
                <a:ea typeface="+mj-ea"/>
                <a:cs typeface="+mj-cs"/>
              </a:rPr>
              <a:t>Atividades Assíncronas</a:t>
            </a:r>
            <a:endParaRPr lang="pt-B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8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Objetivo</a:t>
            </a:r>
          </a:p>
          <a:p>
            <a:pPr lvl="1"/>
            <a:r>
              <a:rPr lang="pt-BR" dirty="0" smtClean="0"/>
              <a:t>Entender como funciona um sistema com várias classes</a:t>
            </a:r>
          </a:p>
          <a:p>
            <a:pPr lvl="1"/>
            <a:r>
              <a:rPr lang="pt-BR" dirty="0" smtClean="0"/>
              <a:t>Entender a troca de mensagens entre objetos</a:t>
            </a:r>
          </a:p>
          <a:p>
            <a:pPr lvl="1"/>
            <a:r>
              <a:rPr lang="pt-BR" dirty="0" smtClean="0"/>
              <a:t>Construir programas com várias classes</a:t>
            </a:r>
          </a:p>
          <a:p>
            <a:pPr lvl="1"/>
            <a:r>
              <a:rPr lang="pt-BR" dirty="0" smtClean="0"/>
              <a:t>Trabalhar com coleção</a:t>
            </a:r>
            <a:endParaRPr lang="pt-BR" dirty="0"/>
          </a:p>
          <a:p>
            <a:pPr lvl="1"/>
            <a:endParaRPr lang="pt-BR" dirty="0" smtClean="0"/>
          </a:p>
          <a:p>
            <a:r>
              <a:rPr lang="pt-BR" dirty="0" smtClean="0"/>
              <a:t>Bibliografia básica</a:t>
            </a:r>
          </a:p>
          <a:p>
            <a:pPr lvl="1"/>
            <a:r>
              <a:rPr lang="pt-BR" dirty="0" smtClean="0"/>
              <a:t>Santos, Rafael. Programação Orientada a Objetos com Java. Ed. Campus, 2003</a:t>
            </a:r>
          </a:p>
          <a:p>
            <a:pPr lvl="1"/>
            <a:r>
              <a:rPr lang="pt-BR" dirty="0"/>
              <a:t>Livro: SEPE, A.; MAITINO, R. N. Programação orientada a objetos. Londrina: Editora e Distribuidora Educacional AS, 2017. 176p. </a:t>
            </a:r>
          </a:p>
          <a:p>
            <a:pPr lvl="1"/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>	</a:t>
            </a:r>
          </a:p>
          <a:p>
            <a:pPr lvl="1"/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	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8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Entendendo mensagens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16696" y="1425671"/>
            <a:ext cx="10158607" cy="2070974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Quando construímos um sistema OO temos muitas classes.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 </a:t>
            </a:r>
            <a:r>
              <a:rPr lang="pt-BR" dirty="0"/>
              <a:t>partir </a:t>
            </a:r>
            <a:r>
              <a:rPr lang="pt-BR" dirty="0" smtClean="0"/>
              <a:t>destas classes </a:t>
            </a:r>
            <a:r>
              <a:rPr lang="pt-BR" dirty="0"/>
              <a:t>objetos serão instanciados e trocarão </a:t>
            </a:r>
            <a:r>
              <a:rPr lang="pt-BR" dirty="0" smtClean="0"/>
              <a:t>mensagens.</a:t>
            </a:r>
          </a:p>
          <a:p>
            <a:endParaRPr lang="pt-BR" dirty="0"/>
          </a:p>
          <a:p>
            <a:r>
              <a:rPr lang="pt-BR" dirty="0" smtClean="0"/>
              <a:t>Uma mensagem pode ser vista como a chamada de um método.</a:t>
            </a:r>
          </a:p>
        </p:txBody>
      </p:sp>
      <p:sp>
        <p:nvSpPr>
          <p:cNvPr id="62468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5E907D60-F631-45CE-B023-71ADAF086BCA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2342367" y="3795386"/>
            <a:ext cx="16962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Aluno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678460" y="3788937"/>
            <a:ext cx="20146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Turma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678460" y="4164718"/>
            <a:ext cx="201460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codigo</a:t>
            </a:r>
            <a:endParaRPr lang="pt-BR" dirty="0" smtClean="0"/>
          </a:p>
          <a:p>
            <a:pPr algn="ctr"/>
            <a:r>
              <a:rPr lang="pt-BR" dirty="0" smtClean="0"/>
              <a:t>horário</a:t>
            </a:r>
          </a:p>
          <a:p>
            <a:pPr algn="ctr"/>
            <a:r>
              <a:rPr lang="pt-BR" dirty="0" smtClean="0"/>
              <a:t>capacidade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678459" y="5072644"/>
            <a:ext cx="20146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consultarHorario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342366" y="4158269"/>
            <a:ext cx="169623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matricula</a:t>
            </a:r>
          </a:p>
          <a:p>
            <a:pPr algn="ctr"/>
            <a:r>
              <a:rPr lang="pt-BR" dirty="0" smtClean="0"/>
              <a:t>nome</a:t>
            </a:r>
          </a:p>
          <a:p>
            <a:pPr algn="ctr"/>
            <a:r>
              <a:rPr lang="pt-BR" dirty="0" smtClean="0"/>
              <a:t>turmas</a:t>
            </a:r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658789" y="5069182"/>
            <a:ext cx="1728591" cy="1633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123</a:t>
            </a:r>
          </a:p>
          <a:p>
            <a:pPr algn="ctr"/>
            <a:r>
              <a:rPr lang="pt-BR" dirty="0" smtClean="0"/>
              <a:t>Maria</a:t>
            </a:r>
          </a:p>
          <a:p>
            <a:pPr algn="ctr"/>
            <a:r>
              <a:rPr lang="pt-BR" dirty="0" smtClean="0"/>
              <a:t>t2</a:t>
            </a:r>
          </a:p>
          <a:p>
            <a:pPr algn="ctr"/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9945666" y="39736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OO1</a:t>
            </a:r>
          </a:p>
          <a:p>
            <a:pPr algn="ctr"/>
            <a:r>
              <a:rPr lang="pt-BR" dirty="0" smtClean="0"/>
              <a:t>8:00</a:t>
            </a:r>
          </a:p>
          <a:p>
            <a:pPr algn="ctr"/>
            <a:r>
              <a:rPr lang="pt-BR" dirty="0" smtClean="0"/>
              <a:t>30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9945666" y="5432276"/>
            <a:ext cx="110229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OO2</a:t>
            </a:r>
          </a:p>
          <a:p>
            <a:pPr algn="ctr"/>
            <a:r>
              <a:rPr lang="pt-BR" dirty="0" smtClean="0"/>
              <a:t>10:00</a:t>
            </a:r>
          </a:p>
          <a:p>
            <a:pPr algn="ctr"/>
            <a:r>
              <a:rPr lang="pt-BR" dirty="0" smtClean="0"/>
              <a:t>20</a:t>
            </a:r>
            <a:endParaRPr lang="pt-BR" dirty="0"/>
          </a:p>
        </p:txBody>
      </p:sp>
      <p:cxnSp>
        <p:nvCxnSpPr>
          <p:cNvPr id="11" name="Conector de seta reta 10"/>
          <p:cNvCxnSpPr>
            <a:stCxn id="3" idx="6"/>
            <a:endCxn id="13" idx="2"/>
          </p:cNvCxnSpPr>
          <p:nvPr/>
        </p:nvCxnSpPr>
        <p:spPr>
          <a:xfrm>
            <a:off x="2387380" y="5885896"/>
            <a:ext cx="7558286" cy="3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5219371" y="5908850"/>
            <a:ext cx="288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turmas[1].</a:t>
            </a:r>
            <a:r>
              <a:rPr lang="pt-BR" dirty="0" err="1" smtClean="0"/>
              <a:t>consultarHorario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345821" y="427006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t1 = 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9448117" y="592983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t2 = 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51925" y="508682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a1 = </a:t>
            </a:r>
            <a:endParaRPr lang="pt-BR" dirty="0"/>
          </a:p>
        </p:txBody>
      </p:sp>
      <p:cxnSp>
        <p:nvCxnSpPr>
          <p:cNvPr id="17" name="Conector reto 16"/>
          <p:cNvCxnSpPr>
            <a:stCxn id="10" idx="2"/>
          </p:cNvCxnSpPr>
          <p:nvPr/>
        </p:nvCxnSpPr>
        <p:spPr>
          <a:xfrm flipH="1">
            <a:off x="2342366" y="5081599"/>
            <a:ext cx="848117" cy="49248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4" idx="3"/>
          </p:cNvCxnSpPr>
          <p:nvPr/>
        </p:nvCxnSpPr>
        <p:spPr>
          <a:xfrm flipH="1">
            <a:off x="8707675" y="4754092"/>
            <a:ext cx="1371902" cy="917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13" idx="1"/>
          </p:cNvCxnSpPr>
          <p:nvPr/>
        </p:nvCxnSpPr>
        <p:spPr>
          <a:xfrm flipH="1" flipV="1">
            <a:off x="8659870" y="5075569"/>
            <a:ext cx="1447223" cy="49061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Sistemas OO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5083" y="1386374"/>
            <a:ext cx="10520512" cy="2336600"/>
          </a:xfrm>
        </p:spPr>
        <p:txBody>
          <a:bodyPr>
            <a:normAutofit/>
          </a:bodyPr>
          <a:lstStyle/>
          <a:p>
            <a:pPr eaLnBrk="1" hangingPunct="1"/>
            <a:r>
              <a:rPr lang="pt-BR" sz="2400" dirty="0" smtClean="0"/>
              <a:t>A troca de mensagens entre objetos requer que o objeto emissor da mensagem conheça a referência do objeto receptor da mensagem.</a:t>
            </a:r>
          </a:p>
          <a:p>
            <a:pPr lvl="1"/>
            <a:r>
              <a:rPr lang="pt-BR" sz="2000" dirty="0" smtClean="0"/>
              <a:t>No exemplo, o objeto a1 possui a referência do objeto t2 no atributo turmas.</a:t>
            </a:r>
          </a:p>
          <a:p>
            <a:pPr lvl="1"/>
            <a:r>
              <a:rPr lang="pt-BR" sz="2000" dirty="0" smtClean="0"/>
              <a:t>Em Java enviamos uma mensagem usando a referência do objeto desejado “.” nome do método a ser chamado.</a:t>
            </a:r>
          </a:p>
        </p:txBody>
      </p:sp>
      <p:sp>
        <p:nvSpPr>
          <p:cNvPr id="62468" name="Espaço Reservado para Número de Slide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5E907D60-F631-45CE-B023-71ADAF086BCA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810005" y="3864466"/>
            <a:ext cx="16962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Aluno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146098" y="3858017"/>
            <a:ext cx="20146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Turma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146098" y="4233798"/>
            <a:ext cx="201460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codigo</a:t>
            </a:r>
            <a:endParaRPr lang="pt-BR" dirty="0" smtClean="0"/>
          </a:p>
          <a:p>
            <a:pPr algn="ctr"/>
            <a:r>
              <a:rPr lang="pt-BR" dirty="0" smtClean="0"/>
              <a:t>horário</a:t>
            </a:r>
          </a:p>
          <a:p>
            <a:pPr algn="ctr"/>
            <a:r>
              <a:rPr lang="pt-BR" dirty="0" smtClean="0"/>
              <a:t>capacidade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146097" y="5141724"/>
            <a:ext cx="20146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consultarHorario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810004" y="4227349"/>
            <a:ext cx="169623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matricula</a:t>
            </a:r>
          </a:p>
          <a:p>
            <a:pPr algn="ctr"/>
            <a:r>
              <a:rPr lang="pt-BR" dirty="0" smtClean="0"/>
              <a:t>nome</a:t>
            </a:r>
          </a:p>
          <a:p>
            <a:pPr algn="ctr"/>
            <a:r>
              <a:rPr lang="pt-BR" dirty="0" smtClean="0"/>
              <a:t>turmas</a:t>
            </a:r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1126427" y="5138262"/>
            <a:ext cx="1728591" cy="1633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123</a:t>
            </a:r>
          </a:p>
          <a:p>
            <a:pPr algn="ctr"/>
            <a:r>
              <a:rPr lang="pt-BR" dirty="0" smtClean="0"/>
              <a:t>Maria</a:t>
            </a:r>
          </a:p>
          <a:p>
            <a:pPr algn="ctr"/>
            <a:r>
              <a:rPr lang="pt-BR" dirty="0" smtClean="0"/>
              <a:t>t2</a:t>
            </a:r>
          </a:p>
          <a:p>
            <a:pPr algn="ctr"/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10413304" y="404268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OO1</a:t>
            </a:r>
          </a:p>
          <a:p>
            <a:pPr algn="ctr"/>
            <a:r>
              <a:rPr lang="pt-BR" dirty="0" smtClean="0"/>
              <a:t>8:00</a:t>
            </a:r>
          </a:p>
          <a:p>
            <a:pPr algn="ctr"/>
            <a:r>
              <a:rPr lang="pt-BR" dirty="0" smtClean="0"/>
              <a:t>30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10413304" y="5501356"/>
            <a:ext cx="110229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OO2</a:t>
            </a:r>
          </a:p>
          <a:p>
            <a:pPr algn="ctr"/>
            <a:r>
              <a:rPr lang="pt-BR" dirty="0" smtClean="0"/>
              <a:t>10:00</a:t>
            </a:r>
          </a:p>
          <a:p>
            <a:pPr algn="ctr"/>
            <a:r>
              <a:rPr lang="pt-BR" dirty="0" smtClean="0"/>
              <a:t>20</a:t>
            </a:r>
            <a:endParaRPr lang="pt-BR" dirty="0"/>
          </a:p>
        </p:txBody>
      </p:sp>
      <p:cxnSp>
        <p:nvCxnSpPr>
          <p:cNvPr id="14" name="Conector de seta reta 13"/>
          <p:cNvCxnSpPr>
            <a:stCxn id="11" idx="6"/>
            <a:endCxn id="13" idx="2"/>
          </p:cNvCxnSpPr>
          <p:nvPr/>
        </p:nvCxnSpPr>
        <p:spPr>
          <a:xfrm>
            <a:off x="2855018" y="5954976"/>
            <a:ext cx="7558286" cy="3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272354" y="5991422"/>
            <a:ext cx="294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turmas[1].</a:t>
            </a:r>
            <a:r>
              <a:rPr lang="pt-BR" b="1" dirty="0" err="1" smtClean="0">
                <a:solidFill>
                  <a:srgbClr val="FF0000"/>
                </a:solidFill>
              </a:rPr>
              <a:t>consultarHorario</a:t>
            </a:r>
            <a:r>
              <a:rPr lang="pt-BR" b="1" dirty="0" smtClean="0">
                <a:solidFill>
                  <a:srgbClr val="FF0000"/>
                </a:solidFill>
              </a:rPr>
              <a:t>()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813459" y="433914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t1 = 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9915755" y="599891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t2 = 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19563" y="515590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a1 = </a:t>
            </a:r>
            <a:endParaRPr lang="pt-BR" dirty="0"/>
          </a:p>
        </p:txBody>
      </p:sp>
      <p:cxnSp>
        <p:nvCxnSpPr>
          <p:cNvPr id="19" name="Conector reto 18"/>
          <p:cNvCxnSpPr>
            <a:stCxn id="10" idx="2"/>
          </p:cNvCxnSpPr>
          <p:nvPr/>
        </p:nvCxnSpPr>
        <p:spPr>
          <a:xfrm flipH="1">
            <a:off x="2810004" y="5150679"/>
            <a:ext cx="848117" cy="49248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2" idx="3"/>
          </p:cNvCxnSpPr>
          <p:nvPr/>
        </p:nvCxnSpPr>
        <p:spPr>
          <a:xfrm flipH="1">
            <a:off x="9175313" y="4823172"/>
            <a:ext cx="1371902" cy="9174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13" idx="1"/>
          </p:cNvCxnSpPr>
          <p:nvPr/>
        </p:nvCxnSpPr>
        <p:spPr>
          <a:xfrm flipH="1" flipV="1">
            <a:off x="9127508" y="5144649"/>
            <a:ext cx="1447223" cy="49061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54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0270CF05-99EA-4908-9309-0898E1B19B83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685800" y="1447167"/>
            <a:ext cx="9577389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  <a:buFontTx/>
              <a:buAutoNum type="arabicParenR"/>
            </a:pPr>
            <a:r>
              <a:rPr lang="pt-BR" sz="1600" dirty="0" smtClean="0"/>
              <a:t>Para o cenário da farmácia, considere que os </a:t>
            </a:r>
            <a:r>
              <a:rPr lang="pt-BR" sz="1600" dirty="0"/>
              <a:t>medicamentos são produzidos por um </a:t>
            </a:r>
            <a:r>
              <a:rPr lang="pt-BR" sz="1600" dirty="0" smtClean="0"/>
              <a:t>laboratório. Crie uma classe Laboratório com os seguintes atributos </a:t>
            </a:r>
            <a:r>
              <a:rPr lang="pt-BR" sz="1600" dirty="0" err="1" smtClean="0"/>
              <a:t>cnpj</a:t>
            </a:r>
            <a:r>
              <a:rPr lang="pt-BR" sz="1600" dirty="0" smtClean="0"/>
              <a:t>, nome, </a:t>
            </a:r>
            <a:r>
              <a:rPr lang="pt-BR" sz="1600" dirty="0" err="1" smtClean="0"/>
              <a:t>email</a:t>
            </a:r>
            <a:r>
              <a:rPr lang="pt-BR" sz="1600" dirty="0"/>
              <a:t>,</a:t>
            </a:r>
            <a:r>
              <a:rPr lang="pt-BR" sz="1600" dirty="0" smtClean="0"/>
              <a:t> telefone e percentual de lucro. Em seguida construa os seguintes métodos:</a:t>
            </a:r>
            <a:endParaRPr lang="pt-BR" sz="1600" dirty="0"/>
          </a:p>
          <a:p>
            <a:pPr marL="914400" lvl="1" indent="-457200" algn="just">
              <a:spcBef>
                <a:spcPct val="50000"/>
              </a:spcBef>
              <a:buFontTx/>
              <a:buChar char="•"/>
            </a:pPr>
            <a:r>
              <a:rPr lang="pt-BR" sz="1600" dirty="0" smtClean="0"/>
              <a:t>Método para criar um laboratório informando todos os dados;</a:t>
            </a:r>
          </a:p>
          <a:p>
            <a:pPr marL="914400" lvl="1" indent="-457200" algn="just">
              <a:spcBef>
                <a:spcPct val="50000"/>
              </a:spcBef>
              <a:buFontTx/>
              <a:buChar char="•"/>
            </a:pPr>
            <a:r>
              <a:rPr lang="pt-BR" sz="1600" dirty="0" smtClean="0"/>
              <a:t>Métodos </a:t>
            </a:r>
            <a:r>
              <a:rPr lang="pt-BR" sz="1600" dirty="0" err="1" smtClean="0"/>
              <a:t>get</a:t>
            </a:r>
            <a:r>
              <a:rPr lang="pt-BR" sz="1600" dirty="0" smtClean="0"/>
              <a:t> e set para o atributo percentual de lucro;</a:t>
            </a:r>
          </a:p>
          <a:p>
            <a:pPr lvl="1" algn="just">
              <a:spcBef>
                <a:spcPct val="50000"/>
              </a:spcBef>
            </a:pPr>
            <a:r>
              <a:rPr lang="pt-BR" sz="1600" dirty="0" smtClean="0"/>
              <a:t>Agora vamos modificar a classe Medicamento para acrescentar um atributo que indique qual o laboratório que fabrica o medicamento.</a:t>
            </a:r>
          </a:p>
          <a:p>
            <a:pPr lvl="1" algn="just">
              <a:spcBef>
                <a:spcPct val="50000"/>
              </a:spcBef>
            </a:pPr>
            <a:r>
              <a:rPr lang="pt-BR" sz="1600" dirty="0" smtClean="0"/>
              <a:t>Em seguida modifique o método que calcula o preço de um medicamento considerando o lucro de 30%. Agora você precisa acessar utilizar o percentual de lucro correspondente ao laboratório que fabrica o medicamento.</a:t>
            </a:r>
          </a:p>
          <a:p>
            <a:pPr lvl="1" algn="just">
              <a:spcBef>
                <a:spcPct val="50000"/>
              </a:spcBef>
            </a:pPr>
            <a:r>
              <a:rPr lang="pt-BR" sz="1600" dirty="0" smtClean="0"/>
              <a:t>Para finalizar vamos criar um método para verificar se um medicamento pode ser substituído por outro medicamento. Neste caso eles devem conter o mesmo princípio ativo.</a:t>
            </a:r>
            <a:endParaRPr lang="pt-BR" sz="1600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82600" y="258865"/>
            <a:ext cx="10515600" cy="5572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dirty="0" smtClean="0"/>
              <a:t>Continuando o exercício anterior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6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9058021E-A3C8-43F1-9D38-405C3384063E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105475" name="Rectangle 4"/>
          <p:cNvSpPr>
            <a:spLocks noChangeArrowheads="1"/>
          </p:cNvSpPr>
          <p:nvPr/>
        </p:nvSpPr>
        <p:spPr bwMode="auto">
          <a:xfrm>
            <a:off x="612961" y="1238718"/>
            <a:ext cx="1111287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400" dirty="0"/>
              <a:t>Um </a:t>
            </a:r>
            <a:r>
              <a:rPr lang="pt-BR" sz="2400" dirty="0">
                <a:solidFill>
                  <a:srgbClr val="FF3300"/>
                </a:solidFill>
              </a:rPr>
              <a:t>vetor</a:t>
            </a:r>
            <a:r>
              <a:rPr lang="pt-BR" sz="2400" dirty="0"/>
              <a:t> (</a:t>
            </a:r>
            <a:r>
              <a:rPr lang="pt-BR" sz="2400" dirty="0" err="1">
                <a:solidFill>
                  <a:srgbClr val="FF3300"/>
                </a:solidFill>
              </a:rPr>
              <a:t>array</a:t>
            </a:r>
            <a:r>
              <a:rPr lang="pt-BR" sz="2400" dirty="0"/>
              <a:t>) é uma </a:t>
            </a:r>
            <a:r>
              <a:rPr lang="pt-BR" sz="2400" dirty="0" err="1"/>
              <a:t>seqüência</a:t>
            </a:r>
            <a:r>
              <a:rPr lang="pt-BR" sz="2400" dirty="0"/>
              <a:t> de objetos ou valores de tipos primitivos, todos do mesmo tipo e combinados sob um único identificador.</a:t>
            </a:r>
          </a:p>
          <a:p>
            <a:endParaRPr lang="pt-BR" sz="2400" dirty="0"/>
          </a:p>
          <a:p>
            <a:r>
              <a:rPr lang="pt-BR" sz="2400" dirty="0"/>
              <a:t>Vetores são estáticos. O seu tamanho é definido no momento da sua criação.</a:t>
            </a:r>
          </a:p>
          <a:p>
            <a:endParaRPr lang="pt-BR" sz="2400" b="1" dirty="0"/>
          </a:p>
          <a:p>
            <a:r>
              <a:rPr lang="pt-BR" sz="2400" dirty="0"/>
              <a:t>Em Java, vetores são objetos. Na prática, eles herdam de </a:t>
            </a:r>
            <a:r>
              <a:rPr lang="pt-BR" sz="2400" dirty="0" err="1"/>
              <a:t>Object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 err="1"/>
              <a:t>Arrays</a:t>
            </a:r>
            <a:r>
              <a:rPr lang="pt-BR" sz="2400" dirty="0"/>
              <a:t> possuem um atributo público que informa o seu tamanho: </a:t>
            </a:r>
            <a:r>
              <a:rPr lang="pt-BR" sz="2400" b="1" dirty="0" err="1">
                <a:solidFill>
                  <a:srgbClr val="FF3300"/>
                </a:solidFill>
              </a:rPr>
              <a:t>length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 err="1"/>
              <a:t>Arrays</a:t>
            </a:r>
            <a:r>
              <a:rPr lang="pt-BR" sz="2400" dirty="0"/>
              <a:t> em Java iniciam na posição (índice) 0.</a:t>
            </a:r>
          </a:p>
        </p:txBody>
      </p:sp>
      <p:sp>
        <p:nvSpPr>
          <p:cNvPr id="105476" name="Rectangle 5"/>
          <p:cNvSpPr>
            <a:spLocks noChangeArrowheads="1"/>
          </p:cNvSpPr>
          <p:nvPr/>
        </p:nvSpPr>
        <p:spPr bwMode="auto">
          <a:xfrm>
            <a:off x="784411" y="437029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/>
              <a:t>Vetores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13447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160059" y="5437107"/>
            <a:ext cx="3966871" cy="506505"/>
            <a:chOff x="2124636" y="5374343"/>
            <a:chExt cx="3966871" cy="506505"/>
          </a:xfrm>
        </p:grpSpPr>
        <p:sp>
          <p:nvSpPr>
            <p:cNvPr id="2" name="Retângulo 1"/>
            <p:cNvSpPr/>
            <p:nvPr/>
          </p:nvSpPr>
          <p:spPr>
            <a:xfrm>
              <a:off x="2124636" y="5378824"/>
              <a:ext cx="484094" cy="497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10</a:t>
              </a:r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626658" y="5383307"/>
              <a:ext cx="484094" cy="497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25</a:t>
              </a:r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124197" y="5383307"/>
              <a:ext cx="484094" cy="497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8</a:t>
              </a:r>
              <a:endParaRPr lang="pt-BR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612772" y="5374343"/>
              <a:ext cx="484094" cy="497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119277" y="5383307"/>
              <a:ext cx="484094" cy="497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607852" y="5374343"/>
              <a:ext cx="484094" cy="497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105391" y="5374343"/>
              <a:ext cx="484094" cy="497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5607413" y="5378826"/>
              <a:ext cx="484094" cy="497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2389885" y="556531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V1 =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167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366A4CD3-3D82-4988-A40B-363511C1E3E9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106499" name="Rectangle 2"/>
          <p:cNvSpPr>
            <a:spLocks noChangeArrowheads="1"/>
          </p:cNvSpPr>
          <p:nvPr/>
        </p:nvSpPr>
        <p:spPr bwMode="auto">
          <a:xfrm>
            <a:off x="485775" y="228600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/>
              <a:t>Vetores</a:t>
            </a:r>
          </a:p>
        </p:txBody>
      </p:sp>
      <p:sp>
        <p:nvSpPr>
          <p:cNvPr id="106500" name="Rectangle 3"/>
          <p:cNvSpPr>
            <a:spLocks noChangeArrowheads="1"/>
          </p:cNvSpPr>
          <p:nvPr/>
        </p:nvSpPr>
        <p:spPr bwMode="auto">
          <a:xfrm>
            <a:off x="753035" y="1143000"/>
            <a:ext cx="9400615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2800" b="1" dirty="0"/>
              <a:t> Declaração</a:t>
            </a:r>
            <a:r>
              <a:rPr lang="pt-BR" sz="2800" dirty="0"/>
              <a:t>: 	tipo[] identificador;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800" dirty="0"/>
              <a:t> Exemplos:	</a:t>
            </a:r>
            <a:r>
              <a:rPr lang="pt-BR" sz="2800" dirty="0" err="1"/>
              <a:t>int</a:t>
            </a:r>
            <a:r>
              <a:rPr lang="pt-BR" sz="2800" dirty="0"/>
              <a:t>[] </a:t>
            </a:r>
            <a:r>
              <a:rPr lang="pt-BR" sz="2800" dirty="0" err="1"/>
              <a:t>vet</a:t>
            </a:r>
            <a:r>
              <a:rPr lang="pt-BR" sz="2800" dirty="0"/>
              <a:t>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800" dirty="0"/>
              <a:t>			Button[] b;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2800" dirty="0"/>
              <a:t> </a:t>
            </a:r>
            <a:r>
              <a:rPr lang="pt-BR" sz="2800" b="1" dirty="0"/>
              <a:t>Construção:</a:t>
            </a:r>
            <a:r>
              <a:rPr lang="pt-BR" sz="2800" dirty="0"/>
              <a:t> 	identificador = new tipo[tamanho]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800" dirty="0"/>
              <a:t> Exemplo:	 </a:t>
            </a:r>
            <a:r>
              <a:rPr lang="pt-BR" sz="2800" dirty="0" err="1"/>
              <a:t>vet</a:t>
            </a:r>
            <a:r>
              <a:rPr lang="pt-BR" sz="2800" dirty="0"/>
              <a:t> = new </a:t>
            </a:r>
            <a:r>
              <a:rPr lang="pt-BR" sz="2800" dirty="0" err="1"/>
              <a:t>int</a:t>
            </a:r>
            <a:r>
              <a:rPr lang="pt-BR" sz="2800" dirty="0"/>
              <a:t>[12];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800" dirty="0"/>
              <a:t>			 b = new Button[10];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3200" dirty="0"/>
              <a:t> </a:t>
            </a:r>
            <a:r>
              <a:rPr lang="pt-BR" sz="3200" b="1" dirty="0"/>
              <a:t>Inicialização:</a:t>
            </a:r>
            <a:r>
              <a:rPr lang="pt-BR" sz="3200" dirty="0"/>
              <a:t> </a:t>
            </a:r>
          </a:p>
          <a:p>
            <a:pPr algn="just">
              <a:lnSpc>
                <a:spcPct val="2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800" dirty="0"/>
              <a:t>	</a:t>
            </a:r>
            <a:r>
              <a:rPr lang="pt-BR" sz="2400" b="1" dirty="0" err="1"/>
              <a:t>int</a:t>
            </a:r>
            <a:r>
              <a:rPr lang="pt-BR" sz="2400" b="1" dirty="0"/>
              <a:t>[] </a:t>
            </a:r>
            <a:r>
              <a:rPr lang="pt-BR" sz="2400" b="1" dirty="0" err="1"/>
              <a:t>vet</a:t>
            </a:r>
            <a:r>
              <a:rPr lang="pt-BR" sz="2400" b="1" dirty="0"/>
              <a:t> =  {1,2,3,4};</a:t>
            </a:r>
          </a:p>
          <a:p>
            <a:r>
              <a:rPr lang="pt-BR" sz="2800" dirty="0"/>
              <a:t>	</a:t>
            </a:r>
            <a:r>
              <a:rPr lang="pt-BR" b="1" dirty="0" err="1"/>
              <a:t>String</a:t>
            </a:r>
            <a:r>
              <a:rPr lang="pt-BR" b="1" dirty="0"/>
              <a:t>[] </a:t>
            </a:r>
            <a:r>
              <a:rPr lang="pt-BR" b="1" dirty="0" err="1"/>
              <a:t>Mes</a:t>
            </a:r>
            <a:r>
              <a:rPr lang="pt-BR" b="1" dirty="0"/>
              <a:t> = {"JAN", "FEV", "MAR", "ABR", "MAI", "JUN", </a:t>
            </a:r>
          </a:p>
          <a:p>
            <a:r>
              <a:rPr lang="pt-BR" b="1" dirty="0"/>
              <a:t>			  "JUL", "AGO","SET", "OUT", "NOV", "DEZ"};</a:t>
            </a:r>
          </a:p>
        </p:txBody>
      </p:sp>
      <p:sp>
        <p:nvSpPr>
          <p:cNvPr id="106501" name="AutoShape 4"/>
          <p:cNvSpPr>
            <a:spLocks noChangeArrowheads="1"/>
          </p:cNvSpPr>
          <p:nvPr/>
        </p:nvSpPr>
        <p:spPr bwMode="auto">
          <a:xfrm>
            <a:off x="7467600" y="1543050"/>
            <a:ext cx="2457450" cy="628650"/>
          </a:xfrm>
          <a:prstGeom prst="wedgeRectCallout">
            <a:avLst>
              <a:gd name="adj1" fmla="val -95736"/>
              <a:gd name="adj2" fmla="val 17931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/>
              <a:t>Declaração de um vetor de tipo primitivo.</a:t>
            </a:r>
            <a:endParaRPr lang="pt-BR" b="1"/>
          </a:p>
        </p:txBody>
      </p:sp>
      <p:sp>
        <p:nvSpPr>
          <p:cNvPr id="106502" name="AutoShape 5"/>
          <p:cNvSpPr>
            <a:spLocks noChangeArrowheads="1"/>
          </p:cNvSpPr>
          <p:nvPr/>
        </p:nvSpPr>
        <p:spPr bwMode="auto">
          <a:xfrm>
            <a:off x="7486650" y="2228850"/>
            <a:ext cx="2457450" cy="628650"/>
          </a:xfrm>
          <a:prstGeom prst="wedgeRectCallout">
            <a:avLst>
              <a:gd name="adj1" fmla="val -81782"/>
              <a:gd name="adj2" fmla="val -3282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/>
              <a:t>Declaração de um vetor de objeto.</a:t>
            </a:r>
            <a:endParaRPr lang="pt-BR" b="1"/>
          </a:p>
        </p:txBody>
      </p:sp>
      <p:sp>
        <p:nvSpPr>
          <p:cNvPr id="106503" name="AutoShape 6"/>
          <p:cNvSpPr>
            <a:spLocks noChangeArrowheads="1"/>
          </p:cNvSpPr>
          <p:nvPr/>
        </p:nvSpPr>
        <p:spPr bwMode="auto">
          <a:xfrm>
            <a:off x="5962650" y="4705350"/>
            <a:ext cx="4705350" cy="628650"/>
          </a:xfrm>
          <a:prstGeom prst="wedgeRectCallout">
            <a:avLst>
              <a:gd name="adj1" fmla="val -62144"/>
              <a:gd name="adj2" fmla="val 9065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/>
              <a:t>Observe que um vetor pode ser declarado, construído e inicializado ao mesmo tempo.</a:t>
            </a:r>
            <a:endParaRPr lang="pt-BR" b="1"/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4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EE4B3A78-EEAB-48E2-B9BB-01C1B4563C0C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528917" y="161925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 smtClean="0"/>
              <a:t>Exemplo de Vetores</a:t>
            </a:r>
            <a:endParaRPr lang="pt-BR" sz="3600" dirty="0"/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806824" y="1847850"/>
            <a:ext cx="9289676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800" b="1" dirty="0"/>
              <a:t> </a:t>
            </a:r>
            <a:r>
              <a:rPr kumimoji="1" lang="pt-BR" dirty="0" err="1"/>
              <a:t>class</a:t>
            </a:r>
            <a:r>
              <a:rPr kumimoji="1" lang="pt-BR" dirty="0"/>
              <a:t> </a:t>
            </a:r>
            <a:r>
              <a:rPr kumimoji="1" lang="pt-BR" dirty="0" err="1"/>
              <a:t>DiasDosMeses</a:t>
            </a:r>
            <a:endParaRPr kumimoji="1" lang="pt-BR" dirty="0"/>
          </a:p>
          <a:p>
            <a:r>
              <a:rPr kumimoji="1" lang="pt-BR" dirty="0"/>
              <a:t>{  </a:t>
            </a:r>
            <a:r>
              <a:rPr kumimoji="1" lang="pt-BR" dirty="0" err="1"/>
              <a:t>public</a:t>
            </a:r>
            <a:r>
              <a:rPr kumimoji="1" lang="pt-BR" dirty="0"/>
              <a:t> </a:t>
            </a:r>
            <a:r>
              <a:rPr kumimoji="1" lang="pt-BR" dirty="0" err="1"/>
              <a:t>static</a:t>
            </a:r>
            <a:r>
              <a:rPr kumimoji="1" lang="pt-BR" dirty="0"/>
              <a:t> </a:t>
            </a:r>
            <a:r>
              <a:rPr kumimoji="1" lang="pt-BR" dirty="0" err="1"/>
              <a:t>void</a:t>
            </a:r>
            <a:r>
              <a:rPr kumimoji="1" lang="pt-BR" dirty="0"/>
              <a:t> </a:t>
            </a:r>
            <a:r>
              <a:rPr kumimoji="1" lang="pt-BR" dirty="0" err="1"/>
              <a:t>main</a:t>
            </a:r>
            <a:r>
              <a:rPr kumimoji="1" lang="pt-BR" dirty="0"/>
              <a:t>(</a:t>
            </a:r>
            <a:r>
              <a:rPr kumimoji="1" lang="pt-BR" dirty="0" err="1"/>
              <a:t>String</a:t>
            </a:r>
            <a:r>
              <a:rPr kumimoji="1" lang="pt-BR" dirty="0"/>
              <a:t>[] </a:t>
            </a:r>
            <a:r>
              <a:rPr kumimoji="1" lang="pt-BR" dirty="0" err="1"/>
              <a:t>arg</a:t>
            </a:r>
            <a:r>
              <a:rPr kumimoji="1" lang="pt-BR" dirty="0"/>
              <a:t>)</a:t>
            </a:r>
          </a:p>
          <a:p>
            <a:r>
              <a:rPr kumimoji="1" lang="pt-BR" dirty="0"/>
              <a:t>   {   </a:t>
            </a:r>
            <a:r>
              <a:rPr kumimoji="1" lang="pt-BR" dirty="0" err="1"/>
              <a:t>int</a:t>
            </a:r>
            <a:r>
              <a:rPr kumimoji="1" lang="pt-BR" dirty="0"/>
              <a:t>[] </a:t>
            </a:r>
            <a:r>
              <a:rPr kumimoji="1" lang="pt-BR" dirty="0" err="1"/>
              <a:t>maxDiasMes</a:t>
            </a:r>
            <a:r>
              <a:rPr kumimoji="1" lang="pt-BR" dirty="0"/>
              <a:t> = new </a:t>
            </a:r>
            <a:r>
              <a:rPr kumimoji="1" lang="pt-BR" dirty="0" err="1"/>
              <a:t>int</a:t>
            </a:r>
            <a:r>
              <a:rPr kumimoji="1" lang="pt-BR" dirty="0"/>
              <a:t>[12];</a:t>
            </a:r>
          </a:p>
          <a:p>
            <a:r>
              <a:rPr kumimoji="1" lang="pt-BR" dirty="0"/>
              <a:t>       </a:t>
            </a:r>
            <a:r>
              <a:rPr kumimoji="1" lang="pt-BR" dirty="0" err="1"/>
              <a:t>String</a:t>
            </a:r>
            <a:r>
              <a:rPr kumimoji="1" lang="pt-BR" dirty="0"/>
              <a:t>[] </a:t>
            </a:r>
            <a:r>
              <a:rPr kumimoji="1" lang="pt-BR" dirty="0" err="1"/>
              <a:t>nomeMes</a:t>
            </a:r>
            <a:r>
              <a:rPr kumimoji="1" lang="pt-BR" dirty="0"/>
              <a:t> = {"JAN", "FEV", "MAR", "ABR", "MAI", "JUN", </a:t>
            </a:r>
          </a:p>
          <a:p>
            <a:r>
              <a:rPr kumimoji="1" lang="pt-BR" dirty="0"/>
              <a:t>			  "JUL", "AGO","SET", "OUT", "NOV", "DEZ"};</a:t>
            </a:r>
          </a:p>
          <a:p>
            <a:r>
              <a:rPr kumimoji="1" lang="pt-BR" dirty="0"/>
              <a:t>       for(</a:t>
            </a:r>
            <a:r>
              <a:rPr kumimoji="1" lang="pt-BR" dirty="0" err="1"/>
              <a:t>int</a:t>
            </a:r>
            <a:r>
              <a:rPr kumimoji="1" lang="pt-BR" dirty="0"/>
              <a:t> i=0; i &lt; </a:t>
            </a:r>
            <a:r>
              <a:rPr kumimoji="1" lang="pt-BR" dirty="0" err="1"/>
              <a:t>maxDiasMes.length</a:t>
            </a:r>
            <a:r>
              <a:rPr kumimoji="1" lang="pt-BR" dirty="0"/>
              <a:t>; i++)</a:t>
            </a:r>
          </a:p>
          <a:p>
            <a:r>
              <a:rPr kumimoji="1" lang="pt-BR" dirty="0"/>
              <a:t>       {  </a:t>
            </a:r>
            <a:r>
              <a:rPr kumimoji="1" lang="pt-BR" dirty="0" err="1"/>
              <a:t>if</a:t>
            </a:r>
            <a:r>
              <a:rPr kumimoji="1" lang="pt-BR" dirty="0"/>
              <a:t>(((i+1 &lt; 8) &amp;&amp; ((i+1)%2==1)) || ((i+1 &gt;= 8) &amp;&amp; ((i+1)%2==0)))</a:t>
            </a:r>
          </a:p>
          <a:p>
            <a:r>
              <a:rPr kumimoji="1" lang="pt-BR" dirty="0"/>
              <a:t>              </a:t>
            </a:r>
            <a:r>
              <a:rPr kumimoji="1" lang="pt-BR" dirty="0" err="1"/>
              <a:t>maxDiasMes</a:t>
            </a:r>
            <a:r>
              <a:rPr kumimoji="1" lang="pt-BR" dirty="0"/>
              <a:t>[i] = 31;</a:t>
            </a:r>
          </a:p>
          <a:p>
            <a:r>
              <a:rPr kumimoji="1" lang="pt-BR" dirty="0"/>
              <a:t>          </a:t>
            </a:r>
            <a:r>
              <a:rPr kumimoji="1" lang="pt-BR" dirty="0" err="1"/>
              <a:t>else</a:t>
            </a:r>
            <a:endParaRPr kumimoji="1" lang="pt-BR" dirty="0"/>
          </a:p>
          <a:p>
            <a:r>
              <a:rPr kumimoji="1" lang="pt-BR" dirty="0"/>
              <a:t>              </a:t>
            </a:r>
            <a:r>
              <a:rPr kumimoji="1" lang="pt-BR" dirty="0" err="1"/>
              <a:t>maxDiasMes</a:t>
            </a:r>
            <a:r>
              <a:rPr kumimoji="1" lang="pt-BR" dirty="0"/>
              <a:t>[i] = 30;</a:t>
            </a:r>
          </a:p>
          <a:p>
            <a:r>
              <a:rPr kumimoji="1" lang="pt-BR" dirty="0"/>
              <a:t>       }</a:t>
            </a:r>
          </a:p>
          <a:p>
            <a:r>
              <a:rPr kumimoji="1" lang="pt-BR" dirty="0"/>
              <a:t>       </a:t>
            </a:r>
            <a:r>
              <a:rPr kumimoji="1" lang="pt-BR" dirty="0" err="1"/>
              <a:t>maxDiasMes</a:t>
            </a:r>
            <a:r>
              <a:rPr kumimoji="1" lang="pt-BR" dirty="0"/>
              <a:t>[1] = 28;</a:t>
            </a:r>
          </a:p>
          <a:p>
            <a:r>
              <a:rPr kumimoji="1" lang="pt-BR" dirty="0"/>
              <a:t>       for(</a:t>
            </a:r>
            <a:r>
              <a:rPr kumimoji="1" lang="pt-BR" dirty="0" err="1"/>
              <a:t>int</a:t>
            </a:r>
            <a:r>
              <a:rPr kumimoji="1" lang="pt-BR" dirty="0"/>
              <a:t> i=0;i&lt;12;i++)</a:t>
            </a:r>
          </a:p>
          <a:p>
            <a:r>
              <a:rPr kumimoji="1" lang="pt-BR" dirty="0"/>
              <a:t>            </a:t>
            </a:r>
            <a:r>
              <a:rPr kumimoji="1" lang="pt-BR" dirty="0" err="1"/>
              <a:t>System.out.println</a:t>
            </a:r>
            <a:r>
              <a:rPr kumimoji="1" lang="pt-BR" dirty="0"/>
              <a:t>(</a:t>
            </a:r>
            <a:r>
              <a:rPr kumimoji="1" lang="pt-BR" dirty="0" err="1"/>
              <a:t>nomeMes</a:t>
            </a:r>
            <a:r>
              <a:rPr kumimoji="1" lang="pt-BR" dirty="0"/>
              <a:t>[i]+":"+ </a:t>
            </a:r>
            <a:r>
              <a:rPr kumimoji="1" lang="pt-BR" dirty="0" err="1"/>
              <a:t>maxDiasMes</a:t>
            </a:r>
            <a:r>
              <a:rPr kumimoji="1" lang="pt-BR" dirty="0"/>
              <a:t>[i]);</a:t>
            </a:r>
          </a:p>
          <a:p>
            <a:r>
              <a:rPr kumimoji="1" lang="pt-BR" dirty="0"/>
              <a:t>  }</a:t>
            </a:r>
          </a:p>
          <a:p>
            <a:r>
              <a:rPr kumimoji="1" lang="pt-BR" dirty="0"/>
              <a:t>} </a:t>
            </a:r>
            <a:endParaRPr lang="pt-BR" sz="2800" dirty="0"/>
          </a:p>
        </p:txBody>
      </p:sp>
      <p:sp>
        <p:nvSpPr>
          <p:cNvPr id="107525" name="AutoShape 6"/>
          <p:cNvSpPr>
            <a:spLocks noChangeArrowheads="1"/>
          </p:cNvSpPr>
          <p:nvPr/>
        </p:nvSpPr>
        <p:spPr bwMode="auto">
          <a:xfrm>
            <a:off x="1373840" y="1031875"/>
            <a:ext cx="7676029" cy="628650"/>
          </a:xfrm>
          <a:prstGeom prst="wedgeRectCallout">
            <a:avLst>
              <a:gd name="adj1" fmla="val 5870"/>
              <a:gd name="adj2" fmla="val -5479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/>
              <a:t>Esse exemplo mostra os meses e a quantidade de dias que cada mês possui.</a:t>
            </a:r>
            <a:endParaRPr lang="pt-BR" b="1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02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ECAF50EC-E035-4BD4-AA50-F05B144B2FF1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108547" name="Rectangle 2"/>
          <p:cNvSpPr>
            <a:spLocks noChangeArrowheads="1"/>
          </p:cNvSpPr>
          <p:nvPr/>
        </p:nvSpPr>
        <p:spPr bwMode="auto">
          <a:xfrm>
            <a:off x="528918" y="248771"/>
            <a:ext cx="8229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pt-BR" sz="3600" dirty="0"/>
              <a:t>Matrizes</a:t>
            </a:r>
          </a:p>
        </p:txBody>
      </p:sp>
      <p:sp>
        <p:nvSpPr>
          <p:cNvPr id="108548" name="Rectangle 5"/>
          <p:cNvSpPr>
            <a:spLocks noChangeArrowheads="1"/>
          </p:cNvSpPr>
          <p:nvPr/>
        </p:nvSpPr>
        <p:spPr bwMode="auto">
          <a:xfrm>
            <a:off x="699247" y="1276350"/>
            <a:ext cx="11214847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 Os </a:t>
            </a:r>
            <a:r>
              <a:rPr lang="pt-BR" sz="2400" dirty="0" err="1"/>
              <a:t>arrays</a:t>
            </a:r>
            <a:r>
              <a:rPr lang="pt-BR" sz="2400" dirty="0"/>
              <a:t> multidimensionais funcionam de forma análoga aos </a:t>
            </a:r>
            <a:r>
              <a:rPr lang="pt-BR" sz="2400" dirty="0" err="1"/>
              <a:t>arrays</a:t>
            </a:r>
            <a:r>
              <a:rPr lang="pt-BR" sz="2400" dirty="0"/>
              <a:t> dimensionais.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 Cada dimensão é representada por um par de colchetes [].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A propriedade </a:t>
            </a:r>
            <a:r>
              <a:rPr lang="pt-BR" sz="2400" dirty="0" err="1"/>
              <a:t>length</a:t>
            </a:r>
            <a:r>
              <a:rPr lang="pt-BR" sz="2400" dirty="0"/>
              <a:t>, quando associada a matriz, retorna o número de linhas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Char char="l"/>
            </a:pPr>
            <a:r>
              <a:rPr lang="pt-BR" sz="2400" dirty="0"/>
              <a:t>A propriedade </a:t>
            </a:r>
            <a:r>
              <a:rPr lang="pt-BR" sz="2400" dirty="0" err="1"/>
              <a:t>length</a:t>
            </a:r>
            <a:r>
              <a:rPr lang="pt-BR" sz="2400" dirty="0"/>
              <a:t>, quando associada a uma linha, retorna o número de colunas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400" dirty="0"/>
              <a:t>Ex.: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400" dirty="0"/>
              <a:t>	</a:t>
            </a:r>
            <a:r>
              <a:rPr lang="pt-BR" sz="2400" dirty="0" err="1"/>
              <a:t>int</a:t>
            </a:r>
            <a:r>
              <a:rPr lang="pt-BR" sz="2400" dirty="0"/>
              <a:t>[][] x] = new </a:t>
            </a:r>
            <a:r>
              <a:rPr lang="pt-BR" sz="2400" dirty="0" err="1"/>
              <a:t>int</a:t>
            </a:r>
            <a:r>
              <a:rPr lang="pt-BR" sz="2400" dirty="0"/>
              <a:t>[3][5];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400" dirty="0"/>
              <a:t>	</a:t>
            </a:r>
            <a:r>
              <a:rPr lang="pt-BR" sz="2400" dirty="0" err="1"/>
              <a:t>int</a:t>
            </a:r>
            <a:r>
              <a:rPr lang="pt-BR" sz="2400" dirty="0"/>
              <a:t> y=</a:t>
            </a:r>
            <a:r>
              <a:rPr lang="pt-BR" sz="2400" dirty="0" err="1"/>
              <a:t>x.length</a:t>
            </a:r>
            <a:r>
              <a:rPr lang="pt-BR" sz="2400" dirty="0"/>
              <a:t>;	y terá o valor 3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1717FF"/>
              </a:buClr>
              <a:buSzPct val="70000"/>
              <a:buFont typeface="Wingdings" pitchFamily="2" charset="2"/>
              <a:buNone/>
            </a:pPr>
            <a:r>
              <a:rPr lang="pt-BR" sz="2400" dirty="0"/>
              <a:t>	</a:t>
            </a:r>
            <a:r>
              <a:rPr lang="pt-BR" sz="2400" dirty="0" err="1"/>
              <a:t>int</a:t>
            </a:r>
            <a:r>
              <a:rPr lang="pt-BR" sz="2400" dirty="0"/>
              <a:t> w=x[0].</a:t>
            </a:r>
            <a:r>
              <a:rPr lang="pt-BR" sz="2400" dirty="0" err="1"/>
              <a:t>length</a:t>
            </a:r>
            <a:r>
              <a:rPr lang="pt-BR" sz="2400" dirty="0"/>
              <a:t>;	w terá o valor 5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98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4C77D7BEFE93C4595EF0AF6DB604ED6" ma:contentTypeVersion="2" ma:contentTypeDescription="Crie um novo documento." ma:contentTypeScope="" ma:versionID="9c5817f9d1c7d856dfd704769b961470">
  <xsd:schema xmlns:xsd="http://www.w3.org/2001/XMLSchema" xmlns:xs="http://www.w3.org/2001/XMLSchema" xmlns:p="http://schemas.microsoft.com/office/2006/metadata/properties" xmlns:ns2="529d2e44-7589-44e6-8745-2360c925dd03" targetNamespace="http://schemas.microsoft.com/office/2006/metadata/properties" ma:root="true" ma:fieldsID="e711b51800e9015640d3e2d3955f0a57" ns2:_="">
    <xsd:import namespace="529d2e44-7589-44e6-8745-2360c925dd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9d2e44-7589-44e6-8745-2360c925dd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E0EA64-37E6-4F36-BCAE-4B980D51B360}"/>
</file>

<file path=customXml/itemProps2.xml><?xml version="1.0" encoding="utf-8"?>
<ds:datastoreItem xmlns:ds="http://schemas.openxmlformats.org/officeDocument/2006/customXml" ds:itemID="{6609187A-441C-4AA3-A9C6-2BBE978EACE1}"/>
</file>

<file path=customXml/itemProps3.xml><?xml version="1.0" encoding="utf-8"?>
<ds:datastoreItem xmlns:ds="http://schemas.openxmlformats.org/officeDocument/2006/customXml" ds:itemID="{9AFE76BF-2257-4E6A-989E-750EC47CEABC}"/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1382</Words>
  <Application>Microsoft Office PowerPoint</Application>
  <PresentationFormat>Widescreen</PresentationFormat>
  <Paragraphs>263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Tema do Office</vt:lpstr>
      <vt:lpstr>Programação Orientada a Objetos Aula 4 –Composição e coleção</vt:lpstr>
      <vt:lpstr>Plano de Aula</vt:lpstr>
      <vt:lpstr>Entendendo mensagens</vt:lpstr>
      <vt:lpstr>Sistemas OO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Coleções</vt:lpstr>
      <vt:lpstr>Java Collection Framework</vt:lpstr>
      <vt:lpstr>Interface Collection</vt:lpstr>
      <vt:lpstr>Conjuntos</vt:lpstr>
      <vt:lpstr>Conjuntos (2)</vt:lpstr>
      <vt:lpstr>Conjuntos (3)</vt:lpstr>
      <vt:lpstr>Listas</vt:lpstr>
      <vt:lpstr>Exercício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 Aula 3 - MÉTODOS ÁGEIS DE DESENVOLVIMENTO DE SOFTWARE  - Programação Extrema (XP). Scrum.  - Gerenciamento ágil.  - Escalonamento de métodos ágeis.</dc:title>
  <dc:creator>Ana</dc:creator>
  <cp:lastModifiedBy>ANA</cp:lastModifiedBy>
  <cp:revision>40</cp:revision>
  <dcterms:created xsi:type="dcterms:W3CDTF">2018-02-07T22:03:14Z</dcterms:created>
  <dcterms:modified xsi:type="dcterms:W3CDTF">2020-11-03T19:03:42Z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0x01010084C77D7BEFE93C4595EF0AF6DB604ED6</vt:lpwstr>
  </property>
</Properties>
</file>