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3" r:id="rId4"/>
    <p:sldId id="284" r:id="rId5"/>
    <p:sldId id="285" r:id="rId6"/>
    <p:sldId id="275" r:id="rId7"/>
    <p:sldId id="286" r:id="rId8"/>
    <p:sldId id="276" r:id="rId9"/>
    <p:sldId id="287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89" r:id="rId20"/>
    <p:sldId id="298" r:id="rId21"/>
    <p:sldId id="29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56B5-7F76-4D05-B3DD-A3355ACC2B5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C1938-D698-4F6D-9442-70DB453F4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10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7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92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6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22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82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Mari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0833"/>
            <a:ext cx="9144000" cy="3109130"/>
          </a:xfrm>
        </p:spPr>
        <p:txBody>
          <a:bodyPr>
            <a:normAutofit/>
          </a:bodyPr>
          <a:lstStyle/>
          <a:p>
            <a:r>
              <a:rPr lang="pt-BR" dirty="0" smtClean="0"/>
              <a:t>Programação Orientada a Objetos</a:t>
            </a:r>
            <a:br>
              <a:rPr lang="pt-BR" dirty="0" smtClean="0"/>
            </a:br>
            <a:r>
              <a:rPr lang="pt-BR" sz="2200" dirty="0" smtClean="0"/>
              <a:t>Aula </a:t>
            </a:r>
            <a:r>
              <a:rPr lang="pt-BR" sz="2200" dirty="0" smtClean="0"/>
              <a:t>5 </a:t>
            </a:r>
            <a:r>
              <a:rPr lang="pt-BR" sz="2200" dirty="0" smtClean="0"/>
              <a:t>– </a:t>
            </a:r>
            <a:r>
              <a:rPr lang="pt-BR" sz="2200" dirty="0" smtClean="0"/>
              <a:t>Herança</a:t>
            </a:r>
            <a:r>
              <a:rPr lang="pt-BR" sz="2000" dirty="0" smtClean="0"/>
              <a:t> </a:t>
            </a:r>
            <a:r>
              <a:rPr lang="pt-BR" sz="2000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15605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 smtClean="0"/>
              <a:t>Dra. Ana Patrícia F. Magalhães Mascarenhas</a:t>
            </a:r>
          </a:p>
          <a:p>
            <a:r>
              <a:rPr lang="pt-BR" dirty="0"/>
              <a:t>Carlos </a:t>
            </a:r>
            <a:r>
              <a:rPr lang="pt-BR" dirty="0" err="1"/>
              <a:t>Helano</a:t>
            </a:r>
            <a:endParaRPr lang="pt-BR" dirty="0"/>
          </a:p>
          <a:p>
            <a:r>
              <a:rPr lang="pt-BR" dirty="0" smtClean="0"/>
              <a:t>anapatriciamagalhaes@gmail.com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479AC7A-C79D-41AE-AC77-39C73525C166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33123" name="Rectangle 2"/>
          <p:cNvSpPr>
            <a:spLocks noChangeArrowheads="1"/>
          </p:cNvSpPr>
          <p:nvPr/>
        </p:nvSpPr>
        <p:spPr bwMode="auto">
          <a:xfrm>
            <a:off x="1202146" y="546894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 smtClean="0"/>
              <a:t>Vantagens </a:t>
            </a:r>
            <a:r>
              <a:rPr lang="pt-BR" sz="3600" dirty="0" smtClean="0"/>
              <a:t>do uso de </a:t>
            </a:r>
            <a:r>
              <a:rPr lang="pt-BR" sz="3600" dirty="0" smtClean="0"/>
              <a:t>Herança</a:t>
            </a:r>
            <a:endParaRPr lang="pt-BR" sz="3600" dirty="0"/>
          </a:p>
        </p:txBody>
      </p:sp>
      <p:sp>
        <p:nvSpPr>
          <p:cNvPr id="133124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1202146" y="1334773"/>
            <a:ext cx="9953534" cy="252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kumimoji="1" lang="pt-BR" sz="2000" dirty="0" smtClean="0"/>
              <a:t>Algumas vantagens do uso de herança são: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endParaRPr kumimoji="1" lang="pt-BR" sz="2000" dirty="0" smtClean="0"/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Arial" panose="020B0604020202020204" pitchFamily="34" charset="0"/>
              <a:buChar char="•"/>
            </a:pPr>
            <a:r>
              <a:rPr kumimoji="1" lang="pt-BR" sz="2000" dirty="0" smtClean="0"/>
              <a:t>Criação de uma hierarquia de classes</a:t>
            </a:r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Arial" panose="020B0604020202020204" pitchFamily="34" charset="0"/>
              <a:buChar char="•"/>
            </a:pPr>
            <a:r>
              <a:rPr kumimoji="1" lang="pt-BR" sz="2000" dirty="0" smtClean="0"/>
              <a:t>Reuso de características entre classes</a:t>
            </a:r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Arial" panose="020B0604020202020204" pitchFamily="34" charset="0"/>
              <a:buChar char="•"/>
            </a:pPr>
            <a:r>
              <a:rPr kumimoji="1" lang="pt-BR" sz="2000" dirty="0" smtClean="0"/>
              <a:t>Facilita a inserção de novas classes (evolução do sistema)</a:t>
            </a:r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Arial" panose="020B0604020202020204" pitchFamily="34" charset="0"/>
              <a:buChar char="•"/>
            </a:pPr>
            <a:r>
              <a:rPr kumimoji="1" lang="pt-BR" sz="2000" dirty="0" smtClean="0"/>
              <a:t>Favorece o aumento da qualidade </a:t>
            </a:r>
            <a:endParaRPr kumimoji="1"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5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BDBFC81-1F16-4F52-AF11-9602C15C5895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41315" name="Rectangle 2"/>
          <p:cNvSpPr>
            <a:spLocks noChangeArrowheads="1"/>
          </p:cNvSpPr>
          <p:nvPr/>
        </p:nvSpPr>
        <p:spPr bwMode="auto">
          <a:xfrm>
            <a:off x="1091852" y="625475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Polimorfismo</a:t>
            </a:r>
          </a:p>
        </p:txBody>
      </p:sp>
      <p:sp>
        <p:nvSpPr>
          <p:cNvPr id="141316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41317" name="Rectangle 4"/>
          <p:cNvSpPr>
            <a:spLocks noChangeArrowheads="1"/>
          </p:cNvSpPr>
          <p:nvPr/>
        </p:nvSpPr>
        <p:spPr bwMode="auto">
          <a:xfrm>
            <a:off x="989556" y="1397000"/>
            <a:ext cx="9265694" cy="92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000" dirty="0"/>
              <a:t> </a:t>
            </a:r>
            <a:r>
              <a:rPr lang="pt-BR" sz="2000" dirty="0" smtClean="0"/>
              <a:t>Objetos pertencentes a classes distintas em uma estrutura de herança podem se comportar de maneira diferente na mesma situação...</a:t>
            </a:r>
            <a:endParaRPr kumimoji="1" lang="pt-BR" sz="2000" dirty="0"/>
          </a:p>
        </p:txBody>
      </p:sp>
      <p:pic>
        <p:nvPicPr>
          <p:cNvPr id="6" name="Picture 4" descr="Resultado de imagem para Heranca em P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32" y="2630466"/>
            <a:ext cx="3711031" cy="313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881507" y="2628672"/>
            <a:ext cx="4788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Considere que todo veículo se movimenta.</a:t>
            </a:r>
          </a:p>
          <a:p>
            <a:endParaRPr lang="pt-BR" dirty="0"/>
          </a:p>
          <a:p>
            <a:r>
              <a:rPr lang="pt-BR" dirty="0" smtClean="0"/>
              <a:t>Automóveis se movimentam no chão</a:t>
            </a:r>
          </a:p>
          <a:p>
            <a:endParaRPr lang="pt-BR" dirty="0"/>
          </a:p>
          <a:p>
            <a:r>
              <a:rPr lang="pt-BR" dirty="0" smtClean="0"/>
              <a:t>Aviões voam</a:t>
            </a:r>
          </a:p>
          <a:p>
            <a:endParaRPr lang="pt-BR" dirty="0"/>
          </a:p>
          <a:p>
            <a:r>
              <a:rPr lang="pt-BR" dirty="0" smtClean="0"/>
              <a:t>Barcos flutuam</a:t>
            </a:r>
          </a:p>
          <a:p>
            <a:endParaRPr lang="pt-BR" dirty="0"/>
          </a:p>
          <a:p>
            <a:r>
              <a:rPr lang="pt-BR" dirty="0" smtClean="0"/>
              <a:t>....</a:t>
            </a:r>
          </a:p>
          <a:p>
            <a:endParaRPr lang="pt-BR" dirty="0"/>
          </a:p>
          <a:p>
            <a:r>
              <a:rPr lang="pt-BR" dirty="0" smtClean="0"/>
              <a:t>São diferentes formas de se movimentar</a:t>
            </a:r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4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BDBFC81-1F16-4F52-AF11-9602C15C5895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41315" name="Rectangle 2"/>
          <p:cNvSpPr>
            <a:spLocks noChangeArrowheads="1"/>
          </p:cNvSpPr>
          <p:nvPr/>
        </p:nvSpPr>
        <p:spPr bwMode="auto">
          <a:xfrm>
            <a:off x="1091852" y="625475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Polimorfismo</a:t>
            </a:r>
          </a:p>
        </p:txBody>
      </p:sp>
      <p:sp>
        <p:nvSpPr>
          <p:cNvPr id="141316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41317" name="Rectangle 4"/>
          <p:cNvSpPr>
            <a:spLocks noChangeArrowheads="1"/>
          </p:cNvSpPr>
          <p:nvPr/>
        </p:nvSpPr>
        <p:spPr bwMode="auto">
          <a:xfrm>
            <a:off x="989556" y="1397000"/>
            <a:ext cx="9265694" cy="92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000" dirty="0"/>
              <a:t> </a:t>
            </a:r>
            <a:r>
              <a:rPr lang="pt-BR" sz="2000" dirty="0" smtClean="0"/>
              <a:t>O mecanismo de herança permite que classes herdem um comportamento e possam modifica-lo de acordo com a sua necessidade.</a:t>
            </a:r>
          </a:p>
          <a:p>
            <a:endParaRPr kumimoji="1" lang="pt-BR" sz="2000" dirty="0"/>
          </a:p>
          <a:p>
            <a:r>
              <a:rPr kumimoji="1" lang="pt-BR" sz="2000" dirty="0" smtClean="0"/>
              <a:t>Considere uma classe Produto e duas sub classes </a:t>
            </a:r>
            <a:r>
              <a:rPr kumimoji="1" lang="pt-BR" sz="2000" dirty="0" err="1" smtClean="0"/>
              <a:t>ProdutoPerecivel</a:t>
            </a:r>
            <a:r>
              <a:rPr kumimoji="1" lang="pt-BR" sz="2000" dirty="0" smtClean="0"/>
              <a:t> e </a:t>
            </a:r>
            <a:r>
              <a:rPr kumimoji="1" lang="pt-BR" sz="2000" dirty="0" err="1" smtClean="0"/>
              <a:t>ProdutoNaoPerecivel</a:t>
            </a:r>
            <a:endParaRPr kumimoji="1" lang="pt-BR" sz="2000" dirty="0"/>
          </a:p>
        </p:txBody>
      </p:sp>
      <p:grpSp>
        <p:nvGrpSpPr>
          <p:cNvPr id="8" name="Grupo 7"/>
          <p:cNvGrpSpPr/>
          <p:nvPr/>
        </p:nvGrpSpPr>
        <p:grpSpPr>
          <a:xfrm>
            <a:off x="2226069" y="3002337"/>
            <a:ext cx="1894994" cy="1375770"/>
            <a:chOff x="8852338" y="954071"/>
            <a:chExt cx="2267211" cy="1375770"/>
          </a:xfrm>
        </p:grpSpPr>
        <p:sp>
          <p:nvSpPr>
            <p:cNvPr id="9" name="Retângulo 8"/>
            <p:cNvSpPr/>
            <p:nvPr/>
          </p:nvSpPr>
          <p:spPr>
            <a:xfrm>
              <a:off x="8852338" y="954071"/>
              <a:ext cx="2267211" cy="43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Produto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852338" y="1394745"/>
              <a:ext cx="2267211" cy="551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tx1"/>
                  </a:solidFill>
                </a:rPr>
                <a:t>c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odigo</a:t>
              </a:r>
              <a:endParaRPr lang="pt-BR" sz="1400" dirty="0" smtClean="0">
                <a:solidFill>
                  <a:schemeClr val="tx1"/>
                </a:solidFill>
              </a:endParaRPr>
            </a:p>
            <a:p>
              <a:r>
                <a:rPr lang="pt-BR" sz="1400" dirty="0" smtClean="0">
                  <a:solidFill>
                    <a:schemeClr val="tx1"/>
                  </a:solidFill>
                </a:rPr>
                <a:t>nome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852338" y="1945709"/>
              <a:ext cx="2267211" cy="384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tx1"/>
                  </a:solidFill>
                </a:rPr>
                <a:t>f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loat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precoVenda</a:t>
              </a:r>
              <a:r>
                <a:rPr lang="pt-BR" sz="1400" dirty="0" smtClean="0">
                  <a:solidFill>
                    <a:schemeClr val="tx1"/>
                  </a:solidFill>
                </a:rPr>
                <a:t>()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014608" y="4717756"/>
            <a:ext cx="1878904" cy="1375770"/>
            <a:chOff x="8852338" y="954071"/>
            <a:chExt cx="2267211" cy="1375770"/>
          </a:xfrm>
        </p:grpSpPr>
        <p:sp>
          <p:nvSpPr>
            <p:cNvPr id="13" name="Retângulo 12"/>
            <p:cNvSpPr/>
            <p:nvPr/>
          </p:nvSpPr>
          <p:spPr>
            <a:xfrm>
              <a:off x="8852338" y="954071"/>
              <a:ext cx="2267211" cy="43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ProdutoPerecivel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8852338" y="1394745"/>
              <a:ext cx="2267211" cy="551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validade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852338" y="1945709"/>
              <a:ext cx="2267211" cy="384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tx1"/>
                  </a:solidFill>
                </a:rPr>
                <a:t>f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loat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precoVenda</a:t>
              </a:r>
              <a:r>
                <a:rPr lang="pt-BR" sz="1400" dirty="0" smtClean="0">
                  <a:solidFill>
                    <a:schemeClr val="tx1"/>
                  </a:solidFill>
                </a:rPr>
                <a:t>()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327748" y="4717756"/>
            <a:ext cx="1878904" cy="1375770"/>
            <a:chOff x="8852338" y="954071"/>
            <a:chExt cx="2267211" cy="1375770"/>
          </a:xfrm>
        </p:grpSpPr>
        <p:sp>
          <p:nvSpPr>
            <p:cNvPr id="18" name="Retângulo 17"/>
            <p:cNvSpPr/>
            <p:nvPr/>
          </p:nvSpPr>
          <p:spPr>
            <a:xfrm>
              <a:off x="8852338" y="954071"/>
              <a:ext cx="2267211" cy="43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ProdutoNaoPerecivel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852338" y="1394745"/>
              <a:ext cx="2267211" cy="551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substancia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852338" y="1945709"/>
              <a:ext cx="2267211" cy="384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tx1"/>
                  </a:solidFill>
                </a:rPr>
                <a:t>f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loat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precoVenda</a:t>
              </a:r>
              <a:r>
                <a:rPr lang="pt-BR" sz="1400" dirty="0" smtClean="0">
                  <a:solidFill>
                    <a:schemeClr val="tx1"/>
                  </a:solidFill>
                </a:rPr>
                <a:t>()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riângulo isósceles 2"/>
          <p:cNvSpPr/>
          <p:nvPr/>
        </p:nvSpPr>
        <p:spPr>
          <a:xfrm>
            <a:off x="3081403" y="4378107"/>
            <a:ext cx="92163" cy="16884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>
            <a:stCxn id="13" idx="0"/>
            <a:endCxn id="3" idx="3"/>
          </p:cNvCxnSpPr>
          <p:nvPr/>
        </p:nvCxnSpPr>
        <p:spPr>
          <a:xfrm flipV="1">
            <a:off x="1954060" y="4546948"/>
            <a:ext cx="1173425" cy="170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8" idx="0"/>
            <a:endCxn id="3" idx="3"/>
          </p:cNvCxnSpPr>
          <p:nvPr/>
        </p:nvCxnSpPr>
        <p:spPr>
          <a:xfrm flipH="1" flipV="1">
            <a:off x="3127485" y="4546948"/>
            <a:ext cx="1139715" cy="170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810287" y="3371785"/>
            <a:ext cx="5312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cálculo do preço de venda pode ser diferente, pois produtos perecíveis custam mais caros devido a possibilidade de perda.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5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BDBFC81-1F16-4F52-AF11-9602C15C5895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41315" name="Rectangle 2"/>
          <p:cNvSpPr>
            <a:spLocks noChangeArrowheads="1"/>
          </p:cNvSpPr>
          <p:nvPr/>
        </p:nvSpPr>
        <p:spPr bwMode="auto">
          <a:xfrm>
            <a:off x="1223555" y="60325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Polimorfismo</a:t>
            </a:r>
          </a:p>
        </p:txBody>
      </p:sp>
      <p:sp>
        <p:nvSpPr>
          <p:cNvPr id="141316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41317" name="Rectangle 4"/>
          <p:cNvSpPr>
            <a:spLocks noChangeArrowheads="1"/>
          </p:cNvSpPr>
          <p:nvPr/>
        </p:nvSpPr>
        <p:spPr bwMode="auto">
          <a:xfrm>
            <a:off x="1123406" y="1397000"/>
            <a:ext cx="9131844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000" dirty="0"/>
              <a:t> O mecanismo de herança permite a criação de classes a partir de outras já existentes com relação </a:t>
            </a:r>
            <a:r>
              <a:rPr lang="pt-BR" sz="2000" b="1" i="1" dirty="0"/>
              <a:t>é-um-tipo-de</a:t>
            </a:r>
            <a:r>
              <a:rPr lang="pt-BR" sz="2000" dirty="0"/>
              <a:t>, de forma que, a partir de uma classe genérica, classes mais especializadas possam ser criadas.</a:t>
            </a:r>
          </a:p>
          <a:p>
            <a:endParaRPr lang="pt-BR" sz="2000" dirty="0"/>
          </a:p>
          <a:p>
            <a:r>
              <a:rPr lang="pt-BR" sz="2000" dirty="0" smtClean="0"/>
              <a:t>O polimorfismo decorre desta relação </a:t>
            </a:r>
            <a:r>
              <a:rPr lang="pt-BR" sz="2000" b="1" i="1" dirty="0" smtClean="0"/>
              <a:t>é-um-tipo-de.</a:t>
            </a:r>
            <a:endParaRPr lang="pt-BR" sz="2000" dirty="0"/>
          </a:p>
          <a:p>
            <a:endParaRPr lang="pt-BR" sz="2000" dirty="0"/>
          </a:p>
          <a:p>
            <a:r>
              <a:rPr kumimoji="1" lang="pt-BR" sz="2000" dirty="0" smtClean="0"/>
              <a:t>Podemos definir uma variável do tipo (pai) e colocar nela objetos do tipo (filho), pois o “filho” é-um-tipo-de “pai”</a:t>
            </a:r>
          </a:p>
          <a:p>
            <a:endParaRPr kumimoji="1" lang="pt-BR" sz="2000" dirty="0" smtClean="0"/>
          </a:p>
          <a:p>
            <a:r>
              <a:rPr kumimoji="1" lang="pt-BR" sz="2000" dirty="0"/>
              <a:t> </a:t>
            </a:r>
            <a:r>
              <a:rPr kumimoji="1" lang="pt-BR" sz="2000" dirty="0" smtClean="0"/>
              <a:t>        </a:t>
            </a:r>
            <a:r>
              <a:rPr kumimoji="1" lang="pt-BR" sz="2000" dirty="0" err="1" smtClean="0"/>
              <a:t>ProdutoPerecível</a:t>
            </a:r>
            <a:r>
              <a:rPr kumimoji="1" lang="pt-BR" sz="2000" dirty="0" smtClean="0"/>
              <a:t> </a:t>
            </a:r>
            <a:r>
              <a:rPr lang="pt-BR" sz="2000" b="1" i="1" dirty="0" smtClean="0"/>
              <a:t>é-um-tipo-de</a:t>
            </a:r>
            <a:r>
              <a:rPr lang="pt-BR" sz="2000" dirty="0" smtClean="0"/>
              <a:t> Produto</a:t>
            </a:r>
            <a:r>
              <a:rPr kumimoji="1" lang="pt-BR" sz="2000" dirty="0" smtClean="0"/>
              <a:t> </a:t>
            </a:r>
          </a:p>
          <a:p>
            <a:r>
              <a:rPr kumimoji="1" lang="pt-BR" sz="2000" dirty="0" smtClean="0"/>
              <a:t>         </a:t>
            </a:r>
            <a:r>
              <a:rPr kumimoji="1" lang="pt-BR" sz="2000" dirty="0" err="1" smtClean="0"/>
              <a:t>ProdutoNaoPerecível</a:t>
            </a:r>
            <a:r>
              <a:rPr kumimoji="1" lang="pt-BR" sz="2000" dirty="0" smtClean="0"/>
              <a:t> </a:t>
            </a:r>
            <a:r>
              <a:rPr lang="pt-BR" sz="2000" b="1" i="1" dirty="0"/>
              <a:t>é-um-tipo-de</a:t>
            </a:r>
            <a:r>
              <a:rPr lang="pt-BR" sz="2000" dirty="0"/>
              <a:t> Produto</a:t>
            </a:r>
            <a:r>
              <a:rPr kumimoji="1" lang="pt-BR" sz="2000" dirty="0"/>
              <a:t> </a:t>
            </a:r>
          </a:p>
          <a:p>
            <a:endParaRPr kumimoji="1" lang="pt-BR" sz="2000" dirty="0"/>
          </a:p>
          <a:p>
            <a:r>
              <a:rPr kumimoji="1" lang="pt-BR" sz="2000" dirty="0" smtClean="0"/>
              <a:t>Então é possível escrever        </a:t>
            </a:r>
            <a:r>
              <a:rPr kumimoji="1" lang="pt-BR" sz="2000" b="1" dirty="0" smtClean="0"/>
              <a:t>Produto p1 = new </a:t>
            </a:r>
            <a:r>
              <a:rPr kumimoji="1" lang="pt-BR" sz="2000" b="1" dirty="0" err="1" smtClean="0"/>
              <a:t>ProdutoPerecivel</a:t>
            </a:r>
            <a:r>
              <a:rPr kumimoji="1" lang="pt-BR" sz="2000" b="1" dirty="0" smtClean="0"/>
              <a:t>()</a:t>
            </a:r>
          </a:p>
          <a:p>
            <a:endParaRPr kumimoji="1" lang="pt-BR" sz="2000" dirty="0" smtClean="0"/>
          </a:p>
          <a:p>
            <a:r>
              <a:rPr kumimoji="1" lang="pt-BR" sz="2000" dirty="0" smtClean="0"/>
              <a:t>Quando </a:t>
            </a:r>
            <a:r>
              <a:rPr kumimoji="1" lang="pt-BR" sz="2000" dirty="0" err="1" smtClean="0"/>
              <a:t>exercutarmos</a:t>
            </a:r>
            <a:r>
              <a:rPr kumimoji="1" lang="pt-BR" sz="2000" dirty="0" smtClean="0"/>
              <a:t> o método </a:t>
            </a:r>
            <a:r>
              <a:rPr kumimoji="1" lang="pt-BR" sz="2000" b="1" dirty="0" smtClean="0"/>
              <a:t>p1.precoVenda()</a:t>
            </a:r>
            <a:r>
              <a:rPr kumimoji="1" lang="pt-BR" sz="2000" dirty="0" smtClean="0"/>
              <a:t> é identificado que p1 contem um objeto </a:t>
            </a:r>
            <a:r>
              <a:rPr kumimoji="1" lang="pt-BR" sz="2000" dirty="0" err="1" smtClean="0"/>
              <a:t>ProdutoPerecivel</a:t>
            </a:r>
            <a:r>
              <a:rPr kumimoji="1" lang="pt-BR" sz="2000" dirty="0" smtClean="0"/>
              <a:t> e o método correto é executado. Isso é possível devido ao conceito de </a:t>
            </a:r>
            <a:r>
              <a:rPr kumimoji="1" lang="pt-BR" sz="2000" b="1" dirty="0" err="1" smtClean="0"/>
              <a:t>lateBinding</a:t>
            </a:r>
            <a:r>
              <a:rPr kumimoji="1" lang="pt-BR" sz="2000" b="1" dirty="0" smtClean="0"/>
              <a:t>.</a:t>
            </a:r>
            <a:endParaRPr kumimoji="1" lang="pt-BR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6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43F049B-5DFC-49A8-ACDA-B8AD9EB00F3C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46435" name="Rectangle 1026"/>
          <p:cNvSpPr>
            <a:spLocks noChangeArrowheads="1"/>
          </p:cNvSpPr>
          <p:nvPr/>
        </p:nvSpPr>
        <p:spPr bwMode="auto">
          <a:xfrm>
            <a:off x="1016696" y="625475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 err="1"/>
              <a:t>Biding</a:t>
            </a:r>
            <a:endParaRPr lang="pt-BR" sz="3600" dirty="0"/>
          </a:p>
        </p:txBody>
      </p:sp>
      <p:sp>
        <p:nvSpPr>
          <p:cNvPr id="146436" name="Rectangle 1027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46437" name="Rectangle 1028"/>
          <p:cNvSpPr>
            <a:spLocks noChangeArrowheads="1"/>
          </p:cNvSpPr>
          <p:nvPr/>
        </p:nvSpPr>
        <p:spPr bwMode="auto">
          <a:xfrm>
            <a:off x="1016696" y="1397000"/>
            <a:ext cx="9238554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kumimoji="1" lang="pt-BR" sz="2800" dirty="0"/>
              <a:t>O processo de ligação de uma invocação de um método ao corpo equivalente correto é conhecido por </a:t>
            </a:r>
            <a:r>
              <a:rPr kumimoji="1" lang="pt-BR" sz="2800" b="1" i="1" dirty="0" err="1"/>
              <a:t>biding</a:t>
            </a:r>
            <a:r>
              <a:rPr kumimoji="1" lang="pt-BR" sz="2800" dirty="0"/>
              <a:t> ou </a:t>
            </a:r>
            <a:r>
              <a:rPr kumimoji="1" lang="pt-BR" sz="2800" b="1" dirty="0"/>
              <a:t>ligação</a:t>
            </a:r>
            <a:r>
              <a:rPr kumimoji="1" lang="pt-BR" sz="2800" dirty="0"/>
              <a:t>.</a:t>
            </a:r>
          </a:p>
          <a:p>
            <a:endParaRPr kumimoji="1" lang="pt-BR" sz="2800" dirty="0"/>
          </a:p>
          <a:p>
            <a:endParaRPr kumimoji="1" lang="pt-BR" sz="2400" dirty="0"/>
          </a:p>
          <a:p>
            <a:r>
              <a:rPr kumimoji="1" lang="pt-BR" sz="2400" dirty="0"/>
              <a:t>Existem 2 métodos de </a:t>
            </a:r>
            <a:r>
              <a:rPr kumimoji="1" lang="pt-BR" sz="2400" i="1" dirty="0" err="1"/>
              <a:t>biding</a:t>
            </a:r>
            <a:r>
              <a:rPr kumimoji="1" lang="pt-BR" sz="2400" dirty="0"/>
              <a:t> possíveis:</a:t>
            </a:r>
          </a:p>
          <a:p>
            <a:endParaRPr kumimoji="1" lang="pt-BR" sz="2400" dirty="0"/>
          </a:p>
          <a:p>
            <a:pPr>
              <a:buFontTx/>
              <a:buChar char="•"/>
            </a:pPr>
            <a:r>
              <a:rPr kumimoji="1" lang="pt-BR" sz="2400" i="1" dirty="0" err="1"/>
              <a:t>Early</a:t>
            </a:r>
            <a:r>
              <a:rPr kumimoji="1" lang="pt-BR" sz="2400" i="1" dirty="0"/>
              <a:t> </a:t>
            </a:r>
            <a:r>
              <a:rPr kumimoji="1" lang="pt-BR" sz="2400" i="1" dirty="0" err="1"/>
              <a:t>Binding</a:t>
            </a:r>
            <a:endParaRPr kumimoji="1" lang="pt-BR" sz="2400" i="1" dirty="0"/>
          </a:p>
          <a:p>
            <a:pPr>
              <a:buFontTx/>
              <a:buChar char="•"/>
            </a:pPr>
            <a:endParaRPr kumimoji="1" lang="pt-BR" sz="2400" dirty="0"/>
          </a:p>
          <a:p>
            <a:pPr>
              <a:buFontTx/>
              <a:buChar char="•"/>
            </a:pPr>
            <a:r>
              <a:rPr kumimoji="1" lang="pt-BR" sz="2400" i="1" dirty="0"/>
              <a:t>Late </a:t>
            </a:r>
            <a:r>
              <a:rPr kumimoji="1" lang="pt-BR" sz="2400" i="1" dirty="0" err="1"/>
              <a:t>Biding</a:t>
            </a:r>
            <a:endParaRPr kumimoji="1" lang="pt-BR" sz="2400" i="1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5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E8D9C59-BF9D-44B9-B66E-845956683F25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147459" name="Rectangle 2"/>
          <p:cNvSpPr>
            <a:spLocks noChangeArrowheads="1"/>
          </p:cNvSpPr>
          <p:nvPr/>
        </p:nvSpPr>
        <p:spPr bwMode="auto">
          <a:xfrm>
            <a:off x="851770" y="571500"/>
            <a:ext cx="935903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 err="1"/>
              <a:t>Early</a:t>
            </a:r>
            <a:r>
              <a:rPr lang="pt-BR" sz="3600" dirty="0"/>
              <a:t> </a:t>
            </a:r>
            <a:r>
              <a:rPr lang="pt-BR" sz="3600" dirty="0" err="1"/>
              <a:t>Biding</a:t>
            </a:r>
            <a:endParaRPr lang="pt-BR" sz="3600" dirty="0"/>
          </a:p>
        </p:txBody>
      </p:sp>
      <p:sp>
        <p:nvSpPr>
          <p:cNvPr id="147460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47461" name="Rectangle 4"/>
          <p:cNvSpPr>
            <a:spLocks noChangeArrowheads="1"/>
          </p:cNvSpPr>
          <p:nvPr/>
        </p:nvSpPr>
        <p:spPr bwMode="auto">
          <a:xfrm>
            <a:off x="1778000" y="1397000"/>
            <a:ext cx="84772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</a:pPr>
            <a:r>
              <a:rPr kumimoji="1" lang="pt-BR" sz="2400"/>
              <a:t>Realizada em tempo de compilação</a:t>
            </a:r>
          </a:p>
          <a:p>
            <a:pPr>
              <a:buFontTx/>
              <a:buChar char="•"/>
            </a:pPr>
            <a:endParaRPr kumimoji="1" lang="pt-BR" sz="2400"/>
          </a:p>
          <a:p>
            <a:pPr>
              <a:buFontTx/>
              <a:buChar char="•"/>
            </a:pPr>
            <a:endParaRPr kumimoji="1" lang="pt-BR" sz="2400"/>
          </a:p>
          <a:p>
            <a:pPr>
              <a:buFontTx/>
              <a:buChar char="•"/>
            </a:pPr>
            <a:r>
              <a:rPr kumimoji="1" lang="pt-BR" sz="2400"/>
              <a:t>Baseia-se no tipo das variáveis</a:t>
            </a:r>
          </a:p>
          <a:p>
            <a:pPr>
              <a:buFontTx/>
              <a:buChar char="•"/>
            </a:pPr>
            <a:endParaRPr kumimoji="1" lang="pt-BR" sz="2400"/>
          </a:p>
          <a:p>
            <a:pPr>
              <a:buFontTx/>
              <a:buChar char="•"/>
            </a:pPr>
            <a:endParaRPr kumimoji="1" lang="pt-BR" sz="2400"/>
          </a:p>
          <a:p>
            <a:pPr>
              <a:buFontTx/>
              <a:buChar char="•"/>
            </a:pPr>
            <a:r>
              <a:rPr kumimoji="1" lang="pt-BR" sz="2400"/>
              <a:t>Garante execuções mais rápidas</a:t>
            </a:r>
          </a:p>
          <a:p>
            <a:pPr>
              <a:buFontTx/>
              <a:buChar char="•"/>
            </a:pPr>
            <a:endParaRPr kumimoji="1" lang="pt-BR" sz="2400"/>
          </a:p>
          <a:p>
            <a:pPr>
              <a:buFontTx/>
              <a:buChar char="•"/>
            </a:pPr>
            <a:endParaRPr kumimoji="1" lang="pt-BR" sz="2400"/>
          </a:p>
          <a:p>
            <a:pPr>
              <a:buFontTx/>
              <a:buChar char="•"/>
            </a:pPr>
            <a:r>
              <a:rPr kumimoji="1" lang="pt-BR" sz="2400"/>
              <a:t>Típicas das linguagens procedurais</a:t>
            </a:r>
          </a:p>
          <a:p>
            <a:pPr>
              <a:buFontTx/>
              <a:buChar char="•"/>
            </a:pPr>
            <a:endParaRPr kumimoji="1" lang="pt-BR" sz="2400"/>
          </a:p>
          <a:p>
            <a:pPr>
              <a:buFontTx/>
              <a:buChar char="•"/>
            </a:pPr>
            <a:endParaRPr kumimoji="1" lang="pt-BR" sz="2400"/>
          </a:p>
          <a:p>
            <a:pPr>
              <a:buFontTx/>
              <a:buChar char="•"/>
            </a:pPr>
            <a:r>
              <a:rPr kumimoji="1" lang="pt-BR" sz="2400"/>
              <a:t>Em Java é usada para binding de método Final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6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66234867-6858-41BF-BABD-564712664B71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148483" name="Rectangle 2"/>
          <p:cNvSpPr>
            <a:spLocks noChangeArrowheads="1"/>
          </p:cNvSpPr>
          <p:nvPr/>
        </p:nvSpPr>
        <p:spPr bwMode="auto">
          <a:xfrm>
            <a:off x="977030" y="571500"/>
            <a:ext cx="923377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Late </a:t>
            </a:r>
            <a:r>
              <a:rPr lang="pt-BR" sz="3600" dirty="0" err="1"/>
              <a:t>Biding</a:t>
            </a:r>
            <a:endParaRPr lang="pt-BR" sz="3600" dirty="0"/>
          </a:p>
        </p:txBody>
      </p:sp>
      <p:sp>
        <p:nvSpPr>
          <p:cNvPr id="148484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48485" name="Rectangle 4"/>
          <p:cNvSpPr>
            <a:spLocks noChangeArrowheads="1"/>
          </p:cNvSpPr>
          <p:nvPr/>
        </p:nvSpPr>
        <p:spPr bwMode="auto">
          <a:xfrm>
            <a:off x="1778000" y="1397000"/>
            <a:ext cx="8477250" cy="347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</a:pPr>
            <a:r>
              <a:rPr kumimoji="1" lang="pt-BR" sz="2000" dirty="0"/>
              <a:t>Realizada em tempo de execução</a:t>
            </a:r>
          </a:p>
          <a:p>
            <a:pPr>
              <a:buFontTx/>
              <a:buChar char="•"/>
            </a:pPr>
            <a:endParaRPr kumimoji="1" lang="pt-BR" sz="2000" dirty="0"/>
          </a:p>
          <a:p>
            <a:pPr>
              <a:buFontTx/>
              <a:buChar char="•"/>
            </a:pPr>
            <a:endParaRPr kumimoji="1" lang="pt-BR" sz="2000" dirty="0"/>
          </a:p>
          <a:p>
            <a:pPr>
              <a:buFontTx/>
              <a:buChar char="•"/>
            </a:pPr>
            <a:r>
              <a:rPr kumimoji="1" lang="pt-BR" sz="2000" dirty="0"/>
              <a:t>Baseia-se no tipo do objeto</a:t>
            </a:r>
          </a:p>
          <a:p>
            <a:pPr>
              <a:buFontTx/>
              <a:buChar char="•"/>
            </a:pPr>
            <a:endParaRPr kumimoji="1" lang="pt-BR" sz="2000" dirty="0"/>
          </a:p>
          <a:p>
            <a:pPr>
              <a:buFontTx/>
              <a:buChar char="•"/>
            </a:pPr>
            <a:endParaRPr kumimoji="1" lang="pt-BR" sz="2000" dirty="0"/>
          </a:p>
          <a:p>
            <a:pPr>
              <a:buFontTx/>
              <a:buChar char="•"/>
            </a:pPr>
            <a:r>
              <a:rPr kumimoji="1" lang="pt-BR" sz="2000" dirty="0"/>
              <a:t>Garante maior flexibilidade na execução</a:t>
            </a:r>
          </a:p>
          <a:p>
            <a:pPr>
              <a:buFontTx/>
              <a:buChar char="•"/>
            </a:pPr>
            <a:endParaRPr kumimoji="1" lang="pt-BR" sz="2000" dirty="0"/>
          </a:p>
          <a:p>
            <a:pPr lvl="1">
              <a:buFontTx/>
              <a:buChar char="•"/>
            </a:pPr>
            <a:r>
              <a:rPr kumimoji="1" lang="pt-BR" sz="2000" dirty="0" err="1"/>
              <a:t>Upcast</a:t>
            </a:r>
            <a:endParaRPr kumimoji="1" lang="pt-BR" sz="2000" dirty="0"/>
          </a:p>
          <a:p>
            <a:pPr lvl="1">
              <a:buFontTx/>
              <a:buChar char="•"/>
            </a:pPr>
            <a:endParaRPr kumimoji="1" lang="pt-BR" sz="2000" dirty="0"/>
          </a:p>
          <a:p>
            <a:pPr lvl="1">
              <a:buFontTx/>
              <a:buChar char="•"/>
            </a:pPr>
            <a:r>
              <a:rPr kumimoji="1" lang="pt-BR" sz="2000" dirty="0"/>
              <a:t>Polimorfismo</a:t>
            </a:r>
          </a:p>
          <a:p>
            <a:pPr>
              <a:buFontTx/>
              <a:buChar char="•"/>
            </a:pPr>
            <a:endParaRPr kumimoji="1" lang="pt-BR" sz="2000" dirty="0"/>
          </a:p>
          <a:p>
            <a:pPr>
              <a:buFontTx/>
              <a:buChar char="•"/>
            </a:pPr>
            <a:r>
              <a:rPr kumimoji="1" lang="pt-BR" sz="2000" dirty="0"/>
              <a:t>Típica das linguagens orientadas a </a:t>
            </a:r>
            <a:r>
              <a:rPr kumimoji="1" lang="pt-BR" sz="2000" dirty="0" smtClean="0"/>
              <a:t>objetos</a:t>
            </a:r>
          </a:p>
          <a:p>
            <a:pPr>
              <a:buFontTx/>
              <a:buChar char="•"/>
            </a:pPr>
            <a:endParaRPr kumimoji="1" lang="pt-BR" sz="2000" dirty="0"/>
          </a:p>
          <a:p>
            <a:pPr algn="ctr"/>
            <a:r>
              <a:rPr kumimoji="1" lang="pt-BR" sz="2000" dirty="0" smtClean="0">
                <a:solidFill>
                  <a:srgbClr val="C00000"/>
                </a:solidFill>
              </a:rPr>
              <a:t>Foi o que aconteceu no nosso exemplo de </a:t>
            </a:r>
            <a:r>
              <a:rPr kumimoji="1" lang="pt-BR" sz="2000" b="1" dirty="0" smtClean="0">
                <a:solidFill>
                  <a:srgbClr val="C00000"/>
                </a:solidFill>
              </a:rPr>
              <a:t>p1.calcPrecoVenda()</a:t>
            </a:r>
          </a:p>
          <a:p>
            <a:pPr algn="ctr"/>
            <a:r>
              <a:rPr kumimoji="1" lang="pt-BR" sz="2000" dirty="0" smtClean="0">
                <a:solidFill>
                  <a:srgbClr val="C00000"/>
                </a:solidFill>
              </a:rPr>
              <a:t>Em tempo de execução a ligação foi refeita e foi identificado o método correto a ser executado.</a:t>
            </a:r>
            <a:endParaRPr kumimoji="1" lang="pt-BR" sz="2000" dirty="0">
              <a:solidFill>
                <a:srgbClr val="C0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4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D2E96A76-EBC0-4E98-9EE0-4F9DD69A0355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142339" name="Rectangle 2"/>
          <p:cNvSpPr>
            <a:spLocks noChangeArrowheads="1"/>
          </p:cNvSpPr>
          <p:nvPr/>
        </p:nvSpPr>
        <p:spPr bwMode="auto">
          <a:xfrm>
            <a:off x="778702" y="485775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Polimorfismo</a:t>
            </a:r>
          </a:p>
        </p:txBody>
      </p:sp>
      <p:sp>
        <p:nvSpPr>
          <p:cNvPr id="142340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42341" name="Rectangle 4"/>
          <p:cNvSpPr>
            <a:spLocks noChangeArrowheads="1"/>
          </p:cNvSpPr>
          <p:nvPr/>
        </p:nvSpPr>
        <p:spPr bwMode="auto">
          <a:xfrm>
            <a:off x="651353" y="1397000"/>
            <a:ext cx="9603897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 b="1" dirty="0"/>
              <a:t> Vantagens do uso do Polimorfismo:</a:t>
            </a:r>
          </a:p>
          <a:p>
            <a:endParaRPr lang="pt-BR" sz="2400" b="1" dirty="0"/>
          </a:p>
          <a:p>
            <a:pPr lvl="1"/>
            <a:r>
              <a:rPr lang="pt-BR" sz="2400" dirty="0"/>
              <a:t> Permite o envio de mensagens a um objeto sem a determinação exata do seu tipo;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 Permite a extensibilidade do sistema com pouco ou nenhum impacto nas classes existentes;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 Permite a construção de classes genéricas para efetuar tarefas gerais comuns aos softwares, como as estruturas de dados.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1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BDBFC81-1F16-4F52-AF11-9602C15C5895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141315" name="Rectangle 2"/>
          <p:cNvSpPr>
            <a:spLocks noChangeArrowheads="1"/>
          </p:cNvSpPr>
          <p:nvPr/>
        </p:nvSpPr>
        <p:spPr bwMode="auto">
          <a:xfrm>
            <a:off x="1091852" y="625475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 smtClean="0"/>
              <a:t>Vamos implementar o exemplo abaixo</a:t>
            </a:r>
            <a:endParaRPr lang="pt-BR" sz="3600" dirty="0"/>
          </a:p>
        </p:txBody>
      </p:sp>
      <p:sp>
        <p:nvSpPr>
          <p:cNvPr id="141316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grpSp>
        <p:nvGrpSpPr>
          <p:cNvPr id="8" name="Grupo 7"/>
          <p:cNvGrpSpPr/>
          <p:nvPr/>
        </p:nvGrpSpPr>
        <p:grpSpPr>
          <a:xfrm>
            <a:off x="2545384" y="1996015"/>
            <a:ext cx="1894994" cy="1375770"/>
            <a:chOff x="8852338" y="954071"/>
            <a:chExt cx="2267211" cy="1375770"/>
          </a:xfrm>
        </p:grpSpPr>
        <p:sp>
          <p:nvSpPr>
            <p:cNvPr id="9" name="Retângulo 8"/>
            <p:cNvSpPr/>
            <p:nvPr/>
          </p:nvSpPr>
          <p:spPr>
            <a:xfrm>
              <a:off x="8852338" y="954071"/>
              <a:ext cx="2267211" cy="43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Produto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852338" y="1394745"/>
              <a:ext cx="2267211" cy="551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tx1"/>
                  </a:solidFill>
                </a:rPr>
                <a:t>c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odigo</a:t>
              </a:r>
              <a:endParaRPr lang="pt-BR" sz="1400" dirty="0" smtClean="0">
                <a:solidFill>
                  <a:schemeClr val="tx1"/>
                </a:solidFill>
              </a:endParaRPr>
            </a:p>
            <a:p>
              <a:r>
                <a:rPr lang="pt-BR" sz="1400" dirty="0" smtClean="0">
                  <a:solidFill>
                    <a:schemeClr val="tx1"/>
                  </a:solidFill>
                </a:rPr>
                <a:t>nome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852338" y="1945709"/>
              <a:ext cx="2267211" cy="384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tx1"/>
                  </a:solidFill>
                </a:rPr>
                <a:t>f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loat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precoVenda</a:t>
              </a:r>
              <a:r>
                <a:rPr lang="pt-BR" sz="1400" dirty="0" smtClean="0">
                  <a:solidFill>
                    <a:schemeClr val="tx1"/>
                  </a:solidFill>
                </a:rPr>
                <a:t>()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333923" y="3711434"/>
            <a:ext cx="1878904" cy="1375770"/>
            <a:chOff x="8852338" y="954071"/>
            <a:chExt cx="2267211" cy="1375770"/>
          </a:xfrm>
        </p:grpSpPr>
        <p:sp>
          <p:nvSpPr>
            <p:cNvPr id="13" name="Retângulo 12"/>
            <p:cNvSpPr/>
            <p:nvPr/>
          </p:nvSpPr>
          <p:spPr>
            <a:xfrm>
              <a:off x="8852338" y="954071"/>
              <a:ext cx="2267211" cy="43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ProdutoPerecivel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8852338" y="1394745"/>
              <a:ext cx="2267211" cy="551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validade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852338" y="1945709"/>
              <a:ext cx="2267211" cy="384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tx1"/>
                  </a:solidFill>
                </a:rPr>
                <a:t>f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loat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precoVenda</a:t>
              </a:r>
              <a:r>
                <a:rPr lang="pt-BR" sz="1400" dirty="0" smtClean="0">
                  <a:solidFill>
                    <a:schemeClr val="tx1"/>
                  </a:solidFill>
                </a:rPr>
                <a:t>()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647063" y="3711434"/>
            <a:ext cx="1878904" cy="1375770"/>
            <a:chOff x="8852338" y="954071"/>
            <a:chExt cx="2267211" cy="1375770"/>
          </a:xfrm>
        </p:grpSpPr>
        <p:sp>
          <p:nvSpPr>
            <p:cNvPr id="18" name="Retângulo 17"/>
            <p:cNvSpPr/>
            <p:nvPr/>
          </p:nvSpPr>
          <p:spPr>
            <a:xfrm>
              <a:off x="8852338" y="954071"/>
              <a:ext cx="2267211" cy="43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ProdutoNaoPerecivel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852338" y="1394745"/>
              <a:ext cx="2267211" cy="551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substancia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852338" y="1945709"/>
              <a:ext cx="2267211" cy="384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tx1"/>
                  </a:solidFill>
                </a:rPr>
                <a:t>f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loat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precoVenda</a:t>
              </a:r>
              <a:r>
                <a:rPr lang="pt-BR" sz="1400" dirty="0" smtClean="0">
                  <a:solidFill>
                    <a:schemeClr val="tx1"/>
                  </a:solidFill>
                </a:rPr>
                <a:t>()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riângulo isósceles 2"/>
          <p:cNvSpPr/>
          <p:nvPr/>
        </p:nvSpPr>
        <p:spPr>
          <a:xfrm>
            <a:off x="3400718" y="3371785"/>
            <a:ext cx="92163" cy="16884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>
            <a:stCxn id="13" idx="0"/>
            <a:endCxn id="3" idx="3"/>
          </p:cNvCxnSpPr>
          <p:nvPr/>
        </p:nvCxnSpPr>
        <p:spPr>
          <a:xfrm flipV="1">
            <a:off x="2273375" y="3540626"/>
            <a:ext cx="1173425" cy="170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8" idx="0"/>
            <a:endCxn id="3" idx="3"/>
          </p:cNvCxnSpPr>
          <p:nvPr/>
        </p:nvCxnSpPr>
        <p:spPr>
          <a:xfrm flipH="1" flipV="1">
            <a:off x="3446800" y="3540626"/>
            <a:ext cx="1139715" cy="170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202173" y="2497883"/>
            <a:ext cx="5312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cálculo do preço de venda pode ser diferente, pois produtos perecíveis custam mais caros devido a possibilidade de perda.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4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BE219902-5552-4D87-AED5-4C62381E45C6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134147" name="Rectangle 2"/>
          <p:cNvSpPr>
            <a:spLocks noChangeArrowheads="1"/>
          </p:cNvSpPr>
          <p:nvPr/>
        </p:nvSpPr>
        <p:spPr bwMode="auto">
          <a:xfrm>
            <a:off x="803754" y="60325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 smtClean="0"/>
              <a:t>Analisando um exemplo mais completo</a:t>
            </a:r>
            <a:endParaRPr lang="pt-BR" sz="3600" dirty="0"/>
          </a:p>
        </p:txBody>
      </p:sp>
      <p:sp>
        <p:nvSpPr>
          <p:cNvPr id="134148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4" name="Retângulo 3"/>
          <p:cNvSpPr/>
          <p:nvPr/>
        </p:nvSpPr>
        <p:spPr>
          <a:xfrm>
            <a:off x="1123950" y="1726565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empresa que administra o pedágio da BR101 oferece um serviço para clientes que trafegam diariamente pela rodovia onde é instalado um equipamento no automóvel para sempre que este passe pelo pedágio, não precise parar e fazer o pagamento. O equipamento emite um sinal para a empresa que registra a passagem e emite uma fatura para pagamento mensal no final do mês.  A empresa solicita que você desenvolva esse sistema de acordo com a seguinte </a:t>
            </a:r>
            <a:r>
              <a:rPr lang="pt-B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especificação</a:t>
            </a:r>
          </a:p>
          <a:p>
            <a:pPr lvl="0" algn="just">
              <a:spcAft>
                <a:spcPts val="0"/>
              </a:spcAft>
            </a:pP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pt-B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 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automóvel que trafega na rodovia possui uma placa e um ano de fabricação. Existem vários tipos de automóveis. Os automóveis de carga devem registrar também o peso máximo que podem carregar; os automóveis de passeio devem registrar a quantidade de passageiros que pode comportar (em unidades); e os automóveis pequenos (exe. Moto) devem registrar o modelo do automóvel. Desta forma, os clientes fazem um contrato com a empresa informando seu CPF/CNPJ, nome, endereço, </a:t>
            </a:r>
            <a:r>
              <a:rPr lang="pt-BR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telefone. </a:t>
            </a:r>
            <a:endParaRPr lang="pt-BR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pt-B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 pode cadastrar diversos automóveis em seu contrato. Cada vez que um automóvel passa pelo pedágio fica registrada uma passagem guardando a data e a hora. Por exemplo, o cliente de CPF 1234, chamado Maria, que mora na Rua Amazonas, tem </a:t>
            </a:r>
            <a:r>
              <a:rPr lang="pt-BR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Maria@gmail.com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telefone 99999999, registra um automóvel de passeio de placa ABS-2233, ano 2009 com 5 passageiros. Durante o mês este automóvel passa 10 vezes pelo pedágio, então são registradas 10 passagens associados ao automóvel cada uma com data e hora. </a:t>
            </a:r>
            <a:endParaRPr lang="pt-BR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pt-B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 do pedágio varia a depender do tipo do automóvel. O automóvel de carga paga R$ 2.00 por quilo que o automóvel pode carregar. O automóvel de passeio paga R$ 5,00 por quantidade de pessoas que comporta. O automóvel pequeno para uma taxa única de R$ 6.00.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2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Objetivo</a:t>
            </a:r>
          </a:p>
          <a:p>
            <a:pPr lvl="1"/>
            <a:r>
              <a:rPr lang="pt-BR" dirty="0"/>
              <a:t>Definir os conceitos de herança </a:t>
            </a:r>
          </a:p>
          <a:p>
            <a:pPr lvl="1"/>
            <a:r>
              <a:rPr lang="pt-BR" dirty="0" smtClean="0"/>
              <a:t>Interpretar </a:t>
            </a:r>
            <a:r>
              <a:rPr lang="pt-BR" dirty="0"/>
              <a:t>quando a herança é adequada ou não </a:t>
            </a:r>
          </a:p>
          <a:p>
            <a:pPr lvl="1"/>
            <a:r>
              <a:rPr lang="pt-BR" dirty="0" smtClean="0"/>
              <a:t>Discutir </a:t>
            </a:r>
            <a:r>
              <a:rPr lang="pt-BR" dirty="0"/>
              <a:t>os múltiplos níveis de herança e herança múltipla </a:t>
            </a:r>
          </a:p>
          <a:p>
            <a:pPr lvl="1"/>
            <a:r>
              <a:rPr lang="pt-BR" dirty="0" smtClean="0"/>
              <a:t>Solucionar </a:t>
            </a:r>
            <a:r>
              <a:rPr lang="pt-BR" dirty="0"/>
              <a:t>problemas utilizando herança entre classes 	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r>
              <a:rPr lang="pt-BR" dirty="0" smtClean="0"/>
              <a:t>Bibliografia básica</a:t>
            </a:r>
          </a:p>
          <a:p>
            <a:pPr lvl="1"/>
            <a:r>
              <a:rPr lang="pt-BR" dirty="0"/>
              <a:t>SEPE, Adriano e Roque </a:t>
            </a:r>
            <a:r>
              <a:rPr lang="pt-BR" dirty="0" err="1"/>
              <a:t>Maitino</a:t>
            </a:r>
            <a:r>
              <a:rPr lang="pt-BR" dirty="0"/>
              <a:t> Neto</a:t>
            </a:r>
            <a:r>
              <a:rPr lang="pt-BR" b="1" dirty="0"/>
              <a:t>. Programação orientada a objetos. </a:t>
            </a:r>
            <a:r>
              <a:rPr lang="pt-BR" dirty="0"/>
              <a:t>Londrina: Editora e Distribuidora Educacional AS, 2017. 176p. 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	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BE219902-5552-4D87-AED5-4C62381E45C6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134147" name="Rectangle 2"/>
          <p:cNvSpPr>
            <a:spLocks noChangeArrowheads="1"/>
          </p:cNvSpPr>
          <p:nvPr/>
        </p:nvSpPr>
        <p:spPr bwMode="auto">
          <a:xfrm>
            <a:off x="803754" y="60325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 smtClean="0"/>
              <a:t>Modelo da solução, vamos implementar</a:t>
            </a:r>
            <a:endParaRPr lang="pt-BR" sz="3600" dirty="0"/>
          </a:p>
        </p:txBody>
      </p:sp>
      <p:sp>
        <p:nvSpPr>
          <p:cNvPr id="134148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86" y="1748064"/>
            <a:ext cx="5767614" cy="432571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0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B897B6D-6781-4CBC-8E05-DF437A23A782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490537" y="1725793"/>
            <a:ext cx="8120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 smtClean="0"/>
              <a:t>Lista de exercícios </a:t>
            </a:r>
            <a:r>
              <a:rPr lang="pt-BR" sz="2000" dirty="0" err="1" smtClean="0"/>
              <a:t>nr</a:t>
            </a:r>
            <a:r>
              <a:rPr lang="pt-BR" sz="2000" dirty="0" smtClean="0"/>
              <a:t>. </a:t>
            </a:r>
            <a:r>
              <a:rPr lang="pt-BR" sz="2000" dirty="0" smtClean="0"/>
              <a:t>4</a:t>
            </a:r>
            <a:endParaRPr lang="pt-BR" sz="2000" dirty="0"/>
          </a:p>
        </p:txBody>
      </p:sp>
      <p:sp>
        <p:nvSpPr>
          <p:cNvPr id="110596" name="Text Box 3"/>
          <p:cNvSpPr txBox="1">
            <a:spLocks noChangeArrowheads="1"/>
          </p:cNvSpPr>
          <p:nvPr/>
        </p:nvSpPr>
        <p:spPr bwMode="auto">
          <a:xfrm>
            <a:off x="467540" y="163457"/>
            <a:ext cx="7900988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Atividades Assíncronas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5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479AC7A-C79D-41AE-AC77-39C73525C166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133123" name="Rectangle 2"/>
          <p:cNvSpPr>
            <a:spLocks noChangeArrowheads="1"/>
          </p:cNvSpPr>
          <p:nvPr/>
        </p:nvSpPr>
        <p:spPr bwMode="auto">
          <a:xfrm>
            <a:off x="1981200" y="5715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Herança</a:t>
            </a:r>
          </a:p>
        </p:txBody>
      </p:sp>
      <p:sp>
        <p:nvSpPr>
          <p:cNvPr id="133124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1490597" y="1397000"/>
            <a:ext cx="8764653" cy="123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kumimoji="1" lang="pt-BR" sz="2000" dirty="0" smtClean="0"/>
              <a:t>No mundo real pessoas herdam características de seus ancestrais.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kumimoji="1" lang="pt-BR" sz="2000" dirty="0" smtClean="0"/>
              <a:t>Considere um árvore genealógica com várias pessoas de uma mesma família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endParaRPr kumimoji="1" lang="pt-BR" sz="2000" dirty="0"/>
          </a:p>
        </p:txBody>
      </p:sp>
      <p:pic>
        <p:nvPicPr>
          <p:cNvPr id="1026" name="Picture 2" descr="Resultado de imagem para arvore genealÃ³g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49" y="2744766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arvore genealÃ³g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3148011"/>
            <a:ext cx="44005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7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479AC7A-C79D-41AE-AC77-39C73525C166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133123" name="Rectangle 2"/>
          <p:cNvSpPr>
            <a:spLocks noChangeArrowheads="1"/>
          </p:cNvSpPr>
          <p:nvPr/>
        </p:nvSpPr>
        <p:spPr bwMode="auto">
          <a:xfrm>
            <a:off x="1981200" y="5715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Herança</a:t>
            </a:r>
          </a:p>
        </p:txBody>
      </p:sp>
      <p:sp>
        <p:nvSpPr>
          <p:cNvPr id="133124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1490597" y="1397000"/>
            <a:ext cx="8764653" cy="123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kumimoji="1" lang="pt-BR" sz="2000" dirty="0" smtClean="0"/>
              <a:t>Na nossa árvore genealógica herdamos características de nossos pais, avós, bisavós, etc.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endParaRPr kumimoji="1" lang="pt-BR" sz="2000" dirty="0"/>
          </a:p>
        </p:txBody>
      </p:sp>
      <p:pic>
        <p:nvPicPr>
          <p:cNvPr id="2052" name="Picture 4" descr="Resultado de imagem para arvore genealÃ³g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183" y="2630466"/>
            <a:ext cx="3652337" cy="328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872923" y="2889367"/>
            <a:ext cx="45333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Bart herdou o cabelo da mãe e os olhos do pai</a:t>
            </a:r>
          </a:p>
          <a:p>
            <a:r>
              <a:rPr lang="pt-BR" dirty="0" smtClean="0"/>
              <a:t>Lisa herdou o jeito da avó</a:t>
            </a:r>
          </a:p>
          <a:p>
            <a:r>
              <a:rPr lang="pt-BR" dirty="0" smtClean="0"/>
              <a:t>Maggie herdou os olhos do pai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872922" y="4502384"/>
            <a:ext cx="45333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Se Bart e Lisa tem os mesmos olhos é porque herdaram de um mesmo ancestral. Irmão não herda de outro irmão.</a:t>
            </a:r>
          </a:p>
        </p:txBody>
      </p:sp>
      <p:sp>
        <p:nvSpPr>
          <p:cNvPr id="3" name="Seta para cima 2"/>
          <p:cNvSpPr/>
          <p:nvPr/>
        </p:nvSpPr>
        <p:spPr>
          <a:xfrm>
            <a:off x="5000516" y="3582812"/>
            <a:ext cx="320414" cy="22729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479AC7A-C79D-41AE-AC77-39C73525C166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133123" name="Rectangle 2"/>
          <p:cNvSpPr>
            <a:spLocks noChangeArrowheads="1"/>
          </p:cNvSpPr>
          <p:nvPr/>
        </p:nvSpPr>
        <p:spPr bwMode="auto">
          <a:xfrm>
            <a:off x="1981200" y="5715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 smtClean="0"/>
              <a:t>Herança na OO</a:t>
            </a:r>
            <a:endParaRPr lang="pt-BR" sz="3600" dirty="0"/>
          </a:p>
        </p:txBody>
      </p:sp>
      <p:sp>
        <p:nvSpPr>
          <p:cNvPr id="133124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1490597" y="1397000"/>
            <a:ext cx="8764653" cy="123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kumimoji="1" lang="pt-BR" sz="2000" dirty="0" smtClean="0"/>
              <a:t>Na POO classes também podem herdar características (atributos e métodos) de outras classes.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endParaRPr kumimoji="1" lang="pt-BR" sz="2000" dirty="0"/>
          </a:p>
        </p:txBody>
      </p:sp>
      <p:pic>
        <p:nvPicPr>
          <p:cNvPr id="3076" name="Picture 4" descr="Resultado de imagem para Heranca em P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32" y="2630466"/>
            <a:ext cx="3711031" cy="313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Heranca em P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831" y="2042329"/>
            <a:ext cx="20955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420782" y="5114768"/>
            <a:ext cx="43796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Herança: princípio da OO que permite que classes compartilhem atributos e métodos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5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479AC7A-C79D-41AE-AC77-39C73525C166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133123" name="Rectangle 2"/>
          <p:cNvSpPr>
            <a:spLocks noChangeArrowheads="1"/>
          </p:cNvSpPr>
          <p:nvPr/>
        </p:nvSpPr>
        <p:spPr bwMode="auto">
          <a:xfrm>
            <a:off x="1202146" y="546894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 smtClean="0"/>
              <a:t>Herança em OO</a:t>
            </a:r>
            <a:endParaRPr lang="pt-BR" sz="3600" dirty="0"/>
          </a:p>
        </p:txBody>
      </p:sp>
      <p:sp>
        <p:nvSpPr>
          <p:cNvPr id="133124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1202146" y="1397794"/>
            <a:ext cx="9953534" cy="162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kumimoji="1" lang="pt-BR" sz="2000" dirty="0"/>
              <a:t>Através do mecanismo de herança é possível definirmos classes genéricas que agreguem um conjunto de definições comuns a um grande número de objetos (</a:t>
            </a:r>
            <a:r>
              <a:rPr kumimoji="1" lang="pt-BR" sz="2000" b="1" dirty="0">
                <a:solidFill>
                  <a:srgbClr val="FF3300"/>
                </a:solidFill>
              </a:rPr>
              <a:t>Generalização</a:t>
            </a:r>
            <a:r>
              <a:rPr kumimoji="1" lang="pt-BR" sz="2000" dirty="0"/>
              <a:t>). A partir destas especificações genéricas podemos construir novas classes, mais específicas, que acrescentem novas características e comportamentos aos já existentes (</a:t>
            </a:r>
            <a:r>
              <a:rPr kumimoji="1" lang="pt-BR" sz="2000" b="1" dirty="0">
                <a:solidFill>
                  <a:srgbClr val="FF3300"/>
                </a:solidFill>
              </a:rPr>
              <a:t>Especialização</a:t>
            </a:r>
            <a:r>
              <a:rPr kumimoji="1" lang="pt-BR" sz="2000" dirty="0"/>
              <a:t>).</a:t>
            </a:r>
          </a:p>
        </p:txBody>
      </p:sp>
      <p:grpSp>
        <p:nvGrpSpPr>
          <p:cNvPr id="133126" name="Group 13"/>
          <p:cNvGrpSpPr>
            <a:grpSpLocks/>
          </p:cNvGrpSpPr>
          <p:nvPr/>
        </p:nvGrpSpPr>
        <p:grpSpPr bwMode="auto">
          <a:xfrm>
            <a:off x="2324101" y="3328988"/>
            <a:ext cx="7612063" cy="3357562"/>
            <a:chOff x="672" y="2160"/>
            <a:chExt cx="4795" cy="2115"/>
          </a:xfrm>
        </p:grpSpPr>
        <p:sp>
          <p:nvSpPr>
            <p:cNvPr id="133127" name="Text Box 14"/>
            <p:cNvSpPr txBox="1">
              <a:spLocks noChangeArrowheads="1"/>
            </p:cNvSpPr>
            <p:nvPr/>
          </p:nvSpPr>
          <p:spPr bwMode="auto">
            <a:xfrm>
              <a:off x="2729" y="2199"/>
              <a:ext cx="896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>
                  <a:latin typeface="Times New Roman" charset="0"/>
                </a:rPr>
                <a:t>Funcionário</a:t>
              </a:r>
            </a:p>
          </p:txBody>
        </p:sp>
        <p:sp>
          <p:nvSpPr>
            <p:cNvPr id="133128" name="Text Box 15"/>
            <p:cNvSpPr txBox="1">
              <a:spLocks noChangeArrowheads="1"/>
            </p:cNvSpPr>
            <p:nvPr/>
          </p:nvSpPr>
          <p:spPr bwMode="auto">
            <a:xfrm>
              <a:off x="1375" y="2825"/>
              <a:ext cx="653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pt-BR" sz="2000">
                  <a:latin typeface="Times New Roman" charset="0"/>
                </a:rPr>
                <a:t>Gerente</a:t>
              </a:r>
            </a:p>
          </p:txBody>
        </p:sp>
        <p:sp>
          <p:nvSpPr>
            <p:cNvPr id="133129" name="Text Box 16"/>
            <p:cNvSpPr txBox="1">
              <a:spLocks noChangeArrowheads="1"/>
            </p:cNvSpPr>
            <p:nvPr/>
          </p:nvSpPr>
          <p:spPr bwMode="auto">
            <a:xfrm>
              <a:off x="2877" y="2825"/>
              <a:ext cx="761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>
                  <a:latin typeface="Times New Roman" charset="0"/>
                </a:rPr>
                <a:t>Secretária</a:t>
              </a:r>
            </a:p>
          </p:txBody>
        </p:sp>
        <p:sp>
          <p:nvSpPr>
            <p:cNvPr id="133130" name="Text Box 17"/>
            <p:cNvSpPr txBox="1">
              <a:spLocks noChangeArrowheads="1"/>
            </p:cNvSpPr>
            <p:nvPr/>
          </p:nvSpPr>
          <p:spPr bwMode="auto">
            <a:xfrm>
              <a:off x="4008" y="2865"/>
              <a:ext cx="1459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>
                  <a:latin typeface="Times New Roman" charset="0"/>
                </a:rPr>
                <a:t>Analista de Sistemas</a:t>
              </a:r>
            </a:p>
          </p:txBody>
        </p:sp>
        <p:sp>
          <p:nvSpPr>
            <p:cNvPr id="133131" name="Line 18"/>
            <p:cNvSpPr>
              <a:spLocks noChangeShapeType="1"/>
            </p:cNvSpPr>
            <p:nvPr/>
          </p:nvSpPr>
          <p:spPr bwMode="auto">
            <a:xfrm flipH="1" flipV="1">
              <a:off x="3644" y="2496"/>
              <a:ext cx="982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132" name="Text Box 19"/>
            <p:cNvSpPr txBox="1">
              <a:spLocks noChangeArrowheads="1"/>
            </p:cNvSpPr>
            <p:nvPr/>
          </p:nvSpPr>
          <p:spPr bwMode="auto">
            <a:xfrm>
              <a:off x="1946" y="3285"/>
              <a:ext cx="861" cy="4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>
                  <a:latin typeface="Times New Roman" charset="0"/>
                </a:rPr>
                <a:t>Gerente de </a:t>
              </a:r>
            </a:p>
            <a:p>
              <a:pPr eaLnBrk="0" hangingPunct="0"/>
              <a:r>
                <a:rPr lang="pt-BR" sz="2000">
                  <a:latin typeface="Times New Roman" charset="0"/>
                </a:rPr>
                <a:t>Empresas</a:t>
              </a:r>
            </a:p>
          </p:txBody>
        </p:sp>
        <p:sp>
          <p:nvSpPr>
            <p:cNvPr id="133133" name="Text Box 20"/>
            <p:cNvSpPr txBox="1">
              <a:spLocks noChangeArrowheads="1"/>
            </p:cNvSpPr>
            <p:nvPr/>
          </p:nvSpPr>
          <p:spPr bwMode="auto">
            <a:xfrm>
              <a:off x="705" y="3285"/>
              <a:ext cx="1019" cy="4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pt-BR" sz="2000">
                  <a:latin typeface="Times New Roman" charset="0"/>
                </a:rPr>
                <a:t>Gerente de Banco</a:t>
              </a:r>
            </a:p>
          </p:txBody>
        </p:sp>
        <p:sp>
          <p:nvSpPr>
            <p:cNvPr id="133134" name="Line 21"/>
            <p:cNvSpPr>
              <a:spLocks noChangeShapeType="1"/>
            </p:cNvSpPr>
            <p:nvPr/>
          </p:nvSpPr>
          <p:spPr bwMode="auto">
            <a:xfrm flipV="1">
              <a:off x="1132" y="3122"/>
              <a:ext cx="381" cy="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135" name="Line 22"/>
            <p:cNvSpPr>
              <a:spLocks noChangeShapeType="1"/>
            </p:cNvSpPr>
            <p:nvPr/>
          </p:nvSpPr>
          <p:spPr bwMode="auto">
            <a:xfrm flipH="1" flipV="1">
              <a:off x="1918" y="3111"/>
              <a:ext cx="433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136" name="Text Box 23"/>
            <p:cNvSpPr txBox="1">
              <a:spLocks noChangeArrowheads="1"/>
            </p:cNvSpPr>
            <p:nvPr/>
          </p:nvSpPr>
          <p:spPr bwMode="auto">
            <a:xfrm>
              <a:off x="4229" y="2160"/>
              <a:ext cx="618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pt-BR">
                  <a:solidFill>
                    <a:srgbClr val="008000"/>
                  </a:solidFill>
                  <a:latin typeface="Times New Roman" charset="0"/>
                </a:rPr>
                <a:t> </a:t>
              </a:r>
              <a:r>
                <a:rPr lang="pt-BR" b="1">
                  <a:solidFill>
                    <a:srgbClr val="008000"/>
                  </a:solidFill>
                  <a:latin typeface="Times New Roman" charset="0"/>
                </a:rPr>
                <a:t>nome</a:t>
              </a:r>
            </a:p>
            <a:p>
              <a:pPr eaLnBrk="0" hangingPunct="0">
                <a:buFontTx/>
                <a:buChar char="•"/>
              </a:pPr>
              <a:r>
                <a:rPr lang="pt-BR" b="1">
                  <a:solidFill>
                    <a:srgbClr val="008000"/>
                  </a:solidFill>
                  <a:latin typeface="Times New Roman" charset="0"/>
                </a:rPr>
                <a:t> salário</a:t>
              </a:r>
              <a:endParaRPr lang="pt-BR">
                <a:latin typeface="Times New Roman" charset="0"/>
              </a:endParaRPr>
            </a:p>
          </p:txBody>
        </p:sp>
        <p:sp>
          <p:nvSpPr>
            <p:cNvPr id="133137" name="Text Box 24"/>
            <p:cNvSpPr txBox="1">
              <a:spLocks noChangeArrowheads="1"/>
            </p:cNvSpPr>
            <p:nvPr/>
          </p:nvSpPr>
          <p:spPr bwMode="auto">
            <a:xfrm>
              <a:off x="672" y="3871"/>
              <a:ext cx="914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pt-BR">
                  <a:solidFill>
                    <a:srgbClr val="008000"/>
                  </a:solidFill>
                  <a:latin typeface="Times New Roman" charset="0"/>
                </a:rPr>
                <a:t> </a:t>
              </a:r>
              <a:r>
                <a:rPr lang="pt-BR" b="1">
                  <a:solidFill>
                    <a:srgbClr val="008000"/>
                  </a:solidFill>
                  <a:latin typeface="Times New Roman" charset="0"/>
                </a:rPr>
                <a:t>codBanco</a:t>
              </a:r>
            </a:p>
            <a:p>
              <a:pPr eaLnBrk="0" hangingPunct="0">
                <a:buFontTx/>
                <a:buChar char="•"/>
              </a:pPr>
              <a:r>
                <a:rPr lang="pt-BR" b="1">
                  <a:solidFill>
                    <a:srgbClr val="008000"/>
                  </a:solidFill>
                  <a:latin typeface="Times New Roman" charset="0"/>
                </a:rPr>
                <a:t> codAgência</a:t>
              </a:r>
              <a:endParaRPr lang="pt-BR">
                <a:solidFill>
                  <a:srgbClr val="008000"/>
                </a:solidFill>
                <a:latin typeface="Times New Roman" charset="0"/>
              </a:endParaRPr>
            </a:p>
          </p:txBody>
        </p:sp>
        <p:sp>
          <p:nvSpPr>
            <p:cNvPr id="133138" name="Line 25"/>
            <p:cNvSpPr>
              <a:spLocks noChangeShapeType="1"/>
            </p:cNvSpPr>
            <p:nvPr/>
          </p:nvSpPr>
          <p:spPr bwMode="auto">
            <a:xfrm>
              <a:off x="3608" y="2321"/>
              <a:ext cx="59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139" name="Line 26"/>
            <p:cNvSpPr>
              <a:spLocks noChangeShapeType="1"/>
            </p:cNvSpPr>
            <p:nvPr/>
          </p:nvSpPr>
          <p:spPr bwMode="auto">
            <a:xfrm>
              <a:off x="1147" y="3757"/>
              <a:ext cx="11" cy="17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140" name="Line 27"/>
            <p:cNvSpPr>
              <a:spLocks noChangeShapeType="1"/>
            </p:cNvSpPr>
            <p:nvPr/>
          </p:nvSpPr>
          <p:spPr bwMode="auto">
            <a:xfrm flipH="1" flipV="1">
              <a:off x="3158" y="2509"/>
              <a:ext cx="1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141" name="Line 28"/>
            <p:cNvSpPr>
              <a:spLocks noChangeShapeType="1"/>
            </p:cNvSpPr>
            <p:nvPr/>
          </p:nvSpPr>
          <p:spPr bwMode="auto">
            <a:xfrm flipV="1">
              <a:off x="1724" y="2412"/>
              <a:ext cx="965" cy="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142" name="Line 29"/>
            <p:cNvSpPr>
              <a:spLocks noChangeShapeType="1"/>
            </p:cNvSpPr>
            <p:nvPr/>
          </p:nvSpPr>
          <p:spPr bwMode="auto">
            <a:xfrm flipH="1">
              <a:off x="3216" y="3120"/>
              <a:ext cx="1" cy="29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143" name="Text Box 30"/>
            <p:cNvSpPr txBox="1">
              <a:spLocks noChangeArrowheads="1"/>
            </p:cNvSpPr>
            <p:nvPr/>
          </p:nvSpPr>
          <p:spPr bwMode="auto">
            <a:xfrm>
              <a:off x="2880" y="3456"/>
              <a:ext cx="682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pt-BR">
                  <a:solidFill>
                    <a:srgbClr val="008000"/>
                  </a:solidFill>
                  <a:latin typeface="Times New Roman" charset="0"/>
                </a:rPr>
                <a:t> </a:t>
              </a:r>
              <a:r>
                <a:rPr lang="pt-BR" b="1">
                  <a:solidFill>
                    <a:srgbClr val="008000"/>
                  </a:solidFill>
                  <a:latin typeface="Times New Roman" charset="0"/>
                </a:rPr>
                <a:t>idiomas</a:t>
              </a:r>
            </a:p>
          </p:txBody>
        </p:sp>
        <p:sp>
          <p:nvSpPr>
            <p:cNvPr id="133144" name="Line 31"/>
            <p:cNvSpPr>
              <a:spLocks noChangeShapeType="1"/>
            </p:cNvSpPr>
            <p:nvPr/>
          </p:nvSpPr>
          <p:spPr bwMode="auto">
            <a:xfrm flipH="1">
              <a:off x="4680" y="3144"/>
              <a:ext cx="1" cy="29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145" name="Text Box 32"/>
            <p:cNvSpPr txBox="1">
              <a:spLocks noChangeArrowheads="1"/>
            </p:cNvSpPr>
            <p:nvPr/>
          </p:nvSpPr>
          <p:spPr bwMode="auto">
            <a:xfrm>
              <a:off x="4272" y="3456"/>
              <a:ext cx="842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pt-BR">
                  <a:solidFill>
                    <a:srgbClr val="008000"/>
                  </a:solidFill>
                  <a:latin typeface="Times New Roman" charset="0"/>
                </a:rPr>
                <a:t> </a:t>
              </a:r>
              <a:r>
                <a:rPr lang="pt-BR" b="1">
                  <a:solidFill>
                    <a:srgbClr val="008000"/>
                  </a:solidFill>
                  <a:latin typeface="Times New Roman" charset="0"/>
                </a:rPr>
                <a:t>linguagem</a:t>
              </a:r>
            </a:p>
          </p:txBody>
        </p:sp>
        <p:sp>
          <p:nvSpPr>
            <p:cNvPr id="133146" name="Line 33"/>
            <p:cNvSpPr>
              <a:spLocks noChangeShapeType="1"/>
            </p:cNvSpPr>
            <p:nvPr/>
          </p:nvSpPr>
          <p:spPr bwMode="auto">
            <a:xfrm>
              <a:off x="2304" y="3744"/>
              <a:ext cx="0" cy="19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147" name="Text Box 34"/>
            <p:cNvSpPr txBox="1">
              <a:spLocks noChangeArrowheads="1"/>
            </p:cNvSpPr>
            <p:nvPr/>
          </p:nvSpPr>
          <p:spPr bwMode="auto">
            <a:xfrm>
              <a:off x="1968" y="3984"/>
              <a:ext cx="74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pt-BR">
                  <a:solidFill>
                    <a:srgbClr val="008000"/>
                  </a:solidFill>
                  <a:latin typeface="Times New Roman" charset="0"/>
                </a:rPr>
                <a:t> </a:t>
              </a:r>
              <a:r>
                <a:rPr lang="pt-BR" b="1">
                  <a:solidFill>
                    <a:srgbClr val="008000"/>
                  </a:solidFill>
                  <a:latin typeface="Times New Roman" charset="0"/>
                </a:rPr>
                <a:t>codSetor</a:t>
              </a:r>
            </a:p>
          </p:txBody>
        </p:sp>
      </p:grpSp>
      <p:sp>
        <p:nvSpPr>
          <p:cNvPr id="2" name="Chave direita 1"/>
          <p:cNvSpPr/>
          <p:nvPr/>
        </p:nvSpPr>
        <p:spPr>
          <a:xfrm>
            <a:off x="9144000" y="3169085"/>
            <a:ext cx="287746" cy="801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560525" y="3007721"/>
            <a:ext cx="1658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Superclasse</a:t>
            </a:r>
          </a:p>
          <a:p>
            <a:r>
              <a:rPr lang="pt-BR" dirty="0" smtClean="0"/>
              <a:t>Classe base</a:t>
            </a:r>
          </a:p>
          <a:p>
            <a:r>
              <a:rPr lang="pt-BR" dirty="0" smtClean="0"/>
              <a:t>Classe pai</a:t>
            </a:r>
          </a:p>
          <a:p>
            <a:r>
              <a:rPr lang="pt-BR" dirty="0" smtClean="0"/>
              <a:t>Generalização</a:t>
            </a:r>
            <a:endParaRPr lang="pt-BR" dirty="0"/>
          </a:p>
        </p:txBody>
      </p:sp>
      <p:sp>
        <p:nvSpPr>
          <p:cNvPr id="30" name="Chave direita 29"/>
          <p:cNvSpPr/>
          <p:nvPr/>
        </p:nvSpPr>
        <p:spPr>
          <a:xfrm>
            <a:off x="10067628" y="4402569"/>
            <a:ext cx="287746" cy="801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0523538" y="4341530"/>
            <a:ext cx="1658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Subclasse</a:t>
            </a:r>
          </a:p>
          <a:p>
            <a:r>
              <a:rPr lang="pt-BR" dirty="0" smtClean="0"/>
              <a:t>Classe derivada</a:t>
            </a:r>
          </a:p>
          <a:p>
            <a:r>
              <a:rPr lang="pt-BR" dirty="0" smtClean="0"/>
              <a:t>Classe filha</a:t>
            </a:r>
          </a:p>
          <a:p>
            <a:r>
              <a:rPr lang="pt-BR" dirty="0" smtClean="0"/>
              <a:t>especialização</a:t>
            </a:r>
            <a:endParaRPr lang="pt-BR" dirty="0"/>
          </a:p>
        </p:txBody>
      </p:sp>
      <p:sp>
        <p:nvSpPr>
          <p:cNvPr id="4" name="Seta para cima 3"/>
          <p:cNvSpPr/>
          <p:nvPr/>
        </p:nvSpPr>
        <p:spPr>
          <a:xfrm>
            <a:off x="1202146" y="3729038"/>
            <a:ext cx="351081" cy="2024062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864295" y="4292995"/>
            <a:ext cx="461665" cy="128015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É um tipo de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4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479AC7A-C79D-41AE-AC77-39C73525C166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133123" name="Rectangle 2"/>
          <p:cNvSpPr>
            <a:spLocks noChangeArrowheads="1"/>
          </p:cNvSpPr>
          <p:nvPr/>
        </p:nvSpPr>
        <p:spPr bwMode="auto">
          <a:xfrm>
            <a:off x="1202146" y="546894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 smtClean="0"/>
              <a:t>Herança em </a:t>
            </a:r>
            <a:r>
              <a:rPr lang="pt-BR" sz="3600" dirty="0" err="1" smtClean="0"/>
              <a:t>java</a:t>
            </a:r>
            <a:endParaRPr lang="pt-BR" sz="3600" dirty="0"/>
          </a:p>
        </p:txBody>
      </p:sp>
      <p:sp>
        <p:nvSpPr>
          <p:cNvPr id="133124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1202146" y="1397794"/>
            <a:ext cx="9953534" cy="6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kumimoji="1" lang="pt-BR" sz="2000" dirty="0" smtClean="0"/>
              <a:t>Usamos a palavra reservada </a:t>
            </a:r>
            <a:r>
              <a:rPr kumimoji="1" lang="pt-BR" sz="2000" i="1" dirty="0" err="1" smtClean="0"/>
              <a:t>extends</a:t>
            </a:r>
            <a:r>
              <a:rPr kumimoji="1" lang="pt-BR" sz="2000" dirty="0" smtClean="0"/>
              <a:t> para implementar herança em Java.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endParaRPr kumimoji="1" lang="pt-BR" sz="20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065381" y="2081827"/>
            <a:ext cx="3377161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Class</a:t>
            </a:r>
            <a:r>
              <a:rPr lang="pt-BR" sz="1400" dirty="0" smtClean="0"/>
              <a:t> Pessoa{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protected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/>
              <a:t>string</a:t>
            </a:r>
            <a:r>
              <a:rPr lang="pt-BR" sz="1400" dirty="0" smtClean="0"/>
              <a:t> </a:t>
            </a:r>
            <a:r>
              <a:rPr lang="pt-BR" sz="1400" dirty="0" err="1" smtClean="0"/>
              <a:t>cpf</a:t>
            </a:r>
            <a:r>
              <a:rPr lang="pt-BR" sz="1400" dirty="0" smtClean="0"/>
              <a:t>, nome;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</a:t>
            </a:r>
            <a:r>
              <a:rPr lang="pt-BR" sz="1400" dirty="0" err="1" smtClean="0"/>
              <a:t>public</a:t>
            </a:r>
            <a:r>
              <a:rPr lang="pt-BR" sz="1400" dirty="0" smtClean="0"/>
              <a:t> Pessoa (</a:t>
            </a:r>
            <a:r>
              <a:rPr lang="pt-BR" sz="1400" dirty="0" err="1" smtClean="0"/>
              <a:t>String</a:t>
            </a:r>
            <a:r>
              <a:rPr lang="pt-BR" sz="1400" dirty="0" smtClean="0"/>
              <a:t> </a:t>
            </a:r>
            <a:r>
              <a:rPr lang="pt-BR" sz="1400" dirty="0" err="1" smtClean="0"/>
              <a:t>cpf</a:t>
            </a:r>
            <a:r>
              <a:rPr lang="pt-BR" sz="1400" dirty="0" smtClean="0"/>
              <a:t>, </a:t>
            </a:r>
            <a:r>
              <a:rPr lang="pt-BR" sz="1400" dirty="0" err="1" smtClean="0"/>
              <a:t>String</a:t>
            </a:r>
            <a:r>
              <a:rPr lang="pt-BR" sz="1400" dirty="0" smtClean="0"/>
              <a:t> nome){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</a:t>
            </a:r>
            <a:r>
              <a:rPr lang="pt-BR" sz="1400" dirty="0" err="1" smtClean="0"/>
              <a:t>this.cpf</a:t>
            </a:r>
            <a:r>
              <a:rPr lang="pt-BR" sz="1400" dirty="0" smtClean="0"/>
              <a:t>=</a:t>
            </a:r>
            <a:r>
              <a:rPr lang="pt-BR" sz="1400" dirty="0" err="1" smtClean="0"/>
              <a:t>cpf</a:t>
            </a:r>
            <a:r>
              <a:rPr lang="pt-BR" sz="1400" dirty="0" smtClean="0"/>
              <a:t>;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</a:t>
            </a:r>
            <a:r>
              <a:rPr lang="pt-BR" sz="1400" dirty="0" err="1" smtClean="0"/>
              <a:t>this.nome</a:t>
            </a:r>
            <a:r>
              <a:rPr lang="pt-BR" sz="1400" dirty="0" smtClean="0"/>
              <a:t>=nome;</a:t>
            </a:r>
          </a:p>
          <a:p>
            <a:r>
              <a:rPr lang="pt-BR" sz="1400" dirty="0" smtClean="0"/>
              <a:t>    }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// </a:t>
            </a:r>
            <a:r>
              <a:rPr lang="pt-BR" sz="1400" dirty="0" err="1" smtClean="0"/>
              <a:t>gets</a:t>
            </a:r>
            <a:r>
              <a:rPr lang="pt-BR" sz="1400" dirty="0" smtClean="0"/>
              <a:t> e sets</a:t>
            </a:r>
          </a:p>
          <a:p>
            <a:r>
              <a:rPr lang="pt-BR" sz="1400" dirty="0"/>
              <a:t>}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err="1" smtClean="0"/>
              <a:t>Class</a:t>
            </a:r>
            <a:r>
              <a:rPr lang="pt-BR" sz="1400" dirty="0" smtClean="0"/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Funcionario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extends</a:t>
            </a:r>
            <a:r>
              <a:rPr lang="pt-BR" sz="1400" dirty="0" smtClean="0">
                <a:solidFill>
                  <a:srgbClr val="FF0000"/>
                </a:solidFill>
              </a:rPr>
              <a:t> Pessoa</a:t>
            </a:r>
            <a:r>
              <a:rPr lang="pt-BR" sz="1400" dirty="0" smtClean="0"/>
              <a:t>{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</a:t>
            </a:r>
            <a:r>
              <a:rPr lang="pt-BR" sz="1400" dirty="0" err="1" smtClean="0">
                <a:solidFill>
                  <a:srgbClr val="FF0000"/>
                </a:solidFill>
              </a:rPr>
              <a:t>protected</a:t>
            </a:r>
            <a:r>
              <a:rPr lang="pt-BR" sz="1400" dirty="0" smtClean="0"/>
              <a:t> </a:t>
            </a:r>
            <a:r>
              <a:rPr lang="pt-BR" sz="1400" dirty="0" err="1" smtClean="0"/>
              <a:t>float</a:t>
            </a:r>
            <a:r>
              <a:rPr lang="pt-BR" sz="1400" dirty="0" smtClean="0"/>
              <a:t> salario;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</a:t>
            </a:r>
            <a:r>
              <a:rPr lang="pt-BR" sz="1400" dirty="0" err="1" smtClean="0"/>
              <a:t>public</a:t>
            </a:r>
            <a:r>
              <a:rPr lang="pt-BR" sz="1400" dirty="0" smtClean="0"/>
              <a:t> </a:t>
            </a:r>
            <a:r>
              <a:rPr lang="pt-BR" sz="1400" dirty="0" err="1" smtClean="0"/>
              <a:t>Funcionario</a:t>
            </a:r>
            <a:r>
              <a:rPr lang="pt-BR" sz="1400" dirty="0" smtClean="0"/>
              <a:t> (</a:t>
            </a:r>
            <a:r>
              <a:rPr lang="pt-BR" sz="1400" dirty="0" err="1" smtClean="0">
                <a:solidFill>
                  <a:srgbClr val="FF0000"/>
                </a:solidFill>
              </a:rPr>
              <a:t>String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cpf</a:t>
            </a:r>
            <a:r>
              <a:rPr lang="pt-BR" sz="1400" dirty="0" smtClean="0">
                <a:solidFill>
                  <a:srgbClr val="FF0000"/>
                </a:solidFill>
              </a:rPr>
              <a:t>, </a:t>
            </a:r>
            <a:r>
              <a:rPr lang="pt-BR" sz="1400" dirty="0" err="1" smtClean="0">
                <a:solidFill>
                  <a:srgbClr val="FF0000"/>
                </a:solidFill>
              </a:rPr>
              <a:t>String</a:t>
            </a:r>
            <a:r>
              <a:rPr lang="pt-BR" sz="1400" dirty="0" smtClean="0">
                <a:solidFill>
                  <a:srgbClr val="FF0000"/>
                </a:solidFill>
              </a:rPr>
              <a:t> nome, </a:t>
            </a:r>
            <a:r>
              <a:rPr lang="pt-BR" sz="1400" dirty="0" err="1" smtClean="0">
                <a:solidFill>
                  <a:srgbClr val="FF0000"/>
                </a:solidFill>
              </a:rPr>
              <a:t>float</a:t>
            </a:r>
            <a:r>
              <a:rPr lang="pt-BR" sz="1400" dirty="0" smtClean="0">
                <a:solidFill>
                  <a:srgbClr val="FF0000"/>
                </a:solidFill>
              </a:rPr>
              <a:t> Salario</a:t>
            </a:r>
            <a:r>
              <a:rPr lang="pt-BR" sz="1400" dirty="0" smtClean="0"/>
              <a:t>){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    </a:t>
            </a:r>
            <a:r>
              <a:rPr lang="pt-BR" sz="1400" dirty="0" err="1" smtClean="0">
                <a:solidFill>
                  <a:srgbClr val="FF0000"/>
                </a:solidFill>
              </a:rPr>
              <a:t>super</a:t>
            </a:r>
            <a:r>
              <a:rPr lang="pt-BR" sz="1400" dirty="0" smtClean="0">
                <a:solidFill>
                  <a:srgbClr val="FF0000"/>
                </a:solidFill>
              </a:rPr>
              <a:t>(</a:t>
            </a:r>
            <a:r>
              <a:rPr lang="pt-BR" sz="1400" dirty="0" err="1" smtClean="0">
                <a:solidFill>
                  <a:srgbClr val="FF0000"/>
                </a:solidFill>
              </a:rPr>
              <a:t>cpf</a:t>
            </a:r>
            <a:r>
              <a:rPr lang="pt-BR" sz="1400" dirty="0" smtClean="0">
                <a:solidFill>
                  <a:srgbClr val="FF0000"/>
                </a:solidFill>
              </a:rPr>
              <a:t>, nome);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   </a:t>
            </a:r>
            <a:r>
              <a:rPr lang="pt-BR" sz="1400" dirty="0" err="1" smtClean="0"/>
              <a:t>this.salario</a:t>
            </a:r>
            <a:r>
              <a:rPr lang="pt-BR" sz="1400" dirty="0" smtClean="0"/>
              <a:t>=salario;</a:t>
            </a:r>
          </a:p>
          <a:p>
            <a:r>
              <a:rPr lang="pt-BR" sz="1400" dirty="0" smtClean="0"/>
              <a:t>        }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//</a:t>
            </a:r>
            <a:r>
              <a:rPr lang="pt-BR" sz="1400" dirty="0" err="1" smtClean="0"/>
              <a:t>gets</a:t>
            </a:r>
            <a:r>
              <a:rPr lang="pt-BR" sz="1400" dirty="0" smtClean="0"/>
              <a:t> e sets</a:t>
            </a:r>
          </a:p>
          <a:p>
            <a:r>
              <a:rPr lang="pt-BR" sz="1400" dirty="0"/>
              <a:t>}</a:t>
            </a:r>
            <a:r>
              <a:rPr lang="pt-BR" sz="1400" dirty="0" smtClean="0"/>
              <a:t>        </a:t>
            </a:r>
          </a:p>
          <a:p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2" y="2919412"/>
            <a:ext cx="4181475" cy="2667000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8579369" y="2101136"/>
            <a:ext cx="3377161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Class</a:t>
            </a:r>
            <a:r>
              <a:rPr lang="pt-BR" sz="1400" dirty="0" smtClean="0"/>
              <a:t> </a:t>
            </a:r>
            <a:r>
              <a:rPr lang="pt-BR" sz="1400" dirty="0" smtClean="0">
                <a:solidFill>
                  <a:srgbClr val="FF0000"/>
                </a:solidFill>
              </a:rPr>
              <a:t>Professor </a:t>
            </a:r>
            <a:r>
              <a:rPr lang="pt-BR" sz="1400" dirty="0" err="1" smtClean="0">
                <a:solidFill>
                  <a:srgbClr val="FF0000"/>
                </a:solidFill>
              </a:rPr>
              <a:t>extends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Funcionario</a:t>
            </a:r>
            <a:r>
              <a:rPr lang="pt-BR" sz="1400" dirty="0" smtClean="0"/>
              <a:t>{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protected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string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titulacao</a:t>
            </a:r>
            <a:r>
              <a:rPr lang="pt-BR" sz="1400" dirty="0" smtClean="0"/>
              <a:t>;</a:t>
            </a:r>
          </a:p>
          <a:p>
            <a:r>
              <a:rPr lang="pt-BR" sz="1400" dirty="0"/>
              <a:t> </a:t>
            </a:r>
            <a:endParaRPr lang="pt-BR" sz="1400" dirty="0" smtClean="0"/>
          </a:p>
          <a:p>
            <a:r>
              <a:rPr lang="pt-BR" sz="1400" dirty="0" smtClean="0"/>
              <a:t> </a:t>
            </a:r>
            <a:r>
              <a:rPr lang="pt-BR" sz="1400" dirty="0" err="1" smtClean="0"/>
              <a:t>public</a:t>
            </a:r>
            <a:r>
              <a:rPr lang="pt-BR" sz="1400" dirty="0" smtClean="0"/>
              <a:t> </a:t>
            </a:r>
            <a:r>
              <a:rPr lang="pt-BR" sz="1400" dirty="0" smtClean="0">
                <a:solidFill>
                  <a:srgbClr val="FF0000"/>
                </a:solidFill>
              </a:rPr>
              <a:t>Professor </a:t>
            </a: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cpf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 nome, </a:t>
            </a:r>
            <a:r>
              <a:rPr lang="pt-BR" sz="1400" dirty="0" err="1">
                <a:solidFill>
                  <a:srgbClr val="FF0000"/>
                </a:solidFill>
              </a:rPr>
              <a:t>float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smtClean="0">
                <a:solidFill>
                  <a:srgbClr val="FF0000"/>
                </a:solidFill>
              </a:rPr>
              <a:t>Salario, </a:t>
            </a:r>
            <a:r>
              <a:rPr lang="pt-BR" sz="1400" dirty="0" err="1" smtClean="0">
                <a:solidFill>
                  <a:srgbClr val="FF0000"/>
                </a:solidFill>
              </a:rPr>
              <a:t>String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titulacao</a:t>
            </a:r>
            <a:r>
              <a:rPr lang="pt-BR" sz="1400" dirty="0" smtClean="0">
                <a:solidFill>
                  <a:srgbClr val="FF0000"/>
                </a:solidFill>
              </a:rPr>
              <a:t>){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</a:t>
            </a:r>
            <a:r>
              <a:rPr lang="pt-BR" sz="1400" dirty="0" err="1" smtClean="0">
                <a:solidFill>
                  <a:srgbClr val="FF0000"/>
                </a:solidFill>
              </a:rPr>
              <a:t>super</a:t>
            </a:r>
            <a:r>
              <a:rPr lang="pt-BR" sz="1400" dirty="0" smtClean="0">
                <a:solidFill>
                  <a:srgbClr val="FF0000"/>
                </a:solidFill>
              </a:rPr>
              <a:t>(</a:t>
            </a:r>
            <a:r>
              <a:rPr lang="pt-BR" sz="1400" dirty="0" err="1" smtClean="0">
                <a:solidFill>
                  <a:srgbClr val="FF0000"/>
                </a:solidFill>
              </a:rPr>
              <a:t>cpf</a:t>
            </a:r>
            <a:r>
              <a:rPr lang="pt-BR" sz="1400" dirty="0" smtClean="0">
                <a:solidFill>
                  <a:srgbClr val="FF0000"/>
                </a:solidFill>
              </a:rPr>
              <a:t>, nome, salario);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</a:t>
            </a:r>
            <a:r>
              <a:rPr lang="pt-BR" sz="1400" dirty="0" err="1" smtClean="0"/>
              <a:t>this.titulação</a:t>
            </a:r>
            <a:r>
              <a:rPr lang="pt-BR" sz="1400" dirty="0" smtClean="0"/>
              <a:t> = titulação;</a:t>
            </a:r>
          </a:p>
          <a:p>
            <a:r>
              <a:rPr lang="pt-BR" sz="1400" dirty="0" smtClean="0"/>
              <a:t>    }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// </a:t>
            </a:r>
            <a:r>
              <a:rPr lang="pt-BR" sz="1400" dirty="0" err="1" smtClean="0"/>
              <a:t>gets</a:t>
            </a:r>
            <a:r>
              <a:rPr lang="pt-BR" sz="1400" dirty="0" smtClean="0"/>
              <a:t> e sets</a:t>
            </a:r>
          </a:p>
          <a:p>
            <a:r>
              <a:rPr lang="pt-BR" sz="1400" dirty="0"/>
              <a:t>}</a:t>
            </a:r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0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BE219902-5552-4D87-AED5-4C62381E45C6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34147" name="Rectangle 2"/>
          <p:cNvSpPr>
            <a:spLocks noChangeArrowheads="1"/>
          </p:cNvSpPr>
          <p:nvPr/>
        </p:nvSpPr>
        <p:spPr bwMode="auto">
          <a:xfrm>
            <a:off x="803754" y="60325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Referencia </a:t>
            </a:r>
            <a:r>
              <a:rPr lang="pt-BR" sz="3600" dirty="0" err="1"/>
              <a:t>Super</a:t>
            </a:r>
            <a:endParaRPr lang="pt-BR" sz="3600" dirty="0"/>
          </a:p>
        </p:txBody>
      </p:sp>
      <p:sp>
        <p:nvSpPr>
          <p:cNvPr id="134148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34149" name="Rectangle 4"/>
          <p:cNvSpPr>
            <a:spLocks noChangeArrowheads="1"/>
          </p:cNvSpPr>
          <p:nvPr/>
        </p:nvSpPr>
        <p:spPr bwMode="auto">
          <a:xfrm>
            <a:off x="1778000" y="1397000"/>
            <a:ext cx="84772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/>
              <a:t> </a:t>
            </a:r>
            <a:r>
              <a:rPr kumimoji="1" lang="pt-BR" sz="2400"/>
              <a:t>A palavra reservada </a:t>
            </a:r>
            <a:r>
              <a:rPr kumimoji="1" lang="pt-BR" sz="2400" b="1">
                <a:solidFill>
                  <a:srgbClr val="FF3300"/>
                </a:solidFill>
              </a:rPr>
              <a:t>super</a:t>
            </a:r>
            <a:r>
              <a:rPr kumimoji="1" lang="pt-BR" sz="2400"/>
              <a:t>, nos possibilita:</a:t>
            </a:r>
          </a:p>
          <a:p>
            <a:endParaRPr kumimoji="1" lang="pt-BR" sz="2400"/>
          </a:p>
          <a:p>
            <a:pPr lvl="1">
              <a:buFontTx/>
              <a:buChar char="•"/>
            </a:pPr>
            <a:r>
              <a:rPr kumimoji="1" lang="pt-BR" sz="2400"/>
              <a:t> referência a classe base (pai) do objeto;</a:t>
            </a:r>
          </a:p>
          <a:p>
            <a:pPr lvl="1">
              <a:buFontTx/>
              <a:buChar char="•"/>
            </a:pPr>
            <a:endParaRPr kumimoji="1" lang="pt-BR" sz="2400"/>
          </a:p>
          <a:p>
            <a:pPr lvl="1">
              <a:buFontTx/>
              <a:buChar char="•"/>
            </a:pPr>
            <a:r>
              <a:rPr kumimoji="1" lang="pt-BR" sz="2400"/>
              <a:t> acesso a variáveis escondidas (</a:t>
            </a:r>
            <a:r>
              <a:rPr kumimoji="1" lang="pt-BR" sz="2400" i="1"/>
              <a:t>shadow</a:t>
            </a:r>
            <a:r>
              <a:rPr kumimoji="1" lang="pt-BR" sz="2400"/>
              <a:t>), ou seja, variáveis de uma classe que tem o mesmo nome de uma variável definida em uma subclasse;</a:t>
            </a:r>
          </a:p>
          <a:p>
            <a:pPr lvl="1">
              <a:buFontTx/>
              <a:buChar char="•"/>
            </a:pPr>
            <a:endParaRPr kumimoji="1" lang="pt-BR" sz="2400"/>
          </a:p>
          <a:p>
            <a:pPr lvl="1">
              <a:buFontTx/>
              <a:buChar char="•"/>
            </a:pPr>
            <a:r>
              <a:rPr kumimoji="1" lang="pt-BR" sz="2400"/>
              <a:t> acesso a métodos que foram redefinidos, ou seja, métodos que possuem a mesma assinatura na classe Pai e na classe derivada;</a:t>
            </a:r>
          </a:p>
          <a:p>
            <a:pPr lvl="1">
              <a:buFontTx/>
              <a:buChar char="•"/>
            </a:pPr>
            <a:endParaRPr kumimoji="1" lang="pt-BR" sz="2400"/>
          </a:p>
          <a:p>
            <a:pPr lvl="1">
              <a:buFontTx/>
              <a:buChar char="•"/>
            </a:pPr>
            <a:r>
              <a:rPr kumimoji="1" lang="pt-BR" sz="2400"/>
              <a:t> utilização pela classe derivada do construtor da classe pai.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endParaRPr kumimoji="1" lang="pt-BR" sz="240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8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479AC7A-C79D-41AE-AC77-39C73525C166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33123" name="Rectangle 2"/>
          <p:cNvSpPr>
            <a:spLocks noChangeArrowheads="1"/>
          </p:cNvSpPr>
          <p:nvPr/>
        </p:nvSpPr>
        <p:spPr bwMode="auto">
          <a:xfrm>
            <a:off x="1202146" y="546894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 smtClean="0"/>
              <a:t>Herança Múltipla</a:t>
            </a:r>
            <a:endParaRPr lang="pt-BR" sz="3600" dirty="0"/>
          </a:p>
        </p:txBody>
      </p:sp>
      <p:sp>
        <p:nvSpPr>
          <p:cNvPr id="133124" name="Rectangle 3"/>
          <p:cNvSpPr>
            <a:spLocks noChangeArrowheads="1"/>
          </p:cNvSpPr>
          <p:nvPr/>
        </p:nvSpPr>
        <p:spPr bwMode="auto">
          <a:xfrm>
            <a:off x="1828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1202146" y="1397795"/>
            <a:ext cx="9953534" cy="63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kumimoji="1" lang="pt-BR" sz="2000" dirty="0" smtClean="0"/>
              <a:t>Quando uma classe herda características de duas ou mais classes temos herança múltipla.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kumimoji="1" lang="pt-BR" sz="2000" dirty="0" smtClean="0"/>
              <a:t>Em Java NÃO temos como implementar herança múltipla usando </a:t>
            </a:r>
            <a:r>
              <a:rPr kumimoji="1" lang="pt-BR" sz="2000" i="1" dirty="0" err="1" smtClean="0"/>
              <a:t>extends</a:t>
            </a:r>
            <a:r>
              <a:rPr kumimoji="1" lang="pt-BR" sz="2000" dirty="0" smtClean="0"/>
              <a:t>. Temos como simular a herança múltipla usando o conceito de Interface que estudaremos nas próximas aulas.</a:t>
            </a:r>
            <a:endParaRPr kumimoji="1"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49" y="2727695"/>
            <a:ext cx="5522681" cy="344114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C77D7BEFE93C4595EF0AF6DB604ED6" ma:contentTypeVersion="2" ma:contentTypeDescription="Crie um novo documento." ma:contentTypeScope="" ma:versionID="9c5817f9d1c7d856dfd704769b961470">
  <xsd:schema xmlns:xsd="http://www.w3.org/2001/XMLSchema" xmlns:xs="http://www.w3.org/2001/XMLSchema" xmlns:p="http://schemas.microsoft.com/office/2006/metadata/properties" xmlns:ns2="529d2e44-7589-44e6-8745-2360c925dd03" targetNamespace="http://schemas.microsoft.com/office/2006/metadata/properties" ma:root="true" ma:fieldsID="e711b51800e9015640d3e2d3955f0a57" ns2:_="">
    <xsd:import namespace="529d2e44-7589-44e6-8745-2360c925dd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d2e44-7589-44e6-8745-2360c925d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562B2F-8C8B-4550-BAEB-DE0166FAFB32}"/>
</file>

<file path=customXml/itemProps2.xml><?xml version="1.0" encoding="utf-8"?>
<ds:datastoreItem xmlns:ds="http://schemas.openxmlformats.org/officeDocument/2006/customXml" ds:itemID="{E7A097DF-2B52-4A94-99CC-F2AB2F717156}"/>
</file>

<file path=customXml/itemProps3.xml><?xml version="1.0" encoding="utf-8"?>
<ds:datastoreItem xmlns:ds="http://schemas.openxmlformats.org/officeDocument/2006/customXml" ds:itemID="{7B4B2992-2175-465C-BEA7-606F3D399CB9}"/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1378</Words>
  <Application>Microsoft Office PowerPoint</Application>
  <PresentationFormat>Widescreen</PresentationFormat>
  <Paragraphs>231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Tema do Office</vt:lpstr>
      <vt:lpstr>Programação Orientada a Objetos Aula 5 – Herança Polimorfismo</vt:lpstr>
      <vt:lpstr>Plano de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 Aula 3 - MÉTODOS ÁGEIS DE DESENVOLVIMENTO DE SOFTWARE  - Programação Extrema (XP). Scrum.  - Gerenciamento ágil.  - Escalonamento de métodos ágeis.</dc:title>
  <dc:creator>Ana</dc:creator>
  <cp:lastModifiedBy>ANA</cp:lastModifiedBy>
  <cp:revision>43</cp:revision>
  <dcterms:created xsi:type="dcterms:W3CDTF">2018-02-07T22:03:14Z</dcterms:created>
  <dcterms:modified xsi:type="dcterms:W3CDTF">2020-11-03T19:08:44Z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0x01010084C77D7BEFE93C4595EF0AF6DB604ED6</vt:lpwstr>
  </property>
</Properties>
</file>