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56B5-7F76-4D05-B3DD-A3355ACC2B5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C1938-D698-4F6D-9442-70DB453F4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01666"/>
            <a:ext cx="9144000" cy="31091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Aula </a:t>
            </a:r>
            <a:r>
              <a:rPr lang="pt-BR" sz="2200" dirty="0"/>
              <a:t>6</a:t>
            </a:r>
            <a:r>
              <a:rPr lang="pt-BR" sz="2200" dirty="0" smtClean="0"/>
              <a:t> </a:t>
            </a:r>
            <a:r>
              <a:rPr lang="pt-BR" sz="2200" dirty="0" smtClean="0"/>
              <a:t>– Classe abstrata e Interface</a:t>
            </a:r>
            <a:r>
              <a:rPr lang="pt-BR" sz="2000" dirty="0"/>
              <a:t/>
            </a:r>
            <a:br>
              <a:rPr lang="pt-BR" sz="2000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Profa. </a:t>
            </a:r>
            <a:r>
              <a:rPr lang="pt-BR" dirty="0" smtClean="0"/>
              <a:t>Ana Patrícia F. Magalhães Mascarenhas</a:t>
            </a:r>
          </a:p>
          <a:p>
            <a:r>
              <a:rPr lang="pt-BR" dirty="0" smtClean="0">
                <a:hlinkClick r:id="rId2"/>
              </a:rPr>
              <a:t>anapatriciamagalhaes@gmail.com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Prof. Carlos </a:t>
            </a:r>
            <a:r>
              <a:rPr lang="pt-BR" dirty="0" err="1" smtClean="0"/>
              <a:t>Helano</a:t>
            </a:r>
            <a:endParaRPr lang="pt-BR" dirty="0" smtClean="0"/>
          </a:p>
          <a:p>
            <a:r>
              <a:rPr lang="pt-BR" dirty="0"/>
              <a:t>carloshelano@gmail.com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B98EEDC-36A2-4462-BB0F-7A3880EE43C7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61795" name="Rectangle 2"/>
          <p:cNvSpPr>
            <a:spLocks noChangeArrowheads="1"/>
          </p:cNvSpPr>
          <p:nvPr/>
        </p:nvSpPr>
        <p:spPr bwMode="auto">
          <a:xfrm>
            <a:off x="678493" y="40322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Exemplo (1)</a:t>
            </a:r>
          </a:p>
        </p:txBody>
      </p:sp>
      <p:sp>
        <p:nvSpPr>
          <p:cNvPr id="161796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61797" name="Rectangle 4"/>
          <p:cNvSpPr>
            <a:spLocks noChangeArrowheads="1"/>
          </p:cNvSpPr>
          <p:nvPr/>
        </p:nvSpPr>
        <p:spPr bwMode="auto">
          <a:xfrm>
            <a:off x="1064712" y="1397000"/>
            <a:ext cx="919053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b="1" dirty="0"/>
              <a:t> </a:t>
            </a:r>
            <a:r>
              <a:rPr kumimoji="1" lang="pt-BR" dirty="0"/>
              <a:t>interface </a:t>
            </a:r>
            <a:r>
              <a:rPr kumimoji="1" lang="pt-BR" dirty="0" err="1"/>
              <a:t>objetoGeometrico</a:t>
            </a:r>
            <a:endParaRPr kumimoji="1" lang="pt-BR" dirty="0"/>
          </a:p>
          <a:p>
            <a:r>
              <a:rPr kumimoji="1" lang="pt-BR" dirty="0"/>
              <a:t>  </a:t>
            </a:r>
          </a:p>
          <a:p>
            <a:r>
              <a:rPr kumimoji="1" lang="pt-BR" dirty="0"/>
              <a:t>{   </a:t>
            </a:r>
            <a:r>
              <a:rPr kumimoji="1" lang="pt-BR" dirty="0" err="1"/>
              <a:t>double</a:t>
            </a:r>
            <a:r>
              <a:rPr kumimoji="1" lang="pt-BR" dirty="0"/>
              <a:t> </a:t>
            </a:r>
            <a:r>
              <a:rPr kumimoji="1" lang="pt-BR" dirty="0" err="1"/>
              <a:t>calculaArea</a:t>
            </a:r>
            <a:r>
              <a:rPr kumimoji="1" lang="pt-BR" dirty="0"/>
              <a:t>();</a:t>
            </a:r>
          </a:p>
          <a:p>
            <a:r>
              <a:rPr kumimoji="1" lang="pt-BR" dirty="0"/>
              <a:t>    </a:t>
            </a:r>
            <a:r>
              <a:rPr kumimoji="1" lang="pt-BR" dirty="0" err="1"/>
              <a:t>double</a:t>
            </a:r>
            <a:r>
              <a:rPr kumimoji="1" lang="pt-BR" dirty="0"/>
              <a:t> </a:t>
            </a:r>
            <a:r>
              <a:rPr kumimoji="1" lang="pt-BR" dirty="0" err="1"/>
              <a:t>calculaPerimetro</a:t>
            </a:r>
            <a:r>
              <a:rPr kumimoji="1" lang="pt-BR" dirty="0"/>
              <a:t>();</a:t>
            </a:r>
          </a:p>
          <a:p>
            <a:r>
              <a:rPr kumimoji="1" lang="pt-BR" dirty="0"/>
              <a:t>    Ponto2D centro();</a:t>
            </a:r>
          </a:p>
          <a:p>
            <a:r>
              <a:rPr kumimoji="1" lang="pt-BR" dirty="0"/>
              <a:t>}</a:t>
            </a:r>
          </a:p>
          <a:p>
            <a:endParaRPr kumimoji="1" lang="pt-BR" dirty="0"/>
          </a:p>
          <a:p>
            <a:endParaRPr kumimoji="1" lang="pt-BR" dirty="0"/>
          </a:p>
          <a:p>
            <a:endParaRPr kumimoji="1" lang="pt-BR" dirty="0"/>
          </a:p>
          <a:p>
            <a:r>
              <a:rPr lang="pt-BR" dirty="0"/>
              <a:t>Para criar uma interface usar a palavra </a:t>
            </a:r>
            <a:r>
              <a:rPr lang="pt-BR" dirty="0" smtClean="0">
                <a:solidFill>
                  <a:srgbClr val="FF0000"/>
                </a:solidFill>
              </a:rPr>
              <a:t>interface, </a:t>
            </a:r>
            <a:r>
              <a:rPr lang="pt-BR" dirty="0">
                <a:solidFill>
                  <a:srgbClr val="FF0000"/>
                </a:solidFill>
              </a:rPr>
              <a:t>NÃO </a:t>
            </a:r>
            <a:r>
              <a:rPr lang="pt-BR" dirty="0"/>
              <a:t>usa a palavra </a:t>
            </a:r>
            <a:r>
              <a:rPr lang="pt-BR" dirty="0" err="1">
                <a:solidFill>
                  <a:srgbClr val="FF0000"/>
                </a:solidFill>
              </a:rPr>
              <a:t>class</a:t>
            </a:r>
            <a:endParaRPr lang="pt-BR" dirty="0">
              <a:solidFill>
                <a:srgbClr val="FF0000"/>
              </a:solidFill>
            </a:endParaRPr>
          </a:p>
          <a:p>
            <a:endParaRPr kumimoji="1" lang="pt-BR" dirty="0"/>
          </a:p>
          <a:p>
            <a:r>
              <a:rPr kumimoji="1" lang="pt-BR" dirty="0"/>
              <a:t>Os métodos não precisam de modificador pois são </a:t>
            </a:r>
            <a:r>
              <a:rPr kumimoji="1" lang="pt-BR" dirty="0" err="1">
                <a:solidFill>
                  <a:srgbClr val="FF3300"/>
                </a:solidFill>
              </a:rPr>
              <a:t>public</a:t>
            </a:r>
            <a:r>
              <a:rPr kumimoji="1" lang="pt-BR" dirty="0">
                <a:solidFill>
                  <a:srgbClr val="FF3300"/>
                </a:solidFill>
              </a:rPr>
              <a:t>  e abstract</a:t>
            </a:r>
          </a:p>
          <a:p>
            <a:endParaRPr kumimoji="1" lang="pt-BR" dirty="0"/>
          </a:p>
          <a:p>
            <a:r>
              <a:rPr kumimoji="1" lang="pt-BR" dirty="0"/>
              <a:t>Interfaces </a:t>
            </a:r>
            <a:r>
              <a:rPr kumimoji="1" lang="pt-BR" dirty="0">
                <a:solidFill>
                  <a:srgbClr val="FF3300"/>
                </a:solidFill>
              </a:rPr>
              <a:t>NÃO</a:t>
            </a:r>
            <a:r>
              <a:rPr kumimoji="1" lang="pt-BR" dirty="0"/>
              <a:t> tem construtores</a:t>
            </a:r>
          </a:p>
          <a:p>
            <a:endParaRPr kumimoji="1" lang="pt-BR" dirty="0"/>
          </a:p>
          <a:p>
            <a:r>
              <a:rPr kumimoji="1" lang="pt-BR" dirty="0"/>
              <a:t>Interface pode usar outras classes como tipo de dado</a:t>
            </a:r>
          </a:p>
          <a:p>
            <a:endParaRPr kumimoji="1"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7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67F38A0C-6712-497E-A685-A48BF8A61EF5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62819" name="Rectangle 2"/>
          <p:cNvSpPr>
            <a:spLocks noChangeArrowheads="1"/>
          </p:cNvSpPr>
          <p:nvPr/>
        </p:nvSpPr>
        <p:spPr bwMode="auto">
          <a:xfrm>
            <a:off x="613775" y="571500"/>
            <a:ext cx="9597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Exemplo (2)</a:t>
            </a:r>
          </a:p>
        </p:txBody>
      </p:sp>
      <p:sp>
        <p:nvSpPr>
          <p:cNvPr id="162820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62821" name="Rectangle 4"/>
          <p:cNvSpPr>
            <a:spLocks noChangeArrowheads="1"/>
          </p:cNvSpPr>
          <p:nvPr/>
        </p:nvSpPr>
        <p:spPr bwMode="auto">
          <a:xfrm>
            <a:off x="1089938" y="1314450"/>
            <a:ext cx="9178012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1" lang="pt-BR" dirty="0" err="1"/>
              <a:t>Class</a:t>
            </a:r>
            <a:r>
              <a:rPr kumimoji="1" lang="pt-BR" dirty="0"/>
              <a:t> circulo </a:t>
            </a:r>
            <a:r>
              <a:rPr kumimoji="1" lang="pt-BR" dirty="0" err="1"/>
              <a:t>implements</a:t>
            </a:r>
            <a:r>
              <a:rPr kumimoji="1" lang="pt-BR" dirty="0"/>
              <a:t> </a:t>
            </a:r>
            <a:r>
              <a:rPr kumimoji="1" lang="pt-BR" dirty="0" err="1"/>
              <a:t>ObjetoGeometrico</a:t>
            </a:r>
            <a:endParaRPr kumimoji="1" lang="pt-BR" dirty="0"/>
          </a:p>
          <a:p>
            <a:r>
              <a:rPr kumimoji="1" lang="pt-BR" dirty="0"/>
              <a:t>{   </a:t>
            </a:r>
            <a:r>
              <a:rPr kumimoji="1" lang="pt-BR" dirty="0" err="1"/>
              <a:t>private</a:t>
            </a:r>
            <a:r>
              <a:rPr kumimoji="1" lang="pt-BR" dirty="0"/>
              <a:t> Ponto2D centro;</a:t>
            </a:r>
          </a:p>
          <a:p>
            <a:r>
              <a:rPr kumimoji="1" lang="pt-BR" dirty="0"/>
              <a:t>    </a:t>
            </a:r>
            <a:r>
              <a:rPr kumimoji="1" lang="pt-BR" dirty="0" err="1"/>
              <a:t>private</a:t>
            </a:r>
            <a:r>
              <a:rPr kumimoji="1" lang="pt-BR" dirty="0"/>
              <a:t> </a:t>
            </a:r>
            <a:r>
              <a:rPr kumimoji="1" lang="pt-BR" dirty="0" err="1"/>
              <a:t>double</a:t>
            </a:r>
            <a:r>
              <a:rPr kumimoji="1" lang="pt-BR" dirty="0"/>
              <a:t> raio;</a:t>
            </a:r>
          </a:p>
          <a:p>
            <a:r>
              <a:rPr kumimoji="1" lang="pt-BR" dirty="0"/>
              <a:t>    </a:t>
            </a:r>
          </a:p>
          <a:p>
            <a:r>
              <a:rPr kumimoji="1" lang="pt-BR" dirty="0"/>
              <a:t>    </a:t>
            </a:r>
            <a:r>
              <a:rPr kumimoji="1" lang="pt-BR" dirty="0" err="1"/>
              <a:t>public</a:t>
            </a:r>
            <a:r>
              <a:rPr kumimoji="1" lang="pt-BR" dirty="0"/>
              <a:t> Circulo (Ponto2D centro, </a:t>
            </a:r>
            <a:r>
              <a:rPr kumimoji="1" lang="pt-BR" dirty="0" err="1"/>
              <a:t>double</a:t>
            </a:r>
            <a:r>
              <a:rPr kumimoji="1" lang="pt-BR" dirty="0"/>
              <a:t> raio){</a:t>
            </a:r>
          </a:p>
          <a:p>
            <a:r>
              <a:rPr kumimoji="1" lang="pt-BR" dirty="0"/>
              <a:t>      </a:t>
            </a:r>
            <a:r>
              <a:rPr kumimoji="1" lang="pt-BR" dirty="0" err="1"/>
              <a:t>setCentro</a:t>
            </a:r>
            <a:r>
              <a:rPr kumimoji="1" lang="pt-BR" dirty="0"/>
              <a:t> (centro);</a:t>
            </a:r>
          </a:p>
          <a:p>
            <a:r>
              <a:rPr kumimoji="1" lang="pt-BR" dirty="0"/>
              <a:t>      </a:t>
            </a:r>
            <a:r>
              <a:rPr kumimoji="1" lang="pt-BR" dirty="0" err="1"/>
              <a:t>setRaio</a:t>
            </a:r>
            <a:r>
              <a:rPr kumimoji="1" lang="pt-BR" dirty="0"/>
              <a:t>(raio);</a:t>
            </a:r>
          </a:p>
          <a:p>
            <a:r>
              <a:rPr kumimoji="1" lang="pt-BR" dirty="0"/>
              <a:t>} </a:t>
            </a:r>
          </a:p>
          <a:p>
            <a:r>
              <a:rPr kumimoji="1" lang="pt-BR" dirty="0"/>
              <a:t>    </a:t>
            </a:r>
            <a:r>
              <a:rPr kumimoji="1" lang="pt-BR" dirty="0" err="1"/>
              <a:t>public</a:t>
            </a:r>
            <a:r>
              <a:rPr kumimoji="1" lang="pt-BR" dirty="0"/>
              <a:t>  Ponto2D centro(){</a:t>
            </a:r>
          </a:p>
          <a:p>
            <a:r>
              <a:rPr kumimoji="1" lang="pt-BR" dirty="0"/>
              <a:t>       </a:t>
            </a:r>
            <a:r>
              <a:rPr kumimoji="1" lang="pt-BR" dirty="0" err="1"/>
              <a:t>return</a:t>
            </a:r>
            <a:r>
              <a:rPr kumimoji="1" lang="pt-BR" dirty="0"/>
              <a:t> </a:t>
            </a:r>
            <a:r>
              <a:rPr kumimoji="1" lang="pt-BR" dirty="0" err="1"/>
              <a:t>getCentro</a:t>
            </a:r>
            <a:r>
              <a:rPr kumimoji="1" lang="pt-BR" dirty="0"/>
              <a:t>;</a:t>
            </a:r>
          </a:p>
          <a:p>
            <a:r>
              <a:rPr kumimoji="1" lang="pt-BR" dirty="0"/>
              <a:t>}</a:t>
            </a:r>
          </a:p>
          <a:p>
            <a:r>
              <a:rPr kumimoji="1" lang="pt-BR" dirty="0"/>
              <a:t>    </a:t>
            </a:r>
            <a:r>
              <a:rPr kumimoji="1" lang="pt-BR" dirty="0" err="1"/>
              <a:t>public</a:t>
            </a:r>
            <a:r>
              <a:rPr kumimoji="1" lang="pt-BR" dirty="0"/>
              <a:t> </a:t>
            </a:r>
            <a:r>
              <a:rPr kumimoji="1" lang="pt-BR" dirty="0" err="1"/>
              <a:t>double</a:t>
            </a:r>
            <a:r>
              <a:rPr kumimoji="1" lang="pt-BR" dirty="0"/>
              <a:t> </a:t>
            </a:r>
            <a:r>
              <a:rPr kumimoji="1" lang="pt-BR" dirty="0" err="1"/>
              <a:t>calculaArea</a:t>
            </a:r>
            <a:r>
              <a:rPr kumimoji="1" lang="pt-BR" dirty="0"/>
              <a:t>(){</a:t>
            </a:r>
          </a:p>
          <a:p>
            <a:r>
              <a:rPr kumimoji="1" lang="pt-BR" dirty="0"/>
              <a:t>     </a:t>
            </a:r>
            <a:r>
              <a:rPr kumimoji="1" lang="pt-BR" dirty="0" err="1"/>
              <a:t>return</a:t>
            </a:r>
            <a:r>
              <a:rPr kumimoji="1" lang="pt-BR" dirty="0"/>
              <a:t> 3.14*</a:t>
            </a:r>
            <a:r>
              <a:rPr kumimoji="1" lang="pt-BR" dirty="0" err="1"/>
              <a:t>getRaio</a:t>
            </a:r>
            <a:r>
              <a:rPr kumimoji="1" lang="pt-BR" dirty="0"/>
              <a:t>()*</a:t>
            </a:r>
            <a:r>
              <a:rPr kumimoji="1" lang="pt-BR" dirty="0" err="1"/>
              <a:t>getRaio</a:t>
            </a:r>
            <a:r>
              <a:rPr kumimoji="1" lang="pt-BR" dirty="0"/>
              <a:t>();</a:t>
            </a:r>
          </a:p>
          <a:p>
            <a:r>
              <a:rPr kumimoji="1" lang="pt-BR" dirty="0"/>
              <a:t>}</a:t>
            </a:r>
          </a:p>
          <a:p>
            <a:r>
              <a:rPr kumimoji="1" lang="pt-BR" dirty="0"/>
              <a:t>    </a:t>
            </a:r>
            <a:r>
              <a:rPr kumimoji="1" lang="pt-BR" dirty="0" err="1"/>
              <a:t>public</a:t>
            </a:r>
            <a:r>
              <a:rPr kumimoji="1" lang="pt-BR" dirty="0"/>
              <a:t> </a:t>
            </a:r>
            <a:r>
              <a:rPr kumimoji="1" lang="pt-BR" dirty="0" err="1"/>
              <a:t>double</a:t>
            </a:r>
            <a:r>
              <a:rPr kumimoji="1" lang="pt-BR" dirty="0"/>
              <a:t> </a:t>
            </a:r>
            <a:r>
              <a:rPr kumimoji="1" lang="pt-BR" dirty="0" err="1"/>
              <a:t>calculaPerimetro</a:t>
            </a:r>
            <a:r>
              <a:rPr kumimoji="1" lang="pt-BR" dirty="0"/>
              <a:t>(){</a:t>
            </a:r>
          </a:p>
          <a:p>
            <a:r>
              <a:rPr kumimoji="1" lang="pt-BR" dirty="0"/>
              <a:t>    </a:t>
            </a:r>
            <a:r>
              <a:rPr kumimoji="1" lang="pt-BR" dirty="0" err="1"/>
              <a:t>return</a:t>
            </a:r>
            <a:r>
              <a:rPr kumimoji="1" lang="pt-BR" dirty="0"/>
              <a:t> 2*3.14*</a:t>
            </a:r>
            <a:r>
              <a:rPr kumimoji="1" lang="pt-BR" dirty="0" err="1"/>
              <a:t>getRaio</a:t>
            </a:r>
            <a:r>
              <a:rPr kumimoji="1" lang="pt-BR" dirty="0"/>
              <a:t>();</a:t>
            </a:r>
          </a:p>
          <a:p>
            <a:r>
              <a:rPr kumimoji="1" lang="pt-BR" dirty="0"/>
              <a:t>}</a:t>
            </a:r>
          </a:p>
          <a:p>
            <a:r>
              <a:rPr kumimoji="1" lang="pt-BR" dirty="0"/>
              <a:t>}</a:t>
            </a:r>
          </a:p>
          <a:p>
            <a:endParaRPr kumimoji="1"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0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62130CA-76AC-44B8-9AD8-FDA40924B24E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63843" name="Rectangle 2"/>
          <p:cNvSpPr>
            <a:spLocks noChangeArrowheads="1"/>
          </p:cNvSpPr>
          <p:nvPr/>
        </p:nvSpPr>
        <p:spPr bwMode="auto">
          <a:xfrm>
            <a:off x="425885" y="571500"/>
            <a:ext cx="978491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Sobre a classe que implementa a interface</a:t>
            </a:r>
          </a:p>
        </p:txBody>
      </p:sp>
      <p:sp>
        <p:nvSpPr>
          <p:cNvPr id="163844" name="Rectangle 3"/>
          <p:cNvSpPr>
            <a:spLocks noChangeArrowheads="1"/>
          </p:cNvSpPr>
          <p:nvPr/>
        </p:nvSpPr>
        <p:spPr bwMode="auto">
          <a:xfrm>
            <a:off x="1227551" y="129540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 dirty="0"/>
          </a:p>
        </p:txBody>
      </p:sp>
      <p:sp>
        <p:nvSpPr>
          <p:cNvPr id="163845" name="Rectangle 4"/>
          <p:cNvSpPr>
            <a:spLocks noChangeArrowheads="1"/>
          </p:cNvSpPr>
          <p:nvPr/>
        </p:nvSpPr>
        <p:spPr bwMode="auto">
          <a:xfrm>
            <a:off x="838548" y="1196975"/>
            <a:ext cx="84772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b="1" dirty="0"/>
              <a:t> </a:t>
            </a:r>
          </a:p>
          <a:p>
            <a:endParaRPr kumimoji="1" lang="pt-BR" sz="2400" b="1" dirty="0"/>
          </a:p>
          <a:p>
            <a:r>
              <a:rPr kumimoji="1" lang="pt-BR" sz="2400" dirty="0"/>
              <a:t>A relação </a:t>
            </a:r>
            <a:r>
              <a:rPr kumimoji="1" lang="pt-BR" sz="2400" dirty="0" smtClean="0"/>
              <a:t>da interface com a classe que usa a interface é </a:t>
            </a:r>
            <a:r>
              <a:rPr kumimoji="1" lang="pt-BR" sz="2400" dirty="0"/>
              <a:t>definida </a:t>
            </a:r>
            <a:r>
              <a:rPr kumimoji="1" lang="pt-BR" sz="2400" dirty="0" smtClean="0"/>
              <a:t>com </a:t>
            </a:r>
            <a:r>
              <a:rPr kumimoji="1" lang="pt-BR" sz="2400" dirty="0"/>
              <a:t>palavra </a:t>
            </a:r>
            <a:r>
              <a:rPr kumimoji="1" lang="pt-BR" sz="2400" b="1" dirty="0" err="1">
                <a:solidFill>
                  <a:schemeClr val="tx2"/>
                </a:solidFill>
              </a:rPr>
              <a:t>implements</a:t>
            </a:r>
            <a:endParaRPr kumimoji="1" lang="pt-BR" sz="2400" b="1" dirty="0">
              <a:solidFill>
                <a:schemeClr val="tx2"/>
              </a:solidFill>
            </a:endParaRPr>
          </a:p>
          <a:p>
            <a:endParaRPr kumimoji="1" lang="pt-BR" sz="2400" dirty="0"/>
          </a:p>
          <a:p>
            <a:r>
              <a:rPr kumimoji="1" lang="pt-BR" sz="2400" dirty="0"/>
              <a:t>A classe deve implementar </a:t>
            </a:r>
            <a:r>
              <a:rPr kumimoji="1" lang="pt-BR" sz="2400" dirty="0">
                <a:solidFill>
                  <a:schemeClr val="tx2"/>
                </a:solidFill>
              </a:rPr>
              <a:t>todos</a:t>
            </a:r>
            <a:r>
              <a:rPr kumimoji="1" lang="pt-BR" sz="2400" dirty="0"/>
              <a:t> os </a:t>
            </a:r>
            <a:r>
              <a:rPr kumimoji="1" lang="pt-BR" sz="2400" dirty="0" smtClean="0"/>
              <a:t>métodos da interface</a:t>
            </a:r>
            <a:endParaRPr kumimoji="1" lang="pt-BR" sz="2400" dirty="0"/>
          </a:p>
          <a:p>
            <a:endParaRPr kumimoji="1" lang="pt-BR" sz="2400" dirty="0"/>
          </a:p>
          <a:p>
            <a:r>
              <a:rPr kumimoji="1" lang="pt-BR" sz="2400" dirty="0"/>
              <a:t>Os </a:t>
            </a:r>
            <a:r>
              <a:rPr kumimoji="1" lang="pt-BR" sz="2400" dirty="0" smtClean="0"/>
              <a:t>métodos </a:t>
            </a:r>
            <a:r>
              <a:rPr kumimoji="1" lang="pt-BR" sz="2400" dirty="0"/>
              <a:t>devem ter o modificador explicitamente. </a:t>
            </a:r>
            <a:r>
              <a:rPr kumimoji="1" lang="pt-BR" sz="2400" dirty="0" smtClean="0"/>
              <a:t>NÃO </a:t>
            </a:r>
            <a:r>
              <a:rPr kumimoji="1" lang="pt-BR" sz="2400" dirty="0"/>
              <a:t>é possível declarar o método como </a:t>
            </a:r>
            <a:r>
              <a:rPr kumimoji="1" lang="pt-BR" sz="2400" dirty="0" err="1"/>
              <a:t>private</a:t>
            </a:r>
            <a:r>
              <a:rPr kumimoji="1" lang="pt-BR" sz="2400" dirty="0"/>
              <a:t>.</a:t>
            </a:r>
          </a:p>
          <a:p>
            <a:endParaRPr kumimoji="1"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7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0B0EDE6-4C9F-4338-89AA-F78125DBB8D0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64867" name="Rectangle 2"/>
          <p:cNvSpPr>
            <a:spLocks noChangeArrowheads="1"/>
          </p:cNvSpPr>
          <p:nvPr/>
        </p:nvSpPr>
        <p:spPr bwMode="auto">
          <a:xfrm>
            <a:off x="876822" y="330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Herança </a:t>
            </a:r>
            <a:r>
              <a:rPr lang="pt-BR" sz="3600" dirty="0" smtClean="0"/>
              <a:t>múltipla </a:t>
            </a:r>
            <a:r>
              <a:rPr lang="pt-BR" sz="3600" dirty="0"/>
              <a:t>usando interface</a:t>
            </a:r>
          </a:p>
        </p:txBody>
      </p:sp>
      <p:sp>
        <p:nvSpPr>
          <p:cNvPr id="164868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64869" name="Rectangle 4"/>
          <p:cNvSpPr>
            <a:spLocks noChangeArrowheads="1"/>
          </p:cNvSpPr>
          <p:nvPr/>
        </p:nvSpPr>
        <p:spPr bwMode="auto">
          <a:xfrm>
            <a:off x="876822" y="1397000"/>
            <a:ext cx="937842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1" lang="pt-BR" sz="2000" b="1" dirty="0"/>
              <a:t>Interface Exemplo1{</a:t>
            </a:r>
          </a:p>
          <a:p>
            <a:r>
              <a:rPr kumimoji="1" lang="pt-BR" sz="2000" b="1" dirty="0"/>
              <a:t>....</a:t>
            </a:r>
          </a:p>
          <a:p>
            <a:r>
              <a:rPr kumimoji="1" lang="pt-BR" sz="2000" b="1" dirty="0"/>
              <a:t>}</a:t>
            </a:r>
          </a:p>
          <a:p>
            <a:r>
              <a:rPr kumimoji="1" lang="pt-BR" sz="2000" b="1" dirty="0" err="1"/>
              <a:t>Class</a:t>
            </a:r>
            <a:r>
              <a:rPr kumimoji="1" lang="pt-BR" sz="2000" b="1" dirty="0"/>
              <a:t> exemplo2{</a:t>
            </a:r>
          </a:p>
          <a:p>
            <a:r>
              <a:rPr kumimoji="1" lang="pt-BR" sz="2000" b="1" dirty="0"/>
              <a:t>....</a:t>
            </a:r>
          </a:p>
          <a:p>
            <a:r>
              <a:rPr kumimoji="1" lang="pt-BR" sz="2000" b="1" dirty="0"/>
              <a:t>}</a:t>
            </a:r>
          </a:p>
          <a:p>
            <a:endParaRPr kumimoji="1" lang="pt-BR" sz="2000" b="1" dirty="0"/>
          </a:p>
          <a:p>
            <a:r>
              <a:rPr kumimoji="1" lang="pt-BR" sz="2000" b="1" dirty="0"/>
              <a:t>Pode-se fazer herança </a:t>
            </a:r>
            <a:r>
              <a:rPr kumimoji="1" lang="pt-BR" sz="2000" b="1" dirty="0" err="1"/>
              <a:t>multipla</a:t>
            </a:r>
            <a:r>
              <a:rPr kumimoji="1" lang="pt-BR" sz="2000" b="1" dirty="0"/>
              <a:t> de duas formas:</a:t>
            </a:r>
          </a:p>
          <a:p>
            <a:endParaRPr kumimoji="1" lang="pt-BR" sz="2000" b="1" dirty="0"/>
          </a:p>
          <a:p>
            <a:r>
              <a:rPr kumimoji="1" lang="pt-BR" sz="2000" b="1" dirty="0" err="1"/>
              <a:t>Class</a:t>
            </a:r>
            <a:r>
              <a:rPr kumimoji="1" lang="pt-BR" sz="2000" b="1" dirty="0"/>
              <a:t> </a:t>
            </a:r>
            <a:r>
              <a:rPr kumimoji="1" lang="pt-BR" sz="2000" b="1" dirty="0" err="1"/>
              <a:t>CirculoEscalavel</a:t>
            </a:r>
            <a:r>
              <a:rPr kumimoji="1" lang="pt-BR" sz="2000" b="1" dirty="0"/>
              <a:t> </a:t>
            </a:r>
            <a:r>
              <a:rPr kumimoji="1" lang="pt-BR" sz="2000" b="1" dirty="0" err="1"/>
              <a:t>implements</a:t>
            </a:r>
            <a:r>
              <a:rPr kumimoji="1" lang="pt-BR" sz="2000" b="1" dirty="0"/>
              <a:t> </a:t>
            </a:r>
            <a:r>
              <a:rPr kumimoji="1" lang="pt-BR" sz="2000" b="1" dirty="0" err="1"/>
              <a:t>ObjetoGeometrico,Escalavel</a:t>
            </a:r>
            <a:r>
              <a:rPr kumimoji="1" lang="pt-BR" sz="2000" b="1" dirty="0"/>
              <a:t>{</a:t>
            </a:r>
          </a:p>
          <a:p>
            <a:r>
              <a:rPr kumimoji="1" lang="pt-BR" sz="2000" b="1" dirty="0"/>
              <a:t>}</a:t>
            </a:r>
          </a:p>
          <a:p>
            <a:endParaRPr kumimoji="1" lang="pt-BR" sz="2000" dirty="0"/>
          </a:p>
          <a:p>
            <a:r>
              <a:rPr kumimoji="1" lang="pt-BR" sz="2000" dirty="0"/>
              <a:t>Ou</a:t>
            </a:r>
          </a:p>
          <a:p>
            <a:endParaRPr kumimoji="1" lang="pt-BR" sz="2000" dirty="0"/>
          </a:p>
          <a:p>
            <a:r>
              <a:rPr kumimoji="1" lang="pt-BR" sz="2000" dirty="0" err="1"/>
              <a:t>Class</a:t>
            </a:r>
            <a:r>
              <a:rPr kumimoji="1" lang="pt-BR" sz="2000" dirty="0"/>
              <a:t> exemplo3 </a:t>
            </a:r>
            <a:r>
              <a:rPr kumimoji="1" lang="pt-BR" sz="2000" dirty="0" err="1"/>
              <a:t>extends</a:t>
            </a:r>
            <a:r>
              <a:rPr kumimoji="1" lang="pt-BR" sz="2000" dirty="0"/>
              <a:t> exemplo2 </a:t>
            </a:r>
            <a:r>
              <a:rPr kumimoji="1" lang="pt-BR" sz="2000" dirty="0" err="1"/>
              <a:t>implements</a:t>
            </a:r>
            <a:r>
              <a:rPr kumimoji="1" lang="pt-BR" sz="2000" dirty="0"/>
              <a:t> exemplo1</a:t>
            </a:r>
          </a:p>
          <a:p>
            <a:endParaRPr kumimoji="1"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73DAB04-0EEB-41C4-85F8-99D94BE6F08C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65891" name="Rectangle 2"/>
          <p:cNvSpPr>
            <a:spLocks noChangeArrowheads="1"/>
          </p:cNvSpPr>
          <p:nvPr/>
        </p:nvSpPr>
        <p:spPr bwMode="auto">
          <a:xfrm>
            <a:off x="490603" y="4508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Exercícios</a:t>
            </a:r>
          </a:p>
        </p:txBody>
      </p:sp>
      <p:sp>
        <p:nvSpPr>
          <p:cNvPr id="165892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65893" name="Rectangle 4"/>
          <p:cNvSpPr>
            <a:spLocks noChangeArrowheads="1"/>
          </p:cNvSpPr>
          <p:nvPr/>
        </p:nvSpPr>
        <p:spPr bwMode="auto">
          <a:xfrm>
            <a:off x="902048" y="1314450"/>
            <a:ext cx="9365902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1" lang="pt-BR" sz="2000" dirty="0"/>
              <a:t>Considere uma biblioteca. Os livros da biblioteca devem ser identificados por um titulo, autor, numero de paginas, ano de edição e se o livro esta emprestado. Criar uma classe livro com esta especificação e com um método </a:t>
            </a:r>
            <a:r>
              <a:rPr kumimoji="1" lang="pt-BR" sz="2000" dirty="0" err="1"/>
              <a:t>toString</a:t>
            </a:r>
            <a:r>
              <a:rPr kumimoji="1" lang="pt-BR" sz="2000" dirty="0"/>
              <a:t> que retorne todos os dados de um livro.</a:t>
            </a:r>
          </a:p>
          <a:p>
            <a:endParaRPr kumimoji="1" lang="pt-BR" sz="2000" dirty="0"/>
          </a:p>
          <a:p>
            <a:r>
              <a:rPr kumimoji="1" lang="pt-BR" sz="2000" dirty="0"/>
              <a:t>Sabe-se que o número máximo de dias para </a:t>
            </a:r>
            <a:r>
              <a:rPr kumimoji="1" lang="pt-BR" sz="2000" dirty="0" err="1"/>
              <a:t>emprestimo</a:t>
            </a:r>
            <a:r>
              <a:rPr kumimoji="1" lang="pt-BR" sz="2000" dirty="0"/>
              <a:t> de um livro é de 14 dias. Criar uma interface (</a:t>
            </a:r>
            <a:r>
              <a:rPr kumimoji="1" lang="pt-BR" sz="2000" dirty="0" err="1"/>
              <a:t>ItemDeBibliotece</a:t>
            </a:r>
            <a:r>
              <a:rPr kumimoji="1" lang="pt-BR" sz="2000" dirty="0"/>
              <a:t>) para representar este limite e definir as principais </a:t>
            </a:r>
            <a:r>
              <a:rPr kumimoji="1" lang="pt-BR" sz="2000" dirty="0" err="1"/>
              <a:t>operacoes</a:t>
            </a:r>
            <a:r>
              <a:rPr kumimoji="1" lang="pt-BR" sz="2000" dirty="0"/>
              <a:t> da biblioteca: </a:t>
            </a:r>
            <a:r>
              <a:rPr kumimoji="1" lang="pt-BR" sz="2000" dirty="0" err="1"/>
              <a:t>emprestimo</a:t>
            </a:r>
            <a:r>
              <a:rPr kumimoji="1" lang="pt-BR" sz="2000" dirty="0"/>
              <a:t> e </a:t>
            </a:r>
            <a:r>
              <a:rPr kumimoji="1" lang="pt-BR" sz="2000" dirty="0" err="1"/>
              <a:t>devolucao</a:t>
            </a:r>
            <a:endParaRPr kumimoji="1" lang="pt-BR" sz="2000" dirty="0"/>
          </a:p>
          <a:p>
            <a:endParaRPr kumimoji="1" lang="pt-BR" sz="2000" dirty="0"/>
          </a:p>
          <a:p>
            <a:r>
              <a:rPr kumimoji="1" lang="pt-BR" sz="2000" dirty="0"/>
              <a:t>Criar uma classe </a:t>
            </a:r>
            <a:r>
              <a:rPr kumimoji="1" lang="pt-BR" sz="2000" dirty="0" err="1"/>
              <a:t>Movimentacao</a:t>
            </a:r>
            <a:r>
              <a:rPr kumimoji="1" lang="pt-BR" sz="2000" dirty="0"/>
              <a:t> que herda de livro e implementa os métodos de </a:t>
            </a:r>
            <a:r>
              <a:rPr kumimoji="1" lang="pt-BR" sz="2000" dirty="0" err="1"/>
              <a:t>ItemDeBiblioteca</a:t>
            </a:r>
            <a:r>
              <a:rPr kumimoji="1" lang="pt-BR" sz="2000" dirty="0"/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AB49668-A988-499B-B6B2-7BFA7B2DADAA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67939" name="Rectangle 2"/>
          <p:cNvSpPr>
            <a:spLocks noChangeArrowheads="1"/>
          </p:cNvSpPr>
          <p:nvPr/>
        </p:nvSpPr>
        <p:spPr bwMode="auto">
          <a:xfrm>
            <a:off x="515655" y="32067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Pacotes</a:t>
            </a:r>
          </a:p>
        </p:txBody>
      </p:sp>
      <p:sp>
        <p:nvSpPr>
          <p:cNvPr id="167940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67941" name="Rectangle 4"/>
          <p:cNvSpPr>
            <a:spLocks noChangeArrowheads="1"/>
          </p:cNvSpPr>
          <p:nvPr/>
        </p:nvSpPr>
        <p:spPr bwMode="auto">
          <a:xfrm>
            <a:off x="1014608" y="1465545"/>
            <a:ext cx="9335892" cy="473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pt-BR" sz="2400" dirty="0">
                <a:latin typeface="Times New Roman" charset="0"/>
              </a:rPr>
              <a:t>Muitas aplicações são formadas por diversas classes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É importante agrupar estas classes para organizá-las de acordo com uma relação específica.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Ex. Um sistema pode usar classes de outros sistemas (reutilização)</a:t>
            </a:r>
            <a:endParaRPr lang="pt-BR" sz="2400" dirty="0"/>
          </a:p>
          <a:p>
            <a:pPr marL="457200" indent="-457200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58AE3EA-2635-44A0-A663-AE7881C834E4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68963" name="Rectangle 2"/>
          <p:cNvSpPr>
            <a:spLocks noChangeArrowheads="1"/>
          </p:cNvSpPr>
          <p:nvPr/>
        </p:nvSpPr>
        <p:spPr bwMode="auto">
          <a:xfrm>
            <a:off x="691019" y="32067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Criação de Pacotes</a:t>
            </a:r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68965" name="Rectangle 4"/>
          <p:cNvSpPr>
            <a:spLocks noChangeArrowheads="1"/>
          </p:cNvSpPr>
          <p:nvPr/>
        </p:nvSpPr>
        <p:spPr bwMode="auto">
          <a:xfrm>
            <a:off x="1239380" y="1605767"/>
            <a:ext cx="105601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pt-BR" sz="2400" dirty="0">
                <a:latin typeface="Times New Roman" charset="0"/>
              </a:rPr>
              <a:t>Pacotes requerem que as classes que o compõe sejam armazenadas em um mesmo diretório.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Pode-se criar um pacote criando-se um diretório e armazenando nele todos os códigos fontes das classes que serão agrupadas.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As classes pertencentes a um mesmo pacote deve ter no início de seu código a declaração </a:t>
            </a:r>
            <a:r>
              <a:rPr lang="pt-BR" sz="2400" b="1" dirty="0" err="1">
                <a:solidFill>
                  <a:schemeClr val="tx2"/>
                </a:solidFill>
                <a:latin typeface="Times New Roman" charset="0"/>
              </a:rPr>
              <a:t>package</a:t>
            </a:r>
            <a:r>
              <a:rPr lang="pt-BR" sz="24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pt-BR" sz="2400" dirty="0">
                <a:latin typeface="Times New Roman" charset="0"/>
              </a:rPr>
              <a:t>seguida do nome do diretório (ou pacote</a:t>
            </a:r>
            <a:r>
              <a:rPr lang="pt-BR" sz="2400" dirty="0" smtClean="0">
                <a:latin typeface="Times New Roman" charset="0"/>
              </a:rPr>
              <a:t>).</a:t>
            </a:r>
          </a:p>
          <a:p>
            <a:pPr marL="457200" indent="-457200"/>
            <a:endParaRPr lang="pt-BR" sz="2400" dirty="0" smtClean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	</a:t>
            </a:r>
            <a:r>
              <a:rPr lang="pt-BR" sz="2400" dirty="0" smtClean="0">
                <a:latin typeface="Times New Roman" charset="0"/>
              </a:rPr>
              <a:t>ex. </a:t>
            </a:r>
            <a:r>
              <a:rPr lang="pt-BR" sz="2400" dirty="0" err="1" smtClean="0">
                <a:latin typeface="Times New Roman" charset="0"/>
              </a:rPr>
              <a:t>package</a:t>
            </a:r>
            <a:r>
              <a:rPr lang="pt-BR" sz="2400" dirty="0" smtClean="0">
                <a:latin typeface="Times New Roman" charset="0"/>
              </a:rPr>
              <a:t> </a:t>
            </a:r>
            <a:r>
              <a:rPr lang="pt-BR" sz="2400" dirty="0" err="1" smtClean="0">
                <a:latin typeface="Times New Roman" charset="0"/>
              </a:rPr>
              <a:t>Academico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3011AB5-E246-4E13-828B-8513240C8BDA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69987" name="Rectangle 2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Exemplo de Pacotes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69989" name="Rectangle 4"/>
          <p:cNvSpPr>
            <a:spLocks noChangeArrowheads="1"/>
          </p:cNvSpPr>
          <p:nvPr/>
        </p:nvSpPr>
        <p:spPr bwMode="auto">
          <a:xfrm>
            <a:off x="1778000" y="1492250"/>
            <a:ext cx="3365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pt-BR" sz="2400">
                <a:solidFill>
                  <a:srgbClr val="FF0000"/>
                </a:solidFill>
                <a:latin typeface="Times New Roman" charset="0"/>
              </a:rPr>
              <a:t>package</a:t>
            </a:r>
            <a:r>
              <a:rPr lang="pt-BR" sz="2400">
                <a:latin typeface="Times New Roman" charset="0"/>
              </a:rPr>
              <a:t> Calendario;</a:t>
            </a:r>
          </a:p>
          <a:p>
            <a:pPr marL="457200" indent="-457200"/>
            <a:endParaRPr lang="pt-BR" sz="2400">
              <a:latin typeface="Times New Roman" charset="0"/>
            </a:endParaRPr>
          </a:p>
          <a:p>
            <a:pPr marL="457200" indent="-457200"/>
            <a:r>
              <a:rPr lang="pt-BR" sz="2400">
                <a:solidFill>
                  <a:srgbClr val="FF0000"/>
                </a:solidFill>
                <a:latin typeface="Times New Roman" charset="0"/>
              </a:rPr>
              <a:t>public</a:t>
            </a:r>
            <a:r>
              <a:rPr lang="pt-BR" sz="2400">
                <a:latin typeface="Times New Roman" charset="0"/>
              </a:rPr>
              <a:t> class Data{</a:t>
            </a:r>
          </a:p>
          <a:p>
            <a:pPr marL="457200" indent="-457200"/>
            <a:r>
              <a:rPr lang="pt-BR" sz="2400">
                <a:latin typeface="Times New Roman" charset="0"/>
              </a:rPr>
              <a:t>private byte dia, mês;</a:t>
            </a:r>
          </a:p>
          <a:p>
            <a:pPr marL="457200" indent="-457200"/>
            <a:r>
              <a:rPr lang="pt-BR" sz="2400">
                <a:latin typeface="Times New Roman" charset="0"/>
              </a:rPr>
              <a:t>private short ano;</a:t>
            </a:r>
          </a:p>
          <a:p>
            <a:pPr marL="457200" indent="-457200"/>
            <a:endParaRPr lang="pt-BR" sz="2400">
              <a:latin typeface="Times New Roman" charset="0"/>
            </a:endParaRPr>
          </a:p>
          <a:p>
            <a:pPr marL="457200" indent="-457200"/>
            <a:r>
              <a:rPr lang="pt-BR" sz="2400">
                <a:solidFill>
                  <a:srgbClr val="FF0000"/>
                </a:solidFill>
                <a:latin typeface="Times New Roman" charset="0"/>
              </a:rPr>
              <a:t>public</a:t>
            </a:r>
            <a:r>
              <a:rPr lang="pt-BR" sz="2400">
                <a:latin typeface="Times New Roman" charset="0"/>
              </a:rPr>
              <a:t> Data(){</a:t>
            </a:r>
          </a:p>
          <a:p>
            <a:pPr marL="457200" indent="-457200"/>
            <a:r>
              <a:rPr lang="pt-BR" sz="2400">
                <a:latin typeface="Times New Roman" charset="0"/>
              </a:rPr>
              <a:t>}</a:t>
            </a:r>
          </a:p>
          <a:p>
            <a:pPr marL="457200" indent="-457200"/>
            <a:r>
              <a:rPr lang="pt-BR" sz="2400">
                <a:latin typeface="Times New Roman" charset="0"/>
              </a:rPr>
              <a:t>... gets e sets ....</a:t>
            </a:r>
          </a:p>
          <a:p>
            <a:pPr marL="457200" indent="-457200"/>
            <a:endParaRPr lang="pt-BR" sz="2400">
              <a:latin typeface="Times New Roman" charset="0"/>
            </a:endParaRPr>
          </a:p>
          <a:p>
            <a:pPr marL="457200" indent="-457200"/>
            <a:r>
              <a:rPr lang="pt-BR" sz="2400">
                <a:latin typeface="Times New Roman" charset="0"/>
              </a:rPr>
              <a:t>}</a:t>
            </a:r>
            <a:endParaRPr lang="pt-BR"/>
          </a:p>
        </p:txBody>
      </p:sp>
      <p:sp>
        <p:nvSpPr>
          <p:cNvPr id="169990" name="Rectangle 4"/>
          <p:cNvSpPr>
            <a:spLocks noChangeArrowheads="1"/>
          </p:cNvSpPr>
          <p:nvPr/>
        </p:nvSpPr>
        <p:spPr bwMode="auto">
          <a:xfrm>
            <a:off x="6311900" y="1568450"/>
            <a:ext cx="37274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pt-BR" sz="2400" dirty="0" err="1">
                <a:solidFill>
                  <a:srgbClr val="FF0000"/>
                </a:solidFill>
                <a:latin typeface="Times New Roman" charset="0"/>
              </a:rPr>
              <a:t>package</a:t>
            </a:r>
            <a:r>
              <a:rPr lang="pt-BR" sz="2400" dirty="0">
                <a:latin typeface="Times New Roman" charset="0"/>
              </a:rPr>
              <a:t> </a:t>
            </a:r>
            <a:r>
              <a:rPr lang="pt-BR" sz="2400" dirty="0" err="1">
                <a:latin typeface="Times New Roman" charset="0"/>
              </a:rPr>
              <a:t>C</a:t>
            </a:r>
            <a:r>
              <a:rPr lang="pt-BR" sz="2400" dirty="0" err="1" smtClean="0">
                <a:latin typeface="Times New Roman" charset="0"/>
              </a:rPr>
              <a:t>alendario</a:t>
            </a:r>
            <a:r>
              <a:rPr lang="pt-BR" sz="2400" dirty="0">
                <a:latin typeface="Times New Roman" charset="0"/>
              </a:rPr>
              <a:t>;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 err="1">
                <a:solidFill>
                  <a:srgbClr val="FF0000"/>
                </a:solidFill>
                <a:latin typeface="Times New Roman" charset="0"/>
              </a:rPr>
              <a:t>public</a:t>
            </a:r>
            <a:r>
              <a:rPr lang="pt-BR" sz="2400" dirty="0">
                <a:latin typeface="Times New Roman" charset="0"/>
              </a:rPr>
              <a:t> </a:t>
            </a:r>
            <a:r>
              <a:rPr lang="pt-BR" sz="2400" dirty="0" err="1">
                <a:latin typeface="Times New Roman" charset="0"/>
              </a:rPr>
              <a:t>class</a:t>
            </a:r>
            <a:r>
              <a:rPr lang="pt-BR" sz="2400" dirty="0">
                <a:latin typeface="Times New Roman" charset="0"/>
              </a:rPr>
              <a:t> Hora{</a:t>
            </a:r>
          </a:p>
          <a:p>
            <a:pPr marL="457200" indent="-457200"/>
            <a:r>
              <a:rPr lang="pt-BR" sz="2400" dirty="0" err="1">
                <a:latin typeface="Times New Roman" charset="0"/>
              </a:rPr>
              <a:t>private</a:t>
            </a:r>
            <a:r>
              <a:rPr lang="pt-BR" sz="2400" dirty="0">
                <a:latin typeface="Times New Roman" charset="0"/>
              </a:rPr>
              <a:t> byte hora, min, </a:t>
            </a:r>
            <a:r>
              <a:rPr lang="pt-BR" sz="2400" dirty="0" err="1">
                <a:latin typeface="Times New Roman" charset="0"/>
              </a:rPr>
              <a:t>seg</a:t>
            </a:r>
            <a:r>
              <a:rPr lang="pt-BR" sz="2400" dirty="0">
                <a:latin typeface="Times New Roman" charset="0"/>
              </a:rPr>
              <a:t>;</a:t>
            </a:r>
          </a:p>
          <a:p>
            <a:pPr marL="457200" indent="-457200"/>
            <a:endParaRPr lang="pt-BR" sz="2400" dirty="0">
              <a:solidFill>
                <a:srgbClr val="FF0000"/>
              </a:solidFill>
              <a:latin typeface="Times New Roman" charset="0"/>
            </a:endParaRPr>
          </a:p>
          <a:p>
            <a:pPr marL="457200" indent="-457200"/>
            <a:r>
              <a:rPr lang="pt-BR" sz="2400" dirty="0" err="1">
                <a:solidFill>
                  <a:srgbClr val="FF0000"/>
                </a:solidFill>
                <a:latin typeface="Times New Roman" charset="0"/>
              </a:rPr>
              <a:t>public</a:t>
            </a:r>
            <a:r>
              <a:rPr lang="pt-BR" sz="2400" dirty="0">
                <a:latin typeface="Times New Roman" charset="0"/>
              </a:rPr>
              <a:t> Hora(){</a:t>
            </a:r>
          </a:p>
          <a:p>
            <a:pPr marL="457200" indent="-457200"/>
            <a:r>
              <a:rPr lang="pt-BR" sz="2400" dirty="0">
                <a:latin typeface="Times New Roman" charset="0"/>
              </a:rPr>
              <a:t>}</a:t>
            </a:r>
          </a:p>
          <a:p>
            <a:pPr marL="457200" indent="-457200"/>
            <a:r>
              <a:rPr lang="pt-BR" sz="2400" dirty="0">
                <a:latin typeface="Times New Roman" charset="0"/>
              </a:rPr>
              <a:t>... </a:t>
            </a:r>
            <a:r>
              <a:rPr lang="pt-BR" sz="2400" dirty="0" err="1">
                <a:latin typeface="Times New Roman" charset="0"/>
              </a:rPr>
              <a:t>gets</a:t>
            </a:r>
            <a:r>
              <a:rPr lang="pt-BR" sz="2400" dirty="0">
                <a:latin typeface="Times New Roman" charset="0"/>
              </a:rPr>
              <a:t> e sets ....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}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6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7A42378-B965-47FD-AD93-700ED5C98350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171011" name="Rectangle 2"/>
          <p:cNvSpPr>
            <a:spLocks noChangeArrowheads="1"/>
          </p:cNvSpPr>
          <p:nvPr/>
        </p:nvSpPr>
        <p:spPr bwMode="auto">
          <a:xfrm>
            <a:off x="515655" y="2159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Criação de Pacotes</a:t>
            </a: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71013" name="Rectangle 4"/>
          <p:cNvSpPr>
            <a:spLocks noChangeArrowheads="1"/>
          </p:cNvSpPr>
          <p:nvPr/>
        </p:nvSpPr>
        <p:spPr bwMode="auto">
          <a:xfrm>
            <a:off x="1226507" y="1470025"/>
            <a:ext cx="85725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pt-BR" sz="2400" dirty="0">
                <a:latin typeface="Times New Roman" charset="0"/>
              </a:rPr>
              <a:t>Pode-se criar um pacote com o mesmo nome de uma das classes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Classes que estão no mesmo pacote podem acessar umas as outras através de composição (declaração de variáveis) sem a necessidade de nenhuma declaração adicional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Classes que não fazem parte do pacote podem acessar a classe de outro pacote caso importe este pacote explicitamente a partir da palavra reservada import.</a:t>
            </a:r>
          </a:p>
          <a:p>
            <a:pPr marL="457200" indent="-457200"/>
            <a:r>
              <a:rPr lang="pt-BR" sz="2400" dirty="0">
                <a:latin typeface="Times New Roman" charset="0"/>
              </a:rPr>
              <a:t>	</a:t>
            </a:r>
          </a:p>
          <a:p>
            <a:pPr marL="457200" indent="-457200"/>
            <a:r>
              <a:rPr lang="pt-BR" sz="2400" dirty="0">
                <a:latin typeface="Times New Roman" charset="0"/>
              </a:rPr>
              <a:t>	Neste caso apenas os métodos públicos podem ser acessados da classe que a importa.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8AFCCCD6-321B-46A2-9985-A01F9FFCEDBC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172035" name="Rectangle 2"/>
          <p:cNvSpPr>
            <a:spLocks noChangeArrowheads="1"/>
          </p:cNvSpPr>
          <p:nvPr/>
        </p:nvSpPr>
        <p:spPr bwMode="auto">
          <a:xfrm>
            <a:off x="381000" y="40322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Utilizando o pacote criado</a:t>
            </a:r>
            <a:endParaRPr lang="pt-BR" sz="3600" dirty="0"/>
          </a:p>
        </p:txBody>
      </p:sp>
      <p:sp>
        <p:nvSpPr>
          <p:cNvPr id="172036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72037" name="Rectangle 4"/>
          <p:cNvSpPr>
            <a:spLocks noChangeArrowheads="1"/>
          </p:cNvSpPr>
          <p:nvPr/>
        </p:nvSpPr>
        <p:spPr bwMode="auto">
          <a:xfrm>
            <a:off x="1778000" y="1492250"/>
            <a:ext cx="70802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pt-BR" sz="2400" dirty="0" err="1">
                <a:solidFill>
                  <a:srgbClr val="FF0000"/>
                </a:solidFill>
                <a:latin typeface="Times New Roman" charset="0"/>
              </a:rPr>
              <a:t>Import</a:t>
            </a:r>
            <a:r>
              <a:rPr lang="pt-BR" sz="24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charset="0"/>
              </a:rPr>
              <a:t>Calendario</a:t>
            </a:r>
            <a:r>
              <a:rPr lang="pt-BR" sz="2400" dirty="0">
                <a:solidFill>
                  <a:srgbClr val="FF0000"/>
                </a:solidFill>
                <a:latin typeface="Times New Roman" charset="0"/>
              </a:rPr>
              <a:t>.*</a:t>
            </a:r>
            <a:r>
              <a:rPr lang="pt-BR" sz="2400" dirty="0">
                <a:latin typeface="Times New Roman" charset="0"/>
              </a:rPr>
              <a:t>;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 err="1">
                <a:latin typeface="Times New Roman" charset="0"/>
              </a:rPr>
              <a:t>Class</a:t>
            </a:r>
            <a:r>
              <a:rPr lang="pt-BR" sz="2400" dirty="0">
                <a:latin typeface="Times New Roman" charset="0"/>
              </a:rPr>
              <a:t> </a:t>
            </a:r>
            <a:r>
              <a:rPr lang="pt-BR" sz="2400" dirty="0" err="1">
                <a:latin typeface="Times New Roman" charset="0"/>
              </a:rPr>
              <a:t>DemoCalendario</a:t>
            </a:r>
            <a:r>
              <a:rPr lang="pt-BR" sz="2400" dirty="0">
                <a:latin typeface="Times New Roman" charset="0"/>
              </a:rPr>
              <a:t>{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 err="1">
                <a:latin typeface="Times New Roman" charset="0"/>
              </a:rPr>
              <a:t>Public</a:t>
            </a:r>
            <a:r>
              <a:rPr lang="pt-BR" sz="2400" dirty="0">
                <a:latin typeface="Times New Roman" charset="0"/>
              </a:rPr>
              <a:t> </a:t>
            </a:r>
            <a:r>
              <a:rPr lang="pt-BR" sz="2400" dirty="0" err="1">
                <a:latin typeface="Times New Roman" charset="0"/>
              </a:rPr>
              <a:t>static</a:t>
            </a:r>
            <a:r>
              <a:rPr lang="pt-BR" sz="2400" dirty="0">
                <a:latin typeface="Times New Roman" charset="0"/>
              </a:rPr>
              <a:t> </a:t>
            </a:r>
            <a:r>
              <a:rPr lang="pt-BR" sz="2400" dirty="0" err="1">
                <a:latin typeface="Times New Roman" charset="0"/>
              </a:rPr>
              <a:t>void</a:t>
            </a:r>
            <a:r>
              <a:rPr lang="pt-BR" sz="2400" dirty="0">
                <a:latin typeface="Times New Roman" charset="0"/>
              </a:rPr>
              <a:t> </a:t>
            </a:r>
            <a:r>
              <a:rPr lang="pt-BR" sz="2400" dirty="0" err="1">
                <a:latin typeface="Times New Roman" charset="0"/>
              </a:rPr>
              <a:t>main</a:t>
            </a:r>
            <a:r>
              <a:rPr lang="pt-BR" sz="2400" dirty="0">
                <a:latin typeface="Times New Roman" charset="0"/>
              </a:rPr>
              <a:t> (</a:t>
            </a:r>
            <a:r>
              <a:rPr lang="pt-BR" sz="2400" dirty="0" err="1">
                <a:latin typeface="Times New Roman" charset="0"/>
              </a:rPr>
              <a:t>String</a:t>
            </a:r>
            <a:r>
              <a:rPr lang="pt-BR" sz="2400" dirty="0">
                <a:latin typeface="Times New Roman" charset="0"/>
              </a:rPr>
              <a:t>[] </a:t>
            </a:r>
            <a:r>
              <a:rPr lang="pt-BR" sz="2400" dirty="0" err="1">
                <a:latin typeface="Times New Roman" charset="0"/>
              </a:rPr>
              <a:t>args</a:t>
            </a:r>
            <a:r>
              <a:rPr lang="pt-BR" sz="2400" dirty="0">
                <a:latin typeface="Times New Roman" charset="0"/>
              </a:rPr>
              <a:t>){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Data d1= new Data();</a:t>
            </a:r>
          </a:p>
          <a:p>
            <a:pPr marL="457200" indent="-457200"/>
            <a:r>
              <a:rPr lang="pt-BR" sz="2400" dirty="0">
                <a:latin typeface="Times New Roman" charset="0"/>
              </a:rPr>
              <a:t>}</a:t>
            </a:r>
          </a:p>
          <a:p>
            <a:pPr marL="457200" indent="-457200"/>
            <a:endParaRPr lang="pt-BR" sz="2400" dirty="0">
              <a:latin typeface="Times New Roman" charset="0"/>
            </a:endParaRPr>
          </a:p>
          <a:p>
            <a:pPr marL="457200" indent="-457200"/>
            <a:r>
              <a:rPr lang="pt-BR" sz="2400" dirty="0">
                <a:latin typeface="Times New Roman" charset="0"/>
              </a:rPr>
              <a:t>}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6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/>
              <a:t>Explicar as características de uma classe abstrata </a:t>
            </a:r>
          </a:p>
          <a:p>
            <a:pPr lvl="1"/>
            <a:r>
              <a:rPr lang="pt-BR" dirty="0" smtClean="0"/>
              <a:t>Analisar </a:t>
            </a:r>
            <a:r>
              <a:rPr lang="pt-BR" dirty="0"/>
              <a:t>contextos para decidir sobre o uso ou não de classes abstratas </a:t>
            </a:r>
          </a:p>
          <a:p>
            <a:pPr lvl="1"/>
            <a:r>
              <a:rPr lang="pt-BR" dirty="0" smtClean="0"/>
              <a:t>Construir </a:t>
            </a:r>
            <a:r>
              <a:rPr lang="pt-BR" dirty="0"/>
              <a:t>classes abstratas 	</a:t>
            </a:r>
            <a:endParaRPr lang="pt-BR" dirty="0" smtClean="0"/>
          </a:p>
          <a:p>
            <a:pPr lvl="1"/>
            <a:r>
              <a:rPr lang="pt-BR" dirty="0" smtClean="0"/>
              <a:t>Discutir </a:t>
            </a:r>
            <a:r>
              <a:rPr lang="pt-BR" dirty="0"/>
              <a:t>o uso e as vantagens da utilização de interfaces e seu relacionamento com o conceito de abstração </a:t>
            </a:r>
            <a:endParaRPr lang="pt-BR" dirty="0" smtClean="0"/>
          </a:p>
          <a:p>
            <a:pPr lvl="1"/>
            <a:r>
              <a:rPr lang="pt-BR" dirty="0" smtClean="0"/>
              <a:t>Projetar </a:t>
            </a:r>
            <a:r>
              <a:rPr lang="pt-BR" dirty="0"/>
              <a:t>soluções utilizando interfaces </a:t>
            </a:r>
            <a:endParaRPr lang="pt-BR" dirty="0" smtClean="0"/>
          </a:p>
          <a:p>
            <a:pPr lvl="1"/>
            <a:r>
              <a:rPr lang="pt-BR" dirty="0" smtClean="0"/>
              <a:t>Construir </a:t>
            </a:r>
            <a:r>
              <a:rPr lang="pt-BR" dirty="0"/>
              <a:t>interfaces e classes que a realizem 	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r>
              <a:rPr lang="pt-BR" dirty="0"/>
              <a:t>SEPE, Adriano e Roque </a:t>
            </a:r>
            <a:r>
              <a:rPr lang="pt-BR" dirty="0" err="1"/>
              <a:t>Maitino</a:t>
            </a:r>
            <a:r>
              <a:rPr lang="pt-BR" dirty="0"/>
              <a:t> Neto</a:t>
            </a:r>
            <a:r>
              <a:rPr lang="pt-BR" b="1" dirty="0"/>
              <a:t>. Programação orientada a objetos. </a:t>
            </a:r>
            <a:r>
              <a:rPr lang="pt-BR" dirty="0"/>
              <a:t>Londrina: Editora e Distribuidora Educacional AS, 2017. 176p.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897B6D-6781-4CBC-8E05-DF437A23A782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778636" y="1550428"/>
            <a:ext cx="11020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Desenvolver o modelo de classes do trabalho semestral e implementar as classes em Java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Especificação do trabalho no </a:t>
            </a:r>
            <a:r>
              <a:rPr lang="pt-BR" sz="2000" smtClean="0"/>
              <a:t>arquivo Trabalho2020.pdf</a:t>
            </a:r>
            <a:endParaRPr lang="pt-BR" sz="2000" dirty="0" smtClean="0"/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467540" y="163457"/>
            <a:ext cx="7900988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Atividades Assíncronas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9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1F3E59F-61C5-4AC6-9547-9493D9FBCF31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53603" name="Rectangle 2"/>
          <p:cNvSpPr>
            <a:spLocks noChangeArrowheads="1"/>
          </p:cNvSpPr>
          <p:nvPr/>
        </p:nvSpPr>
        <p:spPr bwMode="auto">
          <a:xfrm>
            <a:off x="716071" y="48577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Classes Abstratas</a:t>
            </a:r>
          </a:p>
        </p:txBody>
      </p:sp>
      <p:sp>
        <p:nvSpPr>
          <p:cNvPr id="15360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53605" name="Rectangle 4"/>
          <p:cNvSpPr>
            <a:spLocks noChangeArrowheads="1"/>
          </p:cNvSpPr>
          <p:nvPr/>
        </p:nvSpPr>
        <p:spPr bwMode="auto">
          <a:xfrm>
            <a:off x="742950" y="1409526"/>
            <a:ext cx="95123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b="1" dirty="0"/>
              <a:t> </a:t>
            </a:r>
            <a:r>
              <a:rPr lang="pt-BR" sz="2400" dirty="0"/>
              <a:t>São classes compostas por implementações genéricas e especificações de procedimentos. Como não são totalmente implementadas, não produzem instâncias, ou seja, não podemos criar objetos dessas classes. Elas agrupam características e comportamentos que serão herdados por outras classes e fornecem padrões de comportamento que serão implementados nas subclasses.</a:t>
            </a:r>
          </a:p>
          <a:p>
            <a:endParaRPr lang="pt-BR" sz="2400" dirty="0"/>
          </a:p>
          <a:p>
            <a:r>
              <a:rPr lang="pt-BR" sz="2400" dirty="0"/>
              <a:t> A classe passa a servir como modelo genérico para as classes que serão dela derivadas.</a:t>
            </a:r>
          </a:p>
          <a:p>
            <a:endParaRPr lang="pt-BR" sz="2400" dirty="0"/>
          </a:p>
          <a:p>
            <a:r>
              <a:rPr lang="pt-BR" sz="2400" dirty="0"/>
              <a:t> Para se definir classes abstratas usa-se a palavra chave </a:t>
            </a:r>
            <a:r>
              <a:rPr lang="pt-BR" sz="2400" b="1" dirty="0">
                <a:solidFill>
                  <a:srgbClr val="FF3300"/>
                </a:solidFill>
              </a:rPr>
              <a:t>abstract</a:t>
            </a:r>
            <a:r>
              <a:rPr lang="pt-BR" sz="2400" b="1" dirty="0"/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E8F3CDD0-2E9E-4B49-91BA-BDA8266240DA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54627" name="Rectangle 2"/>
          <p:cNvSpPr>
            <a:spLocks noChangeArrowheads="1"/>
          </p:cNvSpPr>
          <p:nvPr/>
        </p:nvSpPr>
        <p:spPr bwMode="auto">
          <a:xfrm>
            <a:off x="851770" y="571500"/>
            <a:ext cx="935903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Métodos abstratos</a:t>
            </a:r>
            <a:endParaRPr lang="pt-BR" sz="3600" dirty="0"/>
          </a:p>
        </p:txBody>
      </p:sp>
      <p:sp>
        <p:nvSpPr>
          <p:cNvPr id="154628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54629" name="Rectangle 4"/>
          <p:cNvSpPr>
            <a:spLocks noChangeArrowheads="1"/>
          </p:cNvSpPr>
          <p:nvPr/>
        </p:nvSpPr>
        <p:spPr bwMode="auto">
          <a:xfrm>
            <a:off x="851770" y="1397000"/>
            <a:ext cx="940348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dirty="0" smtClean="0"/>
              <a:t>Um </a:t>
            </a:r>
            <a:r>
              <a:rPr lang="pt-BR" sz="2400" dirty="0"/>
              <a:t>método abstrato será apenas o molde de uma implementação a ser provida pelas classes filhas concretas.</a:t>
            </a:r>
          </a:p>
          <a:p>
            <a:endParaRPr lang="pt-BR" sz="2400" dirty="0"/>
          </a:p>
          <a:p>
            <a:r>
              <a:rPr lang="pt-BR" sz="2400" dirty="0" smtClean="0"/>
              <a:t>Cada </a:t>
            </a:r>
            <a:r>
              <a:rPr lang="pt-BR" sz="2400" dirty="0"/>
              <a:t>classe filha poderá prover sua implementação de uma forma particular.</a:t>
            </a:r>
          </a:p>
          <a:p>
            <a:endParaRPr lang="pt-BR" sz="2400" dirty="0" smtClean="0"/>
          </a:p>
          <a:p>
            <a:r>
              <a:rPr lang="pt-BR" sz="2400" dirty="0" smtClean="0"/>
              <a:t>Métodos </a:t>
            </a:r>
            <a:r>
              <a:rPr lang="pt-BR" sz="2400" dirty="0"/>
              <a:t>abstratos só podem existir em classes abstratos.</a:t>
            </a:r>
          </a:p>
          <a:p>
            <a:endParaRPr lang="pt-BR" sz="2400" dirty="0"/>
          </a:p>
          <a:p>
            <a:r>
              <a:rPr lang="pt-BR" sz="2400" dirty="0" smtClean="0"/>
              <a:t>Métodos </a:t>
            </a:r>
            <a:r>
              <a:rPr lang="pt-BR" sz="2400" dirty="0"/>
              <a:t>que não são abstratos podem ser usados normalmente pelos objetos das classes que derivam da classe abstrata. </a:t>
            </a:r>
          </a:p>
          <a:p>
            <a:endParaRPr lang="pt-BR" sz="2400" dirty="0"/>
          </a:p>
          <a:p>
            <a:r>
              <a:rPr lang="pt-BR" sz="2400" dirty="0" smtClean="0"/>
              <a:t>As </a:t>
            </a:r>
            <a:r>
              <a:rPr lang="pt-BR" sz="2400" dirty="0"/>
              <a:t>classes que derivarem de um classe abstrata devem obrigatoriamente implementar todos os métodos abstratos definidos na classe Pai.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4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8DD86489-B7E0-42C9-9CE4-114AFD7CD610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55651" name="Rectangle 2"/>
          <p:cNvSpPr>
            <a:spLocks noChangeArrowheads="1"/>
          </p:cNvSpPr>
          <p:nvPr/>
        </p:nvSpPr>
        <p:spPr bwMode="auto">
          <a:xfrm>
            <a:off x="578285" y="3810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Exemplo</a:t>
            </a:r>
          </a:p>
        </p:txBody>
      </p:sp>
      <p:sp>
        <p:nvSpPr>
          <p:cNvPr id="155652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55653" name="Rectangle 4"/>
          <p:cNvSpPr>
            <a:spLocks noChangeArrowheads="1"/>
          </p:cNvSpPr>
          <p:nvPr/>
        </p:nvSpPr>
        <p:spPr bwMode="auto">
          <a:xfrm>
            <a:off x="1778000" y="1397000"/>
            <a:ext cx="84772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b="1"/>
              <a:t> </a:t>
            </a:r>
            <a:r>
              <a:rPr kumimoji="1" lang="pt-BR" b="1"/>
              <a:t>abstract</a:t>
            </a:r>
            <a:r>
              <a:rPr kumimoji="1" lang="pt-BR"/>
              <a:t> class Figura</a:t>
            </a:r>
          </a:p>
          <a:p>
            <a:r>
              <a:rPr kumimoji="1" lang="pt-BR"/>
              <a:t>{   int x;   // coordenada x</a:t>
            </a:r>
          </a:p>
          <a:p>
            <a:r>
              <a:rPr kumimoji="1" lang="pt-BR"/>
              <a:t>    int y;   // coordenada y</a:t>
            </a:r>
          </a:p>
          <a:p>
            <a:endParaRPr kumimoji="1" lang="pt-BR"/>
          </a:p>
          <a:p>
            <a:r>
              <a:rPr kumimoji="1" lang="pt-BR"/>
              <a:t>    public Figura (int x1, int y1)</a:t>
            </a:r>
          </a:p>
          <a:p>
            <a:r>
              <a:rPr kumimoji="1" lang="pt-BR"/>
              <a:t>    {   x = x1;</a:t>
            </a:r>
          </a:p>
          <a:p>
            <a:r>
              <a:rPr kumimoji="1" lang="pt-BR"/>
              <a:t>        y = y1;</a:t>
            </a:r>
          </a:p>
          <a:p>
            <a:r>
              <a:rPr kumimoji="1" lang="pt-BR"/>
              <a:t>    }</a:t>
            </a:r>
          </a:p>
          <a:p>
            <a:r>
              <a:rPr kumimoji="1" lang="pt-BR"/>
              <a:t>    </a:t>
            </a:r>
            <a:r>
              <a:rPr kumimoji="1" lang="pt-BR" b="1"/>
              <a:t>public abstract void desenha();</a:t>
            </a:r>
          </a:p>
          <a:p>
            <a:r>
              <a:rPr kumimoji="1" lang="pt-BR" b="1"/>
              <a:t>    public abstract void apaga();</a:t>
            </a:r>
          </a:p>
          <a:p>
            <a:endParaRPr kumimoji="1" lang="pt-BR" b="1"/>
          </a:p>
          <a:p>
            <a:r>
              <a:rPr kumimoji="1" lang="pt-BR"/>
              <a:t>    public void move (int x1, int y1) </a:t>
            </a:r>
          </a:p>
          <a:p>
            <a:r>
              <a:rPr kumimoji="1" lang="pt-BR"/>
              <a:t>    {   apaga();</a:t>
            </a:r>
          </a:p>
          <a:p>
            <a:r>
              <a:rPr kumimoji="1" lang="pt-BR"/>
              <a:t>        x = x1;</a:t>
            </a:r>
          </a:p>
          <a:p>
            <a:r>
              <a:rPr kumimoji="1" lang="pt-BR"/>
              <a:t>        y = y1;</a:t>
            </a:r>
          </a:p>
          <a:p>
            <a:r>
              <a:rPr kumimoji="1" lang="pt-BR"/>
              <a:t>        desenha();</a:t>
            </a:r>
          </a:p>
          <a:p>
            <a:r>
              <a:rPr kumimoji="1" lang="pt-BR"/>
              <a:t>    }</a:t>
            </a:r>
          </a:p>
          <a:p>
            <a:r>
              <a:rPr kumimoji="1" lang="pt-BR"/>
              <a:t> }</a:t>
            </a:r>
          </a:p>
          <a:p>
            <a:endParaRPr kumimoji="1" lang="pt-BR" sz="2000"/>
          </a:p>
        </p:txBody>
      </p:sp>
      <p:sp>
        <p:nvSpPr>
          <p:cNvPr id="155654" name="AutoShape 5"/>
          <p:cNvSpPr>
            <a:spLocks noChangeArrowheads="1"/>
          </p:cNvSpPr>
          <p:nvPr/>
        </p:nvSpPr>
        <p:spPr bwMode="auto">
          <a:xfrm>
            <a:off x="5581650" y="1543050"/>
            <a:ext cx="3467100" cy="685800"/>
          </a:xfrm>
          <a:prstGeom prst="wedgeRectCallout">
            <a:avLst>
              <a:gd name="adj1" fmla="val -85713"/>
              <a:gd name="adj2" fmla="val -321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Definição da classe abstrata, através da palavra </a:t>
            </a:r>
            <a:r>
              <a:rPr lang="pt-BR" b="1"/>
              <a:t>abstract</a:t>
            </a:r>
            <a:r>
              <a:rPr lang="pt-BR"/>
              <a:t>.</a:t>
            </a:r>
            <a:endParaRPr lang="pt-BR" b="1"/>
          </a:p>
        </p:txBody>
      </p:sp>
      <p:sp>
        <p:nvSpPr>
          <p:cNvPr id="155655" name="AutoShape 6"/>
          <p:cNvSpPr>
            <a:spLocks noChangeArrowheads="1"/>
          </p:cNvSpPr>
          <p:nvPr/>
        </p:nvSpPr>
        <p:spPr bwMode="auto">
          <a:xfrm>
            <a:off x="6419850" y="2552700"/>
            <a:ext cx="3295650" cy="914400"/>
          </a:xfrm>
          <a:prstGeom prst="wedgeRectCallout">
            <a:avLst>
              <a:gd name="adj1" fmla="val -91620"/>
              <a:gd name="adj2" fmla="val -199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A classe pode ter um construtor, mesmo que não possa instanciar objetos.</a:t>
            </a:r>
            <a:endParaRPr lang="pt-BR" b="1"/>
          </a:p>
        </p:txBody>
      </p:sp>
      <p:sp>
        <p:nvSpPr>
          <p:cNvPr id="155656" name="AutoShape 7"/>
          <p:cNvSpPr>
            <a:spLocks noChangeArrowheads="1"/>
          </p:cNvSpPr>
          <p:nvPr/>
        </p:nvSpPr>
        <p:spPr bwMode="auto">
          <a:xfrm>
            <a:off x="5753100" y="4076700"/>
            <a:ext cx="3924300" cy="1200150"/>
          </a:xfrm>
          <a:prstGeom prst="wedgeRectCallout">
            <a:avLst>
              <a:gd name="adj1" fmla="val -54856"/>
              <a:gd name="adj2" fmla="val -6997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Declaração dos métodos abstratos. Esses métodos devem obrigatoriamente ser implementados nas classes derivadas.</a:t>
            </a:r>
            <a:endParaRPr lang="pt-BR" b="1"/>
          </a:p>
        </p:txBody>
      </p:sp>
      <p:sp>
        <p:nvSpPr>
          <p:cNvPr id="155657" name="AutoShape 8"/>
          <p:cNvSpPr>
            <a:spLocks noChangeArrowheads="1"/>
          </p:cNvSpPr>
          <p:nvPr/>
        </p:nvSpPr>
        <p:spPr bwMode="auto">
          <a:xfrm>
            <a:off x="4800600" y="5715000"/>
            <a:ext cx="2952750" cy="1143000"/>
          </a:xfrm>
          <a:prstGeom prst="wedgeRectCallout">
            <a:avLst>
              <a:gd name="adj1" fmla="val -75162"/>
              <a:gd name="adj2" fmla="val -10430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Declaração de um método normal que poderá ser utilizado pelos objetos de classes derivadas.</a:t>
            </a:r>
            <a:endParaRPr lang="pt-BR" b="1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8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E7FFE8-6AE6-4B09-A07F-BA0D769C7B05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56675" name="Rectangle 2"/>
          <p:cNvSpPr>
            <a:spLocks noChangeArrowheads="1"/>
          </p:cNvSpPr>
          <p:nvPr/>
        </p:nvSpPr>
        <p:spPr bwMode="auto">
          <a:xfrm>
            <a:off x="678493" y="39052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Exemplo (cont.)</a:t>
            </a:r>
            <a:endParaRPr lang="pt-BR" sz="3600" dirty="0"/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56677" name="Rectangle 4"/>
          <p:cNvSpPr>
            <a:spLocks noChangeArrowheads="1"/>
          </p:cNvSpPr>
          <p:nvPr/>
        </p:nvSpPr>
        <p:spPr bwMode="auto">
          <a:xfrm>
            <a:off x="1778000" y="1397000"/>
            <a:ext cx="84772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b="1"/>
              <a:t> </a:t>
            </a:r>
            <a:r>
              <a:rPr kumimoji="1" lang="pt-BR"/>
              <a:t>class Quadrado extends Figura</a:t>
            </a:r>
          </a:p>
          <a:p>
            <a:r>
              <a:rPr kumimoji="1" lang="pt-BR"/>
              <a:t>{   public Quadrado(int x1, int y1)</a:t>
            </a:r>
          </a:p>
          <a:p>
            <a:r>
              <a:rPr kumimoji="1" lang="pt-BR"/>
              <a:t>    {    super(x1, y1);</a:t>
            </a:r>
          </a:p>
          <a:p>
            <a:r>
              <a:rPr kumimoji="1" lang="pt-BR"/>
              <a:t>    }</a:t>
            </a:r>
          </a:p>
          <a:p>
            <a:endParaRPr kumimoji="1" lang="pt-BR"/>
          </a:p>
          <a:p>
            <a:r>
              <a:rPr kumimoji="1" lang="pt-BR"/>
              <a:t>    public void desenha()</a:t>
            </a:r>
          </a:p>
          <a:p>
            <a:r>
              <a:rPr kumimoji="1" lang="pt-BR"/>
              <a:t>    {  System.out.println("Desenhando quadrado (" + x + "," + y + ")"); </a:t>
            </a:r>
          </a:p>
          <a:p>
            <a:r>
              <a:rPr kumimoji="1" lang="pt-BR"/>
              <a:t>    }</a:t>
            </a:r>
          </a:p>
          <a:p>
            <a:r>
              <a:rPr kumimoji="1" lang="pt-BR"/>
              <a:t>    public void apaga()</a:t>
            </a:r>
          </a:p>
          <a:p>
            <a:r>
              <a:rPr kumimoji="1" lang="pt-BR"/>
              <a:t>    {  System.out.println("Apagando quadrado (" + x + "," + y + ")");</a:t>
            </a:r>
          </a:p>
          <a:p>
            <a:r>
              <a:rPr kumimoji="1" lang="pt-BR"/>
              <a:t>    }</a:t>
            </a:r>
          </a:p>
          <a:p>
            <a:r>
              <a:rPr kumimoji="1" lang="pt-BR"/>
              <a:t>}</a:t>
            </a:r>
          </a:p>
          <a:p>
            <a:endParaRPr kumimoji="1" lang="pt-BR" sz="2000"/>
          </a:p>
        </p:txBody>
      </p:sp>
      <p:sp>
        <p:nvSpPr>
          <p:cNvPr id="156678" name="AutoShape 5"/>
          <p:cNvSpPr>
            <a:spLocks noChangeArrowheads="1"/>
          </p:cNvSpPr>
          <p:nvPr/>
        </p:nvSpPr>
        <p:spPr bwMode="auto">
          <a:xfrm>
            <a:off x="5715000" y="1943100"/>
            <a:ext cx="4095750" cy="400050"/>
          </a:xfrm>
          <a:prstGeom prst="wedgeRectCallout">
            <a:avLst>
              <a:gd name="adj1" fmla="val -80699"/>
              <a:gd name="adj2" fmla="val 1865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Utilização do construtor da classe Pai.</a:t>
            </a:r>
            <a:endParaRPr lang="pt-BR" b="1"/>
          </a:p>
        </p:txBody>
      </p:sp>
      <p:sp>
        <p:nvSpPr>
          <p:cNvPr id="156679" name="Text Box 6"/>
          <p:cNvSpPr txBox="1">
            <a:spLocks noChangeArrowheads="1"/>
          </p:cNvSpPr>
          <p:nvPr/>
        </p:nvSpPr>
        <p:spPr bwMode="auto">
          <a:xfrm>
            <a:off x="4248151" y="4318000"/>
            <a:ext cx="4792663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pt-BR" sz="2000"/>
              <a:t>class TesteAbstract</a:t>
            </a:r>
          </a:p>
          <a:p>
            <a:r>
              <a:rPr kumimoji="1" lang="pt-BR" sz="2000"/>
              <a:t>{ public static void main (String args[])</a:t>
            </a:r>
          </a:p>
          <a:p>
            <a:r>
              <a:rPr kumimoji="1" lang="pt-BR" sz="2000"/>
              <a:t>  {   Quadrado q = new Quadrado(10,10);</a:t>
            </a:r>
          </a:p>
          <a:p>
            <a:r>
              <a:rPr kumimoji="1" lang="pt-BR" sz="2000"/>
              <a:t>      q.desenha();</a:t>
            </a:r>
          </a:p>
          <a:p>
            <a:r>
              <a:rPr kumimoji="1" lang="pt-BR" sz="2000"/>
              <a:t>      q.move(50,50);</a:t>
            </a:r>
          </a:p>
          <a:p>
            <a:r>
              <a:rPr kumimoji="1" lang="pt-BR" sz="2000"/>
              <a:t>      q.apaga();</a:t>
            </a:r>
          </a:p>
          <a:p>
            <a:r>
              <a:rPr kumimoji="1" lang="pt-BR" sz="2000"/>
              <a:t>   }</a:t>
            </a:r>
          </a:p>
          <a:p>
            <a:r>
              <a:rPr kumimoji="1" lang="pt-BR" sz="2000"/>
              <a:t>}</a:t>
            </a:r>
            <a:endParaRPr kumimoji="1" lang="pt-BR" sz="2400">
              <a:latin typeface="Times New Roman" charset="0"/>
            </a:endParaRPr>
          </a:p>
        </p:txBody>
      </p:sp>
      <p:sp>
        <p:nvSpPr>
          <p:cNvPr id="156680" name="AutoShape 7"/>
          <p:cNvSpPr>
            <a:spLocks noChangeArrowheads="1"/>
          </p:cNvSpPr>
          <p:nvPr/>
        </p:nvSpPr>
        <p:spPr bwMode="auto">
          <a:xfrm>
            <a:off x="5067300" y="2400300"/>
            <a:ext cx="4095750" cy="723900"/>
          </a:xfrm>
          <a:prstGeom prst="wedgeRectCallout">
            <a:avLst>
              <a:gd name="adj1" fmla="val -61630"/>
              <a:gd name="adj2" fmla="val 458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Implementação obrigatória dos métodos definidos na classe abstrata.</a:t>
            </a:r>
            <a:endParaRPr lang="pt-BR" b="1"/>
          </a:p>
        </p:txBody>
      </p:sp>
      <p:sp>
        <p:nvSpPr>
          <p:cNvPr id="156681" name="AutoShape 8"/>
          <p:cNvSpPr>
            <a:spLocks noChangeArrowheads="1"/>
          </p:cNvSpPr>
          <p:nvPr/>
        </p:nvSpPr>
        <p:spPr bwMode="auto">
          <a:xfrm>
            <a:off x="2076450" y="4781550"/>
            <a:ext cx="1352550" cy="1066800"/>
          </a:xfrm>
          <a:prstGeom prst="wedgeRectCallout">
            <a:avLst>
              <a:gd name="adj1" fmla="val 103523"/>
              <a:gd name="adj2" fmla="val -796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Classe para testar o exemplo.</a:t>
            </a:r>
            <a:endParaRPr lang="pt-BR" b="1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6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A36F96C-C845-4F70-B101-675820F56005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57699" name="Rectangle 2"/>
          <p:cNvSpPr>
            <a:spLocks noChangeArrowheads="1"/>
          </p:cNvSpPr>
          <p:nvPr/>
        </p:nvSpPr>
        <p:spPr bwMode="auto">
          <a:xfrm>
            <a:off x="563671" y="571500"/>
            <a:ext cx="964712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Exercícios</a:t>
            </a:r>
          </a:p>
        </p:txBody>
      </p:sp>
      <p:sp>
        <p:nvSpPr>
          <p:cNvPr id="157700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701458" y="1414462"/>
            <a:ext cx="10652342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pt-BR" dirty="0"/>
              <a:t>	Uma seguradora vende produtos para seus clientes. Os produtos vendidos pela seguradora podem ser: seguro de vida, residencial ou de automóvel. Os seguros de vida possuem o nome do beneficiário, valor da apólice e idade do segurado. O seguro residencial possui o nome do beneficiário, valor da apólice, </a:t>
            </a:r>
            <a:r>
              <a:rPr lang="pt-BR" dirty="0" err="1"/>
              <a:t>endereco</a:t>
            </a:r>
            <a:r>
              <a:rPr lang="pt-BR" dirty="0"/>
              <a:t> do imóvel e ano de construção do mesmo. O seguro de automóveis possui o nome do beneficiário, valor da apólice, o numero do chassi do carro e o ano de fabricação. Sabe-se que o valor do premio de um seguro de vida corresponde ao valor da apólice acrescido de 10% caso o segurado venha a falecer com menos que 50 anos; Sabe-se que o valor do premio no seguro residencial é o valor da apólice menos a depreciação do imóvel, que corresponde a 0.2 % do valor da apólice por ano de construção. Sabe-se que o valor do premio no seguro do automóvel corresponde a 90% do valor da apólice menos 2% de depreciação por ano de fabricação do automóvel.</a:t>
            </a:r>
          </a:p>
          <a:p>
            <a:pPr marL="457200" indent="-457200"/>
            <a:endParaRPr lang="pt-BR" dirty="0"/>
          </a:p>
          <a:p>
            <a:pPr marL="457200" indent="-457200"/>
            <a:r>
              <a:rPr lang="pt-BR" dirty="0"/>
              <a:t>	Para o cenário descrito acima, apresente o esquema de classes e implemente-as em Java</a:t>
            </a:r>
          </a:p>
          <a:p>
            <a:pPr marL="457200" indent="-457200"/>
            <a:r>
              <a:rPr lang="pt-BR" dirty="0"/>
              <a:t>	A classe produto deverá conter um método abstrato calcula, que será responsável por calcular o valor do prêmio de um seguro.</a:t>
            </a:r>
          </a:p>
          <a:p>
            <a:pPr marL="457200" indent="-457200"/>
            <a:r>
              <a:rPr lang="pt-BR" dirty="0"/>
              <a:t>	Construir também métodos </a:t>
            </a:r>
            <a:r>
              <a:rPr lang="pt-BR" dirty="0" err="1"/>
              <a:t>toString</a:t>
            </a:r>
            <a:r>
              <a:rPr lang="pt-BR" dirty="0"/>
              <a:t> para todas as classes.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5E00C5E-5B84-4CF3-879F-D7DFDF2B89D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59747" name="Rectangle 2"/>
          <p:cNvSpPr>
            <a:spLocks noChangeArrowheads="1"/>
          </p:cNvSpPr>
          <p:nvPr/>
        </p:nvSpPr>
        <p:spPr bwMode="auto">
          <a:xfrm>
            <a:off x="563671" y="571500"/>
            <a:ext cx="964712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Interface</a:t>
            </a:r>
          </a:p>
        </p:txBody>
      </p:sp>
      <p:sp>
        <p:nvSpPr>
          <p:cNvPr id="159748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851770" y="1409526"/>
            <a:ext cx="940348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b="1" dirty="0"/>
              <a:t> </a:t>
            </a:r>
            <a:r>
              <a:rPr lang="pt-BR" sz="2400" dirty="0"/>
              <a:t>Classes abstratas podem conter métodos abstratos e não abstratos</a:t>
            </a:r>
          </a:p>
          <a:p>
            <a:endParaRPr lang="pt-BR" sz="2400" dirty="0"/>
          </a:p>
          <a:p>
            <a:r>
              <a:rPr lang="pt-BR" sz="2400" dirty="0"/>
              <a:t>Se uma classe abstrata tiver APENAS métodos abstratos, podemos criá-la como uma Interface</a:t>
            </a:r>
          </a:p>
          <a:p>
            <a:endParaRPr lang="pt-BR" sz="2400" dirty="0"/>
          </a:p>
          <a:p>
            <a:r>
              <a:rPr lang="pt-BR" sz="2400" dirty="0"/>
              <a:t>Interface não pode ser instanciada</a:t>
            </a:r>
          </a:p>
          <a:p>
            <a:endParaRPr lang="pt-BR" sz="2400" dirty="0"/>
          </a:p>
          <a:p>
            <a:r>
              <a:rPr lang="pt-BR" sz="2400" dirty="0"/>
              <a:t>Todos os métodos são implicitamente abstract e </a:t>
            </a:r>
            <a:r>
              <a:rPr lang="pt-BR" sz="2400" dirty="0" err="1"/>
              <a:t>public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Atributos serão implicitamente </a:t>
            </a:r>
            <a:r>
              <a:rPr lang="pt-BR" sz="2400" dirty="0" err="1"/>
              <a:t>static</a:t>
            </a:r>
            <a:r>
              <a:rPr lang="pt-BR" sz="2400" dirty="0"/>
              <a:t> e final e devem ser inicializados na declaração</a:t>
            </a:r>
          </a:p>
          <a:p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5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4F75333-9845-4BE5-9D7C-50FE343C441D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60771" name="Rectangle 2"/>
          <p:cNvSpPr>
            <a:spLocks noChangeArrowheads="1"/>
          </p:cNvSpPr>
          <p:nvPr/>
        </p:nvSpPr>
        <p:spPr bwMode="auto">
          <a:xfrm>
            <a:off x="551145" y="571500"/>
            <a:ext cx="965965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Interface x </a:t>
            </a:r>
            <a:r>
              <a:rPr lang="pt-BR" sz="3600" dirty="0" smtClean="0"/>
              <a:t>Herança</a:t>
            </a:r>
            <a:endParaRPr lang="pt-BR" sz="3600" dirty="0"/>
          </a:p>
        </p:txBody>
      </p:sp>
      <p:sp>
        <p:nvSpPr>
          <p:cNvPr id="160772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60773" name="Rectangle 4"/>
          <p:cNvSpPr>
            <a:spLocks noChangeArrowheads="1"/>
          </p:cNvSpPr>
          <p:nvPr/>
        </p:nvSpPr>
        <p:spPr bwMode="auto">
          <a:xfrm>
            <a:off x="989556" y="1397000"/>
            <a:ext cx="9265694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dirty="0"/>
              <a:t> Uma classe filha pode herdar de apenas uma classe (abstrata ou não), ou seja, não é permitida herança </a:t>
            </a:r>
            <a:r>
              <a:rPr lang="pt-BR" sz="2400" dirty="0" smtClean="0"/>
              <a:t>múltipla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Uma classe pode implementar várias interfaces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Interfaces são usadas também para implementar uma biblioteca de constantes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8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C77D7BEFE93C4595EF0AF6DB604ED6" ma:contentTypeVersion="2" ma:contentTypeDescription="Crie um novo documento." ma:contentTypeScope="" ma:versionID="9c5817f9d1c7d856dfd704769b961470">
  <xsd:schema xmlns:xsd="http://www.w3.org/2001/XMLSchema" xmlns:xs="http://www.w3.org/2001/XMLSchema" xmlns:p="http://schemas.microsoft.com/office/2006/metadata/properties" xmlns:ns2="529d2e44-7589-44e6-8745-2360c925dd03" targetNamespace="http://schemas.microsoft.com/office/2006/metadata/properties" ma:root="true" ma:fieldsID="e711b51800e9015640d3e2d3955f0a57" ns2:_="">
    <xsd:import namespace="529d2e44-7589-44e6-8745-2360c925dd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d2e44-7589-44e6-8745-2360c925d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DF30F7-D993-4249-8105-E0A1EA30AC17}"/>
</file>

<file path=customXml/itemProps2.xml><?xml version="1.0" encoding="utf-8"?>
<ds:datastoreItem xmlns:ds="http://schemas.openxmlformats.org/officeDocument/2006/customXml" ds:itemID="{BA58F994-7D7E-47B3-978B-6C0C1EE50252}"/>
</file>

<file path=customXml/itemProps3.xml><?xml version="1.0" encoding="utf-8"?>
<ds:datastoreItem xmlns:ds="http://schemas.openxmlformats.org/officeDocument/2006/customXml" ds:itemID="{3F7F05D4-040B-4289-802C-2CA76698CE8A}"/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1175</Words>
  <Application>Microsoft Office PowerPoint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Tema do Office</vt:lpstr>
      <vt:lpstr>Programação Orientada a Objetos  Aula 6 – Classe abstrata e Interface </vt:lpstr>
      <vt:lpstr>Plano de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48</cp:revision>
  <dcterms:created xsi:type="dcterms:W3CDTF">2018-02-07T22:03:14Z</dcterms:created>
  <dcterms:modified xsi:type="dcterms:W3CDTF">2020-11-03T19:19:42Z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0x01010084C77D7BEFE93C4595EF0AF6DB604ED6</vt:lpwstr>
  </property>
</Properties>
</file>