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5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4"/>
  </p:notesMasterIdLst>
  <p:sldIdLst>
    <p:sldId id="256" r:id="rId2"/>
    <p:sldId id="392" r:id="rId3"/>
    <p:sldId id="25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99" r:id="rId15"/>
    <p:sldId id="396" r:id="rId16"/>
    <p:sldId id="398" r:id="rId17"/>
    <p:sldId id="393" r:id="rId18"/>
    <p:sldId id="394" r:id="rId19"/>
    <p:sldId id="284" r:id="rId20"/>
    <p:sldId id="285" r:id="rId21"/>
    <p:sldId id="286" r:id="rId22"/>
    <p:sldId id="287" r:id="rId23"/>
    <p:sldId id="288" r:id="rId24"/>
    <p:sldId id="315" r:id="rId25"/>
    <p:sldId id="342" r:id="rId26"/>
    <p:sldId id="318" r:id="rId27"/>
    <p:sldId id="341" r:id="rId28"/>
    <p:sldId id="320" r:id="rId29"/>
    <p:sldId id="321" r:id="rId30"/>
    <p:sldId id="322" r:id="rId31"/>
    <p:sldId id="344" r:id="rId32"/>
    <p:sldId id="323" r:id="rId33"/>
    <p:sldId id="368" r:id="rId34"/>
    <p:sldId id="351" r:id="rId35"/>
    <p:sldId id="352" r:id="rId36"/>
    <p:sldId id="324" r:id="rId37"/>
    <p:sldId id="325" r:id="rId38"/>
    <p:sldId id="326" r:id="rId39"/>
    <p:sldId id="327" r:id="rId40"/>
    <p:sldId id="328" r:id="rId41"/>
    <p:sldId id="389" r:id="rId42"/>
    <p:sldId id="329" r:id="rId43"/>
    <p:sldId id="390" r:id="rId44"/>
    <p:sldId id="330" r:id="rId45"/>
    <p:sldId id="332" r:id="rId46"/>
    <p:sldId id="333" r:id="rId47"/>
    <p:sldId id="335" r:id="rId48"/>
    <p:sldId id="391" r:id="rId49"/>
    <p:sldId id="370" r:id="rId50"/>
    <p:sldId id="386" r:id="rId51"/>
    <p:sldId id="371" r:id="rId52"/>
    <p:sldId id="385" r:id="rId53"/>
    <p:sldId id="373" r:id="rId54"/>
    <p:sldId id="387" r:id="rId55"/>
    <p:sldId id="376" r:id="rId56"/>
    <p:sldId id="377" r:id="rId57"/>
    <p:sldId id="378" r:id="rId58"/>
    <p:sldId id="379" r:id="rId59"/>
    <p:sldId id="380" r:id="rId60"/>
    <p:sldId id="348" r:id="rId61"/>
    <p:sldId id="397" r:id="rId62"/>
    <p:sldId id="291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DA09-8645-461F-BFE1-0E725BA21DA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7E68-503E-4CEC-88E2-927A662A1C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5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99BF3E-46F7-48AB-8BF3-270E79FF5E63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6630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B54488-89D5-462D-ACD2-8AD5E8C4B87B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6217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B54488-89D5-462D-ACD2-8AD5E8C4B87B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5697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4E60F-177E-4728-A37A-4D7112545F4A}" type="slidenum">
              <a:rPr lang="de-DE"/>
              <a:pPr/>
              <a:t>16</a:t>
            </a:fld>
            <a:endParaRPr lang="de-DE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8B54B9-BEB3-4C8F-BDE9-97E845093C09}" type="slidenum">
              <a:rPr lang="en-US"/>
              <a:pPr/>
              <a:t>17</a:t>
            </a:fld>
            <a:endParaRPr lang="en-US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437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BE197-D05B-4138-9277-9BC7235B4B57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48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6A3C6-E88E-4602-BD7C-F184458220B3}" type="slidenum">
              <a:rPr lang="en-US"/>
              <a:pPr/>
              <a:t>20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649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A1A86-FF84-4C4A-97EA-31FFB39A485E}" type="slidenum">
              <a:rPr lang="en-US"/>
              <a:pPr/>
              <a:t>21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3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518F-5075-4421-BE84-512B6A8E0BD3}" type="slidenum">
              <a:rPr lang="en-US"/>
              <a:pPr/>
              <a:t>22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12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19519-3F0C-471B-BD07-20C91132F8F3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F5EFC2-C348-4562-B780-7F56A39DC6F7}" type="slidenum">
              <a:rPr lang="en-US"/>
              <a:pPr/>
              <a:t>24</a:t>
            </a:fld>
            <a:endParaRPr 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407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6F0938-72A1-4592-82C4-7CA1AD136B1F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56063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012EB1-8411-4357-A152-E895495545FE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465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DE78AA-85DF-47C5-BE2E-732519BD26D3}" type="slidenum">
              <a:rPr lang="en-US"/>
              <a:pPr/>
              <a:t>26</a:t>
            </a:fld>
            <a:endParaRPr 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310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DE78AA-85DF-47C5-BE2E-732519BD26D3}" type="slidenum">
              <a:rPr lang="en-US"/>
              <a:pPr/>
              <a:t>27</a:t>
            </a:fld>
            <a:endParaRPr 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238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6F10C-E80A-4003-AE3F-280B2A6A9347}" type="slidenum">
              <a:rPr lang="en-US"/>
              <a:pPr/>
              <a:t>28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2226-47B3-4C6B-9AEA-86F9A1947640}" type="slidenum">
              <a:rPr lang="en-US"/>
              <a:pPr/>
              <a:t>29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01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CAC84A-8AC3-4C7B-86B8-CF056A275138}" type="slidenum">
              <a:rPr lang="en-US"/>
              <a:pPr/>
              <a:t>30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691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795B11-1191-47C0-A0C0-1675B5DB9C2E}" type="slidenum">
              <a:rPr lang="en-US"/>
              <a:pPr/>
              <a:t>31</a:t>
            </a:fld>
            <a:endParaRPr 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18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7CBBE-B6D2-4CCB-BBB8-E45AAC886FAD}" type="slidenum">
              <a:rPr lang="en-US"/>
              <a:pPr/>
              <a:t>32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12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D2A76E-96E0-4767-99A4-B669A88FDF9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703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D2A76E-96E0-4767-99A4-B669A88FDF9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162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F1758E-357D-45B2-A798-17B208BC7D0A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48106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E825A5-8D40-40A1-8304-59408F91C23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2736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62570-A43D-47C3-ACD2-FA297B62B2D0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94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CEBDD-32ED-4220-A95B-3D6D7D97A425}" type="slidenum">
              <a:rPr lang="en-US"/>
              <a:pPr/>
              <a:t>37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39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A525-DC40-49C3-9DFE-947F83B2D011}" type="slidenum">
              <a:rPr lang="en-US"/>
              <a:pPr/>
              <a:t>38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86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55279-2897-441D-A332-0AC284C5CEB3}" type="slidenum">
              <a:rPr lang="en-US"/>
              <a:pPr/>
              <a:t>39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72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5626C-50A5-4B06-88FC-785C9F06A2C7}" type="slidenum">
              <a:rPr lang="en-US"/>
              <a:pPr/>
              <a:t>40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84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5626C-50A5-4B06-88FC-785C9F06A2C7}" type="slidenum">
              <a:rPr lang="en-US"/>
              <a:pPr/>
              <a:t>41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4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E5016-AEB3-479D-B0A5-2ECD16B6458D}" type="slidenum">
              <a:rPr lang="en-US"/>
              <a:pPr/>
              <a:t>42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E5016-AEB3-479D-B0A5-2ECD16B6458D}" type="slidenum">
              <a:rPr lang="en-US"/>
              <a:pPr/>
              <a:t>43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684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C87B-53A9-467A-889D-BE64F0E6DD45}" type="slidenum">
              <a:rPr lang="en-US"/>
              <a:pPr/>
              <a:t>44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0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312EFC-B995-45C7-8B59-00B69F98D990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27748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C91AA-2638-4E15-95B2-7976487072FD}" type="slidenum">
              <a:rPr lang="en-US"/>
              <a:pPr/>
              <a:t>45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493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61F4F-3AF4-48EC-8570-7C6AE767D657}" type="slidenum">
              <a:rPr lang="en-US"/>
              <a:pPr/>
              <a:t>46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15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542F-E682-4151-9E2D-C992E8A03BBA}" type="slidenum">
              <a:rPr lang="en-US"/>
              <a:pPr/>
              <a:t>47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49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542F-E682-4151-9E2D-C992E8A03BBA}" type="slidenum">
              <a:rPr lang="en-US"/>
              <a:pPr/>
              <a:t>48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87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6F18D4B-AF12-4EF2-81CC-290D06BB72F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560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374E40-164E-4018-A9AF-84D94711D6A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7195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F1E716-BDCE-4051-AF40-B26E0F1353B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626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605295-99BC-4A23-8E11-D9A5E687A38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602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CCF8CE-3484-4CF7-97CE-C5BE10C19435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911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9427E0-DEAD-4C5E-92E6-44B589E9FD3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710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3FD2D1-E419-45BD-B24C-F7CA798DD200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448735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93D06B-9D93-412B-B466-A92AC6F13640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70412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40"/>
            <a:ext cx="5487013" cy="4037997"/>
          </a:xfrm>
          <a:noFill/>
          <a:ln/>
        </p:spPr>
        <p:txBody>
          <a:bodyPr wrap="none" lIns="80163" tIns="40081" rIns="80163" bIns="4008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4223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10C0C-F7E3-40F4-9C73-6FC7141E5497}" type="slidenum">
              <a:rPr lang="en-US"/>
              <a:pPr/>
              <a:t>62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9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97BDD8-DFC8-4AF6-BAF3-0477C4695BB7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899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DBF5CE-8380-4883-9BD3-D09DABDA1702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4887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4BAE30-426C-445A-8DC4-BB6814F61582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0955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BBF75CD-A973-4FEB-961D-05F2D8F89E7D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4541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6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3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6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71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6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2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8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6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0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1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91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8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8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1088A3-FF19-414D-83BA-02E89F04181F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DBBED6-E4A2-4865-B15A-B07070AFB6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6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4ecommerce.net/usuarios-de-internet-mund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4ecommerce.net/usuarios-de-internet-mund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brasil.com/pt-br/insights/relatorio-digital-in-2019-brasi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ranet.org.br/historiadainternet/ocomeco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rnetnobrasil.net/" TargetMode="External"/><Relationship Id="rId4" Type="http://schemas.openxmlformats.org/officeDocument/2006/relationships/hyperlink" Target="http://pt.wikipedia.org/wiki/Hist&#243;ria_da_Interne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c.org.br/horizontes/Atu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c.org.b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c.org.br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803405"/>
            <a:ext cx="8568952" cy="18250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Linguagens de Programação (LP) III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Aula </a:t>
            </a:r>
            <a:r>
              <a:rPr lang="pt-BR" sz="3600" dirty="0"/>
              <a:t>1 – </a:t>
            </a:r>
            <a:r>
              <a:rPr lang="pt-BR" sz="3600" dirty="0" smtClean="0"/>
              <a:t>fundamentos da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347048" cy="1752600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pPr algn="r"/>
            <a:r>
              <a:rPr lang="pt-BR" sz="1800" dirty="0" smtClean="0"/>
              <a:t>Ana Patrícia F. Magalhães Mascarenhas</a:t>
            </a:r>
          </a:p>
          <a:p>
            <a:pPr algn="r"/>
            <a:r>
              <a:rPr lang="pt-BR" sz="1800" dirty="0" smtClean="0">
                <a:hlinkClick r:id="rId2"/>
              </a:rPr>
              <a:t>anapatriciamagalhaes@gmail.com</a:t>
            </a:r>
            <a:endParaRPr lang="pt-BR" sz="1800" dirty="0" smtClean="0"/>
          </a:p>
          <a:p>
            <a:pPr algn="r"/>
            <a:r>
              <a:rPr lang="pt-BR" sz="1800" dirty="0" smtClean="0"/>
              <a:t>2020.1</a:t>
            </a:r>
          </a:p>
          <a:p>
            <a:pPr algn="r"/>
            <a:r>
              <a:rPr lang="pt-BR" sz="1800" dirty="0" smtClean="0"/>
              <a:t>UNEB</a:t>
            </a:r>
          </a:p>
          <a:p>
            <a:pPr algn="r"/>
            <a:endParaRPr lang="pt-BR" sz="1800" dirty="0" smtClean="0"/>
          </a:p>
          <a:p>
            <a:pPr algn="r"/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0" y="1604329"/>
            <a:ext cx="476784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 err="1" smtClean="0"/>
              <a:t>Década</a:t>
            </a:r>
            <a:r>
              <a:rPr lang="en-US" sz="2400" dirty="0" smtClean="0"/>
              <a:t> de 90 (</a:t>
            </a:r>
            <a:r>
              <a:rPr lang="en-US" sz="2400" dirty="0" err="1" smtClean="0"/>
              <a:t>continuação</a:t>
            </a:r>
            <a:r>
              <a:rPr lang="en-US" sz="2400" dirty="0" smtClean="0"/>
              <a:t>):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 err="1" smtClean="0"/>
              <a:t>Em</a:t>
            </a:r>
            <a:r>
              <a:rPr lang="en-US" sz="2400" dirty="0" smtClean="0"/>
              <a:t> 1993 </a:t>
            </a:r>
            <a:r>
              <a:rPr lang="en-US" sz="2400" dirty="0" err="1" smtClean="0"/>
              <a:t>vem</a:t>
            </a:r>
            <a:r>
              <a:rPr lang="en-US" sz="2400" dirty="0" smtClean="0"/>
              <a:t> a </a:t>
            </a:r>
            <a:r>
              <a:rPr lang="en-US" sz="2400" dirty="0" err="1" smtClean="0"/>
              <a:t>popularização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Web: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000" dirty="0" smtClean="0"/>
              <a:t>NCSA Mosaic 1.0: </a:t>
            </a:r>
            <a:r>
              <a:rPr lang="en-US" sz="2000" dirty="0" err="1" smtClean="0"/>
              <a:t>primeiro</a:t>
            </a:r>
            <a:r>
              <a:rPr lang="en-US" sz="2000" dirty="0" smtClean="0"/>
              <a:t> </a:t>
            </a:r>
            <a:r>
              <a:rPr lang="en-US" sz="2000" dirty="0" err="1" smtClean="0"/>
              <a:t>navegador</a:t>
            </a:r>
            <a:r>
              <a:rPr lang="en-US" sz="2000" dirty="0" smtClean="0"/>
              <a:t> web popular.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643314"/>
            <a:ext cx="3428640" cy="2776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6000" y="1183804"/>
            <a:ext cx="388800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90 (</a:t>
            </a:r>
            <a:r>
              <a:rPr lang="en-US" dirty="0" err="1" smtClean="0"/>
              <a:t>continuação</a:t>
            </a:r>
            <a:r>
              <a:rPr lang="en-US" dirty="0" smtClean="0"/>
              <a:t>):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1994: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Marc </a:t>
            </a:r>
            <a:r>
              <a:rPr lang="en-US" dirty="0" err="1" smtClean="0"/>
              <a:t>Andreesen</a:t>
            </a:r>
            <a:r>
              <a:rPr lang="en-US" dirty="0" smtClean="0"/>
              <a:t> </a:t>
            </a:r>
            <a:r>
              <a:rPr lang="en-US" dirty="0" err="1" smtClean="0"/>
              <a:t>demitiu</a:t>
            </a:r>
            <a:r>
              <a:rPr lang="en-US" dirty="0" smtClean="0"/>
              <a:t>-se </a:t>
            </a:r>
            <a:r>
              <a:rPr lang="en-US" dirty="0" err="1" smtClean="0"/>
              <a:t>da</a:t>
            </a:r>
            <a:r>
              <a:rPr lang="en-US" dirty="0" smtClean="0"/>
              <a:t> NCSA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formar</a:t>
            </a:r>
            <a:r>
              <a:rPr lang="en-US" dirty="0" smtClean="0"/>
              <a:t> a </a:t>
            </a:r>
            <a:r>
              <a:rPr lang="en-US" i="1" dirty="0" smtClean="0"/>
              <a:t>Netscape Communications Corporation.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E </a:t>
            </a:r>
            <a:r>
              <a:rPr lang="en-US" dirty="0" err="1" smtClean="0"/>
              <a:t>lança</a:t>
            </a:r>
            <a:r>
              <a:rPr lang="en-US" dirty="0" smtClean="0"/>
              <a:t>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do Netscape.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1995: 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Microsoft </a:t>
            </a:r>
            <a:r>
              <a:rPr lang="en-US" dirty="0" err="1" smtClean="0"/>
              <a:t>compra</a:t>
            </a:r>
            <a:r>
              <a:rPr lang="en-US" dirty="0" smtClean="0"/>
              <a:t> o Internet Explorer </a:t>
            </a:r>
            <a:r>
              <a:rPr lang="en-US" dirty="0" err="1" smtClean="0"/>
              <a:t>da</a:t>
            </a:r>
            <a:r>
              <a:rPr lang="en-US" dirty="0" smtClean="0"/>
              <a:t> Spyglasses inc.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começo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guerra</a:t>
            </a:r>
            <a:r>
              <a:rPr lang="en-US" i="1" dirty="0" smtClean="0"/>
              <a:t> dos browsers”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1998: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Queda</a:t>
            </a:r>
            <a:r>
              <a:rPr lang="en-US" dirty="0" smtClean="0"/>
              <a:t> do Netscape e </a:t>
            </a:r>
            <a:r>
              <a:rPr lang="en-US" dirty="0" err="1" smtClean="0"/>
              <a:t>domínio</a:t>
            </a:r>
            <a:r>
              <a:rPr lang="en-US" dirty="0" smtClean="0"/>
              <a:t> do IE.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 Netscape </a:t>
            </a:r>
            <a:r>
              <a:rPr lang="en-US" dirty="0" err="1" smtClean="0"/>
              <a:t>libera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navedagor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Anos</a:t>
            </a:r>
            <a:r>
              <a:rPr lang="en-US" dirty="0" smtClean="0"/>
              <a:t> 2000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RNP2 </a:t>
            </a:r>
            <a:r>
              <a:rPr lang="en-US" dirty="0" err="1" smtClean="0"/>
              <a:t>conectando</a:t>
            </a:r>
            <a:r>
              <a:rPr lang="en-US" dirty="0" smtClean="0"/>
              <a:t> as 27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federativas</a:t>
            </a:r>
            <a:r>
              <a:rPr lang="en-US" dirty="0" smtClean="0"/>
              <a:t> do </a:t>
            </a:r>
            <a:r>
              <a:rPr lang="en-US" dirty="0" err="1" smtClean="0"/>
              <a:t>Brasil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FHC </a:t>
            </a:r>
            <a:r>
              <a:rPr lang="en-US" dirty="0" err="1" smtClean="0"/>
              <a:t>transforma</a:t>
            </a:r>
            <a:r>
              <a:rPr lang="en-US" dirty="0" smtClean="0"/>
              <a:t> a RNP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social.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Ganha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autonomia</a:t>
            </a:r>
            <a:r>
              <a:rPr lang="en-US" dirty="0" smtClean="0"/>
              <a:t> </a:t>
            </a:r>
            <a:r>
              <a:rPr lang="en-US" dirty="0" err="1" smtClean="0"/>
              <a:t>administrativa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Até</a:t>
            </a:r>
            <a:r>
              <a:rPr lang="en-US" dirty="0" smtClean="0"/>
              <a:t> 2003 </a:t>
            </a:r>
            <a:r>
              <a:rPr lang="en-US" dirty="0" err="1" smtClean="0"/>
              <a:t>cerca</a:t>
            </a:r>
            <a:r>
              <a:rPr lang="en-US" dirty="0" smtClean="0"/>
              <a:t> de 600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conectadas</a:t>
            </a:r>
            <a:r>
              <a:rPr lang="en-US" dirty="0" smtClean="0"/>
              <a:t>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Atualmente</a:t>
            </a:r>
            <a:r>
              <a:rPr lang="en-US" dirty="0" smtClean="0"/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W3C (World Wide Web </a:t>
            </a:r>
            <a:r>
              <a:rPr lang="en-US" dirty="0" err="1" smtClean="0"/>
              <a:t>Consostium</a:t>
            </a:r>
            <a:r>
              <a:rPr lang="en-US" dirty="0" smtClean="0"/>
              <a:t>)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padronização</a:t>
            </a:r>
            <a:r>
              <a:rPr lang="en-US" dirty="0" smtClean="0"/>
              <a:t> de </a:t>
            </a:r>
            <a:r>
              <a:rPr lang="en-US" dirty="0" err="1" smtClean="0"/>
              <a:t>tecnologias</a:t>
            </a:r>
            <a:r>
              <a:rPr lang="en-US" dirty="0" smtClean="0"/>
              <a:t> web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Xml, Html, </a:t>
            </a:r>
            <a:r>
              <a:rPr lang="en-US" dirty="0" err="1" smtClean="0"/>
              <a:t>Css</a:t>
            </a:r>
            <a:r>
              <a:rPr lang="en-US" dirty="0" smtClean="0"/>
              <a:t>, Soap, XSLT etc.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Liderada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Tim B. Lee.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RNP </a:t>
            </a:r>
            <a:r>
              <a:rPr lang="en-US" dirty="0" err="1" smtClean="0"/>
              <a:t>eleva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> a 11Gbps.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0401" y="4572480"/>
            <a:ext cx="699840" cy="8640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Internet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376772"/>
            <a:ext cx="8228160" cy="1239224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err="1" smtClean="0"/>
              <a:t>Há</a:t>
            </a:r>
            <a:r>
              <a:rPr lang="en-US" sz="1600" dirty="0" smtClean="0"/>
              <a:t> </a:t>
            </a:r>
            <a:r>
              <a:rPr lang="en-US" sz="1600" dirty="0" err="1" smtClean="0"/>
              <a:t>aproximadamente</a:t>
            </a:r>
            <a:r>
              <a:rPr lang="en-US" sz="1600" dirty="0" smtClean="0"/>
              <a:t> 4,66 </a:t>
            </a:r>
            <a:r>
              <a:rPr lang="en-US" sz="1600" dirty="0" err="1" smtClean="0"/>
              <a:t>bilhões</a:t>
            </a:r>
            <a:r>
              <a:rPr lang="en-US" sz="1600" dirty="0" smtClean="0"/>
              <a:t> de </a:t>
            </a:r>
            <a:r>
              <a:rPr lang="en-US" sz="1600" dirty="0" err="1" smtClean="0"/>
              <a:t>usuários</a:t>
            </a:r>
            <a:r>
              <a:rPr lang="en-US" sz="1600" dirty="0" smtClean="0"/>
              <a:t> no </a:t>
            </a:r>
            <a:r>
              <a:rPr lang="en-US" sz="1600" dirty="0" err="1" smtClean="0"/>
              <a:t>mundo</a:t>
            </a:r>
            <a:r>
              <a:rPr lang="en-US" sz="1600" dirty="0" smtClean="0"/>
              <a:t> (dados de Jan 2021).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23529" y="6324175"/>
            <a:ext cx="829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https://marketing4ecommerce.net/usuarios-de-internet-mundo</a:t>
            </a:r>
            <a:r>
              <a:rPr lang="pt-BR" sz="1200" dirty="0" smtClean="0">
                <a:hlinkClick r:id="rId3"/>
              </a:rPr>
              <a:t>/</a:t>
            </a:r>
            <a:r>
              <a:rPr lang="pt-BR" sz="1200" dirty="0" smtClean="0"/>
              <a:t>    Acessado em 23/02/2021</a:t>
            </a:r>
            <a:endParaRPr lang="pt-BR" sz="1200" dirty="0"/>
          </a:p>
        </p:txBody>
      </p:sp>
      <p:pic>
        <p:nvPicPr>
          <p:cNvPr id="1026" name="Picture 2" descr="https://marketing4ecommerce.net/wp-content/uploads/2021/01/lamina-3-veintit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14" y="2204864"/>
            <a:ext cx="6938681" cy="39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em números</a:t>
            </a:r>
            <a:endParaRPr lang="pt-BR" dirty="0"/>
          </a:p>
        </p:txBody>
      </p:sp>
      <p:pic>
        <p:nvPicPr>
          <p:cNvPr id="2050" name="Picture 2" descr="https://marketing4ecommerce.net/wp-content/uploads/2021/01/lamina-5-veintise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3" y="1820670"/>
            <a:ext cx="7981760" cy="44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82129" y="2924944"/>
            <a:ext cx="77768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err="1"/>
              <a:t>Mais</a:t>
            </a:r>
            <a:r>
              <a:rPr lang="en-US" sz="2000" dirty="0"/>
              <a:t> do </a:t>
            </a:r>
            <a:r>
              <a:rPr lang="en-US" sz="2000" dirty="0" err="1"/>
              <a:t>que</a:t>
            </a:r>
            <a:r>
              <a:rPr lang="en-US" sz="2000" dirty="0"/>
              <a:t> um </a:t>
            </a:r>
            <a:r>
              <a:rPr lang="en-US" sz="2000" dirty="0" err="1"/>
              <a:t>fenômeno</a:t>
            </a:r>
            <a:r>
              <a:rPr lang="en-US" sz="2000" dirty="0"/>
              <a:t> </a:t>
            </a:r>
            <a:r>
              <a:rPr lang="en-US" sz="2000" dirty="0" err="1"/>
              <a:t>tecnológico</a:t>
            </a:r>
            <a:r>
              <a:rPr lang="en-US" sz="2000" dirty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Um </a:t>
            </a:r>
            <a:r>
              <a:rPr lang="en-US" sz="2000" dirty="0" err="1"/>
              <a:t>fenômeno</a:t>
            </a:r>
            <a:r>
              <a:rPr lang="en-US" sz="2000" dirty="0"/>
              <a:t> social.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i="1" dirty="0"/>
              <a:t>“</a:t>
            </a:r>
            <a:r>
              <a:rPr lang="en-US" sz="2000" i="1" dirty="0" err="1"/>
              <a:t>Tão</a:t>
            </a:r>
            <a:r>
              <a:rPr lang="en-US" sz="2000" i="1" dirty="0"/>
              <a:t> </a:t>
            </a:r>
            <a:r>
              <a:rPr lang="en-US" sz="2000" i="1" dirty="0" err="1"/>
              <a:t>importante</a:t>
            </a:r>
            <a:r>
              <a:rPr lang="en-US" sz="2000" i="1" dirty="0"/>
              <a:t> </a:t>
            </a:r>
            <a:r>
              <a:rPr lang="en-US" sz="2000" i="1" dirty="0" err="1"/>
              <a:t>quanto</a:t>
            </a:r>
            <a:r>
              <a:rPr lang="en-US" sz="2000" i="1" dirty="0"/>
              <a:t> a </a:t>
            </a:r>
            <a:r>
              <a:rPr lang="en-US" sz="2000" i="1" dirty="0" err="1"/>
              <a:t>revolução</a:t>
            </a:r>
            <a:r>
              <a:rPr lang="en-US" sz="2000" i="1" dirty="0"/>
              <a:t> industrial”.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i="1" dirty="0"/>
              <a:t>“A internet </a:t>
            </a:r>
            <a:r>
              <a:rPr lang="en-US" sz="2000" i="1" dirty="0" err="1"/>
              <a:t>tornou</a:t>
            </a:r>
            <a:r>
              <a:rPr lang="en-US" sz="2000" i="1" dirty="0"/>
              <a:t> o </a:t>
            </a:r>
            <a:r>
              <a:rPr lang="en-US" sz="2000" i="1" dirty="0" err="1"/>
              <a:t>mundo</a:t>
            </a:r>
            <a:r>
              <a:rPr lang="en-US" sz="2000" i="1" dirty="0"/>
              <a:t> </a:t>
            </a:r>
            <a:r>
              <a:rPr lang="en-US" sz="2000" i="1" dirty="0" err="1"/>
              <a:t>menor</a:t>
            </a:r>
            <a:r>
              <a:rPr lang="en-US" sz="2000" i="1" dirty="0"/>
              <a:t>”.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9" y="6324175"/>
            <a:ext cx="829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https://marketing4ecommerce.net/usuarios-de-internet-mundo</a:t>
            </a:r>
            <a:r>
              <a:rPr lang="pt-BR" sz="1200" dirty="0" smtClean="0">
                <a:hlinkClick r:id="rId3"/>
              </a:rPr>
              <a:t>/</a:t>
            </a:r>
            <a:r>
              <a:rPr lang="pt-BR" sz="1200" dirty="0" smtClean="0"/>
              <a:t>    Acessado em 23/02/2021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803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Internet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376772"/>
            <a:ext cx="8228160" cy="1908212"/>
          </a:xfrm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err="1" smtClean="0"/>
              <a:t>Brasil</a:t>
            </a:r>
            <a:r>
              <a:rPr lang="en-US" sz="1600" dirty="0" smtClean="0"/>
              <a:t> digital (2019) </a:t>
            </a:r>
            <a:r>
              <a:rPr lang="en-US" sz="1600" dirty="0" err="1" smtClean="0"/>
              <a:t>acessado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06/02/2020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smtClean="0"/>
              <a:t>O </a:t>
            </a:r>
            <a:r>
              <a:rPr lang="en-US" sz="1400" dirty="0" err="1" smtClean="0"/>
              <a:t>número</a:t>
            </a:r>
            <a:r>
              <a:rPr lang="en-US" sz="1400" dirty="0" smtClean="0"/>
              <a:t> de </a:t>
            </a:r>
            <a:r>
              <a:rPr lang="en-US" sz="1400" dirty="0" err="1" smtClean="0"/>
              <a:t>brasileiros</a:t>
            </a:r>
            <a:r>
              <a:rPr lang="en-US" sz="1400" dirty="0" smtClean="0"/>
              <a:t> com </a:t>
            </a:r>
            <a:r>
              <a:rPr lang="en-US" sz="1400" dirty="0" err="1" smtClean="0"/>
              <a:t>acesso</a:t>
            </a:r>
            <a:r>
              <a:rPr lang="en-US" sz="1400" dirty="0" smtClean="0"/>
              <a:t> à internet </a:t>
            </a:r>
            <a:r>
              <a:rPr lang="en-US" sz="1400" dirty="0" err="1" smtClean="0"/>
              <a:t>aumentou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10 </a:t>
            </a:r>
            <a:r>
              <a:rPr lang="en-US" sz="1400" dirty="0" err="1" smtClean="0"/>
              <a:t>milhões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2019 (</a:t>
            </a:r>
            <a:r>
              <a:rPr lang="en-US" sz="1400" dirty="0" err="1" smtClean="0"/>
              <a:t>cresimento</a:t>
            </a:r>
            <a:r>
              <a:rPr lang="en-US" sz="1400" dirty="0" smtClean="0"/>
              <a:t> de 7,2%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relação</a:t>
            </a:r>
            <a:r>
              <a:rPr lang="en-US" sz="1400" dirty="0" smtClean="0"/>
              <a:t>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ano</a:t>
            </a:r>
            <a:r>
              <a:rPr lang="en-US" sz="1400" dirty="0" smtClean="0"/>
              <a:t> de 2018.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err="1" smtClean="0"/>
              <a:t>Temos</a:t>
            </a:r>
            <a:r>
              <a:rPr lang="en-US" sz="1400" dirty="0" smtClean="0"/>
              <a:t> um total de 140 </a:t>
            </a:r>
            <a:r>
              <a:rPr lang="en-US" sz="1400" dirty="0" err="1" smtClean="0"/>
              <a:t>milhões</a:t>
            </a:r>
            <a:r>
              <a:rPr lang="en-US" sz="1400" dirty="0" smtClean="0"/>
              <a:t> de </a:t>
            </a:r>
            <a:r>
              <a:rPr lang="en-US" sz="1400" dirty="0" err="1" smtClean="0"/>
              <a:t>usuários</a:t>
            </a:r>
            <a:r>
              <a:rPr lang="en-US" sz="1400" dirty="0" smtClean="0"/>
              <a:t> </a:t>
            </a:r>
            <a:r>
              <a:rPr lang="en-US" sz="1400" dirty="0" err="1" smtClean="0"/>
              <a:t>ativos</a:t>
            </a:r>
            <a:r>
              <a:rPr lang="en-US" sz="1400" dirty="0" smtClean="0"/>
              <a:t>.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smtClean="0"/>
              <a:t>85% dos </a:t>
            </a:r>
            <a:r>
              <a:rPr lang="en-US" sz="1400" dirty="0" err="1" smtClean="0"/>
              <a:t>usuários</a:t>
            </a:r>
            <a:r>
              <a:rPr lang="en-US" sz="1400" dirty="0" smtClean="0"/>
              <a:t> do </a:t>
            </a:r>
            <a:r>
              <a:rPr lang="en-US" sz="1400" dirty="0" err="1" smtClean="0"/>
              <a:t>Brasil</a:t>
            </a:r>
            <a:r>
              <a:rPr lang="en-US" sz="1400" dirty="0" smtClean="0"/>
              <a:t> </a:t>
            </a:r>
            <a:r>
              <a:rPr lang="en-US" sz="1400" dirty="0" err="1" smtClean="0"/>
              <a:t>navegam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internet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dias</a:t>
            </a:r>
            <a:r>
              <a:rPr lang="en-US" sz="1400" dirty="0" smtClean="0"/>
              <a:t>.</a:t>
            </a:r>
          </a:p>
          <a:p>
            <a:pPr marL="848886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brasileiros</a:t>
            </a:r>
            <a:r>
              <a:rPr lang="en-US" sz="1400" dirty="0" smtClean="0"/>
              <a:t> </a:t>
            </a:r>
            <a:r>
              <a:rPr lang="en-US" sz="1400" dirty="0" err="1" smtClean="0"/>
              <a:t>gastam</a:t>
            </a:r>
            <a:r>
              <a:rPr lang="en-US" sz="1400" dirty="0" smtClean="0"/>
              <a:t> 9h e 29min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dia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Internet, </a:t>
            </a:r>
            <a:r>
              <a:rPr lang="en-US" sz="1400" dirty="0" err="1" smtClean="0"/>
              <a:t>atrás</a:t>
            </a:r>
            <a:r>
              <a:rPr lang="en-US" sz="1400" dirty="0" smtClean="0"/>
              <a:t> </a:t>
            </a:r>
            <a:r>
              <a:rPr lang="en-US" sz="1400" dirty="0" err="1" smtClean="0"/>
              <a:t>somente</a:t>
            </a:r>
            <a:r>
              <a:rPr lang="en-US" sz="1400" dirty="0" smtClean="0"/>
              <a:t> das Filipinas (media global de 6h 42min)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600" dirty="0"/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6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23529" y="6324175"/>
            <a:ext cx="829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hlinkClick r:id="rId3"/>
              </a:rPr>
              <a:t>https://www.pagbrasil.com/pt-br/insights/relatorio-digital-in-2019-brasil</a:t>
            </a:r>
            <a:r>
              <a:rPr lang="pt-BR" sz="1200" smtClean="0">
                <a:hlinkClick r:id="rId3"/>
              </a:rPr>
              <a:t>/</a:t>
            </a:r>
            <a:r>
              <a:rPr lang="pt-BR" sz="1200" smtClean="0"/>
              <a:t>   Acessado </a:t>
            </a:r>
            <a:r>
              <a:rPr lang="pt-BR" sz="1200" dirty="0" smtClean="0"/>
              <a:t>em 06/02/2020</a:t>
            </a:r>
            <a:endParaRPr lang="pt-BR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6" y="3284984"/>
            <a:ext cx="7293049" cy="26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62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Prática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Vamos discutir sobre os efeitos da internet no Brasil e no mundo? E a pandemia?</a:t>
            </a:r>
          </a:p>
          <a:p>
            <a:pPr marL="457200" indent="-457200">
              <a:buAutoNum type="arabicParenR"/>
            </a:pPr>
            <a:endParaRPr lang="pt-BR" sz="2400" dirty="0" smtClean="0"/>
          </a:p>
          <a:p>
            <a:pPr lvl="1">
              <a:buFont typeface="Wingdings" pitchFamily="2" charset="2"/>
              <a:buChar char="ü"/>
            </a:pPr>
            <a:r>
              <a:rPr lang="pt-BR" sz="2200" dirty="0" smtClean="0">
                <a:latin typeface="Arial" pitchFamily="34" charset="0"/>
              </a:rPr>
              <a:t>O que mudou com a pandemia</a:t>
            </a:r>
          </a:p>
          <a:p>
            <a:pPr lvl="1">
              <a:buFont typeface="Wingdings" pitchFamily="2" charset="2"/>
              <a:buChar char="ü"/>
            </a:pPr>
            <a:r>
              <a:rPr lang="pt-BR" sz="2200" dirty="0" smtClean="0">
                <a:latin typeface="Arial" pitchFamily="34" charset="0"/>
              </a:rPr>
              <a:t>O que mudou na vida das pessoas e das empresas</a:t>
            </a:r>
          </a:p>
          <a:p>
            <a:pPr lvl="1">
              <a:buFont typeface="Wingdings" pitchFamily="2" charset="2"/>
              <a:buChar char="ü"/>
            </a:pPr>
            <a:r>
              <a:rPr lang="pt-BR" sz="2200" dirty="0" smtClean="0">
                <a:latin typeface="Arial" pitchFamily="34" charset="0"/>
              </a:rPr>
              <a:t>Como isso afetou a sua vida</a:t>
            </a:r>
          </a:p>
          <a:p>
            <a:endParaRPr lang="en-US" dirty="0" smtClean="0"/>
          </a:p>
          <a:p>
            <a:pPr>
              <a:buFont typeface="Verdana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2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Introdução</a:t>
            </a: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e 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sinônimos</a:t>
            </a:r>
            <a:r>
              <a:rPr lang="en-US" dirty="0" smtClean="0"/>
              <a:t>?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: </a:t>
            </a:r>
            <a:r>
              <a:rPr lang="en-US" dirty="0" err="1" smtClean="0"/>
              <a:t>teia</a:t>
            </a:r>
            <a:r>
              <a:rPr lang="en-US" dirty="0" smtClean="0"/>
              <a:t>, </a:t>
            </a:r>
            <a:r>
              <a:rPr lang="en-US" dirty="0" err="1" smtClean="0"/>
              <a:t>emaranhado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Net</a:t>
            </a:r>
            <a:r>
              <a:rPr lang="en-US" dirty="0" smtClean="0"/>
              <a:t>: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: infra-</a:t>
            </a:r>
            <a:r>
              <a:rPr lang="en-US" dirty="0" err="1" smtClean="0"/>
              <a:t>estrutura</a:t>
            </a:r>
            <a:r>
              <a:rPr lang="en-US" dirty="0" smtClean="0"/>
              <a:t>; </a:t>
            </a:r>
            <a:r>
              <a:rPr lang="en-US" dirty="0" err="1" smtClean="0"/>
              <a:t>conexões</a:t>
            </a:r>
            <a:r>
              <a:rPr lang="en-US" dirty="0" smtClean="0"/>
              <a:t>; </a:t>
            </a:r>
            <a:r>
              <a:rPr lang="en-US" dirty="0" err="1" smtClean="0"/>
              <a:t>comunicação</a:t>
            </a:r>
            <a:r>
              <a:rPr lang="en-US" dirty="0" smtClean="0"/>
              <a:t> de dados; </a:t>
            </a:r>
            <a:r>
              <a:rPr lang="en-US" dirty="0" err="1" smtClean="0"/>
              <a:t>reunião</a:t>
            </a:r>
            <a:r>
              <a:rPr lang="en-US" dirty="0" smtClean="0"/>
              <a:t>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(de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)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: </a:t>
            </a:r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, </a:t>
            </a:r>
            <a:r>
              <a:rPr lang="en-US" i="1" dirty="0" smtClean="0"/>
              <a:t>sites</a:t>
            </a:r>
            <a:r>
              <a:rPr lang="en-US" dirty="0" smtClean="0"/>
              <a:t> e </a:t>
            </a:r>
            <a:r>
              <a:rPr lang="en-US" dirty="0" err="1" smtClean="0"/>
              <a:t>portais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universo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via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É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“</a:t>
            </a:r>
            <a:r>
              <a:rPr lang="en-US" dirty="0" err="1" smtClean="0"/>
              <a:t>navegamos</a:t>
            </a:r>
            <a:r>
              <a:rPr lang="en-US" dirty="0" smtClean="0"/>
              <a:t>”!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Daí</a:t>
            </a:r>
            <a:r>
              <a:rPr lang="en-US" dirty="0" smtClean="0"/>
              <a:t> o </a:t>
            </a:r>
            <a:r>
              <a:rPr lang="en-US" dirty="0" err="1" smtClean="0"/>
              <a:t>termo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 web (web browsers).</a:t>
            </a:r>
          </a:p>
        </p:txBody>
      </p:sp>
    </p:spTree>
    <p:extLst>
      <p:ext uri="{BB962C8B-B14F-4D97-AF65-F5344CB8AC3E}">
        <p14:creationId xmlns:p14="http://schemas.microsoft.com/office/powerpoint/2010/main" val="1946983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a Internet?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 smtClean="0"/>
              <a:t>Rede que interconecta milhões de equipamentos  (hospedeiros ou </a:t>
            </a:r>
            <a:r>
              <a:rPr lang="pt-BR" b="1" dirty="0" smtClean="0"/>
              <a:t>sistemas finais</a:t>
            </a:r>
            <a:r>
              <a:rPr lang="pt-BR" dirty="0" smtClean="0"/>
              <a:t>) de computação em todo o mundo</a:t>
            </a:r>
          </a:p>
          <a:p>
            <a:endParaRPr lang="pt-BR" dirty="0" smtClean="0"/>
          </a:p>
          <a:p>
            <a:r>
              <a:rPr lang="pt-BR" dirty="0" smtClean="0"/>
              <a:t>Sistemas finais são conectados por </a:t>
            </a:r>
            <a:r>
              <a:rPr lang="pt-BR" b="1" dirty="0" smtClean="0"/>
              <a:t>enlaces</a:t>
            </a:r>
            <a:r>
              <a:rPr lang="pt-BR" dirty="0" smtClean="0"/>
              <a:t> (links) e transmitem a uma taxa de transmissão em bits/</a:t>
            </a:r>
            <a:r>
              <a:rPr lang="pt-BR" dirty="0" err="1" smtClean="0"/>
              <a:t>seg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Sistemas finais são interligados por equipamentos intermediários chamados </a:t>
            </a:r>
            <a:r>
              <a:rPr lang="pt-BR" b="1" dirty="0" smtClean="0"/>
              <a:t>comutadores de pacotes </a:t>
            </a:r>
            <a:r>
              <a:rPr lang="pt-BR" dirty="0" smtClean="0"/>
              <a:t>(ex. roteadores, switches)</a:t>
            </a:r>
          </a:p>
          <a:p>
            <a:endParaRPr lang="pt-BR" dirty="0" smtClean="0"/>
          </a:p>
          <a:p>
            <a:r>
              <a:rPr lang="pt-BR" dirty="0" smtClean="0"/>
              <a:t>Comutadores de pacotes transmitem </a:t>
            </a:r>
            <a:r>
              <a:rPr lang="pt-BR" b="1" dirty="0" smtClean="0"/>
              <a:t>Pacotes</a:t>
            </a:r>
            <a:r>
              <a:rPr lang="pt-BR" dirty="0" smtClean="0"/>
              <a:t> de dados são transmitidos entre os sistemas finais</a:t>
            </a:r>
          </a:p>
          <a:p>
            <a:endParaRPr lang="pt-BR" dirty="0" smtClean="0"/>
          </a:p>
          <a:p>
            <a:r>
              <a:rPr lang="pt-BR" dirty="0" smtClean="0"/>
              <a:t>Um pacote percorre um </a:t>
            </a:r>
            <a:r>
              <a:rPr lang="pt-BR" b="1" dirty="0" smtClean="0"/>
              <a:t>caminho</a:t>
            </a:r>
            <a:r>
              <a:rPr lang="pt-BR" dirty="0" smtClean="0"/>
              <a:t> ou rota (uma </a:t>
            </a:r>
            <a:r>
              <a:rPr lang="pt-BR" dirty="0" err="1" smtClean="0"/>
              <a:t>sequencia</a:t>
            </a:r>
            <a:r>
              <a:rPr lang="pt-BR" dirty="0" smtClean="0"/>
              <a:t> de comutadores) até chegar ao seu destino</a:t>
            </a:r>
          </a:p>
          <a:p>
            <a:endParaRPr lang="pt-BR" dirty="0" smtClean="0"/>
          </a:p>
          <a:p>
            <a:r>
              <a:rPr lang="pt-BR" dirty="0" smtClean="0"/>
              <a:t>A Internet utiliza a técnica de </a:t>
            </a:r>
            <a:r>
              <a:rPr lang="pt-BR" b="1" dirty="0" smtClean="0"/>
              <a:t>Comutação de Pacotes </a:t>
            </a:r>
            <a:r>
              <a:rPr lang="pt-BR" dirty="0" smtClean="0"/>
              <a:t>para que vários sistemas finais compartilhem um caminho ao mesmo tempo</a:t>
            </a:r>
          </a:p>
          <a:p>
            <a:endParaRPr lang="pt-BR" dirty="0" smtClean="0"/>
          </a:p>
          <a:p>
            <a:r>
              <a:rPr lang="pt-BR" dirty="0" smtClean="0"/>
              <a:t>Sistemas finais acessam a internet por meio de </a:t>
            </a:r>
            <a:r>
              <a:rPr lang="pt-BR" b="1" dirty="0" smtClean="0"/>
              <a:t>Provedores de Serviço de Internet </a:t>
            </a:r>
            <a:r>
              <a:rPr lang="pt-BR" dirty="0" smtClean="0"/>
              <a:t>(</a:t>
            </a:r>
            <a:r>
              <a:rPr lang="pt-BR" dirty="0" err="1" smtClean="0"/>
              <a:t>ISPs</a:t>
            </a:r>
            <a:r>
              <a:rPr lang="pt-BR" dirty="0" smtClean="0"/>
              <a:t>) de vários </a:t>
            </a:r>
            <a:r>
              <a:rPr lang="pt-BR" dirty="0" err="1" smtClean="0"/>
              <a:t>nívels</a:t>
            </a:r>
            <a:r>
              <a:rPr lang="pt-BR" dirty="0" smtClean="0"/>
              <a:t> (locais, corporativos, internacionais)</a:t>
            </a:r>
          </a:p>
          <a:p>
            <a:endParaRPr lang="pt-BR" dirty="0" smtClean="0"/>
          </a:p>
          <a:p>
            <a:r>
              <a:rPr lang="pt-BR" dirty="0" smtClean="0"/>
              <a:t>Sistemas finais executam </a:t>
            </a:r>
            <a:r>
              <a:rPr lang="pt-BR" b="1" dirty="0" smtClean="0"/>
              <a:t>Protocolos</a:t>
            </a:r>
            <a:r>
              <a:rPr lang="pt-BR" dirty="0" smtClean="0"/>
              <a:t> (ex. TCP e o IP)</a:t>
            </a:r>
          </a:p>
        </p:txBody>
      </p:sp>
    </p:spTree>
    <p:extLst>
      <p:ext uri="{BB962C8B-B14F-4D97-AF65-F5344CB8AC3E}">
        <p14:creationId xmlns:p14="http://schemas.microsoft.com/office/powerpoint/2010/main" val="359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dirty="0"/>
              <a:t>WWW (World </a:t>
            </a:r>
            <a:r>
              <a:rPr lang="pt-BR" dirty="0" err="1"/>
              <a:t>Wide</a:t>
            </a:r>
            <a:r>
              <a:rPr lang="pt-BR" dirty="0"/>
              <a:t> Web)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57158" y="1981200"/>
            <a:ext cx="8177242" cy="38100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Composta por</a:t>
            </a:r>
          </a:p>
          <a:p>
            <a:pPr marL="533400" lvl="1" indent="0" algn="just"/>
            <a:endParaRPr lang="pt-BR" sz="2400" dirty="0"/>
          </a:p>
          <a:p>
            <a:pPr marL="533400" lvl="1" indent="0" algn="just"/>
            <a:r>
              <a:rPr lang="pt-BR" sz="2400" dirty="0"/>
              <a:t>Servidores, armazenam os documentos descritos em uma linguagem de formatação (HTML - Hypertext Markup </a:t>
            </a:r>
            <a:r>
              <a:rPr lang="pt-BR" sz="2400" dirty="0" err="1"/>
              <a:t>Language</a:t>
            </a:r>
            <a:r>
              <a:rPr lang="pt-BR" sz="2400" dirty="0"/>
              <a:t>)</a:t>
            </a:r>
          </a:p>
          <a:p>
            <a:pPr marL="533400" lvl="1" indent="0" algn="just"/>
            <a:endParaRPr lang="pt-BR" sz="2400" dirty="0"/>
          </a:p>
          <a:p>
            <a:pPr marL="533400" lvl="1" indent="0" algn="just"/>
            <a:r>
              <a:rPr lang="pt-BR" sz="2400" dirty="0"/>
              <a:t>Navegadores (interpretam e apresentam os documentos)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r>
              <a:rPr lang="pt-BR" dirty="0" smtClean="0"/>
              <a:t>Descrever </a:t>
            </a:r>
            <a:r>
              <a:rPr lang="pt-BR" dirty="0"/>
              <a:t>o funcionamento de um software web. </a:t>
            </a:r>
          </a:p>
          <a:p>
            <a:r>
              <a:rPr lang="pt-BR" dirty="0" smtClean="0"/>
              <a:t>Abordar </a:t>
            </a:r>
            <a:r>
              <a:rPr lang="pt-BR" dirty="0"/>
              <a:t>as principais tecnologias envolvidas tais como servidor, protocolos, hospedagem. </a:t>
            </a:r>
          </a:p>
          <a:p>
            <a:r>
              <a:rPr lang="pt-BR" dirty="0" smtClean="0"/>
              <a:t>Diferenciar </a:t>
            </a:r>
            <a:r>
              <a:rPr lang="pt-BR" dirty="0"/>
              <a:t>uma linguagem cliente de uma linguagem servidor. </a:t>
            </a:r>
          </a:p>
          <a:p>
            <a:r>
              <a:rPr lang="pt-BR" dirty="0" smtClean="0"/>
              <a:t>Destacar </a:t>
            </a:r>
            <a:r>
              <a:rPr lang="pt-BR" dirty="0"/>
              <a:t>a necessidade de metodologias e padronização de projetos. 	</a:t>
            </a:r>
          </a:p>
          <a:p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Contextualizar a evolução das páginas web através do site: http://archive.org/web/ 	</a:t>
            </a:r>
          </a:p>
          <a:p>
            <a:pPr lvl="1"/>
            <a:r>
              <a:rPr lang="pt-BR" dirty="0" smtClean="0"/>
              <a:t>Vídeo-aula </a:t>
            </a:r>
            <a:r>
              <a:rPr lang="pt-BR" dirty="0"/>
              <a:t>para complementar conhecimento sobre a história da internet: https://www.youtube.com/watch?v=rsFCVjr5yxc 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4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85794"/>
            <a:ext cx="8229600" cy="1066800"/>
          </a:xfrm>
        </p:spPr>
        <p:txBody>
          <a:bodyPr/>
          <a:lstStyle/>
          <a:p>
            <a:r>
              <a:rPr lang="pt-BR" dirty="0"/>
              <a:t>WWW (World </a:t>
            </a:r>
            <a:r>
              <a:rPr lang="pt-BR" dirty="0" err="1"/>
              <a:t>Wide</a:t>
            </a:r>
            <a:r>
              <a:rPr lang="pt-BR" dirty="0"/>
              <a:t> Web)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600200" y="21336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752600" y="2362200"/>
            <a:ext cx="914400" cy="457200"/>
          </a:xfrm>
          <a:prstGeom prst="rect">
            <a:avLst/>
          </a:prstGeom>
          <a:solidFill>
            <a:srgbClr val="F7F99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752600" y="3048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371600" y="3581400"/>
            <a:ext cx="152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Navegador</a:t>
            </a:r>
          </a:p>
          <a:p>
            <a:pPr>
              <a:spcBef>
                <a:spcPct val="50000"/>
              </a:spcBef>
            </a:pPr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267200" y="2514600"/>
            <a:ext cx="914400" cy="2590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114800" y="5257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/>
              <a:t>Servidor WEB</a:t>
            </a:r>
            <a:endParaRPr lang="pt-BR"/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6248400" y="2286000"/>
            <a:ext cx="1524000" cy="609600"/>
          </a:xfrm>
          <a:prstGeom prst="ellipse">
            <a:avLst/>
          </a:prstGeom>
          <a:solidFill>
            <a:srgbClr val="F7F99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6248400" y="4038600"/>
            <a:ext cx="1524000" cy="609600"/>
          </a:xfrm>
          <a:prstGeom prst="ellipse">
            <a:avLst/>
          </a:prstGeom>
          <a:solidFill>
            <a:srgbClr val="F7F99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6248400" y="2590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7772400" y="2590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172200" y="3124200"/>
            <a:ext cx="167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/>
              <a:t>Documentos HTML</a:t>
            </a:r>
            <a:endParaRPr lang="pt-BR" sz="1600" dirty="0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33528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352800" y="26511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HTTP</a:t>
            </a:r>
            <a:endParaRPr lang="pt-B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51816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sz="4000" dirty="0"/>
              <a:t>WWW: algum jargão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173163" y="1981200"/>
            <a:ext cx="7646987" cy="2600325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Página WWW:</a:t>
            </a:r>
          </a:p>
          <a:p>
            <a:pPr lvl="1"/>
            <a:r>
              <a:rPr lang="pt-BR" sz="1800" dirty="0"/>
              <a:t>consiste de “objetos”</a:t>
            </a:r>
          </a:p>
          <a:p>
            <a:pPr lvl="1"/>
            <a:r>
              <a:rPr lang="pt-BR" sz="1800" dirty="0"/>
              <a:t>endereçada por uma </a:t>
            </a:r>
            <a:r>
              <a:rPr lang="pt-BR" sz="1800" dirty="0" smtClean="0"/>
              <a:t>URL (</a:t>
            </a:r>
            <a:r>
              <a:rPr lang="pt-BR" sz="1800" i="1" dirty="0" err="1" smtClean="0"/>
              <a:t>Uniform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Resource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Locator</a:t>
            </a:r>
            <a:r>
              <a:rPr lang="pt-BR" sz="1800" dirty="0" smtClean="0"/>
              <a:t>)</a:t>
            </a:r>
            <a:endParaRPr lang="pt-BR" sz="1800" dirty="0"/>
          </a:p>
          <a:p>
            <a:r>
              <a:rPr lang="pt-BR" sz="1800" dirty="0"/>
              <a:t>Quase todas as páginas WWW consistem de:</a:t>
            </a:r>
          </a:p>
          <a:p>
            <a:pPr lvl="1"/>
            <a:r>
              <a:rPr lang="pt-BR" sz="1800" dirty="0"/>
              <a:t>página base HTML, e</a:t>
            </a:r>
          </a:p>
          <a:p>
            <a:pPr lvl="1"/>
            <a:r>
              <a:rPr lang="pt-BR" sz="1800" dirty="0"/>
              <a:t>vários objetos referenciados.</a:t>
            </a:r>
          </a:p>
          <a:p>
            <a:r>
              <a:rPr lang="pt-BR" sz="1800" dirty="0"/>
              <a:t>URL tem </a:t>
            </a:r>
            <a:r>
              <a:rPr lang="pt-BR" sz="1800" dirty="0" smtClean="0"/>
              <a:t>duas partes</a:t>
            </a:r>
            <a:r>
              <a:rPr lang="pt-BR" sz="1800" dirty="0"/>
              <a:t>: </a:t>
            </a:r>
            <a:r>
              <a:rPr lang="pt-BR" sz="1800" dirty="0" smtClean="0"/>
              <a:t>nome </a:t>
            </a:r>
            <a:r>
              <a:rPr lang="pt-BR" sz="1800" dirty="0"/>
              <a:t>de hospedeiro, e nome de caminho:</a:t>
            </a:r>
          </a:p>
          <a:p>
            <a:pPr>
              <a:buFont typeface="Monotype Sorts" pitchFamily="2" charset="2"/>
              <a:buNone/>
            </a:pPr>
            <a:endParaRPr lang="pt-BR" sz="1800" dirty="0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476375" y="5084763"/>
            <a:ext cx="6186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www.universidade.br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/algum-depto/pic.gif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dirty="0" smtClean="0"/>
              <a:t>Servidores WEB</a:t>
            </a:r>
            <a:endParaRPr lang="pt-B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42910" y="1928802"/>
            <a:ext cx="8143932" cy="3857652"/>
          </a:xfrm>
        </p:spPr>
        <p:txBody>
          <a:bodyPr>
            <a:normAutofit/>
          </a:bodyPr>
          <a:lstStyle/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satisfazer</a:t>
            </a:r>
            <a:r>
              <a:rPr lang="en-US" dirty="0" smtClean="0"/>
              <a:t> as </a:t>
            </a:r>
            <a:r>
              <a:rPr lang="en-US" dirty="0" err="1" smtClean="0"/>
              <a:t>requisições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web.</a:t>
            </a:r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Manipula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http requests</a:t>
            </a:r>
            <a:r>
              <a:rPr lang="en-US" dirty="0" smtClean="0"/>
              <a:t>.</a:t>
            </a:r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Hospedam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websites.</a:t>
            </a:r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570992" indent="-287338"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Exemplos</a:t>
            </a:r>
            <a:r>
              <a:rPr lang="en-US" dirty="0" smtClean="0"/>
              <a:t>: Apache, Tomcat, IIS, </a:t>
            </a:r>
            <a:r>
              <a:rPr lang="en-US" dirty="0" err="1" smtClean="0"/>
              <a:t>Zope</a:t>
            </a:r>
            <a:r>
              <a:rPr lang="en-US" dirty="0" smtClean="0"/>
              <a:t> etc.</a:t>
            </a:r>
          </a:p>
          <a:p>
            <a:pPr algn="just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85794"/>
            <a:ext cx="8229600" cy="1066800"/>
          </a:xfrm>
        </p:spPr>
        <p:txBody>
          <a:bodyPr/>
          <a:lstStyle/>
          <a:p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295400" y="1981200"/>
            <a:ext cx="7021016" cy="3810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Programas que acessam os servidores para solicitar recursos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Conhecidos como </a:t>
            </a:r>
            <a:r>
              <a:rPr lang="pt-BR" sz="2000" i="1" dirty="0" smtClean="0"/>
              <a:t>browsers</a:t>
            </a:r>
          </a:p>
          <a:p>
            <a:pPr lvl="1" algn="just"/>
            <a:r>
              <a:rPr lang="pt-BR" sz="1800" dirty="0" smtClean="0"/>
              <a:t>Ex</a:t>
            </a:r>
            <a:r>
              <a:rPr lang="pt-BR" sz="1800" dirty="0"/>
              <a:t>. </a:t>
            </a:r>
            <a:r>
              <a:rPr lang="en-US" sz="1800" dirty="0"/>
              <a:t>Google </a:t>
            </a:r>
            <a:r>
              <a:rPr lang="en-US" sz="1800" dirty="0" smtClean="0"/>
              <a:t>Chrome, </a:t>
            </a:r>
            <a:r>
              <a:rPr lang="pt-BR" sz="1800" dirty="0" smtClean="0"/>
              <a:t>Internet Explorer, </a:t>
            </a:r>
            <a:r>
              <a:rPr lang="en-US" sz="1800" dirty="0" smtClean="0"/>
              <a:t>Firefox</a:t>
            </a:r>
          </a:p>
          <a:p>
            <a:pPr lvl="1" algn="just"/>
            <a:endParaRPr lang="pt-BR" sz="2000" dirty="0"/>
          </a:p>
          <a:p>
            <a:pPr algn="just"/>
            <a:r>
              <a:rPr lang="pt-BR" sz="2000" dirty="0"/>
              <a:t>Instalados nas máquinas dos usuários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Interpretam </a:t>
            </a:r>
            <a:r>
              <a:rPr lang="pt-BR" sz="2000" dirty="0"/>
              <a:t>o resultado enviado pelos </a:t>
            </a:r>
            <a:r>
              <a:rPr lang="pt-BR" sz="2000" dirty="0" smtClean="0"/>
              <a:t>servidores 	</a:t>
            </a:r>
          </a:p>
          <a:p>
            <a:pPr lvl="1" algn="just"/>
            <a:r>
              <a:rPr lang="pt-BR" sz="1800" dirty="0" smtClean="0"/>
              <a:t>Ex. páginas HTML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Perguntas</a:t>
            </a:r>
            <a:r>
              <a:rPr lang="en-US" dirty="0" smtClean="0"/>
              <a:t>!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mtClean="0"/>
              <a:t>Mas o que há “por baixo” disso tudo?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mtClean="0"/>
              <a:t>A web não existe sem internet. Mas como a internet é constituída?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480" y="3591737"/>
            <a:ext cx="1275840" cy="1440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 algn="just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rgbClr val="FF0000"/>
                </a:solidFill>
                <a:cs typeface="Arial" charset="0"/>
              </a:rPr>
              <a:t>Computadores</a:t>
            </a:r>
            <a:r>
              <a:rPr lang="pt-BR" dirty="0" smtClean="0">
                <a:cs typeface="Arial" charset="0"/>
              </a:rPr>
              <a:t> e </a:t>
            </a:r>
            <a:r>
              <a:rPr lang="pt-BR" dirty="0" smtClean="0">
                <a:solidFill>
                  <a:srgbClr val="FF0000"/>
                </a:solidFill>
                <a:cs typeface="Arial" charset="0"/>
              </a:rPr>
              <a:t>dispositivos</a:t>
            </a:r>
            <a:r>
              <a:rPr lang="pt-BR" dirty="0" smtClean="0">
                <a:cs typeface="Arial" charset="0"/>
              </a:rPr>
              <a:t> interligados que se comunicam </a:t>
            </a:r>
            <a:r>
              <a:rPr lang="pt-BR" dirty="0" smtClean="0">
                <a:solidFill>
                  <a:srgbClr val="FF0000"/>
                </a:solidFill>
                <a:cs typeface="Arial" charset="0"/>
              </a:rPr>
              <a:t>trocando mensagens</a:t>
            </a:r>
            <a:r>
              <a:rPr lang="pt-BR" dirty="0" smtClean="0">
                <a:cs typeface="Arial" charset="0"/>
              </a:rPr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1601" y="2285521"/>
            <a:ext cx="3672000" cy="35859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00" y="2821256"/>
            <a:ext cx="3456000" cy="2730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110241" y="2612434"/>
            <a:ext cx="7346880" cy="2449698"/>
          </a:xfrm>
          <a:prstGeom prst="roundRect">
            <a:avLst>
              <a:gd name="adj" fmla="val 5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61621" rIns="81639" bIns="40820" anchor="ctr" anchorCtr="1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Como </a:t>
            </a:r>
            <a:r>
              <a:rPr lang="en-US" sz="2400" dirty="0" err="1">
                <a:solidFill>
                  <a:srgbClr val="000000"/>
                </a:solidFill>
              </a:rPr>
              <a:t>esta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comunicação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acontecer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Como </a:t>
            </a:r>
            <a:r>
              <a:rPr lang="en-US" sz="2400" dirty="0" err="1">
                <a:solidFill>
                  <a:srgbClr val="000000"/>
                </a:solidFill>
              </a:rPr>
              <a:t>computadores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trocam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mensagens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Como </a:t>
            </a:r>
            <a:r>
              <a:rPr lang="en-US" sz="2400" dirty="0" err="1">
                <a:solidFill>
                  <a:srgbClr val="000000"/>
                </a:solidFill>
              </a:rPr>
              <a:t>eles</a:t>
            </a:r>
            <a:r>
              <a:rPr lang="en-US" sz="2400" dirty="0">
                <a:solidFill>
                  <a:srgbClr val="000000"/>
                </a:solidFill>
              </a:rPr>
              <a:t> “se </a:t>
            </a:r>
            <a:r>
              <a:rPr lang="en-US" sz="2400" dirty="0" err="1">
                <a:solidFill>
                  <a:srgbClr val="000000"/>
                </a:solidFill>
              </a:rPr>
              <a:t>entendem</a:t>
            </a:r>
            <a:r>
              <a:rPr lang="en-US" sz="2400" dirty="0">
                <a:solidFill>
                  <a:srgbClr val="000000"/>
                </a:solidFill>
              </a:rPr>
              <a:t>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Protocolos</a:t>
            </a:r>
            <a:endParaRPr lang="en-US" dirty="0" smtClean="0"/>
          </a:p>
        </p:txBody>
      </p:sp>
      <p:sp>
        <p:nvSpPr>
          <p:cNvPr id="51202" name="tower"/>
          <p:cNvSpPr>
            <a:spLocks noEditPoints="1" noChangeArrowheads="1"/>
          </p:cNvSpPr>
          <p:nvPr/>
        </p:nvSpPr>
        <p:spPr bwMode="auto">
          <a:xfrm>
            <a:off x="5143504" y="1428736"/>
            <a:ext cx="500066" cy="1166808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8143900" y="1428736"/>
            <a:ext cx="500066" cy="1166808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3360184" y="4527023"/>
            <a:ext cx="3952913" cy="423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6360579" y="4527023"/>
            <a:ext cx="3952913" cy="4235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500034" y="1347685"/>
            <a:ext cx="4143404" cy="5451043"/>
            <a:chOff x="500034" y="1347685"/>
            <a:chExt cx="4143404" cy="5451043"/>
          </a:xfrm>
        </p:grpSpPr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347685"/>
              <a:ext cx="1370592" cy="1200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3835" y="1357298"/>
              <a:ext cx="1219603" cy="1204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Conector reto 9"/>
            <p:cNvCxnSpPr>
              <a:stCxn id="51203" idx="2"/>
            </p:cNvCxnSpPr>
            <p:nvPr/>
          </p:nvCxnSpPr>
          <p:spPr>
            <a:xfrm rot="5400000">
              <a:off x="-812303" y="4503200"/>
              <a:ext cx="3952913" cy="4235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2040060" y="4527023"/>
              <a:ext cx="3952913" cy="4235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14348" y="642939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Tempo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00430" y="642939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Tempo</a:t>
              </a:r>
              <a:endParaRPr lang="pt-BR" dirty="0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4857752" y="64293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858148" y="64293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rot="10800000" flipV="1">
            <a:off x="1214414" y="3500438"/>
            <a:ext cx="271464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214414" y="4429132"/>
            <a:ext cx="271464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0800000" flipV="1">
            <a:off x="1142976" y="5072074"/>
            <a:ext cx="278608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429256" y="2857496"/>
            <a:ext cx="285752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0800000" flipV="1">
            <a:off x="5357818" y="3500438"/>
            <a:ext cx="292895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357818" y="4214818"/>
            <a:ext cx="292895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0800000" flipV="1">
            <a:off x="5357818" y="5143512"/>
            <a:ext cx="285752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1142976" y="2714620"/>
            <a:ext cx="2786082" cy="714380"/>
            <a:chOff x="1142976" y="2714620"/>
            <a:chExt cx="2786082" cy="714380"/>
          </a:xfrm>
        </p:grpSpPr>
        <p:cxnSp>
          <p:nvCxnSpPr>
            <p:cNvPr id="19" name="Conector de seta reta 18"/>
            <p:cNvCxnSpPr/>
            <p:nvPr/>
          </p:nvCxnSpPr>
          <p:spPr>
            <a:xfrm>
              <a:off x="1142976" y="2786058"/>
              <a:ext cx="278608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754716">
              <a:off x="2071670" y="2714620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oi</a:t>
              </a:r>
              <a:endParaRPr lang="pt-BR" sz="1400" dirty="0"/>
            </a:p>
          </p:txBody>
        </p:sp>
      </p:grpSp>
      <p:sp>
        <p:nvSpPr>
          <p:cNvPr id="35" name="CaixaDeTexto 34"/>
          <p:cNvSpPr txBox="1"/>
          <p:nvPr/>
        </p:nvSpPr>
        <p:spPr>
          <a:xfrm rot="20584914">
            <a:off x="2071670" y="363117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oi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 rot="596837">
            <a:off x="1874292" y="4414760"/>
            <a:ext cx="199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Que horas são?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20338226">
            <a:off x="1911056" y="53886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8:00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 rot="662894">
            <a:off x="6000760" y="2884624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Solicitação de conexão TCP</a:t>
            </a:r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 rot="20803420">
            <a:off x="5647692" y="3560763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Resposta de conexão TCP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 rot="907418">
            <a:off x="5807773" y="4370575"/>
            <a:ext cx="2600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GET http://www.aw.com/kurose_br</a:t>
            </a:r>
            <a:endParaRPr lang="pt-BR" sz="1100" dirty="0"/>
          </a:p>
        </p:txBody>
      </p:sp>
      <p:sp>
        <p:nvSpPr>
          <p:cNvPr id="42" name="CaixaDeTexto 41"/>
          <p:cNvSpPr txBox="1"/>
          <p:nvPr/>
        </p:nvSpPr>
        <p:spPr>
          <a:xfrm rot="20803420">
            <a:off x="6320317" y="5240256"/>
            <a:ext cx="87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Arquivo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785918" y="3357562"/>
            <a:ext cx="585791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É </a:t>
            </a:r>
            <a:r>
              <a:rPr lang="pt-BR" sz="2400" dirty="0" smtClean="0"/>
              <a:t>preciso que as duas entidades comunicantes falem  o mesmo </a:t>
            </a:r>
            <a:r>
              <a:rPr lang="pt-BR" sz="2400" b="1" dirty="0" smtClean="0"/>
              <a:t>protocolo</a:t>
            </a:r>
            <a:r>
              <a:rPr lang="pt-BR" sz="2400" dirty="0" smtClean="0"/>
              <a:t> para se comunicares!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6" grpId="0" animBg="1"/>
      <p:bldP spid="16" grpId="0"/>
      <p:bldP spid="17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Protocolos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6520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</a:t>
            </a:r>
            <a:r>
              <a:rPr lang="en-US" dirty="0" err="1" smtClean="0"/>
              <a:t>protocolo</a:t>
            </a:r>
            <a:r>
              <a:rPr lang="en-US" dirty="0" smtClean="0"/>
              <a:t>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2060849"/>
            <a:ext cx="8228160" cy="4575361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/>
              <a:t>“é a </a:t>
            </a:r>
            <a:r>
              <a:rPr lang="en-US" i="1" dirty="0" err="1" smtClean="0"/>
              <a:t>padronização</a:t>
            </a:r>
            <a:r>
              <a:rPr lang="en-US" i="1" dirty="0" smtClean="0"/>
              <a:t> de leis e </a:t>
            </a:r>
            <a:r>
              <a:rPr lang="en-US" i="1" dirty="0" err="1" smtClean="0"/>
              <a:t>procedimentos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são</a:t>
            </a:r>
            <a:r>
              <a:rPr lang="en-US" i="1" dirty="0" smtClean="0"/>
              <a:t> </a:t>
            </a:r>
            <a:r>
              <a:rPr lang="en-US" i="1" dirty="0" err="1" smtClean="0"/>
              <a:t>dispostos</a:t>
            </a:r>
            <a:r>
              <a:rPr lang="en-US" i="1" dirty="0" smtClean="0"/>
              <a:t> a </a:t>
            </a:r>
            <a:r>
              <a:rPr lang="en-US" i="1" dirty="0" err="1" smtClean="0"/>
              <a:t>execução</a:t>
            </a:r>
            <a:r>
              <a:rPr lang="en-US" i="1" dirty="0" smtClean="0"/>
              <a:t> de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determinada</a:t>
            </a:r>
            <a:r>
              <a:rPr lang="en-US" i="1" dirty="0" smtClean="0"/>
              <a:t> </a:t>
            </a:r>
            <a:r>
              <a:rPr lang="en-US" i="1" dirty="0" err="1" smtClean="0"/>
              <a:t>tarefa</a:t>
            </a:r>
            <a:r>
              <a:rPr lang="en-US" i="1" dirty="0" smtClean="0"/>
              <a:t>.” (Wikipedia)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/>
              <a:t>“</a:t>
            </a:r>
            <a:r>
              <a:rPr lang="en-US" i="1" dirty="0" err="1" smtClean="0"/>
              <a:t>Conjunto</a:t>
            </a:r>
            <a:r>
              <a:rPr lang="en-US" i="1" dirty="0" smtClean="0"/>
              <a:t> de </a:t>
            </a:r>
            <a:r>
              <a:rPr lang="en-US" i="1" dirty="0" err="1" smtClean="0"/>
              <a:t>parâmetros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define </a:t>
            </a:r>
            <a:r>
              <a:rPr lang="en-US" i="1" dirty="0" err="1" smtClean="0"/>
              <a:t>como</a:t>
            </a:r>
            <a:r>
              <a:rPr lang="en-US" i="1" dirty="0" smtClean="0"/>
              <a:t> a </a:t>
            </a:r>
            <a:r>
              <a:rPr lang="en-US" i="1" dirty="0" err="1" smtClean="0"/>
              <a:t>transferência</a:t>
            </a:r>
            <a:r>
              <a:rPr lang="en-US" i="1" dirty="0" smtClean="0"/>
              <a:t> da </a:t>
            </a:r>
            <a:r>
              <a:rPr lang="en-US" i="1" dirty="0" err="1" smtClean="0"/>
              <a:t>informação</a:t>
            </a:r>
            <a:r>
              <a:rPr lang="en-US" i="1" dirty="0" smtClean="0"/>
              <a:t> </a:t>
            </a:r>
            <a:r>
              <a:rPr lang="en-US" i="1" dirty="0" err="1" smtClean="0"/>
              <a:t>vai</a:t>
            </a:r>
            <a:r>
              <a:rPr lang="en-US" i="1" dirty="0" smtClean="0"/>
              <a:t> </a:t>
            </a:r>
            <a:r>
              <a:rPr lang="en-US" i="1" dirty="0" err="1" smtClean="0"/>
              <a:t>ser</a:t>
            </a:r>
            <a:r>
              <a:rPr lang="en-US" i="1" dirty="0" smtClean="0"/>
              <a:t> </a:t>
            </a:r>
            <a:r>
              <a:rPr lang="en-US" i="1" dirty="0" err="1" smtClean="0"/>
              <a:t>controlada</a:t>
            </a:r>
            <a:r>
              <a:rPr lang="en-US" i="1" dirty="0" smtClean="0"/>
              <a:t>.”</a:t>
            </a:r>
            <a:r>
              <a:rPr lang="en-US" dirty="0" smtClean="0"/>
              <a:t> (</a:t>
            </a:r>
            <a:r>
              <a:rPr lang="en-US" dirty="0" err="1" smtClean="0"/>
              <a:t>Dic</a:t>
            </a:r>
            <a:r>
              <a:rPr lang="en-US" dirty="0" smtClean="0"/>
              <a:t>. </a:t>
            </a:r>
            <a:r>
              <a:rPr lang="en-US" dirty="0" err="1" smtClean="0"/>
              <a:t>Michaelis</a:t>
            </a:r>
            <a:r>
              <a:rPr lang="en-US" dirty="0" smtClean="0"/>
              <a:t>).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/>
              <a:t>“É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convenção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padrão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controla</a:t>
            </a:r>
            <a:r>
              <a:rPr lang="en-US" i="1" dirty="0" smtClean="0"/>
              <a:t> e </a:t>
            </a:r>
            <a:r>
              <a:rPr lang="en-US" i="1" dirty="0" err="1" smtClean="0"/>
              <a:t>possibilita</a:t>
            </a:r>
            <a:r>
              <a:rPr lang="en-US" i="1" dirty="0" smtClean="0"/>
              <a:t>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conexão</a:t>
            </a:r>
            <a:r>
              <a:rPr lang="en-US" i="1" dirty="0" smtClean="0"/>
              <a:t>, </a:t>
            </a:r>
            <a:r>
              <a:rPr lang="en-US" i="1" dirty="0" err="1" smtClean="0"/>
              <a:t>comunicação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transferência</a:t>
            </a:r>
            <a:r>
              <a:rPr lang="en-US" i="1" dirty="0" smtClean="0"/>
              <a:t> de dados entre </a:t>
            </a:r>
            <a:r>
              <a:rPr lang="en-US" i="1" dirty="0" err="1" smtClean="0"/>
              <a:t>dois</a:t>
            </a:r>
            <a:r>
              <a:rPr lang="en-US" i="1" dirty="0" smtClean="0"/>
              <a:t> </a:t>
            </a:r>
            <a:r>
              <a:rPr lang="en-US" i="1" dirty="0" err="1" smtClean="0"/>
              <a:t>sistemas</a:t>
            </a:r>
            <a:r>
              <a:rPr lang="en-US" i="1" dirty="0" smtClean="0"/>
              <a:t> </a:t>
            </a:r>
            <a:r>
              <a:rPr lang="en-US" i="1" dirty="0" err="1" smtClean="0"/>
              <a:t>computacionais</a:t>
            </a:r>
            <a:r>
              <a:rPr lang="en-US" i="1" dirty="0" smtClean="0"/>
              <a:t>.” (Wikipedia – </a:t>
            </a:r>
            <a:r>
              <a:rPr lang="en-US" i="1" dirty="0" err="1" smtClean="0"/>
              <a:t>Computação</a:t>
            </a:r>
            <a:r>
              <a:rPr lang="en-US" i="1" dirty="0" smtClean="0"/>
              <a:t>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“Um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protocolo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define o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formato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e a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ordem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das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mensagens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trocadas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entre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duas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mais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entidades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comunicantes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bem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como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as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ações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realizadas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transmissão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e/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recebimento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uma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mensagem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ou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outro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evento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.” (Kurose e Ross)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Protocolo (Organização em camadas)</a:t>
            </a:r>
            <a:endParaRPr lang="pt-BR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00034" y="1643050"/>
            <a:ext cx="7802563" cy="1066800"/>
          </a:xfrm>
        </p:spPr>
        <p:txBody>
          <a:bodyPr/>
          <a:lstStyle/>
          <a:p>
            <a:pPr algn="just"/>
            <a:r>
              <a:rPr lang="pt-BR" sz="2000" dirty="0" smtClean="0"/>
              <a:t>Protocolos são organizados </a:t>
            </a:r>
            <a:r>
              <a:rPr lang="pt-BR" sz="2000" dirty="0"/>
              <a:t>em camadas hierárquicas.</a:t>
            </a:r>
          </a:p>
          <a:p>
            <a:pPr algn="just"/>
            <a:r>
              <a:rPr lang="pt-BR" sz="2000" dirty="0"/>
              <a:t>Cada camada possui uma interface com a camada superior;</a:t>
            </a:r>
            <a:endParaRPr lang="pt-BR" sz="2800" dirty="0"/>
          </a:p>
          <a:p>
            <a:pPr marL="533400" lvl="1" indent="0" algn="just">
              <a:buFontTx/>
              <a:buNone/>
            </a:pPr>
            <a:endParaRPr lang="pt-BR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4414" y="2819400"/>
            <a:ext cx="6629400" cy="3309938"/>
            <a:chOff x="1008" y="1776"/>
            <a:chExt cx="4176" cy="2085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008" y="2352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1008" y="2640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008" y="2928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008" y="3216"/>
              <a:ext cx="417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1632" y="36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Sender</a:t>
              </a:r>
              <a:endParaRPr lang="pt-BR"/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3744" y="3648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 err="1"/>
                <a:t>Recipient</a:t>
              </a:r>
              <a:endParaRPr lang="pt-BR" dirty="0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008" y="2352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/>
                <a:t>Camada n</a:t>
              </a:r>
              <a:endParaRPr lang="pt-BR" sz="1400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008" y="2640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....</a:t>
              </a:r>
              <a:endParaRPr lang="pt-BR"/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008" y="2928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/>
                <a:t>Camada 2</a:t>
              </a:r>
              <a:endParaRPr lang="pt-BR" sz="1400"/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008" y="3216"/>
              <a:ext cx="6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dirty="0"/>
                <a:t>Camada 1</a:t>
              </a:r>
              <a:endParaRPr lang="pt-BR" sz="1400" dirty="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680" y="2160"/>
              <a:ext cx="384" cy="1440"/>
              <a:chOff x="1680" y="2160"/>
              <a:chExt cx="384" cy="1440"/>
            </a:xfrm>
          </p:grpSpPr>
          <p:sp>
            <p:nvSpPr>
              <p:cNvPr id="78865" name="Rectangle 17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384" cy="144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6" name="Oval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7" name="Oval 1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8" name="Oval 20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69" name="Oval 2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0" name="Line 2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40" y="2160"/>
              <a:ext cx="384" cy="1440"/>
              <a:chOff x="1680" y="2160"/>
              <a:chExt cx="384" cy="1440"/>
            </a:xfrm>
          </p:grpSpPr>
          <p:sp>
            <p:nvSpPr>
              <p:cNvPr id="78872" name="Rectangle 24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384" cy="144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3" name="Oval 2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4" name="Oval 2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5" name="Oval 27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6" name="Oval 2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77" name="Line 29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2064" y="3264"/>
              <a:ext cx="177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1872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 flipH="1">
              <a:off x="3696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1521" y="1776"/>
              <a:ext cx="90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/>
                <a:t>Mensagem Enviada</a:t>
              </a:r>
              <a:endParaRPr lang="pt-BR" dirty="0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687" y="1776"/>
              <a:ext cx="90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/>
                <a:t>Mensagem Recebida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929718" cy="1143000"/>
          </a:xfrm>
        </p:spPr>
        <p:txBody>
          <a:bodyPr>
            <a:normAutofit/>
          </a:bodyPr>
          <a:lstStyle/>
          <a:p>
            <a:r>
              <a:rPr lang="pt-BR" sz="3200" dirty="0"/>
              <a:t>Modelo OSI (Open Systems </a:t>
            </a:r>
            <a:r>
              <a:rPr lang="pt-BR" sz="3200" dirty="0" err="1"/>
              <a:t>Interconnection</a:t>
            </a:r>
            <a:r>
              <a:rPr lang="pt-BR" sz="3200" dirty="0"/>
              <a:t>)</a:t>
            </a:r>
          </a:p>
        </p:txBody>
      </p:sp>
      <p:sp>
        <p:nvSpPr>
          <p:cNvPr id="79905" name="Rectangle 33"/>
          <p:cNvSpPr>
            <a:spLocks noGrp="1" noChangeArrowheads="1"/>
          </p:cNvSpPr>
          <p:nvPr>
            <p:ph sz="quarter" idx="13"/>
          </p:nvPr>
        </p:nvSpPr>
        <p:spPr>
          <a:xfrm>
            <a:off x="214282" y="1747830"/>
            <a:ext cx="7802563" cy="609600"/>
          </a:xfrm>
          <a:noFill/>
          <a:ln/>
        </p:spPr>
        <p:txBody>
          <a:bodyPr/>
          <a:lstStyle/>
          <a:p>
            <a:pPr algn="just"/>
            <a:r>
              <a:rPr lang="pt-BR" sz="2000" dirty="0"/>
              <a:t>Framework para definição de protocolos</a:t>
            </a:r>
            <a:endParaRPr lang="pt-BR" sz="2800" dirty="0"/>
          </a:p>
          <a:p>
            <a:pPr marL="533400" lvl="1" indent="0" algn="just">
              <a:buFontTx/>
              <a:buNone/>
            </a:pPr>
            <a:endParaRPr lang="pt-BR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2514600"/>
            <a:ext cx="6096000" cy="4267200"/>
            <a:chOff x="1440" y="1152"/>
            <a:chExt cx="3840" cy="268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0" y="1152"/>
              <a:ext cx="3168" cy="2688"/>
              <a:chOff x="1440" y="1152"/>
              <a:chExt cx="3168" cy="268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40" y="1152"/>
                <a:ext cx="1200" cy="2032"/>
                <a:chOff x="1008" y="1720"/>
                <a:chExt cx="1200" cy="2032"/>
              </a:xfrm>
            </p:grpSpPr>
            <p:sp>
              <p:nvSpPr>
                <p:cNvPr id="79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08" y="172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Aplicação</a:t>
                  </a:r>
                </a:p>
              </p:txBody>
            </p:sp>
            <p:sp>
              <p:nvSpPr>
                <p:cNvPr id="798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08" y="201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Apresentação</a:t>
                  </a:r>
                </a:p>
              </p:txBody>
            </p:sp>
            <p:sp>
              <p:nvSpPr>
                <p:cNvPr id="7988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08" y="2304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Sessão</a:t>
                  </a:r>
                </a:p>
              </p:txBody>
            </p:sp>
            <p:sp>
              <p:nvSpPr>
                <p:cNvPr id="798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08" y="2592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Transporte</a:t>
                  </a:r>
                </a:p>
              </p:txBody>
            </p:sp>
            <p:sp>
              <p:nvSpPr>
                <p:cNvPr id="798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08" y="288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Rede</a:t>
                  </a:r>
                </a:p>
              </p:txBody>
            </p:sp>
            <p:sp>
              <p:nvSpPr>
                <p:cNvPr id="798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8" y="3168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Enlace</a:t>
                  </a:r>
                </a:p>
              </p:txBody>
            </p:sp>
            <p:sp>
              <p:nvSpPr>
                <p:cNvPr id="798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08" y="345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Física</a:t>
                  </a: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408" y="1152"/>
                <a:ext cx="1200" cy="2032"/>
                <a:chOff x="1008" y="1720"/>
                <a:chExt cx="1200" cy="2032"/>
              </a:xfrm>
            </p:grpSpPr>
            <p:sp>
              <p:nvSpPr>
                <p:cNvPr id="798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08" y="172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Aplicação</a:t>
                  </a:r>
                </a:p>
              </p:txBody>
            </p:sp>
            <p:sp>
              <p:nvSpPr>
                <p:cNvPr id="79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08" y="201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Apresentação</a:t>
                  </a:r>
                </a:p>
              </p:txBody>
            </p:sp>
            <p:sp>
              <p:nvSpPr>
                <p:cNvPr id="79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08" y="2304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Sessão</a:t>
                  </a:r>
                </a:p>
              </p:txBody>
            </p:sp>
            <p:sp>
              <p:nvSpPr>
                <p:cNvPr id="798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008" y="2592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Transporte</a:t>
                  </a:r>
                </a:p>
              </p:txBody>
            </p:sp>
            <p:sp>
              <p:nvSpPr>
                <p:cNvPr id="798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08" y="2880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Rede</a:t>
                  </a:r>
                </a:p>
              </p:txBody>
            </p:sp>
            <p:sp>
              <p:nvSpPr>
                <p:cNvPr id="798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08" y="3168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Enlace</a:t>
                  </a:r>
                </a:p>
              </p:txBody>
            </p:sp>
            <p:sp>
              <p:nvSpPr>
                <p:cNvPr id="798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08" y="3456"/>
                  <a:ext cx="1200" cy="296"/>
                </a:xfrm>
                <a:prstGeom prst="rect">
                  <a:avLst/>
                </a:prstGeom>
                <a:solidFill>
                  <a:srgbClr val="F7F99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Física</a:t>
                  </a:r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2448" y="3360"/>
                <a:ext cx="1056" cy="480"/>
                <a:chOff x="2016" y="3696"/>
                <a:chExt cx="1056" cy="480"/>
              </a:xfrm>
            </p:grpSpPr>
            <p:sp>
              <p:nvSpPr>
                <p:cNvPr id="79895" name="Oval 23"/>
                <p:cNvSpPr>
                  <a:spLocks noChangeArrowheads="1"/>
                </p:cNvSpPr>
                <p:nvPr/>
              </p:nvSpPr>
              <p:spPr bwMode="auto">
                <a:xfrm>
                  <a:off x="2016" y="3696"/>
                  <a:ext cx="1056" cy="48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98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04" y="3792"/>
                  <a:ext cx="576" cy="2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t-BR"/>
                    <a:t>Rede</a:t>
                  </a:r>
                </a:p>
              </p:txBody>
            </p:sp>
          </p:grpSp>
          <p:sp>
            <p:nvSpPr>
              <p:cNvPr id="79897" name="Line 25"/>
              <p:cNvSpPr>
                <a:spLocks noChangeShapeType="1"/>
              </p:cNvSpPr>
              <p:nvPr/>
            </p:nvSpPr>
            <p:spPr bwMode="auto">
              <a:xfrm>
                <a:off x="1968" y="31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898" name="Line 26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899" name="Line 27"/>
              <p:cNvSpPr>
                <a:spLocks noChangeShapeType="1"/>
              </p:cNvSpPr>
              <p:nvPr/>
            </p:nvSpPr>
            <p:spPr bwMode="auto">
              <a:xfrm>
                <a:off x="3984" y="32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900" name="Line 28"/>
              <p:cNvSpPr>
                <a:spLocks noChangeShapeType="1"/>
              </p:cNvSpPr>
              <p:nvPr/>
            </p:nvSpPr>
            <p:spPr bwMode="auto">
              <a:xfrm flipH="1">
                <a:off x="3504" y="36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4800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TCP</a:t>
              </a:r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4800" y="23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IP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4608" y="21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4608" y="24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Histórico</a:t>
            </a:r>
          </a:p>
          <a:p>
            <a:r>
              <a:rPr lang="pt-BR" dirty="0" smtClean="0"/>
              <a:t>Conceitos</a:t>
            </a:r>
          </a:p>
          <a:p>
            <a:r>
              <a:rPr lang="pt-BR" dirty="0" smtClean="0"/>
              <a:t>Web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 smtClean="0"/>
              <a:t>Servidor</a:t>
            </a:r>
          </a:p>
          <a:p>
            <a:r>
              <a:rPr lang="pt-BR" dirty="0" smtClean="0"/>
              <a:t>Protocolo</a:t>
            </a:r>
          </a:p>
          <a:p>
            <a:pPr lvl="1"/>
            <a:r>
              <a:rPr lang="pt-BR" dirty="0" smtClean="0"/>
              <a:t>TCP/IP</a:t>
            </a:r>
          </a:p>
          <a:p>
            <a:pPr lvl="1"/>
            <a:r>
              <a:rPr lang="pt-BR" dirty="0" smtClean="0"/>
              <a:t>UDP</a:t>
            </a:r>
          </a:p>
          <a:p>
            <a:pPr lvl="1"/>
            <a:r>
              <a:rPr lang="pt-BR" dirty="0" smtClean="0"/>
              <a:t>HTTP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4082400" y="2122782"/>
            <a:ext cx="3265920" cy="3235043"/>
          </a:xfrm>
          <a:prstGeom prst="roundRect">
            <a:avLst>
              <a:gd name="adj" fmla="val 4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De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1448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camadas</a:t>
            </a:r>
            <a:r>
              <a:rPr lang="en-US" dirty="0" smtClean="0"/>
              <a:t>: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2383201" y="4703534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Física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2383201" y="4212443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Enlace</a:t>
            </a:r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2383201" y="3722792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Rede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2383201" y="3233140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Transporte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2383201" y="2743489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Aplicação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4" name="AutoShape 9"/>
          <p:cNvSpPr>
            <a:spLocks/>
          </p:cNvSpPr>
          <p:nvPr/>
        </p:nvSpPr>
        <p:spPr bwMode="auto">
          <a:xfrm>
            <a:off x="1730880" y="2776611"/>
            <a:ext cx="489600" cy="2449698"/>
          </a:xfrm>
          <a:prstGeom prst="leftBrace">
            <a:avLst>
              <a:gd name="adj1" fmla="val 4169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685441" y="3820722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000000"/>
                </a:solidFill>
              </a:rPr>
              <a:t>Camadas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4082401" y="4667693"/>
            <a:ext cx="3591360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Mundo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físico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analógico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meio</a:t>
            </a:r>
            <a:r>
              <a:rPr lang="en-US" sz="1600" dirty="0">
                <a:solidFill>
                  <a:srgbClr val="000000"/>
                </a:solidFill>
              </a:rPr>
              <a:t> de </a:t>
            </a:r>
            <a:r>
              <a:rPr lang="en-US" sz="1600" dirty="0" err="1">
                <a:solidFill>
                  <a:srgbClr val="000000"/>
                </a:solidFill>
              </a:rPr>
              <a:t>transmissão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impulsos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elétricos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4049280" y="4213883"/>
            <a:ext cx="359136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Ethernet; PPP;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4049280" y="3820722"/>
            <a:ext cx="359136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IP; ICMP; </a:t>
            </a:r>
            <a:r>
              <a:rPr lang="en-US" sz="1600" dirty="0" err="1">
                <a:solidFill>
                  <a:srgbClr val="000000"/>
                </a:solidFill>
              </a:rPr>
              <a:t>IPsec</a:t>
            </a:r>
            <a:r>
              <a:rPr lang="en-US" sz="1600" dirty="0">
                <a:solidFill>
                  <a:srgbClr val="000000"/>
                </a:solidFill>
              </a:rPr>
              <a:t>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49280" y="3299387"/>
            <a:ext cx="359136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TCP; UDP;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049280" y="2710365"/>
            <a:ext cx="3591360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HTTP; SMTP; POP; FTP; DNS; entre </a:t>
            </a:r>
            <a:r>
              <a:rPr lang="en-US" sz="1600" dirty="0" err="1">
                <a:solidFill>
                  <a:srgbClr val="000000"/>
                </a:solidFill>
              </a:rPr>
              <a:t>outros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4898880" y="2285521"/>
            <a:ext cx="163296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b="1" dirty="0" err="1">
                <a:solidFill>
                  <a:srgbClr val="000000"/>
                </a:solidFill>
              </a:rPr>
              <a:t>Protocolos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7869600" y="2285521"/>
            <a:ext cx="130608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b="1" dirty="0" err="1">
                <a:solidFill>
                  <a:srgbClr val="000000"/>
                </a:solidFill>
              </a:rPr>
              <a:t>Pacotes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7706881" y="4212443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Quadros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7706880" y="3789039"/>
            <a:ext cx="1437119" cy="3543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Datagramas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7706881" y="3297947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Segmentos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7706881" y="2710365"/>
            <a:ext cx="130608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665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Mensagens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>
            <a:off x="7086241" y="2874542"/>
            <a:ext cx="6537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7086241" y="3462123"/>
            <a:ext cx="6537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7086241" y="3951775"/>
            <a:ext cx="65376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7086241" y="4376620"/>
            <a:ext cx="65376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0" y="1601448"/>
            <a:ext cx="8580015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Aplicações de rede se comunicam entre si através de mensagens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260641" y="5486976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Física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260641" y="4735217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Enlace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60641" y="3984899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Rede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260641" y="3233140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Transporte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260641" y="2481381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Aplicação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2024641" y="2874542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3297601" y="3691108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991520" y="3691108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3297601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1991520" y="4376620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3624480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3297601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1991520" y="5126939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3624480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3951361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C3</a:t>
            </a: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7184161" y="5486976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Física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7184161" y="4735217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Enlace</a:t>
            </a:r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7184161" y="3984899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Rede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0" name="AutoShape 21"/>
          <p:cNvSpPr>
            <a:spLocks noChangeArrowheads="1"/>
          </p:cNvSpPr>
          <p:nvPr/>
        </p:nvSpPr>
        <p:spPr bwMode="auto">
          <a:xfrm>
            <a:off x="7184161" y="3233140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Transporte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7184161" y="2481381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Aplicação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2" name="Freeform 23"/>
          <p:cNvSpPr>
            <a:spLocks/>
          </p:cNvSpPr>
          <p:nvPr/>
        </p:nvSpPr>
        <p:spPr bwMode="auto">
          <a:xfrm>
            <a:off x="2449440" y="5715961"/>
            <a:ext cx="4572000" cy="1440"/>
          </a:xfrm>
          <a:custGeom>
            <a:avLst/>
            <a:gdLst>
              <a:gd name="T0" fmla="*/ 0 w 14001"/>
              <a:gd name="T1" fmla="*/ 0 h 1"/>
              <a:gd name="T2" fmla="*/ 1814365655 w 14001"/>
              <a:gd name="T3" fmla="*/ 0 h 1"/>
              <a:gd name="T4" fmla="*/ 0 60000 65536"/>
              <a:gd name="T5" fmla="*/ 0 60000 65536"/>
              <a:gd name="T6" fmla="*/ 0 w 14001"/>
              <a:gd name="T7" fmla="*/ 0 h 1"/>
              <a:gd name="T8" fmla="*/ 14001 w 1400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01" h="1">
                <a:moveTo>
                  <a:pt x="0" y="0"/>
                </a:moveTo>
                <a:cubicBezTo>
                  <a:pt x="14000" y="0"/>
                  <a:pt x="14000" y="0"/>
                  <a:pt x="1400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pt-BR"/>
          </a:p>
        </p:txBody>
      </p:sp>
      <p:sp>
        <p:nvSpPr>
          <p:cNvPr id="17433" name="AutoShape 24"/>
          <p:cNvSpPr>
            <a:spLocks noChangeArrowheads="1"/>
          </p:cNvSpPr>
          <p:nvPr/>
        </p:nvSpPr>
        <p:spPr bwMode="auto">
          <a:xfrm>
            <a:off x="6107040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34" name="AutoShape 25"/>
          <p:cNvSpPr>
            <a:spLocks noChangeArrowheads="1"/>
          </p:cNvSpPr>
          <p:nvPr/>
        </p:nvSpPr>
        <p:spPr bwMode="auto">
          <a:xfrm>
            <a:off x="4800961" y="5126939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35" name="AutoShape 26"/>
          <p:cNvSpPr>
            <a:spLocks noChangeArrowheads="1"/>
          </p:cNvSpPr>
          <p:nvPr/>
        </p:nvSpPr>
        <p:spPr bwMode="auto">
          <a:xfrm>
            <a:off x="6432480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36" name="AutoShape 27"/>
          <p:cNvSpPr>
            <a:spLocks noChangeArrowheads="1"/>
          </p:cNvSpPr>
          <p:nvPr/>
        </p:nvSpPr>
        <p:spPr bwMode="auto">
          <a:xfrm>
            <a:off x="6759361" y="5126939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C3</a:t>
            </a:r>
          </a:p>
        </p:txBody>
      </p:sp>
      <p:sp>
        <p:nvSpPr>
          <p:cNvPr id="17437" name="AutoShape 28"/>
          <p:cNvSpPr>
            <a:spLocks noChangeArrowheads="1"/>
          </p:cNvSpPr>
          <p:nvPr/>
        </p:nvSpPr>
        <p:spPr bwMode="auto">
          <a:xfrm>
            <a:off x="6432480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38" name="AutoShape 29"/>
          <p:cNvSpPr>
            <a:spLocks noChangeArrowheads="1"/>
          </p:cNvSpPr>
          <p:nvPr/>
        </p:nvSpPr>
        <p:spPr bwMode="auto">
          <a:xfrm>
            <a:off x="5126401" y="4376620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39" name="AutoShape 30"/>
          <p:cNvSpPr>
            <a:spLocks noChangeArrowheads="1"/>
          </p:cNvSpPr>
          <p:nvPr/>
        </p:nvSpPr>
        <p:spPr bwMode="auto">
          <a:xfrm>
            <a:off x="6759361" y="4376620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440" name="AutoShape 31"/>
          <p:cNvSpPr>
            <a:spLocks noChangeArrowheads="1"/>
          </p:cNvSpPr>
          <p:nvPr/>
        </p:nvSpPr>
        <p:spPr bwMode="auto">
          <a:xfrm>
            <a:off x="6726240" y="3691108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17441" name="AutoShape 32"/>
          <p:cNvSpPr>
            <a:spLocks noChangeArrowheads="1"/>
          </p:cNvSpPr>
          <p:nvPr/>
        </p:nvSpPr>
        <p:spPr bwMode="auto">
          <a:xfrm>
            <a:off x="5420161" y="3691108"/>
            <a:ext cx="13060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7442" name="AutoShape 33"/>
          <p:cNvSpPr>
            <a:spLocks noChangeArrowheads="1"/>
          </p:cNvSpPr>
          <p:nvPr/>
        </p:nvSpPr>
        <p:spPr bwMode="auto">
          <a:xfrm>
            <a:off x="5747040" y="2874542"/>
            <a:ext cx="13060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3620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500" dirty="0" err="1">
                <a:solidFill>
                  <a:srgbClr val="000000"/>
                </a:solidFill>
              </a:rPr>
              <a:t>mensagem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356"/>
            <a:ext cx="8229600" cy="1066800"/>
          </a:xfrm>
        </p:spPr>
        <p:txBody>
          <a:bodyPr/>
          <a:lstStyle/>
          <a:p>
            <a:r>
              <a:rPr lang="pt-BR" dirty="0"/>
              <a:t>PDU (</a:t>
            </a:r>
            <a:r>
              <a:rPr lang="pt-BR" dirty="0" err="1"/>
              <a:t>Protocol</a:t>
            </a:r>
            <a:r>
              <a:rPr lang="pt-BR" dirty="0"/>
              <a:t> Data </a:t>
            </a:r>
            <a:r>
              <a:rPr lang="pt-BR" dirty="0" err="1"/>
              <a:t>Unit</a:t>
            </a:r>
            <a:r>
              <a:rPr lang="pt-BR" dirty="0"/>
              <a:t>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66800" y="4191000"/>
            <a:ext cx="7650163" cy="1447800"/>
          </a:xfrm>
        </p:spPr>
        <p:txBody>
          <a:bodyPr/>
          <a:lstStyle/>
          <a:p>
            <a:pPr marL="533400" lvl="1" indent="0" algn="just"/>
            <a:endParaRPr lang="pt-BR" sz="2000"/>
          </a:p>
          <a:p>
            <a:pPr marL="533400" lvl="1" indent="0" algn="just"/>
            <a:r>
              <a:rPr lang="pt-BR" sz="2000"/>
              <a:t>Informações de controle</a:t>
            </a:r>
          </a:p>
          <a:p>
            <a:pPr marL="533400" lvl="1" indent="0" algn="just"/>
            <a:r>
              <a:rPr lang="pt-BR" sz="2000"/>
              <a:t>Unidades de dados.</a:t>
            </a:r>
          </a:p>
          <a:p>
            <a:pPr marL="533400" lvl="1" indent="0" algn="just"/>
            <a:endParaRPr lang="pt-BR" sz="2000"/>
          </a:p>
          <a:p>
            <a:pPr marL="533400" lvl="1" indent="0" algn="just"/>
            <a:endParaRPr lang="pt-BR" sz="20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243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Informações de controle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1981200"/>
            <a:ext cx="5562600" cy="1143000"/>
            <a:chOff x="1152" y="2448"/>
            <a:chExt cx="3504" cy="72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52" y="2448"/>
              <a:ext cx="3504" cy="294"/>
              <a:chOff x="1152" y="2544"/>
              <a:chExt cx="3504" cy="294"/>
            </a:xfrm>
          </p:grpSpPr>
          <p:sp>
            <p:nvSpPr>
              <p:cNvPr id="77832" name="Text Box 8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96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Cabeçalho</a:t>
                </a:r>
              </a:p>
            </p:txBody>
          </p:sp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254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Dados</a:t>
                </a:r>
              </a:p>
            </p:txBody>
          </p:sp>
        </p:grp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1296" y="2832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Camada de Aplicação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Diversas aplicações foram criadas ao longo dos anos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/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Correio eletrônico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A WEB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i="1" dirty="0" err="1" smtClean="0"/>
              <a:t>Login</a:t>
            </a:r>
            <a:r>
              <a:rPr lang="pt-BR" sz="2400" dirty="0" smtClean="0"/>
              <a:t> em computadores remotos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Transferência de arquivos entre computadores (FTP)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Telefonia por Internet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smtClean="0"/>
              <a:t>Define como aplicações, que funcionam em sistemas finais diferentes, passam </a:t>
            </a:r>
            <a:r>
              <a:rPr lang="pt-BR" sz="2200" b="1" dirty="0" smtClean="0">
                <a:solidFill>
                  <a:schemeClr val="accent2">
                    <a:lumMod val="50000"/>
                  </a:schemeClr>
                </a:solidFill>
              </a:rPr>
              <a:t>mensagens</a:t>
            </a:r>
            <a:r>
              <a:rPr lang="pt-BR" sz="2200" b="1" dirty="0" smtClean="0"/>
              <a:t> entre si.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b="1" dirty="0" smtClean="0"/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Tipos de mensagens trocadas (requisição e resposta, por exemplo).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 sintaxe dos vários tipos de mensagem.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 semântica dos campos.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Regras para determinar quando e como uma aplicação envia e responde mensagens.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Camada de Aplicação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Exemplos: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HTTP (Hypertext </a:t>
            </a:r>
            <a:r>
              <a:rPr lang="pt-BR" sz="2000" b="1" dirty="0" err="1" smtClean="0"/>
              <a:t>Transfer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Aplicações web.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FTP (File </a:t>
            </a:r>
            <a:r>
              <a:rPr lang="pt-BR" sz="2000" b="1" dirty="0" err="1" smtClean="0"/>
              <a:t>Transfer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Transferência de arquivos na rede.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SMTP (</a:t>
            </a:r>
            <a:r>
              <a:rPr lang="pt-BR" sz="2000" b="1" dirty="0" err="1" smtClean="0"/>
              <a:t>Simple</a:t>
            </a:r>
            <a:r>
              <a:rPr lang="pt-BR" sz="2000" b="1" dirty="0" smtClean="0"/>
              <a:t> Mail </a:t>
            </a:r>
            <a:r>
              <a:rPr lang="pt-BR" sz="2000" b="1" dirty="0" err="1" smtClean="0"/>
              <a:t>Transfer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Envio de mensagens de correio eletrônico.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POP3 (Post Office </a:t>
            </a:r>
            <a:r>
              <a:rPr lang="pt-BR" sz="2000" b="1" dirty="0" err="1" smtClean="0"/>
              <a:t>Protocol</a:t>
            </a:r>
            <a:r>
              <a:rPr lang="pt-BR" sz="2000" b="1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Recebimento de mensagens de correio eletrônico.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/>
              <a:t>DNS (Domain </a:t>
            </a:r>
            <a:r>
              <a:rPr lang="pt-BR" sz="2000" b="1" dirty="0" err="1" smtClean="0"/>
              <a:t>Name</a:t>
            </a:r>
            <a:r>
              <a:rPr lang="pt-BR" sz="2000" b="1" dirty="0" smtClean="0"/>
              <a:t> System)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Resolução de nomes na rede.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Camada de Transporte/Rede</a:t>
            </a:r>
            <a:endParaRPr lang="pt-BR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85720" y="1714488"/>
            <a:ext cx="8501122" cy="4495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Internet disponibiliza dois protocolos de transporte para a aplicação:</a:t>
            </a:r>
          </a:p>
          <a:p>
            <a:endParaRPr lang="pt-BR" sz="2400" dirty="0" smtClean="0"/>
          </a:p>
          <a:p>
            <a:pPr lvl="1"/>
            <a:r>
              <a:rPr lang="pt-BR" sz="1800" dirty="0" smtClean="0"/>
              <a:t>UDP</a:t>
            </a:r>
          </a:p>
          <a:p>
            <a:pPr lvl="1"/>
            <a:endParaRPr lang="pt-BR" sz="1800" dirty="0" smtClean="0"/>
          </a:p>
          <a:p>
            <a:pPr lvl="1"/>
            <a:r>
              <a:rPr lang="pt-BR" sz="1800" dirty="0" smtClean="0"/>
              <a:t>TCP</a:t>
            </a:r>
            <a:endParaRPr lang="pt-BR" sz="1800" dirty="0"/>
          </a:p>
          <a:p>
            <a:pPr marL="533400" lvl="1" indent="0"/>
            <a:endParaRPr lang="pt-BR" sz="2000" dirty="0"/>
          </a:p>
          <a:p>
            <a:pPr algn="r">
              <a:buFont typeface="Monotype Sorts" pitchFamily="2" charset="2"/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229600" cy="1066800"/>
          </a:xfrm>
        </p:spPr>
        <p:txBody>
          <a:bodyPr/>
          <a:lstStyle/>
          <a:p>
            <a:r>
              <a:rPr lang="pt-BR" dirty="0"/>
              <a:t>Protocolo </a:t>
            </a:r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42910" y="1714488"/>
            <a:ext cx="7162800" cy="4495800"/>
          </a:xfrm>
        </p:spPr>
        <p:txBody>
          <a:bodyPr/>
          <a:lstStyle/>
          <a:p>
            <a:r>
              <a:rPr lang="pt-BR" sz="1800" dirty="0"/>
              <a:t>TCP (</a:t>
            </a:r>
            <a:r>
              <a:rPr lang="pt-BR" sz="1800" i="1" dirty="0" err="1"/>
              <a:t>Transmission</a:t>
            </a:r>
            <a:r>
              <a:rPr lang="pt-BR" sz="1800" i="1" dirty="0"/>
              <a:t> </a:t>
            </a:r>
            <a:r>
              <a:rPr lang="pt-BR" sz="1800" i="1" dirty="0" err="1"/>
              <a:t>Control</a:t>
            </a:r>
            <a:r>
              <a:rPr lang="pt-BR" sz="1800" i="1" dirty="0"/>
              <a:t> </a:t>
            </a:r>
            <a:r>
              <a:rPr lang="pt-BR" sz="1800" i="1" dirty="0" err="1"/>
              <a:t>Protocol</a:t>
            </a:r>
            <a:r>
              <a:rPr lang="pt-BR" sz="1800" dirty="0"/>
              <a:t>) / IP (</a:t>
            </a:r>
            <a:r>
              <a:rPr lang="pt-BR" sz="1800" i="1" dirty="0"/>
              <a:t>Internet</a:t>
            </a:r>
            <a:r>
              <a:rPr lang="pt-BR" sz="1800" dirty="0"/>
              <a:t> </a:t>
            </a:r>
            <a:r>
              <a:rPr lang="pt-BR" sz="1800" i="1" dirty="0" err="1"/>
              <a:t>Protocol</a:t>
            </a:r>
            <a:r>
              <a:rPr lang="pt-BR" sz="1800" dirty="0"/>
              <a:t>)</a:t>
            </a:r>
          </a:p>
          <a:p>
            <a:pPr algn="r">
              <a:buFont typeface="Monotype Sorts" pitchFamily="2" charset="2"/>
              <a:buNone/>
            </a:pPr>
            <a:endParaRPr lang="pt-BR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2362200"/>
            <a:ext cx="6477000" cy="3886200"/>
            <a:chOff x="1200" y="1488"/>
            <a:chExt cx="4080" cy="244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1488"/>
              <a:ext cx="1200" cy="2032"/>
              <a:chOff x="1008" y="1720"/>
              <a:chExt cx="1200" cy="2032"/>
            </a:xfrm>
          </p:grpSpPr>
          <p:sp>
            <p:nvSpPr>
              <p:cNvPr id="81927" name="Text Box 7"/>
              <p:cNvSpPr txBox="1">
                <a:spLocks noChangeArrowheads="1"/>
              </p:cNvSpPr>
              <p:nvPr/>
            </p:nvSpPr>
            <p:spPr bwMode="auto">
              <a:xfrm>
                <a:off x="1008" y="1720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Aplicação</a:t>
                </a:r>
              </a:p>
            </p:txBody>
          </p:sp>
          <p:sp>
            <p:nvSpPr>
              <p:cNvPr id="81928" name="Text Box 8"/>
              <p:cNvSpPr txBox="1">
                <a:spLocks noChangeArrowheads="1"/>
              </p:cNvSpPr>
              <p:nvPr/>
            </p:nvSpPr>
            <p:spPr bwMode="auto">
              <a:xfrm>
                <a:off x="1008" y="2016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Apresentação</a:t>
                </a:r>
              </a:p>
            </p:txBody>
          </p:sp>
          <p:sp>
            <p:nvSpPr>
              <p:cNvPr id="81929" name="Text Box 9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Sessão</a:t>
                </a:r>
              </a:p>
            </p:txBody>
          </p:sp>
          <p:sp>
            <p:nvSpPr>
              <p:cNvPr id="81930" name="Text Box 10"/>
              <p:cNvSpPr txBox="1">
                <a:spLocks noChangeArrowheads="1"/>
              </p:cNvSpPr>
              <p:nvPr/>
            </p:nvSpPr>
            <p:spPr bwMode="auto">
              <a:xfrm>
                <a:off x="1008" y="2592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Transporte</a:t>
                </a:r>
              </a:p>
            </p:txBody>
          </p:sp>
          <p:sp>
            <p:nvSpPr>
              <p:cNvPr id="81931" name="Text Box 11"/>
              <p:cNvSpPr txBox="1">
                <a:spLocks noChangeArrowheads="1"/>
              </p:cNvSpPr>
              <p:nvPr/>
            </p:nvSpPr>
            <p:spPr bwMode="auto">
              <a:xfrm>
                <a:off x="1008" y="2880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Rede</a:t>
                </a:r>
              </a:p>
            </p:txBody>
          </p:sp>
          <p:sp>
            <p:nvSpPr>
              <p:cNvPr id="81932" name="Text Box 12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Enlace</a:t>
                </a:r>
              </a:p>
            </p:txBody>
          </p:sp>
          <p:sp>
            <p:nvSpPr>
              <p:cNvPr id="81933" name="Text Box 13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1200" cy="296"/>
              </a:xfrm>
              <a:prstGeom prst="rect">
                <a:avLst/>
              </a:prstGeom>
              <a:solidFill>
                <a:srgbClr val="F7F99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Física</a:t>
                </a:r>
              </a:p>
            </p:txBody>
          </p:sp>
        </p:grp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1536" y="36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OSI</a:t>
              </a:r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3504" y="3648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TCP/IP</a:t>
              </a: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3312" y="2984"/>
              <a:ext cx="1200" cy="526"/>
            </a:xfrm>
            <a:prstGeom prst="rect">
              <a:avLst/>
            </a:prstGeom>
            <a:solidFill>
              <a:srgbClr val="F7F99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Interface com a rede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312" y="1536"/>
              <a:ext cx="1200" cy="480"/>
              <a:chOff x="3216" y="1488"/>
              <a:chExt cx="1200" cy="720"/>
            </a:xfrm>
          </p:grpSpPr>
          <p:sp>
            <p:nvSpPr>
              <p:cNvPr id="81938" name="Text Box 18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1200" cy="432"/>
              </a:xfrm>
              <a:prstGeom prst="rect">
                <a:avLst/>
              </a:prstGeom>
              <a:solidFill>
                <a:srgbClr val="F7F99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Aplicação</a:t>
                </a:r>
              </a:p>
            </p:txBody>
          </p:sp>
          <p:sp>
            <p:nvSpPr>
              <p:cNvPr id="81939" name="Rectangle 19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200" cy="72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312" y="2016"/>
              <a:ext cx="1200" cy="480"/>
              <a:chOff x="3216" y="1488"/>
              <a:chExt cx="1200" cy="720"/>
            </a:xfrm>
          </p:grpSpPr>
          <p:sp>
            <p:nvSpPr>
              <p:cNvPr id="81941" name="Text Box 21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1200" cy="432"/>
              </a:xfrm>
              <a:prstGeom prst="rect">
                <a:avLst/>
              </a:prstGeom>
              <a:solidFill>
                <a:srgbClr val="F7F99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Transporte</a:t>
                </a:r>
              </a:p>
            </p:txBody>
          </p:sp>
          <p:sp>
            <p:nvSpPr>
              <p:cNvPr id="81942" name="Rectangle 22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200" cy="72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312" y="2496"/>
              <a:ext cx="1200" cy="480"/>
              <a:chOff x="3216" y="1488"/>
              <a:chExt cx="1200" cy="720"/>
            </a:xfrm>
          </p:grpSpPr>
          <p:sp>
            <p:nvSpPr>
              <p:cNvPr id="81944" name="Text Box 24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1200" cy="432"/>
              </a:xfrm>
              <a:prstGeom prst="rect">
                <a:avLst/>
              </a:prstGeom>
              <a:solidFill>
                <a:srgbClr val="F7F99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/>
                  <a:t>Internet</a:t>
                </a:r>
              </a:p>
            </p:txBody>
          </p:sp>
          <p:sp>
            <p:nvSpPr>
              <p:cNvPr id="81945" name="Rectangle 25"/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1200" cy="720"/>
              </a:xfrm>
              <a:prstGeom prst="rect">
                <a:avLst/>
              </a:prstGeom>
              <a:solidFill>
                <a:srgbClr val="F7F9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3408" y="2592"/>
              <a:ext cx="1008" cy="288"/>
            </a:xfrm>
            <a:prstGeom prst="rect">
              <a:avLst/>
            </a:prstGeom>
            <a:solidFill>
              <a:srgbClr val="F7F99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Internet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408" y="2112"/>
              <a:ext cx="1008" cy="288"/>
            </a:xfrm>
            <a:prstGeom prst="rect">
              <a:avLst/>
            </a:prstGeom>
            <a:solidFill>
              <a:srgbClr val="F7F99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Transporte</a:t>
              </a:r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3408" y="1632"/>
              <a:ext cx="1008" cy="288"/>
            </a:xfrm>
            <a:prstGeom prst="rect">
              <a:avLst/>
            </a:prstGeom>
            <a:solidFill>
              <a:srgbClr val="F7F99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/>
                <a:t>Aplicação</a:t>
              </a:r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4704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TCP</a:t>
              </a:r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4752" y="25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IP</a:t>
              </a:r>
            </a:p>
          </p:txBody>
        </p:sp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>
              <a:off x="4512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4512" y="22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642918"/>
            <a:ext cx="8229600" cy="1066800"/>
          </a:xfrm>
        </p:spPr>
        <p:txBody>
          <a:bodyPr/>
          <a:lstStyle/>
          <a:p>
            <a:r>
              <a:rPr lang="pt-BR" dirty="0"/>
              <a:t>Serviço de Transporte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85720" y="1905000"/>
            <a:ext cx="8324880" cy="4419600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Orientado a conexão (</a:t>
            </a:r>
            <a:r>
              <a:rPr lang="pt-BR" sz="1800" i="1" dirty="0" err="1"/>
              <a:t>connection-oriented</a:t>
            </a:r>
            <a:r>
              <a:rPr lang="pt-BR" sz="1800" dirty="0"/>
              <a:t>) ou Virtual connection.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Existe um canal lógico entre as partes que se comunicam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conexão é estabelecida antes que os dados sejam enviados. 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Utiliza-se um </a:t>
            </a:r>
            <a:r>
              <a:rPr lang="pt-BR" sz="1600" b="1" dirty="0" err="1"/>
              <a:t>stream</a:t>
            </a:r>
            <a:r>
              <a:rPr lang="pt-BR" sz="1600" b="1" dirty="0"/>
              <a:t> de dados (bytes) </a:t>
            </a:r>
            <a:r>
              <a:rPr lang="pt-BR" sz="1600" dirty="0"/>
              <a:t> para envio dos dados.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camada de transporte subdivide os dados em </a:t>
            </a:r>
            <a:r>
              <a:rPr lang="pt-BR" sz="1600" dirty="0" err="1"/>
              <a:t>stream</a:t>
            </a:r>
            <a:r>
              <a:rPr lang="pt-BR" sz="1600" dirty="0"/>
              <a:t>, recebe, ordena e entrega.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entrega é </a:t>
            </a:r>
            <a:r>
              <a:rPr lang="pt-BR" sz="1600" b="1" dirty="0" smtClean="0"/>
              <a:t>GARANTIDA</a:t>
            </a:r>
          </a:p>
          <a:p>
            <a:pPr marL="533400" lvl="1" indent="0">
              <a:buFontTx/>
              <a:buNone/>
            </a:pPr>
            <a:endParaRPr lang="pt-BR" sz="1600" dirty="0"/>
          </a:p>
          <a:p>
            <a:r>
              <a:rPr lang="pt-BR" sz="1800" dirty="0"/>
              <a:t>Não orientada a conexão (</a:t>
            </a:r>
            <a:r>
              <a:rPr lang="pt-BR" sz="1800" i="1" dirty="0" err="1"/>
              <a:t>connectionless</a:t>
            </a:r>
            <a:r>
              <a:rPr lang="pt-BR" sz="1800" dirty="0"/>
              <a:t>)</a:t>
            </a:r>
          </a:p>
          <a:p>
            <a:pPr marL="533400" lvl="1" indent="0">
              <a:buFontTx/>
              <a:buNone/>
            </a:pPr>
            <a:r>
              <a:rPr lang="pt-BR" sz="1600" b="1" dirty="0" err="1"/>
              <a:t>Datagramas</a:t>
            </a:r>
            <a:r>
              <a:rPr lang="pt-BR" sz="1600" b="1" dirty="0"/>
              <a:t> (similares a pacotes)</a:t>
            </a:r>
            <a:r>
              <a:rPr lang="pt-BR" sz="1600" dirty="0"/>
              <a:t> são transmitidos a destinatários</a:t>
            </a:r>
          </a:p>
          <a:p>
            <a:pPr marL="533400" lvl="1" indent="0">
              <a:buFontTx/>
              <a:buNone/>
            </a:pPr>
            <a:r>
              <a:rPr lang="pt-BR" sz="1600" b="1" dirty="0"/>
              <a:t>NÃO GARANTE</a:t>
            </a:r>
            <a:r>
              <a:rPr lang="pt-BR" sz="1600" dirty="0"/>
              <a:t> a entrega</a:t>
            </a:r>
          </a:p>
          <a:p>
            <a:pPr marL="533400" lvl="1" indent="0">
              <a:buFontTx/>
              <a:buNone/>
            </a:pPr>
            <a:r>
              <a:rPr lang="pt-BR" sz="1600" dirty="0"/>
              <a:t>A aplicação precisa se preocupar com o recebimento e ordem dos </a:t>
            </a:r>
            <a:r>
              <a:rPr lang="pt-BR" sz="1600" dirty="0" err="1"/>
              <a:t>datagramas</a:t>
            </a:r>
            <a:r>
              <a:rPr lang="pt-BR" sz="1600" dirty="0"/>
              <a:t>.</a:t>
            </a:r>
          </a:p>
          <a:p>
            <a:pPr algn="ctr">
              <a:buFont typeface="Monotype Sorts" pitchFamily="2" charset="2"/>
              <a:buNone/>
            </a:pPr>
            <a:endParaRPr lang="pt-BR" sz="1600" b="1" dirty="0"/>
          </a:p>
          <a:p>
            <a:pPr algn="ctr">
              <a:buFont typeface="Monotype Sorts" pitchFamily="2" charset="2"/>
              <a:buNone/>
            </a:pPr>
            <a:r>
              <a:rPr lang="pt-BR" sz="1600" b="1" dirty="0"/>
              <a:t>Cada um dos serviços oferecem benefícios de programação e performance!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642918"/>
            <a:ext cx="9015386" cy="1066800"/>
          </a:xfrm>
        </p:spPr>
        <p:txBody>
          <a:bodyPr>
            <a:normAutofit/>
          </a:bodyPr>
          <a:lstStyle/>
          <a:p>
            <a:r>
              <a:rPr lang="pt-BR" dirty="0"/>
              <a:t>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57158" y="1752600"/>
            <a:ext cx="8177242" cy="4495800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smtClean="0"/>
              <a:t>Presta </a:t>
            </a:r>
            <a:r>
              <a:rPr lang="pt-BR" sz="1800" dirty="0"/>
              <a:t>serviço </a:t>
            </a:r>
            <a:r>
              <a:rPr lang="pt-BR" sz="1800" b="1" dirty="0">
                <a:solidFill>
                  <a:schemeClr val="accent2">
                    <a:lumMod val="50000"/>
                  </a:schemeClr>
                </a:solidFill>
              </a:rPr>
              <a:t>orientado a conexão</a:t>
            </a:r>
          </a:p>
          <a:p>
            <a:r>
              <a:rPr lang="pt-BR" sz="1800" dirty="0"/>
              <a:t>Quando o PDU é recebido, identifica-se de que conexão</a:t>
            </a:r>
          </a:p>
          <a:p>
            <a:r>
              <a:rPr lang="pt-BR" sz="1800" dirty="0"/>
              <a:t>Informações da conexão são armazenadas em um registro de conexão.</a:t>
            </a:r>
          </a:p>
          <a:p>
            <a:r>
              <a:rPr lang="pt-BR" sz="1800" dirty="0"/>
              <a:t>Identifica e corrige perda de segmentos, segmentos fora de ordem e informações incorretas. (números de seqüência)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chemeClr val="accent2">
                    <a:lumMod val="50000"/>
                  </a:schemeClr>
                </a:solidFill>
              </a:rPr>
              <a:t>Garante a entrega</a:t>
            </a:r>
            <a:r>
              <a:rPr lang="pt-BR" sz="1800" dirty="0"/>
              <a:t>: Aguarda confirmação da máquina destino, após tempo, transmite novamente.</a:t>
            </a:r>
          </a:p>
          <a:p>
            <a:r>
              <a:rPr lang="pt-BR" sz="1800" dirty="0"/>
              <a:t>O tempo de espera é calculado automaticamente a depender da rede</a:t>
            </a:r>
          </a:p>
          <a:p>
            <a:r>
              <a:rPr lang="pt-BR" sz="1800" dirty="0"/>
              <a:t>Utiliza número de seqüência para facilitar a identificação de duplicações</a:t>
            </a:r>
          </a:p>
          <a:p>
            <a:r>
              <a:rPr lang="pt-BR" sz="1800" dirty="0"/>
              <a:t>Para otimizar o processo pode realizar confirmações em conjunto</a:t>
            </a:r>
          </a:p>
          <a:p>
            <a:r>
              <a:rPr lang="pt-BR" sz="1800" dirty="0"/>
              <a:t>O destino só pode confirmar o recebimento de dados em </a:t>
            </a:r>
            <a:r>
              <a:rPr lang="pt-BR" sz="1800" dirty="0" smtClean="0"/>
              <a:t>seqüência</a:t>
            </a:r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8"/>
            <a:ext cx="8228160" cy="462144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Fontes</a:t>
            </a:r>
            <a:r>
              <a:rPr lang="en-US" dirty="0" smtClean="0"/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hlinkClick r:id="rId3"/>
              </a:rPr>
              <a:t>http://www.abranet.org.br/historiadainternet/ocomeco.htm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hlinkClick r:id="rId4"/>
              </a:rPr>
              <a:t>http://pt.wikipedia.org/wiki/Hist%C3%B3ria_da_Internet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hlinkClick r:id="rId5"/>
              </a:rPr>
              <a:t>http://www.internetnobrasil.net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Título</a:t>
            </a:r>
            <a:r>
              <a:rPr lang="en-US" dirty="0" smtClean="0"/>
              <a:t>: A </a:t>
            </a:r>
            <a:r>
              <a:rPr lang="en-US" dirty="0" err="1" smtClean="0"/>
              <a:t>trajetória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 no </a:t>
            </a:r>
            <a:r>
              <a:rPr lang="en-US" dirty="0" err="1" smtClean="0"/>
              <a:t>Brasil</a:t>
            </a:r>
            <a:endParaRPr lang="en-US" dirty="0" smtClean="0"/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Assunto</a:t>
            </a:r>
            <a:r>
              <a:rPr lang="en-US" dirty="0" smtClean="0"/>
              <a:t>: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implantação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 no </a:t>
            </a:r>
            <a:r>
              <a:rPr lang="en-US" dirty="0" err="1" smtClean="0"/>
              <a:t>Brasil</a:t>
            </a:r>
            <a:r>
              <a:rPr lang="en-US" dirty="0" smtClean="0"/>
              <a:t> (</a:t>
            </a:r>
            <a:r>
              <a:rPr lang="en-US" dirty="0" err="1" smtClean="0"/>
              <a:t>Dissertação</a:t>
            </a:r>
            <a:r>
              <a:rPr lang="en-US" dirty="0" smtClean="0"/>
              <a:t> de </a:t>
            </a:r>
            <a:r>
              <a:rPr lang="en-US" dirty="0" err="1" smtClean="0"/>
              <a:t>mestrado</a:t>
            </a:r>
            <a:r>
              <a:rPr lang="en-US" dirty="0" smtClean="0"/>
              <a:t>)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Autor</a:t>
            </a:r>
            <a:r>
              <a:rPr lang="en-US" dirty="0" smtClean="0"/>
              <a:t>: Marcelo </a:t>
            </a:r>
            <a:r>
              <a:rPr lang="en-US" dirty="0" err="1" smtClean="0"/>
              <a:t>Sávio</a:t>
            </a:r>
            <a:r>
              <a:rPr lang="en-US" dirty="0" smtClean="0"/>
              <a:t> </a:t>
            </a:r>
            <a:r>
              <a:rPr lang="en-US" dirty="0" err="1" smtClean="0"/>
              <a:t>Revoredo</a:t>
            </a:r>
            <a:r>
              <a:rPr lang="en-US" dirty="0" smtClean="0"/>
              <a:t> </a:t>
            </a:r>
            <a:r>
              <a:rPr lang="en-US" dirty="0" err="1" smtClean="0"/>
              <a:t>Menezes</a:t>
            </a:r>
            <a:r>
              <a:rPr lang="en-US" dirty="0" smtClean="0"/>
              <a:t> de </a:t>
            </a:r>
            <a:r>
              <a:rPr lang="en-US" dirty="0" err="1" smtClean="0"/>
              <a:t>Carvalho</a:t>
            </a:r>
            <a:endParaRPr lang="en-US" dirty="0" smtClean="0"/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Contato</a:t>
            </a:r>
            <a:r>
              <a:rPr lang="en-US" dirty="0" smtClean="0"/>
              <a:t>: msavio@gmail.com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Ano</a:t>
            </a:r>
            <a:r>
              <a:rPr lang="en-US" dirty="0" smtClean="0"/>
              <a:t>: Set/2006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http://www.nethistory.info/Resources/Internet-BR-Dissertacao-Mestrado-MSavio-v1.2.pdf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1066800"/>
          </a:xfrm>
        </p:spPr>
        <p:txBody>
          <a:bodyPr>
            <a:normAutofit/>
          </a:bodyPr>
          <a:lstStyle/>
          <a:p>
            <a:r>
              <a:rPr lang="pt-BR" dirty="0"/>
              <a:t>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71472" y="2143116"/>
            <a:ext cx="7162800" cy="3886200"/>
          </a:xfrm>
        </p:spPr>
        <p:txBody>
          <a:bodyPr>
            <a:noAutofit/>
          </a:bodyPr>
          <a:lstStyle/>
          <a:p>
            <a:r>
              <a:rPr lang="pt-BR" sz="2400" dirty="0" smtClean="0"/>
              <a:t>Como funciona?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Abrir </a:t>
            </a:r>
            <a:r>
              <a:rPr lang="pt-BR" sz="2000" dirty="0"/>
              <a:t>conexão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Enviar dados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Receber dados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obter informações sobre conexão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Fechar conexão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1066800"/>
          </a:xfrm>
        </p:spPr>
        <p:txBody>
          <a:bodyPr>
            <a:normAutofit/>
          </a:bodyPr>
          <a:lstStyle/>
          <a:p>
            <a:r>
              <a:rPr lang="pt-BR" dirty="0"/>
              <a:t>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71472" y="2143116"/>
            <a:ext cx="7162800" cy="3886200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Considere que você deseja transmitir um arquivo que ocupa 800Mb. Esse arquivo vai ser fragmentado em partes que sejam viáveis de serem transmitidas. </a:t>
            </a:r>
          </a:p>
          <a:p>
            <a:pPr lvl="1"/>
            <a:r>
              <a:rPr lang="pt-BR" sz="2000" dirty="0" smtClean="0"/>
              <a:t>Estas partes podem pegar rotas diferentes</a:t>
            </a:r>
          </a:p>
          <a:p>
            <a:pPr lvl="1"/>
            <a:r>
              <a:rPr lang="pt-BR" sz="2000" dirty="0" smtClean="0"/>
              <a:t>O protocolo vai garantir a entrega e a ordenação dos pacotes</a:t>
            </a:r>
          </a:p>
          <a:p>
            <a:pPr lvl="1"/>
            <a:r>
              <a:rPr lang="pt-BR" sz="2000" dirty="0" smtClean="0"/>
              <a:t>Seu arquivo chegará conforme foi enviado, o texto não estará “embaralhado”</a:t>
            </a:r>
          </a:p>
          <a:p>
            <a:pPr lvl="1"/>
            <a:r>
              <a:rPr lang="pt-BR" sz="2000" dirty="0" smtClean="0"/>
              <a:t>Já pensou se faltasse parte do arquivo ou se o texto do início estivesse no final?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356"/>
            <a:ext cx="9001156" cy="1066800"/>
          </a:xfrm>
        </p:spPr>
        <p:txBody>
          <a:bodyPr>
            <a:normAutofit/>
          </a:bodyPr>
          <a:lstStyle/>
          <a:p>
            <a:r>
              <a:rPr lang="pt-BR" dirty="0"/>
              <a:t>UDP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71472" y="1981200"/>
            <a:ext cx="7962928" cy="4191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Não orientado a </a:t>
            </a:r>
            <a:r>
              <a:rPr lang="pt-BR" sz="2400" dirty="0" smtClean="0"/>
              <a:t>conexão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Sem garantia de </a:t>
            </a:r>
            <a:r>
              <a:rPr lang="pt-BR" sz="2400" dirty="0" smtClean="0"/>
              <a:t>entrega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Aplicações devem se preocupar </a:t>
            </a:r>
            <a:r>
              <a:rPr lang="pt-BR" sz="2400" dirty="0" smtClean="0"/>
              <a:t>com</a:t>
            </a:r>
          </a:p>
          <a:p>
            <a:pPr algn="just"/>
            <a:endParaRPr lang="pt-BR" sz="2400" dirty="0"/>
          </a:p>
          <a:p>
            <a:pPr marL="533400" lvl="1" indent="0" algn="just"/>
            <a:r>
              <a:rPr lang="pt-BR" sz="2000" dirty="0"/>
              <a:t>Recuperação dos dados perdidos</a:t>
            </a:r>
          </a:p>
          <a:p>
            <a:pPr marL="533400" lvl="1" indent="0" algn="just"/>
            <a:r>
              <a:rPr lang="pt-BR" sz="2000" dirty="0"/>
              <a:t>Eliminação de dados duplicados</a:t>
            </a:r>
          </a:p>
          <a:p>
            <a:pPr marL="533400" lvl="1" indent="0" algn="just"/>
            <a:r>
              <a:rPr lang="pt-BR" sz="2000" dirty="0"/>
              <a:t>Controle do fluxo</a:t>
            </a:r>
          </a:p>
          <a:p>
            <a:pPr marL="533400" lvl="1" indent="0" algn="just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356"/>
            <a:ext cx="9001156" cy="1066800"/>
          </a:xfrm>
        </p:spPr>
        <p:txBody>
          <a:bodyPr>
            <a:normAutofit/>
          </a:bodyPr>
          <a:lstStyle/>
          <a:p>
            <a:r>
              <a:rPr lang="pt-BR" dirty="0"/>
              <a:t>UDP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71472" y="1981200"/>
            <a:ext cx="7962928" cy="4191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Exemplo</a:t>
            </a:r>
          </a:p>
          <a:p>
            <a:pPr lvl="1" algn="just"/>
            <a:r>
              <a:rPr lang="pt-BR" sz="2000" dirty="0" smtClean="0"/>
              <a:t>Imagine que você vai conversar com um amigo pelo </a:t>
            </a:r>
            <a:r>
              <a:rPr lang="pt-BR" sz="2000" dirty="0" err="1" smtClean="0"/>
              <a:t>skype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Quando estabelecemos a comunicação percebemos que muitos pacotes se perdem na transmissão (temos interrupção na fala, perda de parte de imagem, etc.) Isso é aceitável</a:t>
            </a:r>
          </a:p>
          <a:p>
            <a:pPr lvl="1" algn="just"/>
            <a:r>
              <a:rPr lang="pt-BR" sz="2000" dirty="0" smtClean="0"/>
              <a:t>Não precisamos retransmitir coisas, ou seja, se a aplicação pedisse novamente o </a:t>
            </a:r>
            <a:r>
              <a:rPr lang="pt-BR" sz="2000" i="1" dirty="0" err="1" smtClean="0"/>
              <a:t>stream</a:t>
            </a:r>
            <a:r>
              <a:rPr lang="pt-BR" sz="2000" dirty="0" smtClean="0"/>
              <a:t> de dados ouviríamos a parte inicial da conversa...</a:t>
            </a:r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Muitas aplicações usam UDP para envio de dados que podem sofrer perdas e TCP para troca de informações de controle.</a:t>
            </a:r>
          </a:p>
          <a:p>
            <a:pPr lvl="1" algn="just"/>
            <a:endParaRPr lang="pt-BR" sz="2000" dirty="0" smtClean="0"/>
          </a:p>
          <a:p>
            <a:pPr lvl="1" algn="just"/>
            <a:endParaRPr lang="pt-BR" sz="2000" dirty="0"/>
          </a:p>
          <a:p>
            <a:pPr marL="533400" lvl="1" indent="0" algn="just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750206" cy="1066800"/>
          </a:xfrm>
        </p:spPr>
        <p:txBody>
          <a:bodyPr/>
          <a:lstStyle/>
          <a:p>
            <a:r>
              <a:rPr lang="pt-BR" dirty="0"/>
              <a:t>IP (Internet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371600" y="1905000"/>
            <a:ext cx="7239000" cy="4419600"/>
          </a:xfrm>
        </p:spPr>
        <p:txBody>
          <a:bodyPr/>
          <a:lstStyle/>
          <a:p>
            <a:r>
              <a:rPr lang="pt-BR" sz="1800"/>
              <a:t>Faz parte da camada Internet</a:t>
            </a:r>
          </a:p>
          <a:p>
            <a:endParaRPr lang="pt-BR" sz="1800"/>
          </a:p>
          <a:p>
            <a:r>
              <a:rPr lang="pt-BR" sz="1800"/>
              <a:t>Responsável pelo transporte dos dados entre a origem e o destino através do sistema de comunicação (rede)</a:t>
            </a:r>
          </a:p>
          <a:p>
            <a:endParaRPr lang="pt-BR" sz="1800"/>
          </a:p>
          <a:p>
            <a:r>
              <a:rPr lang="pt-BR" sz="1800"/>
              <a:t>Através do IP</a:t>
            </a:r>
          </a:p>
          <a:p>
            <a:pPr marL="533400" lvl="1" indent="0"/>
            <a:r>
              <a:rPr lang="pt-BR" sz="1800"/>
              <a:t> as maquinas usam regras comuns para endereçamento das máquinas na rede</a:t>
            </a:r>
          </a:p>
          <a:p>
            <a:pPr marL="533400" lvl="1" indent="0"/>
            <a:r>
              <a:rPr lang="pt-BR" sz="1800"/>
              <a:t>Toma-se decisão sobre a fragmentação e roteamento dos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8229600" cy="1066800"/>
          </a:xfrm>
        </p:spPr>
        <p:txBody>
          <a:bodyPr/>
          <a:lstStyle/>
          <a:p>
            <a:r>
              <a:rPr lang="pt-BR" dirty="0"/>
              <a:t>Endereçamento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28596" y="1524000"/>
            <a:ext cx="8182004" cy="4495800"/>
          </a:xfrm>
        </p:spPr>
        <p:txBody>
          <a:bodyPr>
            <a:normAutofit lnSpcReduction="10000"/>
          </a:bodyPr>
          <a:lstStyle/>
          <a:p>
            <a:pPr algn="just">
              <a:buFont typeface="Monotype Sorts" pitchFamily="2" charset="2"/>
              <a:buNone/>
            </a:pPr>
            <a:r>
              <a:rPr lang="pt-BR" sz="2000" dirty="0"/>
              <a:t>Endereço</a:t>
            </a:r>
          </a:p>
          <a:p>
            <a:pPr marL="533400" lvl="1" indent="0" algn="just">
              <a:buFontTx/>
              <a:buNone/>
            </a:pPr>
            <a:r>
              <a:rPr lang="pt-BR" sz="2000" dirty="0"/>
              <a:t>Computador está associado a um endereço IP</a:t>
            </a:r>
          </a:p>
          <a:p>
            <a:pPr marL="533400" lvl="1" indent="0" algn="just">
              <a:buFontTx/>
              <a:buNone/>
            </a:pPr>
            <a:endParaRPr lang="pt-BR" sz="2000" dirty="0"/>
          </a:p>
          <a:p>
            <a:pPr marL="533400" lvl="1" indent="0" algn="just">
              <a:buFontTx/>
              <a:buNone/>
            </a:pPr>
            <a:r>
              <a:rPr lang="pt-BR" sz="2000" dirty="0"/>
              <a:t>IP contem um identificador único que indica uma </a:t>
            </a:r>
            <a:r>
              <a:rPr lang="pt-BR" sz="2000" dirty="0" err="1"/>
              <a:t>subrede</a:t>
            </a:r>
            <a:r>
              <a:rPr lang="pt-BR" sz="2000" dirty="0"/>
              <a:t> dentro da Internet</a:t>
            </a:r>
          </a:p>
          <a:p>
            <a:pPr marL="533400" lvl="1" indent="0" algn="just">
              <a:buFontTx/>
              <a:buNone/>
            </a:pPr>
            <a:endParaRPr lang="pt-BR" sz="2000" dirty="0"/>
          </a:p>
          <a:p>
            <a:pPr marL="533400" lvl="1" indent="0" algn="just">
              <a:buFontTx/>
              <a:buNone/>
            </a:pPr>
            <a:r>
              <a:rPr lang="pt-BR" sz="2000" dirty="0"/>
              <a:t>Através do IP os pacotes são entregues ao destinatário</a:t>
            </a:r>
          </a:p>
          <a:p>
            <a:pPr marL="533400" lvl="1" indent="0" algn="just">
              <a:buFontTx/>
              <a:buNone/>
            </a:pPr>
            <a:endParaRPr lang="pt-BR" sz="2000" dirty="0"/>
          </a:p>
          <a:p>
            <a:pPr algn="just">
              <a:buFont typeface="Monotype Sorts" pitchFamily="2" charset="2"/>
              <a:buNone/>
            </a:pPr>
            <a:r>
              <a:rPr lang="pt-BR" sz="2000" dirty="0"/>
              <a:t>Roteador</a:t>
            </a:r>
          </a:p>
          <a:p>
            <a:pPr marL="533400" lvl="1" indent="0" algn="just">
              <a:buFontTx/>
              <a:buNone/>
            </a:pPr>
            <a:r>
              <a:rPr lang="pt-BR" sz="2000" dirty="0"/>
              <a:t>Implementa um algoritmo que move o pacote IP ao destinatário em um número N de saltos.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8229600" cy="1066800"/>
          </a:xfrm>
        </p:spPr>
        <p:txBody>
          <a:bodyPr/>
          <a:lstStyle/>
          <a:p>
            <a:r>
              <a:rPr lang="pt-BR" dirty="0"/>
              <a:t>Endereço IP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57158" y="1881206"/>
            <a:ext cx="8253442" cy="4191000"/>
          </a:xfrm>
        </p:spPr>
        <p:txBody>
          <a:bodyPr>
            <a:normAutofit fontScale="70000" lnSpcReduction="20000"/>
          </a:bodyPr>
          <a:lstStyle/>
          <a:p>
            <a:endParaRPr lang="pt-BR" sz="1800" dirty="0"/>
          </a:p>
          <a:p>
            <a:r>
              <a:rPr lang="pt-BR" sz="1800" dirty="0"/>
              <a:t>Endereços de identificação de máquinas na rede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 smtClean="0"/>
              <a:t>O </a:t>
            </a:r>
            <a:r>
              <a:rPr lang="pt-BR" sz="1800" dirty="0"/>
              <a:t>IP não confirma a entrega, nem ordenação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Entrega é realizada por camadas mais altas: Transporte (TCP por exemplo</a:t>
            </a:r>
            <a:r>
              <a:rPr lang="pt-BR" sz="1800" dirty="0" smtClean="0"/>
              <a:t>)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Temos hoje duas versões :</a:t>
            </a:r>
          </a:p>
          <a:p>
            <a:pPr lvl="1"/>
            <a:r>
              <a:rPr lang="pt-BR" sz="1600" dirty="0" smtClean="0"/>
              <a:t>IPV4 (32 bits)</a:t>
            </a:r>
          </a:p>
          <a:p>
            <a:pPr lvl="1"/>
            <a:r>
              <a:rPr lang="pt-BR" sz="1600" dirty="0" smtClean="0"/>
              <a:t>IPV6 (128 bits)</a:t>
            </a:r>
            <a:endParaRPr lang="pt-BR" sz="1600" dirty="0"/>
          </a:p>
          <a:p>
            <a:pPr>
              <a:buFont typeface="Monotype Sorts" pitchFamily="2" charset="2"/>
              <a:buNone/>
            </a:pPr>
            <a:endParaRPr lang="pt-BR" sz="1800" dirty="0" smtClean="0"/>
          </a:p>
          <a:p>
            <a:pPr>
              <a:buFont typeface="Monotype Sorts" pitchFamily="2" charset="2"/>
              <a:buNone/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714356"/>
            <a:ext cx="8229600" cy="1066800"/>
          </a:xfrm>
        </p:spPr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76272" y="1700234"/>
            <a:ext cx="8096256" cy="4800600"/>
          </a:xfrm>
        </p:spPr>
        <p:txBody>
          <a:bodyPr>
            <a:normAutofit fontScale="77500" lnSpcReduction="20000"/>
          </a:bodyPr>
          <a:lstStyle/>
          <a:p>
            <a:r>
              <a:rPr lang="pt-BR" sz="2000" dirty="0" smtClean="0"/>
              <a:t>32 Bits</a:t>
            </a:r>
          </a:p>
          <a:p>
            <a:r>
              <a:rPr lang="pt-BR" sz="2000" dirty="0" smtClean="0"/>
              <a:t>Aproximadamente 4,29 bilhões de </a:t>
            </a:r>
            <a:r>
              <a:rPr lang="pt-BR" sz="2000" dirty="0" err="1" smtClean="0"/>
              <a:t>Ips</a:t>
            </a:r>
            <a:r>
              <a:rPr lang="pt-BR" sz="2000" dirty="0" smtClean="0"/>
              <a:t> (não suporta mais endereços do que isso)</a:t>
            </a:r>
          </a:p>
          <a:p>
            <a:endParaRPr lang="pt-BR" sz="2000" dirty="0" smtClean="0"/>
          </a:p>
          <a:p>
            <a:r>
              <a:rPr lang="pt-BR" sz="2000" dirty="0" smtClean="0"/>
              <a:t>Compostos </a:t>
            </a:r>
            <a:r>
              <a:rPr lang="pt-BR" sz="2000" dirty="0"/>
              <a:t>de 2 partes:</a:t>
            </a:r>
          </a:p>
          <a:p>
            <a:endParaRPr lang="pt-BR" sz="2000" dirty="0"/>
          </a:p>
          <a:p>
            <a:pPr marL="533400" lvl="1" indent="0"/>
            <a:r>
              <a:rPr lang="pt-BR" sz="1800" dirty="0"/>
              <a:t>A primeira identifica a rede na qual a placa de interface com a rede se encontra</a:t>
            </a:r>
          </a:p>
          <a:p>
            <a:pPr marL="533400" lvl="1" indent="0"/>
            <a:endParaRPr lang="pt-BR" sz="1800" dirty="0"/>
          </a:p>
          <a:p>
            <a:pPr marL="533400" lvl="1" indent="0"/>
            <a:r>
              <a:rPr lang="pt-BR" sz="1800" dirty="0"/>
              <a:t>A segunda identifica de forma única a placa em si</a:t>
            </a:r>
          </a:p>
          <a:p>
            <a:pPr marL="533400" lvl="1" indent="0"/>
            <a:endParaRPr lang="pt-BR" sz="1800" dirty="0"/>
          </a:p>
          <a:p>
            <a:pPr>
              <a:buFont typeface="Monotype Sorts" pitchFamily="2" charset="2"/>
              <a:buNone/>
            </a:pPr>
            <a:r>
              <a:rPr lang="pt-BR" sz="2000" dirty="0" smtClean="0"/>
              <a:t>       Ex</a:t>
            </a:r>
            <a:r>
              <a:rPr lang="pt-BR" sz="2000" dirty="0"/>
              <a:t>.		164.41.14.1</a:t>
            </a:r>
          </a:p>
          <a:p>
            <a:pPr marL="533400" lvl="1" indent="0">
              <a:buFontTx/>
              <a:buNone/>
            </a:pPr>
            <a:r>
              <a:rPr lang="pt-BR" sz="1800" dirty="0"/>
              <a:t>164.41	Identifica a rede</a:t>
            </a:r>
          </a:p>
          <a:p>
            <a:pPr marL="533400" lvl="1" indent="0">
              <a:buFontTx/>
              <a:buNone/>
            </a:pPr>
            <a:r>
              <a:rPr lang="pt-BR" sz="1800" dirty="0"/>
              <a:t>14.1 	Identifica de forma única uma placa de rede. </a:t>
            </a:r>
          </a:p>
          <a:p>
            <a:pPr marL="533400" lvl="1" indent="0" algn="just">
              <a:buFontTx/>
              <a:buNone/>
            </a:pPr>
            <a:r>
              <a:rPr lang="pt-BR" sz="1800" dirty="0"/>
              <a:t>		Não pode existir duas placas com o mesmo endereço na 	mesma rede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714356"/>
            <a:ext cx="8229600" cy="1066800"/>
          </a:xfrm>
        </p:spPr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76272" y="1700234"/>
            <a:ext cx="8096256" cy="48006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128 bits</a:t>
            </a:r>
          </a:p>
          <a:p>
            <a:r>
              <a:rPr lang="pt-BR" sz="2000" dirty="0" smtClean="0"/>
              <a:t>3,4 x 10^38 </a:t>
            </a:r>
            <a:r>
              <a:rPr lang="pt-BR" sz="2000" dirty="0" err="1" smtClean="0"/>
              <a:t>IPs</a:t>
            </a:r>
            <a:r>
              <a:rPr lang="pt-BR" sz="2000" dirty="0" smtClean="0"/>
              <a:t> (340 seguidos de 36 zeros)</a:t>
            </a:r>
          </a:p>
          <a:p>
            <a:endParaRPr lang="pt-BR" sz="2000" dirty="0" smtClean="0"/>
          </a:p>
          <a:p>
            <a:r>
              <a:rPr lang="pt-BR" sz="2000" dirty="0" smtClean="0"/>
              <a:t>Compostos </a:t>
            </a:r>
            <a:r>
              <a:rPr lang="pt-BR" sz="2000" dirty="0"/>
              <a:t>de </a:t>
            </a:r>
            <a:r>
              <a:rPr lang="pt-BR" sz="2000" dirty="0" smtClean="0"/>
              <a:t>8 grupos de 16 bits separados por ” : “ escritos com dígitos hexadecimais (0-F)</a:t>
            </a:r>
          </a:p>
          <a:p>
            <a:endParaRPr lang="pt-BR" sz="2000" dirty="0" smtClean="0"/>
          </a:p>
          <a:p>
            <a:pPr lvl="1"/>
            <a:r>
              <a:rPr lang="pt-BR" sz="1800" dirty="0" smtClean="0"/>
              <a:t>2001:0DB8:AD1F:25E2:CADE:CAFE:F0CA:84C1 </a:t>
            </a:r>
            <a:endParaRPr lang="pt-BR" sz="1800" dirty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Retomando...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249424"/>
            <a:ext cx="8043890" cy="822386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000" dirty="0" smtClean="0"/>
              <a:t>O que acontece ao tentarmos acessar uma URL pelo navegador?</a:t>
            </a:r>
          </a:p>
          <a:p>
            <a:pPr marL="431800" indent="-323850"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1800" dirty="0" smtClean="0"/>
              <a:t>Por exemplo: </a:t>
            </a:r>
            <a:r>
              <a:rPr lang="pt-BR" sz="1800" dirty="0" smtClean="0">
                <a:solidFill>
                  <a:srgbClr val="FF0000"/>
                </a:solidFill>
                <a:hlinkClick r:id="rId2"/>
              </a:rPr>
              <a:t>http://www.sbc.org.br/horizontes/Atual.html</a:t>
            </a:r>
          </a:p>
          <a:p>
            <a:endParaRPr lang="pt-BR" sz="20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857224" y="3143248"/>
            <a:ext cx="7715304" cy="3563147"/>
            <a:chOff x="857224" y="3143248"/>
            <a:chExt cx="7715304" cy="3563147"/>
          </a:xfrm>
        </p:grpSpPr>
        <p:sp>
          <p:nvSpPr>
            <p:cNvPr id="52226" name="tower"/>
            <p:cNvSpPr>
              <a:spLocks noEditPoints="1" noChangeArrowheads="1"/>
            </p:cNvSpPr>
            <p:nvPr/>
          </p:nvSpPr>
          <p:spPr bwMode="auto">
            <a:xfrm>
              <a:off x="4000496" y="3143248"/>
              <a:ext cx="571504" cy="1119189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27" name="monitor"/>
            <p:cNvSpPr>
              <a:spLocks noEditPoints="1" noChangeArrowheads="1"/>
            </p:cNvSpPr>
            <p:nvPr/>
          </p:nvSpPr>
          <p:spPr bwMode="auto">
            <a:xfrm>
              <a:off x="1214414" y="5143512"/>
              <a:ext cx="1071570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monitor"/>
            <p:cNvSpPr>
              <a:spLocks noEditPoints="1" noChangeArrowheads="1"/>
            </p:cNvSpPr>
            <p:nvPr/>
          </p:nvSpPr>
          <p:spPr bwMode="auto">
            <a:xfrm>
              <a:off x="6357950" y="5143512"/>
              <a:ext cx="1000132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714876" y="321468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Servidor executando o servidor web Apache</a:t>
              </a:r>
              <a:endParaRPr lang="pt-BR" sz="12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57224" y="6429396"/>
              <a:ext cx="1928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PC executando Explorer</a:t>
              </a:r>
              <a:endParaRPr lang="pt-BR" sz="12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86512" y="6429396"/>
              <a:ext cx="2286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MAC executando </a:t>
              </a:r>
              <a:r>
                <a:rPr lang="pt-BR" sz="1200" dirty="0" err="1" smtClean="0"/>
                <a:t>Navigator</a:t>
              </a:r>
              <a:endParaRPr lang="pt-BR" sz="12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1928794" y="3786190"/>
              <a:ext cx="1643074" cy="10715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 rot="19509313">
              <a:off x="1714480" y="3942218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Requisição HTTP</a:t>
              </a:r>
              <a:endParaRPr lang="pt-BR" sz="14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10800000" flipV="1">
              <a:off x="2500298" y="4286256"/>
              <a:ext cx="1214446" cy="7858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19509313">
              <a:off x="2390188" y="451372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Resposta HTTP</a:t>
              </a:r>
              <a:endParaRPr lang="pt-BR" sz="14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rot="10800000">
              <a:off x="5000628" y="4214818"/>
              <a:ext cx="1357322" cy="10715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 rot="2386447">
              <a:off x="4922527" y="457900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Requisição HTTP</a:t>
              </a:r>
              <a:endParaRPr lang="pt-BR" sz="14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>
              <a:off x="4643438" y="4500570"/>
              <a:ext cx="1500198" cy="11430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2343088">
              <a:off x="4285829" y="5195140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Resposta HTTP</a:t>
              </a:r>
              <a:endParaRPr lang="pt-B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60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Período</a:t>
            </a:r>
            <a:r>
              <a:rPr lang="en-US" dirty="0" smtClean="0"/>
              <a:t> </a:t>
            </a:r>
            <a:r>
              <a:rPr lang="en-US" dirty="0" err="1" smtClean="0"/>
              <a:t>áureo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guerra</a:t>
            </a:r>
            <a:r>
              <a:rPr lang="en-US" dirty="0" smtClean="0"/>
              <a:t> </a:t>
            </a:r>
            <a:r>
              <a:rPr lang="en-US" dirty="0" err="1" smtClean="0"/>
              <a:t>fria</a:t>
            </a:r>
            <a:r>
              <a:rPr lang="en-US" dirty="0" smtClean="0"/>
              <a:t>: URSS x EUA.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Inteligência</a:t>
            </a:r>
            <a:r>
              <a:rPr lang="en-US" dirty="0" smtClean="0"/>
              <a:t> (</a:t>
            </a:r>
            <a:r>
              <a:rPr lang="en-US" dirty="0" err="1" smtClean="0"/>
              <a:t>informação</a:t>
            </a:r>
            <a:r>
              <a:rPr lang="en-US" dirty="0" smtClean="0"/>
              <a:t>) </a:t>
            </a:r>
            <a:r>
              <a:rPr lang="en-US" dirty="0" err="1" smtClean="0"/>
              <a:t>americana</a:t>
            </a:r>
            <a:r>
              <a:rPr lang="en-US" dirty="0" smtClean="0"/>
              <a:t> </a:t>
            </a:r>
            <a:r>
              <a:rPr lang="en-US" dirty="0" err="1" smtClean="0"/>
              <a:t>centralizada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Pentágono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idealizado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 e </a:t>
            </a:r>
            <a:r>
              <a:rPr lang="en-US" dirty="0" err="1" smtClean="0"/>
              <a:t>compartilhamento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permitisse</a:t>
            </a:r>
            <a:r>
              <a:rPr lang="en-US" dirty="0" smtClean="0"/>
              <a:t> a </a:t>
            </a:r>
            <a:r>
              <a:rPr lang="en-US" dirty="0" err="1" smtClean="0"/>
              <a:t>descentralização</a:t>
            </a:r>
            <a:r>
              <a:rPr lang="en-US" dirty="0" smtClean="0"/>
              <a:t> das </a:t>
            </a:r>
            <a:r>
              <a:rPr lang="en-US" dirty="0" err="1" smtClean="0"/>
              <a:t>mesmas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ARPA </a:t>
            </a:r>
            <a:r>
              <a:rPr lang="en-US" i="1" dirty="0" smtClean="0"/>
              <a:t>(Advanced Research Project Agency)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ARPAnet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1969.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Informação</a:t>
            </a:r>
            <a:r>
              <a:rPr lang="en-US" dirty="0" smtClean="0"/>
              <a:t> à “</a:t>
            </a:r>
            <a:r>
              <a:rPr lang="en-US" dirty="0" err="1" smtClean="0"/>
              <a:t>prova</a:t>
            </a:r>
            <a:r>
              <a:rPr lang="en-US" dirty="0" smtClean="0"/>
              <a:t> de </a:t>
            </a:r>
            <a:r>
              <a:rPr lang="en-US" dirty="0" err="1" smtClean="0"/>
              <a:t>bombardeio</a:t>
            </a:r>
            <a:r>
              <a:rPr lang="en-US" dirty="0" smtClean="0"/>
              <a:t>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764704"/>
            <a:ext cx="7290008" cy="1293028"/>
          </a:xfrm>
        </p:spPr>
        <p:txBody>
          <a:bodyPr/>
          <a:lstStyle/>
          <a:p>
            <a:r>
              <a:rPr lang="pt-BR" dirty="0" smtClean="0"/>
              <a:t>Clientes e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31800" indent="-323850"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400" dirty="0" smtClean="0"/>
              <a:t>O navegador irá: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“Quebrar” a URL em partes significativas.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 palavra </a:t>
            </a:r>
            <a:r>
              <a:rPr lang="pt-BR" i="1" dirty="0" err="1" smtClean="0">
                <a:solidFill>
                  <a:srgbClr val="280099"/>
                </a:solidFill>
              </a:rPr>
              <a:t>http</a:t>
            </a:r>
            <a:r>
              <a:rPr lang="pt-BR" dirty="0" smtClean="0"/>
              <a:t>;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O domínio </a:t>
            </a:r>
            <a:r>
              <a:rPr lang="pt-BR" i="1" dirty="0" smtClean="0">
                <a:solidFill>
                  <a:srgbClr val="280099"/>
                </a:solidFill>
              </a:rPr>
              <a:t>www.sbc.org.br</a:t>
            </a:r>
            <a:r>
              <a:rPr lang="pt-BR" dirty="0" smtClean="0"/>
              <a:t>;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 subpágina </a:t>
            </a:r>
            <a:r>
              <a:rPr lang="pt-BR" i="1" dirty="0" smtClean="0">
                <a:solidFill>
                  <a:srgbClr val="280099"/>
                </a:solidFill>
              </a:rPr>
              <a:t>horizontes</a:t>
            </a:r>
            <a:r>
              <a:rPr lang="pt-BR" dirty="0" smtClean="0"/>
              <a:t>;</a:t>
            </a:r>
          </a:p>
          <a:p>
            <a:pPr marL="1295400" lvl="2" indent="-21590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O recurso (página) </a:t>
            </a:r>
            <a:r>
              <a:rPr lang="pt-BR" i="1" dirty="0" smtClean="0">
                <a:solidFill>
                  <a:srgbClr val="280099"/>
                </a:solidFill>
              </a:rPr>
              <a:t>Atual.html</a:t>
            </a:r>
            <a:r>
              <a:rPr lang="pt-BR" dirty="0" smtClean="0"/>
              <a:t>.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Acessar o </a:t>
            </a:r>
            <a:r>
              <a:rPr lang="pt-BR" sz="2200" dirty="0" smtClean="0">
                <a:solidFill>
                  <a:srgbClr val="FF0000"/>
                </a:solidFill>
              </a:rPr>
              <a:t>DNS</a:t>
            </a:r>
            <a:r>
              <a:rPr lang="pt-BR" sz="2200" dirty="0" smtClean="0"/>
              <a:t> (</a:t>
            </a:r>
            <a:r>
              <a:rPr lang="pt-BR" sz="2200" i="1" dirty="0" smtClean="0"/>
              <a:t>Domain </a:t>
            </a:r>
            <a:r>
              <a:rPr lang="pt-BR" sz="2200" i="1" dirty="0" err="1" smtClean="0"/>
              <a:t>Name</a:t>
            </a:r>
            <a:r>
              <a:rPr lang="pt-BR" sz="2200" i="1" dirty="0" smtClean="0"/>
              <a:t> System</a:t>
            </a:r>
            <a:r>
              <a:rPr lang="pt-BR" sz="2200" dirty="0" smtClean="0"/>
              <a:t>) em busca do endereço real (</a:t>
            </a:r>
            <a:r>
              <a:rPr lang="pt-BR" sz="2200" i="1" dirty="0" smtClean="0">
                <a:solidFill>
                  <a:srgbClr val="FF0000"/>
                </a:solidFill>
              </a:rPr>
              <a:t>IP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address</a:t>
            </a:r>
            <a:r>
              <a:rPr lang="pt-BR" sz="2200" dirty="0" smtClean="0"/>
              <a:t>) do domínio </a:t>
            </a:r>
            <a:r>
              <a:rPr lang="pt-BR" sz="2200" i="1" dirty="0" smtClean="0">
                <a:solidFill>
                  <a:srgbClr val="280099"/>
                </a:solidFill>
              </a:rPr>
              <a:t>www.sbc.org.br</a:t>
            </a:r>
            <a:endParaRPr lang="pt-BR" sz="2200" i="1" dirty="0" smtClean="0">
              <a:solidFill>
                <a:srgbClr val="280099"/>
              </a:solidFill>
              <a:hlinkClick r:id="rId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764373"/>
            <a:ext cx="7776864" cy="1293028"/>
          </a:xfrm>
        </p:spPr>
        <p:txBody>
          <a:bodyPr/>
          <a:lstStyle/>
          <a:p>
            <a:r>
              <a:rPr lang="pt-BR" dirty="0" smtClean="0"/>
              <a:t>Clientes e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Estabelecer uma conexão </a:t>
            </a:r>
            <a:r>
              <a:rPr lang="pt-BR" sz="2200" dirty="0" smtClean="0">
                <a:solidFill>
                  <a:srgbClr val="FF0000"/>
                </a:solidFill>
              </a:rPr>
              <a:t>TCP</a:t>
            </a:r>
            <a:r>
              <a:rPr lang="pt-BR" sz="2200" dirty="0" smtClean="0"/>
              <a:t> (</a:t>
            </a:r>
            <a:r>
              <a:rPr lang="pt-BR" sz="2200" i="1" dirty="0" err="1" smtClean="0"/>
              <a:t>Transmission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Control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Protocol</a:t>
            </a:r>
            <a:r>
              <a:rPr lang="pt-BR" sz="2200" dirty="0" smtClean="0"/>
              <a:t>);</a:t>
            </a:r>
          </a:p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Se a </a:t>
            </a:r>
            <a:r>
              <a:rPr lang="pt-BR" sz="2200" dirty="0" err="1" smtClean="0"/>
              <a:t>a</a:t>
            </a:r>
            <a:r>
              <a:rPr lang="pt-BR" sz="2200" dirty="0" smtClean="0"/>
              <a:t> conexão for estabelecida com sucesso:</a:t>
            </a:r>
          </a:p>
          <a:p>
            <a:pPr marL="17272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 Enviar uma requisição HTTP (</a:t>
            </a:r>
            <a:r>
              <a:rPr lang="pt-BR" sz="2200" i="1" dirty="0" err="1" smtClean="0">
                <a:solidFill>
                  <a:srgbClr val="FF0000"/>
                </a:solidFill>
              </a:rPr>
              <a:t>http</a:t>
            </a:r>
            <a:r>
              <a:rPr lang="pt-BR" sz="2200" i="1" dirty="0" smtClean="0">
                <a:solidFill>
                  <a:srgbClr val="FF0000"/>
                </a:solidFill>
              </a:rPr>
              <a:t> </a:t>
            </a:r>
            <a:r>
              <a:rPr lang="pt-BR" sz="2200" i="1" dirty="0" err="1" smtClean="0">
                <a:solidFill>
                  <a:srgbClr val="FF0000"/>
                </a:solidFill>
              </a:rPr>
              <a:t>request</a:t>
            </a:r>
            <a:r>
              <a:rPr lang="pt-BR" sz="2200" dirty="0" smtClean="0"/>
              <a:t>) solicitando o recurso </a:t>
            </a:r>
            <a:r>
              <a:rPr lang="pt-BR" sz="2200" i="1" dirty="0" smtClean="0">
                <a:solidFill>
                  <a:srgbClr val="FF0000"/>
                </a:solidFill>
              </a:rPr>
              <a:t>Atual.html</a:t>
            </a:r>
            <a:r>
              <a:rPr lang="pt-BR" sz="2200" dirty="0" smtClean="0"/>
              <a:t> no subdiretório </a:t>
            </a:r>
            <a:r>
              <a:rPr lang="pt-BR" sz="2200" i="1" dirty="0" smtClean="0">
                <a:solidFill>
                  <a:srgbClr val="FF0000"/>
                </a:solidFill>
              </a:rPr>
              <a:t>horizontes</a:t>
            </a:r>
            <a:r>
              <a:rPr lang="pt-BR" sz="2200" dirty="0" smtClean="0"/>
              <a:t>.</a:t>
            </a:r>
          </a:p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Se o recurso existir, o servidor web responde (</a:t>
            </a:r>
            <a:r>
              <a:rPr lang="pt-BR" sz="2200" i="1" dirty="0" err="1" smtClean="0">
                <a:solidFill>
                  <a:srgbClr val="FF0000"/>
                </a:solidFill>
              </a:rPr>
              <a:t>http</a:t>
            </a:r>
            <a:r>
              <a:rPr lang="pt-BR" sz="2200" i="1" dirty="0" smtClean="0">
                <a:solidFill>
                  <a:srgbClr val="FF0000"/>
                </a:solidFill>
              </a:rPr>
              <a:t> response</a:t>
            </a:r>
            <a:r>
              <a:rPr lang="pt-BR" sz="2200" dirty="0" smtClean="0"/>
              <a:t>) enviando a página </a:t>
            </a:r>
            <a:r>
              <a:rPr lang="pt-BR" sz="2200" i="1" dirty="0" smtClean="0">
                <a:solidFill>
                  <a:srgbClr val="FF0000"/>
                </a:solidFill>
              </a:rPr>
              <a:t>Atual.html</a:t>
            </a:r>
            <a:r>
              <a:rPr lang="pt-BR" sz="2200" dirty="0" smtClean="0"/>
              <a:t> para o navegador web.</a:t>
            </a:r>
          </a:p>
          <a:p>
            <a:pPr marL="431800" indent="-323850">
              <a:buFont typeface="StarSymbol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Navegador web deve </a:t>
            </a:r>
            <a:r>
              <a:rPr lang="pt-BR" sz="2200" dirty="0" err="1" smtClean="0"/>
              <a:t>interpetrar</a:t>
            </a:r>
            <a:r>
              <a:rPr lang="pt-BR" sz="2200" dirty="0" smtClean="0"/>
              <a:t> o conteúdo da página a fim de </a:t>
            </a:r>
            <a:r>
              <a:rPr lang="pt-BR" sz="2200" dirty="0" err="1" smtClean="0"/>
              <a:t>exibí-la</a:t>
            </a:r>
            <a:r>
              <a:rPr lang="pt-BR" sz="2200" dirty="0" smtClean="0"/>
              <a:t> na tela do usuário.</a:t>
            </a:r>
          </a:p>
          <a:p>
            <a:pPr marL="1727200" lvl="1" indent="-573088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200" dirty="0" smtClean="0"/>
              <a:t>Receber e </a:t>
            </a:r>
            <a:r>
              <a:rPr lang="pt-BR" sz="2200" dirty="0" err="1" smtClean="0"/>
              <a:t>renderizar</a:t>
            </a:r>
            <a:r>
              <a:rPr lang="pt-BR" sz="2200" dirty="0" smtClean="0"/>
              <a:t> os objetos que compõem a página, como por exemplo: figuras, vídeos, animações etc.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764373"/>
            <a:ext cx="7632848" cy="1293028"/>
          </a:xfrm>
        </p:spPr>
        <p:txBody>
          <a:bodyPr/>
          <a:lstStyle/>
          <a:p>
            <a:r>
              <a:rPr lang="pt-BR" dirty="0" smtClean="0"/>
              <a:t>Clientes e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400" dirty="0" smtClean="0"/>
              <a:t>Manipulando </a:t>
            </a:r>
            <a:r>
              <a:rPr lang="pt-BR" sz="2400" dirty="0" smtClean="0">
                <a:solidFill>
                  <a:srgbClr val="FF0000"/>
                </a:solidFill>
              </a:rPr>
              <a:t>HTTP </a:t>
            </a:r>
            <a:r>
              <a:rPr lang="pt-BR" sz="2400" dirty="0" err="1" smtClean="0">
                <a:solidFill>
                  <a:srgbClr val="FF0000"/>
                </a:solidFill>
              </a:rPr>
              <a:t>Resquest</a:t>
            </a:r>
            <a:r>
              <a:rPr lang="pt-BR" sz="2400" dirty="0" smtClean="0"/>
              <a:t>: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Ler e “quebrar” a mensagem </a:t>
            </a:r>
            <a:r>
              <a:rPr lang="pt-BR" dirty="0" err="1" smtClean="0"/>
              <a:t>http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:</a:t>
            </a:r>
          </a:p>
          <a:p>
            <a:pPr marL="1295400" lvl="2" indent="-215900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O que o cliente quer?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Traduzir a URL para um arquivo:</a:t>
            </a:r>
          </a:p>
          <a:p>
            <a:pPr marL="1295400" lvl="2" indent="-215900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Acessar o recurso solicitado no sistema de arquivos.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Determinar se a requisição é autorizada:</a:t>
            </a:r>
          </a:p>
          <a:p>
            <a:pPr marL="1295400" lvl="2" indent="-215900"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Antes de gerar uma mensagem de resposta, verificar se o cliente tem permissão para acessar o recurso solicitado.</a:t>
            </a:r>
          </a:p>
          <a:p>
            <a:pPr marL="863600" lvl="1" indent="-287338"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Montar uma mensagem de </a:t>
            </a:r>
            <a:r>
              <a:rPr lang="pt-BR" dirty="0" smtClean="0">
                <a:solidFill>
                  <a:srgbClr val="FF0000"/>
                </a:solidFill>
              </a:rPr>
              <a:t>HTTP Response</a:t>
            </a:r>
            <a:r>
              <a:rPr lang="pt-BR" dirty="0" smtClean="0"/>
              <a:t> e transmitir de volta.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HTTP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solidFill>
                  <a:srgbClr val="FF0000"/>
                </a:solidFill>
              </a:rPr>
              <a:t>HTTP (Hypertext </a:t>
            </a:r>
            <a:r>
              <a:rPr lang="pt-BR" sz="2200" dirty="0" err="1" smtClean="0">
                <a:solidFill>
                  <a:srgbClr val="FF0000"/>
                </a:solidFill>
              </a:rPr>
              <a:t>Transfer</a:t>
            </a:r>
            <a:r>
              <a:rPr lang="pt-BR" sz="2200" dirty="0" smtClean="0">
                <a:solidFill>
                  <a:srgbClr val="FF0000"/>
                </a:solidFill>
              </a:rPr>
              <a:t> </a:t>
            </a:r>
            <a:r>
              <a:rPr lang="pt-BR" sz="2200" dirty="0" err="1" smtClean="0">
                <a:solidFill>
                  <a:srgbClr val="FF0000"/>
                </a:solidFill>
              </a:rPr>
              <a:t>Protocol</a:t>
            </a:r>
            <a:r>
              <a:rPr lang="pt-BR" sz="2200" dirty="0" smtClean="0">
                <a:solidFill>
                  <a:srgbClr val="FF0000"/>
                </a:solidFill>
              </a:rPr>
              <a:t>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de Transferência de Hipertexto 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Esta na camada de aplicação (modelo OSI)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de requisição-resposta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Utiliza o TCP como protocolo de transporte subjacente.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Provê ao HTTP um serviço confiável de transferência de dados.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Garante que as mensagens HTTP cheguem ao seus destinatários. 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HTTP não se preocupa em como dados perdidos são recuperados, nem como são reordenados.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/>
              <a:t>Tarefa do TCP e demais protocolos subjacentes.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HTTP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Há dois tipos de mensagens HTTP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Requisição</a:t>
            </a: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84294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Resposta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Protocolo HTTP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Exemplo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msg</a:t>
            </a:r>
            <a:r>
              <a:rPr lang="en-US" sz="2200" dirty="0" smtClean="0">
                <a:solidFill>
                  <a:srgbClr val="FF0000"/>
                </a:solidFill>
              </a:rPr>
              <a:t> HTTP Request:</a:t>
            </a:r>
          </a:p>
          <a:p>
            <a:pPr marL="391686" indent="-293764"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GET /</a:t>
            </a:r>
            <a:r>
              <a:rPr lang="en-US" b="1" dirty="0" err="1" smtClean="0">
                <a:latin typeface="Courier New" pitchFamily="49" charset="0"/>
              </a:rPr>
              <a:t>horizontes</a:t>
            </a:r>
            <a:r>
              <a:rPr lang="en-US" b="1" dirty="0" smtClean="0">
                <a:latin typeface="Courier New" pitchFamily="49" charset="0"/>
              </a:rPr>
              <a:t>/Atual.html HTTP/1.1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Host: www.sbc.org.br</a:t>
            </a:r>
            <a:endParaRPr lang="en-US" b="1" dirty="0" smtClean="0">
              <a:latin typeface="Courier New" pitchFamily="49" charset="0"/>
              <a:hlinkClick r:id="rId3"/>
            </a:endParaRP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Connection: close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User-agent: Mozilla/4.0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>
                <a:latin typeface="Courier New" pitchFamily="49" charset="0"/>
              </a:rPr>
              <a:t>Accept-language: pt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6643702" y="1857364"/>
            <a:ext cx="2071702" cy="571504"/>
          </a:xfrm>
          <a:prstGeom prst="wedgeRectCallout">
            <a:avLst>
              <a:gd name="adj1" fmla="val -76339"/>
              <a:gd name="adj2" fmla="val 4795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Cabeçalho</a:t>
            </a:r>
            <a:endParaRPr lang="pt-BR" sz="14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6500826" y="2928934"/>
            <a:ext cx="2071702" cy="571504"/>
          </a:xfrm>
          <a:prstGeom prst="wedgeRectCallout">
            <a:avLst>
              <a:gd name="adj1" fmla="val -90383"/>
              <a:gd name="adj2" fmla="val -52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Hospedeiro</a:t>
            </a:r>
            <a:endParaRPr lang="pt-BR" sz="1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6429388" y="3714752"/>
            <a:ext cx="2714612" cy="571504"/>
          </a:xfrm>
          <a:prstGeom prst="wedgeRectCallout">
            <a:avLst>
              <a:gd name="adj1" fmla="val -141877"/>
              <a:gd name="adj2" fmla="val -4174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Não quer usar conexões persistentes</a:t>
            </a:r>
            <a:endParaRPr lang="pt-BR" sz="1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357950" y="4500570"/>
            <a:ext cx="2714612" cy="571504"/>
          </a:xfrm>
          <a:prstGeom prst="wedgeRectCallout">
            <a:avLst>
              <a:gd name="adj1" fmla="val -89819"/>
              <a:gd name="adj2" fmla="val -6113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de browser que está fazendo a conexão</a:t>
            </a:r>
            <a:endParaRPr lang="pt-BR" sz="14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6357950" y="5286388"/>
            <a:ext cx="2714612" cy="571504"/>
          </a:xfrm>
          <a:prstGeom prst="wedgeRectCallout">
            <a:avLst>
              <a:gd name="adj1" fmla="val -126056"/>
              <a:gd name="adj2" fmla="val -8537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Prefere uma versão em português do objeto</a:t>
            </a:r>
            <a:endParaRPr lang="pt-BR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Formato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Mensagem</a:t>
            </a:r>
            <a:r>
              <a:rPr lang="en-US" sz="2200" dirty="0" smtClean="0">
                <a:solidFill>
                  <a:srgbClr val="FF0000"/>
                </a:solidFill>
              </a:rPr>
              <a:t> HTTP Request</a:t>
            </a:r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1764001" y="4670411"/>
            <a:ext cx="6857280" cy="1143480"/>
          </a:xfrm>
          <a:prstGeom prst="roundRect">
            <a:avLst>
              <a:gd name="adj" fmla="val 1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76400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208944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1764001" y="4016582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Nom do campo de </a:t>
            </a:r>
            <a:r>
              <a:rPr lang="en-US" sz="1600" dirty="0" err="1">
                <a:solidFill>
                  <a:srgbClr val="000000"/>
                </a:solidFill>
              </a:rPr>
              <a:t>cabeçalho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519264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682560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6498720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5518080" y="4016582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1764001" y="3364193"/>
            <a:ext cx="5388480" cy="653829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1764001" y="3037279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Nom do campo de </a:t>
            </a:r>
            <a:r>
              <a:rPr lang="en-US" sz="1600" dirty="0" err="1">
                <a:solidFill>
                  <a:srgbClr val="000000"/>
                </a:solidFill>
              </a:rPr>
              <a:t>cabeçalho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519264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51" name="AutoShape 14"/>
          <p:cNvSpPr>
            <a:spLocks noChangeArrowheads="1"/>
          </p:cNvSpPr>
          <p:nvPr/>
        </p:nvSpPr>
        <p:spPr bwMode="auto">
          <a:xfrm>
            <a:off x="682560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52" name="AutoShape 15"/>
          <p:cNvSpPr>
            <a:spLocks noChangeArrowheads="1"/>
          </p:cNvSpPr>
          <p:nvPr/>
        </p:nvSpPr>
        <p:spPr bwMode="auto">
          <a:xfrm>
            <a:off x="6498720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4353" name="AutoShape 16"/>
          <p:cNvSpPr>
            <a:spLocks noChangeArrowheads="1"/>
          </p:cNvSpPr>
          <p:nvPr/>
        </p:nvSpPr>
        <p:spPr bwMode="auto">
          <a:xfrm>
            <a:off x="5518080" y="3037279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17640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método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355" name="AutoShape 18"/>
          <p:cNvSpPr>
            <a:spLocks noChangeArrowheads="1"/>
          </p:cNvSpPr>
          <p:nvPr/>
        </p:nvSpPr>
        <p:spPr bwMode="auto">
          <a:xfrm>
            <a:off x="339552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37224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URL</a:t>
            </a:r>
          </a:p>
        </p:txBody>
      </p:sp>
      <p:sp>
        <p:nvSpPr>
          <p:cNvPr id="14357" name="AutoShape 20"/>
          <p:cNvSpPr>
            <a:spLocks noChangeArrowheads="1"/>
          </p:cNvSpPr>
          <p:nvPr/>
        </p:nvSpPr>
        <p:spPr bwMode="auto">
          <a:xfrm>
            <a:off x="5355360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auto">
          <a:xfrm>
            <a:off x="5682240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200" dirty="0" err="1">
                <a:solidFill>
                  <a:srgbClr val="000000"/>
                </a:solidFill>
              </a:rPr>
              <a:t>Versão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359" name="AutoShape 22"/>
          <p:cNvSpPr>
            <a:spLocks noChangeArrowheads="1"/>
          </p:cNvSpPr>
          <p:nvPr/>
        </p:nvSpPr>
        <p:spPr bwMode="auto">
          <a:xfrm>
            <a:off x="731520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4360" name="AutoShape 23"/>
          <p:cNvSpPr>
            <a:spLocks noChangeArrowheads="1"/>
          </p:cNvSpPr>
          <p:nvPr/>
        </p:nvSpPr>
        <p:spPr bwMode="auto">
          <a:xfrm>
            <a:off x="764064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522720" y="2592272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r>
              <a:rPr lang="en-US" sz="1300" dirty="0" err="1">
                <a:solidFill>
                  <a:srgbClr val="000000"/>
                </a:solidFill>
              </a:rPr>
              <a:t>Requisição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489600" y="3364193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Linhas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r>
              <a:rPr lang="en-US" sz="1300" dirty="0" err="1">
                <a:solidFill>
                  <a:srgbClr val="000000"/>
                </a:solidFill>
              </a:rPr>
              <a:t>Cabeçalho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91680" y="4376620"/>
            <a:ext cx="1468800" cy="326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em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Branco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685440" y="4997325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Corpo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da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Entidade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365" name="AutoShape 28"/>
          <p:cNvSpPr>
            <a:spLocks/>
          </p:cNvSpPr>
          <p:nvPr/>
        </p:nvSpPr>
        <p:spPr bwMode="auto">
          <a:xfrm>
            <a:off x="1535040" y="2514504"/>
            <a:ext cx="162720" cy="489651"/>
          </a:xfrm>
          <a:prstGeom prst="leftBrace">
            <a:avLst>
              <a:gd name="adj1" fmla="val 250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66" name="AutoShape 29"/>
          <p:cNvSpPr>
            <a:spLocks/>
          </p:cNvSpPr>
          <p:nvPr/>
        </p:nvSpPr>
        <p:spPr bwMode="auto">
          <a:xfrm>
            <a:off x="1535040" y="3037279"/>
            <a:ext cx="162720" cy="1306217"/>
          </a:xfrm>
          <a:prstGeom prst="leftBrace">
            <a:avLst>
              <a:gd name="adj1" fmla="val 6688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4367" name="AutoShape 30"/>
          <p:cNvSpPr>
            <a:spLocks/>
          </p:cNvSpPr>
          <p:nvPr/>
        </p:nvSpPr>
        <p:spPr bwMode="auto">
          <a:xfrm>
            <a:off x="1535040" y="4703534"/>
            <a:ext cx="162720" cy="1110357"/>
          </a:xfrm>
          <a:prstGeom prst="leftBrace">
            <a:avLst>
              <a:gd name="adj1" fmla="val 568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Formato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Mensagem</a:t>
            </a:r>
            <a:r>
              <a:rPr lang="en-US" sz="2200" dirty="0" smtClean="0">
                <a:solidFill>
                  <a:srgbClr val="FF0000"/>
                </a:solidFill>
              </a:rPr>
              <a:t> HTTP Request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4865760" y="3545652"/>
            <a:ext cx="3788640" cy="537177"/>
          </a:xfrm>
          <a:prstGeom prst="roundRect">
            <a:avLst>
              <a:gd name="adj" fmla="val 26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4865761" y="3391556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5045760" y="3391556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4865760" y="3237460"/>
            <a:ext cx="1893600" cy="154097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6759360" y="3237460"/>
            <a:ext cx="180000" cy="154097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7662241" y="3237460"/>
            <a:ext cx="180000" cy="154097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7480801" y="3237460"/>
            <a:ext cx="180000" cy="154097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6939360" y="3237460"/>
            <a:ext cx="541440" cy="154097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4865760" y="2930708"/>
            <a:ext cx="2976480" cy="306752"/>
          </a:xfrm>
          <a:prstGeom prst="roundRect">
            <a:avLst>
              <a:gd name="adj" fmla="val 46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4865760" y="2778052"/>
            <a:ext cx="1893600" cy="154096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6759360" y="2778052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7662241" y="2778052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7480801" y="2778052"/>
            <a:ext cx="180000" cy="154096"/>
          </a:xfrm>
          <a:prstGeom prst="roundRect">
            <a:avLst>
              <a:gd name="adj" fmla="val 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6939360" y="2778052"/>
            <a:ext cx="541440" cy="154096"/>
          </a:xfrm>
          <a:prstGeom prst="roundRect">
            <a:avLst>
              <a:gd name="adj" fmla="val 9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4865761" y="2547628"/>
            <a:ext cx="901440" cy="230424"/>
          </a:xfrm>
          <a:prstGeom prst="roundRect">
            <a:avLst>
              <a:gd name="adj" fmla="val 6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79" name="AutoShape 18"/>
          <p:cNvSpPr>
            <a:spLocks noChangeArrowheads="1"/>
          </p:cNvSpPr>
          <p:nvPr/>
        </p:nvSpPr>
        <p:spPr bwMode="auto">
          <a:xfrm>
            <a:off x="5767201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0" name="AutoShape 19"/>
          <p:cNvSpPr>
            <a:spLocks noChangeArrowheads="1"/>
          </p:cNvSpPr>
          <p:nvPr/>
        </p:nvSpPr>
        <p:spPr bwMode="auto">
          <a:xfrm>
            <a:off x="5947200" y="2547628"/>
            <a:ext cx="901440" cy="230424"/>
          </a:xfrm>
          <a:prstGeom prst="roundRect">
            <a:avLst>
              <a:gd name="adj" fmla="val 6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6850081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2" name="AutoShape 21"/>
          <p:cNvSpPr>
            <a:spLocks noChangeArrowheads="1"/>
          </p:cNvSpPr>
          <p:nvPr/>
        </p:nvSpPr>
        <p:spPr bwMode="auto">
          <a:xfrm>
            <a:off x="7030080" y="2547628"/>
            <a:ext cx="901440" cy="230424"/>
          </a:xfrm>
          <a:prstGeom prst="roundRect">
            <a:avLst>
              <a:gd name="adj" fmla="val 6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3" name="AutoShape 22"/>
          <p:cNvSpPr>
            <a:spLocks noChangeArrowheads="1"/>
          </p:cNvSpPr>
          <p:nvPr/>
        </p:nvSpPr>
        <p:spPr bwMode="auto">
          <a:xfrm>
            <a:off x="7931520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4" name="AutoShape 23"/>
          <p:cNvSpPr>
            <a:spLocks noChangeArrowheads="1"/>
          </p:cNvSpPr>
          <p:nvPr/>
        </p:nvSpPr>
        <p:spPr bwMode="auto">
          <a:xfrm>
            <a:off x="8112960" y="2547628"/>
            <a:ext cx="180000" cy="230424"/>
          </a:xfrm>
          <a:prstGeom prst="roundRect">
            <a:avLst>
              <a:gd name="adj" fmla="val 8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5385" name="AutoShape 24"/>
          <p:cNvSpPr>
            <a:spLocks noChangeArrowheads="1"/>
          </p:cNvSpPr>
          <p:nvPr/>
        </p:nvSpPr>
        <p:spPr bwMode="auto">
          <a:xfrm>
            <a:off x="162721" y="2612435"/>
            <a:ext cx="3591360" cy="816566"/>
          </a:xfrm>
          <a:prstGeom prst="wedgeRoundRectCallout">
            <a:avLst>
              <a:gd name="adj1" fmla="val 86222"/>
              <a:gd name="adj2" fmla="val -46282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 err="1">
                <a:solidFill>
                  <a:srgbClr val="000000"/>
                </a:solidFill>
              </a:rPr>
              <a:t>Diversos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métodos</a:t>
            </a:r>
            <a:r>
              <a:rPr lang="en-US" dirty="0">
                <a:solidFill>
                  <a:srgbClr val="000000"/>
                </a:solidFill>
              </a:rPr>
              <a:t>: GET, POST, HEAD, PUT, DELETE.</a:t>
            </a:r>
          </a:p>
        </p:txBody>
      </p:sp>
      <p:sp>
        <p:nvSpPr>
          <p:cNvPr id="15386" name="AutoShape 25"/>
          <p:cNvSpPr>
            <a:spLocks noChangeArrowheads="1"/>
          </p:cNvSpPr>
          <p:nvPr/>
        </p:nvSpPr>
        <p:spPr bwMode="auto">
          <a:xfrm>
            <a:off x="162721" y="3755915"/>
            <a:ext cx="3591360" cy="816566"/>
          </a:xfrm>
          <a:prstGeom prst="wedgeRoundRectCallout">
            <a:avLst>
              <a:gd name="adj1" fmla="val 86222"/>
              <a:gd name="adj2" fmla="val -46282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 err="1">
                <a:solidFill>
                  <a:srgbClr val="000000"/>
                </a:solidFill>
              </a:rPr>
              <a:t>Utilizado</a:t>
            </a:r>
            <a:r>
              <a:rPr lang="en-US" dirty="0">
                <a:solidFill>
                  <a:srgbClr val="000000"/>
                </a:solidFill>
              </a:rPr>
              <a:t> no </a:t>
            </a:r>
            <a:r>
              <a:rPr lang="en-US" dirty="0" err="1">
                <a:solidFill>
                  <a:srgbClr val="000000"/>
                </a:solidFill>
              </a:rPr>
              <a:t>método</a:t>
            </a:r>
            <a:r>
              <a:rPr lang="en-US" dirty="0">
                <a:solidFill>
                  <a:srgbClr val="000000"/>
                </a:solidFill>
              </a:rPr>
              <a:t> post.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 (Response)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>
            <a:normAutofit fontScale="92500" lnSpcReduction="2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/>
              <a:t>Exemplo</a:t>
            </a:r>
            <a:r>
              <a:rPr lang="en-US" sz="2200" dirty="0" smtClean="0"/>
              <a:t> </a:t>
            </a:r>
            <a:r>
              <a:rPr lang="en-US" sz="2200" dirty="0" err="1" smtClean="0"/>
              <a:t>msg</a:t>
            </a:r>
            <a:r>
              <a:rPr lang="en-US" sz="2200" dirty="0" smtClean="0"/>
              <a:t> HTTP Response: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HTTP/1.1 200 OK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Connection: close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Date: Mon. 03 Aug 2008 14:00:30 GMT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Server: Apache/1.3.0 (Unix)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Last-Modified: Sun. 02 Jan 2008 08:25:29 GMT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Content-</a:t>
            </a:r>
            <a:r>
              <a:rPr lang="en-US" sz="2200" b="1" dirty="0" err="1" smtClean="0">
                <a:latin typeface="Courier New" pitchFamily="49" charset="0"/>
              </a:rPr>
              <a:t>Lengt</a:t>
            </a:r>
            <a:r>
              <a:rPr lang="en-US" sz="2200" b="1" dirty="0" smtClean="0">
                <a:latin typeface="Courier New" pitchFamily="49" charset="0"/>
              </a:rPr>
              <a:t>: 6821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Content-Type: text/html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b="1" dirty="0" smtClean="0">
                <a:latin typeface="Courier New" pitchFamily="49" charset="0"/>
              </a:rPr>
              <a:t>(dados </a:t>
            </a:r>
            <a:r>
              <a:rPr lang="en-US" sz="2200" b="1" dirty="0" err="1" smtClean="0">
                <a:latin typeface="Courier New" pitchFamily="49" charset="0"/>
              </a:rPr>
              <a:t>dados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dados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</a:rPr>
              <a:t>dados</a:t>
            </a:r>
            <a:r>
              <a:rPr lang="en-US" sz="2200" b="1" dirty="0" smtClean="0">
                <a:latin typeface="Courier New" pitchFamily="49" charset="0"/>
              </a:rPr>
              <a:t> ...)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5214942" y="1357298"/>
            <a:ext cx="3214710" cy="571504"/>
          </a:xfrm>
          <a:prstGeom prst="wedgeRectCallout">
            <a:avLst>
              <a:gd name="adj1" fmla="val -110817"/>
              <a:gd name="adj2" fmla="val 14492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Servidor usando HTTP/1.1 e foi encontrado</a:t>
            </a:r>
            <a:endParaRPr lang="pt-BR" sz="14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4786314" y="2285992"/>
            <a:ext cx="4143404" cy="571504"/>
          </a:xfrm>
          <a:prstGeom prst="wedgeRectCallout">
            <a:avLst>
              <a:gd name="adj1" fmla="val -80017"/>
              <a:gd name="adj2" fmla="val 6250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Informa ao cliente que vai fechar a conexão após envio da </a:t>
            </a:r>
            <a:r>
              <a:rPr lang="pt-BR" sz="1400" dirty="0" err="1" smtClean="0"/>
              <a:t>msg</a:t>
            </a:r>
            <a:endParaRPr lang="pt-BR" sz="1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357818" y="2928934"/>
            <a:ext cx="3562376" cy="357190"/>
          </a:xfrm>
          <a:prstGeom prst="wedgeRectCallout">
            <a:avLst>
              <a:gd name="adj1" fmla="val -80017"/>
              <a:gd name="adj2" fmla="val 6250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Data e hora de criação da </a:t>
            </a:r>
            <a:r>
              <a:rPr lang="pt-BR" sz="1400" dirty="0" err="1" smtClean="0"/>
              <a:t>msg</a:t>
            </a:r>
            <a:endParaRPr lang="pt-BR" sz="1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5510218" y="3643314"/>
            <a:ext cx="3562376" cy="357190"/>
          </a:xfrm>
          <a:prstGeom prst="wedgeRectCallout">
            <a:avLst>
              <a:gd name="adj1" fmla="val -64072"/>
              <a:gd name="adj2" fmla="val -343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Msg</a:t>
            </a:r>
            <a:r>
              <a:rPr lang="pt-BR" sz="1400" dirty="0" smtClean="0"/>
              <a:t> gerada pelo Apache</a:t>
            </a:r>
            <a:endParaRPr lang="pt-BR" sz="14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5510218" y="4500570"/>
            <a:ext cx="3562376" cy="500066"/>
          </a:xfrm>
          <a:prstGeom prst="wedgeRectCallout">
            <a:avLst>
              <a:gd name="adj1" fmla="val -83517"/>
              <a:gd name="adj2" fmla="val -5386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Data e hora da ultima alteração do objeto</a:t>
            </a:r>
            <a:endParaRPr lang="pt-BR" sz="14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5500694" y="5072074"/>
            <a:ext cx="3562376" cy="285752"/>
          </a:xfrm>
          <a:prstGeom prst="wedgeRectCallout">
            <a:avLst>
              <a:gd name="adj1" fmla="val -94407"/>
              <a:gd name="adj2" fmla="val -15083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Tamanho do objeto</a:t>
            </a:r>
            <a:endParaRPr lang="pt-BR" sz="14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5510218" y="5429264"/>
            <a:ext cx="3562376" cy="285752"/>
          </a:xfrm>
          <a:prstGeom prst="wedgeRectCallout">
            <a:avLst>
              <a:gd name="adj1" fmla="val -76906"/>
              <a:gd name="adj2" fmla="val -8780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do conteúdo do objeto</a:t>
            </a:r>
            <a:endParaRPr lang="pt-BR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Protocolo</a:t>
            </a:r>
            <a:r>
              <a:rPr lang="en-US" dirty="0" smtClean="0"/>
              <a:t> HTTP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19201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 smtClean="0">
                <a:solidFill>
                  <a:srgbClr val="FF0000"/>
                </a:solidFill>
              </a:rPr>
              <a:t>Formato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Mensagem</a:t>
            </a:r>
            <a:r>
              <a:rPr lang="en-US" sz="2200" dirty="0" smtClean="0">
                <a:solidFill>
                  <a:srgbClr val="FF0000"/>
                </a:solidFill>
              </a:rPr>
              <a:t> HTTP Response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1764001" y="4670411"/>
            <a:ext cx="6857280" cy="1143480"/>
          </a:xfrm>
          <a:prstGeom prst="roundRect">
            <a:avLst>
              <a:gd name="adj" fmla="val 125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176400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089440" y="4343496"/>
            <a:ext cx="32688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1764001" y="4016582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Nom do campo de </a:t>
            </a:r>
            <a:r>
              <a:rPr lang="en-US" dirty="0" err="1">
                <a:solidFill>
                  <a:srgbClr val="000000"/>
                </a:solidFill>
              </a:rPr>
              <a:t>cabeçalho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519264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6825601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6498720" y="4016582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5518080" y="4016582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1764001" y="3364193"/>
            <a:ext cx="5388480" cy="653829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1764001" y="3037279"/>
            <a:ext cx="342864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Nom do campo de </a:t>
            </a:r>
            <a:r>
              <a:rPr lang="en-US" dirty="0" err="1">
                <a:solidFill>
                  <a:srgbClr val="000000"/>
                </a:solidFill>
              </a:rPr>
              <a:t>cabeçalho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519264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6825601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6498720" y="3037279"/>
            <a:ext cx="326880" cy="326914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5518080" y="3037279"/>
            <a:ext cx="979200" cy="326914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</a:tabLst>
            </a:pPr>
            <a:r>
              <a:rPr lang="en-US" dirty="0">
                <a:solidFill>
                  <a:srgbClr val="000000"/>
                </a:solidFill>
              </a:rPr>
              <a:t>valor</a:t>
            </a: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17640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Versão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339552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3722401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código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estado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5355360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7430" name="AutoShape 21"/>
          <p:cNvSpPr>
            <a:spLocks noChangeArrowheads="1"/>
          </p:cNvSpPr>
          <p:nvPr/>
        </p:nvSpPr>
        <p:spPr bwMode="auto">
          <a:xfrm>
            <a:off x="5682240" y="2547628"/>
            <a:ext cx="1632960" cy="489651"/>
          </a:xfrm>
          <a:prstGeom prst="roundRect">
            <a:avLst>
              <a:gd name="adj" fmla="val 29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 err="1">
                <a:solidFill>
                  <a:srgbClr val="000000"/>
                </a:solidFill>
              </a:rPr>
              <a:t>frase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731520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cr</a:t>
            </a:r>
          </a:p>
        </p:txBody>
      </p:sp>
      <p:sp>
        <p:nvSpPr>
          <p:cNvPr id="17432" name="AutoShape 23"/>
          <p:cNvSpPr>
            <a:spLocks noChangeArrowheads="1"/>
          </p:cNvSpPr>
          <p:nvPr/>
        </p:nvSpPr>
        <p:spPr bwMode="auto">
          <a:xfrm>
            <a:off x="7640641" y="2547628"/>
            <a:ext cx="326880" cy="489651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>
                <a:solidFill>
                  <a:srgbClr val="000000"/>
                </a:solidFill>
              </a:rPr>
              <a:t>lf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22720" y="2592272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endParaRPr lang="en-US" sz="1300" dirty="0" smtClean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</a:tabLst>
            </a:pPr>
            <a:r>
              <a:rPr lang="en-US" sz="1300" dirty="0" smtClean="0">
                <a:solidFill>
                  <a:srgbClr val="000000"/>
                </a:solidFill>
              </a:rPr>
              <a:t>Estado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489600" y="3364193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Linhas</a:t>
            </a:r>
            <a:r>
              <a:rPr lang="en-US" sz="1300" dirty="0">
                <a:solidFill>
                  <a:srgbClr val="000000"/>
                </a:solidFill>
              </a:rPr>
              <a:t> de </a:t>
            </a:r>
            <a:r>
              <a:rPr lang="en-US" sz="1300" dirty="0" err="1">
                <a:solidFill>
                  <a:srgbClr val="000000"/>
                </a:solidFill>
              </a:rPr>
              <a:t>Cabeçalho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391680" y="4376620"/>
            <a:ext cx="1468800" cy="326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Linha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em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Branco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685440" y="4997325"/>
            <a:ext cx="1468800" cy="445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2019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sz="1300" dirty="0" err="1">
                <a:solidFill>
                  <a:srgbClr val="000000"/>
                </a:solidFill>
              </a:rPr>
              <a:t>Corpo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da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err="1">
                <a:solidFill>
                  <a:srgbClr val="000000"/>
                </a:solidFill>
              </a:rPr>
              <a:t>Entidade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7437" name="AutoShape 28"/>
          <p:cNvSpPr>
            <a:spLocks/>
          </p:cNvSpPr>
          <p:nvPr/>
        </p:nvSpPr>
        <p:spPr bwMode="auto">
          <a:xfrm>
            <a:off x="1535040" y="2514504"/>
            <a:ext cx="162720" cy="489651"/>
          </a:xfrm>
          <a:prstGeom prst="leftBrace">
            <a:avLst>
              <a:gd name="adj1" fmla="val 250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38" name="AutoShape 29"/>
          <p:cNvSpPr>
            <a:spLocks/>
          </p:cNvSpPr>
          <p:nvPr/>
        </p:nvSpPr>
        <p:spPr bwMode="auto">
          <a:xfrm>
            <a:off x="1535040" y="3037279"/>
            <a:ext cx="162720" cy="1306217"/>
          </a:xfrm>
          <a:prstGeom prst="leftBrace">
            <a:avLst>
              <a:gd name="adj1" fmla="val 6688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17439" name="AutoShape 30"/>
          <p:cNvSpPr>
            <a:spLocks/>
          </p:cNvSpPr>
          <p:nvPr/>
        </p:nvSpPr>
        <p:spPr bwMode="auto">
          <a:xfrm>
            <a:off x="1535040" y="4703534"/>
            <a:ext cx="162720" cy="1110357"/>
          </a:xfrm>
          <a:prstGeom prst="leftBrace">
            <a:avLst>
              <a:gd name="adj1" fmla="val 568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ARPAnet</a:t>
            </a:r>
            <a:endParaRPr lang="en-US" dirty="0" smtClean="0"/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Pacotes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Pedaços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trafegados</a:t>
            </a:r>
            <a:r>
              <a:rPr lang="en-US" dirty="0" smtClean="0"/>
              <a:t> entre </a:t>
            </a:r>
            <a:r>
              <a:rPr lang="en-US" dirty="0" err="1" smtClean="0"/>
              <a:t>computadores</a:t>
            </a:r>
            <a:r>
              <a:rPr lang="en-US" dirty="0" smtClean="0"/>
              <a:t>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Origem</a:t>
            </a:r>
            <a:r>
              <a:rPr lang="en-US" dirty="0" smtClean="0"/>
              <a:t>, </a:t>
            </a:r>
            <a:r>
              <a:rPr lang="en-US" dirty="0" err="1" smtClean="0"/>
              <a:t>destino</a:t>
            </a:r>
            <a:r>
              <a:rPr lang="en-US" dirty="0" smtClean="0"/>
              <a:t> e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chaveamento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transmissão</a:t>
            </a:r>
            <a:r>
              <a:rPr lang="en-US" dirty="0" smtClean="0"/>
              <a:t> de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r>
              <a:rPr lang="en-US" dirty="0" smtClean="0"/>
              <a:t> no </a:t>
            </a:r>
            <a:r>
              <a:rPr lang="en-US" dirty="0" err="1" smtClean="0"/>
              <a:t>qual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divididas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Deu</a:t>
            </a:r>
            <a:r>
              <a:rPr lang="en-US" dirty="0" smtClean="0"/>
              <a:t>-se </a:t>
            </a:r>
            <a:r>
              <a:rPr lang="en-US" dirty="0" err="1" smtClean="0"/>
              <a:t>início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4 </a:t>
            </a:r>
            <a:r>
              <a:rPr lang="en-US" dirty="0" err="1" smtClean="0"/>
              <a:t>anos</a:t>
            </a:r>
            <a:r>
              <a:rPr lang="en-US" dirty="0" smtClean="0"/>
              <a:t> </a:t>
            </a:r>
            <a:r>
              <a:rPr lang="en-US" dirty="0" err="1" smtClean="0"/>
              <a:t>conseguiria</a:t>
            </a:r>
            <a:r>
              <a:rPr lang="en-US" dirty="0" smtClean="0"/>
              <a:t> </a:t>
            </a:r>
            <a:r>
              <a:rPr lang="en-US" dirty="0" err="1" smtClean="0"/>
              <a:t>atingir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50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400" dirty="0" err="1" smtClean="0"/>
              <a:t>Hyper</a:t>
            </a:r>
            <a:r>
              <a:rPr lang="pt-BR" sz="2400" dirty="0" smtClean="0"/>
              <a:t> </a:t>
            </a:r>
            <a:r>
              <a:rPr lang="pt-BR" sz="2400" dirty="0" err="1" smtClean="0"/>
              <a:t>Text</a:t>
            </a:r>
            <a:r>
              <a:rPr lang="pt-BR" sz="2400" dirty="0" smtClean="0"/>
              <a:t> </a:t>
            </a:r>
            <a:r>
              <a:rPr lang="pt-BR" sz="2400" dirty="0" err="1" smtClean="0"/>
              <a:t>Transfer</a:t>
            </a:r>
            <a:r>
              <a:rPr lang="pt-BR" sz="2400" dirty="0" smtClean="0"/>
              <a:t> </a:t>
            </a:r>
            <a:r>
              <a:rPr lang="pt-BR" sz="2400" dirty="0" err="1" smtClean="0"/>
              <a:t>Protocol</a:t>
            </a:r>
            <a:r>
              <a:rPr lang="pt-BR" sz="2400" dirty="0" smtClean="0"/>
              <a:t> </a:t>
            </a:r>
            <a:r>
              <a:rPr lang="pt-BR" sz="2400" dirty="0" err="1" smtClean="0"/>
              <a:t>Secure</a:t>
            </a:r>
            <a:endParaRPr lang="pt-BR" sz="2400" dirty="0" smtClean="0"/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Usado para transferência segura</a:t>
            </a:r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Utiliza o protocolo SSL/TLS</a:t>
            </a:r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Dados são transmitidos em uma conexão criptografada</a:t>
            </a:r>
          </a:p>
          <a:p>
            <a:pPr marL="863600" lvl="1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A autenticidade do cliente e servidor é verificada por meio de certificado digital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764373"/>
            <a:ext cx="8298120" cy="12930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Linguagens de programação cliente – servidor</a:t>
            </a:r>
            <a:br>
              <a:rPr lang="pt-BR" dirty="0" smtClean="0"/>
            </a:br>
            <a:r>
              <a:rPr lang="pt-BR" dirty="0" smtClean="0"/>
              <a:t>Atividade em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Por que diferenciamos as linguagens de programação para cliente e para servidores?</a:t>
            </a:r>
          </a:p>
          <a:p>
            <a:endParaRPr lang="pt-BR" dirty="0"/>
          </a:p>
          <a:p>
            <a:r>
              <a:rPr lang="pt-BR" dirty="0" err="1" smtClean="0"/>
              <a:t>Pesquisae</a:t>
            </a:r>
            <a:r>
              <a:rPr lang="pt-BR" dirty="0" smtClean="0"/>
              <a:t> exemplos de linguagens cliente e servidor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2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57158" y="1981200"/>
            <a:ext cx="8177242" cy="3810000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Albuquerque</a:t>
            </a:r>
            <a:r>
              <a:rPr lang="pt-BR" sz="2000" dirty="0"/>
              <a:t>, Fernando. “</a:t>
            </a:r>
            <a:r>
              <a:rPr lang="pt-BR" sz="2000" b="1" i="1" dirty="0"/>
              <a:t>TCP/IP – Internet: Programação de Sistemas Distribuídos HTML, </a:t>
            </a:r>
            <a:r>
              <a:rPr lang="pt-BR" sz="2000" b="1" i="1" dirty="0" err="1"/>
              <a:t>JavaScript</a:t>
            </a:r>
            <a:r>
              <a:rPr lang="pt-BR" sz="2000" b="1" i="1" dirty="0"/>
              <a:t> e Java</a:t>
            </a:r>
            <a:r>
              <a:rPr lang="pt-BR" sz="2000" i="1" dirty="0"/>
              <a:t>”</a:t>
            </a:r>
            <a:r>
              <a:rPr lang="pt-BR" sz="2000" dirty="0"/>
              <a:t>. Rio de Janeiro : </a:t>
            </a:r>
            <a:r>
              <a:rPr lang="pt-BR" sz="2000" dirty="0" err="1"/>
              <a:t>Axcel</a:t>
            </a:r>
            <a:r>
              <a:rPr lang="pt-BR" sz="2000" dirty="0"/>
              <a:t> Books, 2001.</a:t>
            </a:r>
          </a:p>
          <a:p>
            <a:pPr algn="just"/>
            <a:r>
              <a:rPr lang="pt-BR" sz="2000" dirty="0" err="1" smtClean="0"/>
              <a:t>Tanenbaum</a:t>
            </a:r>
            <a:r>
              <a:rPr lang="pt-BR" sz="2000" dirty="0"/>
              <a:t>, Andrew S. </a:t>
            </a:r>
            <a:r>
              <a:rPr lang="pt-BR" sz="2000" i="1" dirty="0"/>
              <a:t>“</a:t>
            </a:r>
            <a:r>
              <a:rPr lang="pt-BR" sz="2000" b="1" i="1" dirty="0"/>
              <a:t>Redes de Computadores</a:t>
            </a:r>
            <a:r>
              <a:rPr lang="pt-BR" sz="2000" i="1" dirty="0"/>
              <a:t>”</a:t>
            </a:r>
            <a:r>
              <a:rPr lang="pt-BR" sz="2000" dirty="0"/>
              <a:t>. Campus, 4a </a:t>
            </a:r>
            <a:r>
              <a:rPr lang="pt-BR" sz="2000" dirty="0" err="1"/>
              <a:t>ed</a:t>
            </a:r>
            <a:r>
              <a:rPr lang="pt-BR" sz="2000" dirty="0"/>
              <a:t>, 2003</a:t>
            </a:r>
            <a:r>
              <a:rPr lang="pt-BR" sz="2000" dirty="0" smtClean="0"/>
              <a:t>.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KUROSE, James; ROSS, Keith. </a:t>
            </a:r>
            <a:r>
              <a:rPr lang="en-US" sz="2000" dirty="0" err="1" smtClean="0">
                <a:solidFill>
                  <a:schemeClr val="tx1"/>
                </a:solidFill>
              </a:rPr>
              <a:t>Redes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Computadores</a:t>
            </a:r>
            <a:r>
              <a:rPr lang="en-US" sz="2000" dirty="0" smtClean="0">
                <a:solidFill>
                  <a:schemeClr val="tx1"/>
                </a:solidFill>
              </a:rPr>
              <a:t> e a Internet. 3a </a:t>
            </a:r>
            <a:r>
              <a:rPr lang="en-US" sz="2000" dirty="0" err="1" smtClean="0">
                <a:solidFill>
                  <a:schemeClr val="tx1"/>
                </a:solidFill>
              </a:rPr>
              <a:t>Edição</a:t>
            </a:r>
            <a:r>
              <a:rPr lang="en-US" sz="2000" dirty="0" smtClean="0">
                <a:solidFill>
                  <a:schemeClr val="tx1"/>
                </a:solidFill>
              </a:rPr>
              <a:t>, Ed. Addison-Wesley, 2006.</a:t>
            </a:r>
          </a:p>
          <a:p>
            <a:pPr algn="just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70: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Coexistência</a:t>
            </a:r>
            <a:r>
              <a:rPr lang="en-US" dirty="0" smtClean="0"/>
              <a:t> </a:t>
            </a:r>
            <a:r>
              <a:rPr lang="en-US" dirty="0" err="1" smtClean="0"/>
              <a:t>pacífica</a:t>
            </a:r>
            <a:r>
              <a:rPr lang="en-US" dirty="0" smtClean="0"/>
              <a:t> entre EUA x URSS.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Governo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cientistas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desenvolvessem</a:t>
            </a:r>
            <a:r>
              <a:rPr lang="en-US" dirty="0" smtClean="0"/>
              <a:t> </a:t>
            </a:r>
            <a:r>
              <a:rPr lang="en-US" dirty="0" err="1" smtClean="0"/>
              <a:t>pesquisas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defesa</a:t>
            </a:r>
            <a:r>
              <a:rPr lang="en-US" dirty="0" smtClean="0"/>
              <a:t>, </a:t>
            </a:r>
            <a:r>
              <a:rPr lang="en-US" dirty="0" err="1" smtClean="0"/>
              <a:t>utilizassem</a:t>
            </a:r>
            <a:r>
              <a:rPr lang="en-US" dirty="0" smtClean="0"/>
              <a:t> a </a:t>
            </a:r>
            <a:r>
              <a:rPr lang="en-US" dirty="0" err="1" smtClean="0"/>
              <a:t>ARPAnet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Dificuldade</a:t>
            </a:r>
            <a:r>
              <a:rPr lang="en-US" dirty="0" smtClean="0"/>
              <a:t> de </a:t>
            </a:r>
            <a:r>
              <a:rPr lang="en-US" dirty="0" err="1" smtClean="0"/>
              <a:t>administrar</a:t>
            </a:r>
            <a:r>
              <a:rPr lang="en-US" dirty="0" smtClean="0"/>
              <a:t> a </a:t>
            </a:r>
            <a:r>
              <a:rPr lang="en-US" dirty="0" err="1" smtClean="0"/>
              <a:t>ARPAnet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universidades</a:t>
            </a:r>
            <a:r>
              <a:rPr lang="en-US" dirty="0" smtClean="0"/>
              <a:t> </a:t>
            </a:r>
            <a:r>
              <a:rPr lang="en-US" dirty="0" err="1" smtClean="0"/>
              <a:t>integradas</a:t>
            </a:r>
            <a:r>
              <a:rPr lang="en-US" dirty="0" smtClean="0"/>
              <a:t> à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278855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80: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Dividiu</a:t>
            </a:r>
            <a:r>
              <a:rPr lang="en-US" dirty="0" smtClean="0"/>
              <a:t>-se a </a:t>
            </a:r>
            <a:r>
              <a:rPr lang="en-US" dirty="0" err="1" smtClean="0"/>
              <a:t>rede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ARPAnet</a:t>
            </a:r>
            <a:r>
              <a:rPr lang="en-US" dirty="0" smtClean="0"/>
              <a:t>: </a:t>
            </a:r>
            <a:r>
              <a:rPr lang="en-US" dirty="0" err="1" smtClean="0"/>
              <a:t>centros</a:t>
            </a:r>
            <a:r>
              <a:rPr lang="en-US" dirty="0" smtClean="0"/>
              <a:t> de </a:t>
            </a:r>
            <a:r>
              <a:rPr lang="en-US" dirty="0" err="1" smtClean="0"/>
              <a:t>pesquisas</a:t>
            </a:r>
            <a:r>
              <a:rPr lang="en-US" dirty="0" smtClean="0"/>
              <a:t> </a:t>
            </a:r>
            <a:r>
              <a:rPr lang="en-US" dirty="0" err="1" smtClean="0"/>
              <a:t>acadêmicas</a:t>
            </a:r>
            <a:r>
              <a:rPr lang="en-US" dirty="0" smtClean="0"/>
              <a:t>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MILnet</a:t>
            </a:r>
            <a:r>
              <a:rPr lang="en-US" dirty="0" smtClean="0"/>
              <a:t>: </a:t>
            </a:r>
            <a:r>
              <a:rPr lang="en-US" dirty="0" err="1" smtClean="0"/>
              <a:t>centros</a:t>
            </a:r>
            <a:r>
              <a:rPr lang="en-US" dirty="0" smtClean="0"/>
              <a:t> </a:t>
            </a:r>
            <a:r>
              <a:rPr lang="en-US" dirty="0" err="1" smtClean="0"/>
              <a:t>militares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1988: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Laboratório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Científica</a:t>
            </a:r>
            <a:r>
              <a:rPr lang="en-US" dirty="0" smtClean="0"/>
              <a:t> (LNCC), no Rio de Janeiro, e a FAPESP, </a:t>
            </a:r>
            <a:r>
              <a:rPr lang="en-US" dirty="0" err="1" smtClean="0"/>
              <a:t>conectam</a:t>
            </a:r>
            <a:r>
              <a:rPr lang="en-US" dirty="0" smtClean="0"/>
              <a:t>-se à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1989: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ANSP (Academic Network at São Paulo): USP, UNICAMP, UNESP, IPT, UFMG e UFRGS.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Tim Berners-Lee </a:t>
            </a:r>
            <a:r>
              <a:rPr lang="en-US" dirty="0" err="1" smtClean="0">
                <a:solidFill>
                  <a:srgbClr val="FF0000"/>
                </a:solidFill>
              </a:rPr>
              <a:t>cria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embrião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</a:t>
            </a:r>
            <a:r>
              <a:rPr lang="en-US" dirty="0" smtClean="0">
                <a:solidFill>
                  <a:srgbClr val="FF0000"/>
                </a:solidFill>
              </a:rPr>
              <a:t> (World Wide) Web.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História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1604329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Década</a:t>
            </a:r>
            <a:r>
              <a:rPr lang="en-US" dirty="0" smtClean="0"/>
              <a:t> de 90: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No </a:t>
            </a:r>
            <a:r>
              <a:rPr lang="en-US" dirty="0" err="1" smtClean="0"/>
              <a:t>Brasil</a:t>
            </a:r>
            <a:r>
              <a:rPr lang="en-US" dirty="0" smtClean="0"/>
              <a:t>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Surgimento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RNP (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):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Internet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600 </a:t>
            </a:r>
            <a:r>
              <a:rPr lang="en-US" dirty="0" err="1" smtClean="0"/>
              <a:t>instituições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 no </a:t>
            </a:r>
            <a:r>
              <a:rPr lang="en-US" dirty="0" err="1" smtClean="0"/>
              <a:t>Brasil</a:t>
            </a:r>
            <a:r>
              <a:rPr lang="en-US" dirty="0" smtClean="0"/>
              <a:t>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65 mil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Proposta</a:t>
            </a:r>
            <a:r>
              <a:rPr lang="en-US" dirty="0" smtClean="0"/>
              <a:t> de Tim Berners-Lee </a:t>
            </a:r>
            <a:r>
              <a:rPr lang="en-US" dirty="0" err="1" smtClean="0"/>
              <a:t>evolui</a:t>
            </a:r>
            <a:r>
              <a:rPr lang="en-US" dirty="0" smtClean="0"/>
              <a:t>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Em</a:t>
            </a:r>
            <a:r>
              <a:rPr lang="en-US" dirty="0" smtClean="0"/>
              <a:t> 1992:</a:t>
            </a:r>
          </a:p>
          <a:p>
            <a:pPr marL="1175057" lvl="2" indent="-195843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É </a:t>
            </a:r>
            <a:r>
              <a:rPr lang="en-US" dirty="0" err="1" smtClean="0"/>
              <a:t>lançada</a:t>
            </a:r>
            <a:r>
              <a:rPr lang="en-US" dirty="0" smtClean="0"/>
              <a:t>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de um </a:t>
            </a:r>
            <a:r>
              <a:rPr lang="en-US" dirty="0" err="1" smtClean="0"/>
              <a:t>navegador</a:t>
            </a:r>
            <a:r>
              <a:rPr lang="en-US" dirty="0" smtClean="0"/>
              <a:t> web.</a:t>
            </a:r>
          </a:p>
          <a:p>
            <a:pPr marL="1566743" lvl="3" indent="-195843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primeiras</a:t>
            </a:r>
            <a:r>
              <a:rPr lang="en-US" dirty="0" smtClean="0"/>
              <a:t> </a:t>
            </a:r>
            <a:r>
              <a:rPr lang="en-US" dirty="0" err="1" smtClean="0"/>
              <a:t>versões</a:t>
            </a:r>
            <a:r>
              <a:rPr lang="en-US" dirty="0" smtClean="0"/>
              <a:t> do HTML e HTTP.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1040" y="1903880"/>
            <a:ext cx="1143360" cy="8712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56E08-21D9-46A3-86C2-A5D7AC28BE84}"/>
</file>

<file path=customXml/itemProps2.xml><?xml version="1.0" encoding="utf-8"?>
<ds:datastoreItem xmlns:ds="http://schemas.openxmlformats.org/officeDocument/2006/customXml" ds:itemID="{968E2B84-3755-4398-9328-201A996CDBB4}"/>
</file>

<file path=customXml/itemProps3.xml><?xml version="1.0" encoding="utf-8"?>
<ds:datastoreItem xmlns:ds="http://schemas.openxmlformats.org/officeDocument/2006/customXml" ds:itemID="{6A05C1C5-D717-4281-9DF4-7797570182A6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622</TotalTime>
  <Words>3297</Words>
  <Application>Microsoft Office PowerPoint</Application>
  <PresentationFormat>Apresentação na tela (4:3)</PresentationFormat>
  <Paragraphs>681</Paragraphs>
  <Slides>62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Courier New</vt:lpstr>
      <vt:lpstr>Georgia</vt:lpstr>
      <vt:lpstr>Monotype Sorts</vt:lpstr>
      <vt:lpstr>StarSymbol</vt:lpstr>
      <vt:lpstr>Symbol</vt:lpstr>
      <vt:lpstr>Tw Cen MT</vt:lpstr>
      <vt:lpstr>Verdana</vt:lpstr>
      <vt:lpstr>Wingdings</vt:lpstr>
      <vt:lpstr>Gotícula</vt:lpstr>
      <vt:lpstr>Linguagens de Programação (LP) III   Aula 1 – fundamentos da web</vt:lpstr>
      <vt:lpstr>Objetivo</vt:lpstr>
      <vt:lpstr>Agenda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História da Internet</vt:lpstr>
      <vt:lpstr>Internet em números</vt:lpstr>
      <vt:lpstr>Internet em números</vt:lpstr>
      <vt:lpstr>Internet em números</vt:lpstr>
      <vt:lpstr>Prática </vt:lpstr>
      <vt:lpstr>Introdução</vt:lpstr>
      <vt:lpstr>O que é a Internet?</vt:lpstr>
      <vt:lpstr>WWW (World Wide Web)</vt:lpstr>
      <vt:lpstr>WWW (World Wide Web)</vt:lpstr>
      <vt:lpstr>WWW: algum jargão</vt:lpstr>
      <vt:lpstr>Servidores WEB</vt:lpstr>
      <vt:lpstr>Clientes</vt:lpstr>
      <vt:lpstr>Perguntas!</vt:lpstr>
      <vt:lpstr>Redes de Computadores</vt:lpstr>
      <vt:lpstr>Protocolos</vt:lpstr>
      <vt:lpstr>Protocolos</vt:lpstr>
      <vt:lpstr>Protocolo (Organização em camadas)</vt:lpstr>
      <vt:lpstr>Modelo OSI (Open Systems Interconnection)</vt:lpstr>
      <vt:lpstr>De volta aos protocolos</vt:lpstr>
      <vt:lpstr>Protocolos</vt:lpstr>
      <vt:lpstr>PDU (Protocol Data Unit)</vt:lpstr>
      <vt:lpstr>Camada de Aplicação</vt:lpstr>
      <vt:lpstr>Camada de Aplicação</vt:lpstr>
      <vt:lpstr>Camada de Aplicação</vt:lpstr>
      <vt:lpstr>Camada de Transporte/Rede</vt:lpstr>
      <vt:lpstr>Protocolo TCP</vt:lpstr>
      <vt:lpstr>Serviço de Transporte</vt:lpstr>
      <vt:lpstr>TCP (Transmission Control Protocol)</vt:lpstr>
      <vt:lpstr>TCP (Transmission Control Protocol)</vt:lpstr>
      <vt:lpstr>TCP (Transmission Control Protocol)</vt:lpstr>
      <vt:lpstr>UDP (User Datagram Protocol)</vt:lpstr>
      <vt:lpstr>UDP (User Datagram Protocol)</vt:lpstr>
      <vt:lpstr>IP (Internet Protocol)</vt:lpstr>
      <vt:lpstr>Endereçamento</vt:lpstr>
      <vt:lpstr>Endereço IP</vt:lpstr>
      <vt:lpstr>IPV4</vt:lpstr>
      <vt:lpstr>IPV6</vt:lpstr>
      <vt:lpstr>Retomando...</vt:lpstr>
      <vt:lpstr>Clientes e Servidores WEB</vt:lpstr>
      <vt:lpstr>Clientes e Servidores WEB</vt:lpstr>
      <vt:lpstr>Clientes e Servidores WEB</vt:lpstr>
      <vt:lpstr>Protocolo HTTP</vt:lpstr>
      <vt:lpstr>Protocolo HTTP</vt:lpstr>
      <vt:lpstr>Protocolo HTTP</vt:lpstr>
      <vt:lpstr>Protocolo HTTP</vt:lpstr>
      <vt:lpstr>Protocolo HTTP</vt:lpstr>
      <vt:lpstr>Protocolo HTTP (Response)</vt:lpstr>
      <vt:lpstr>Protocolo HTTP</vt:lpstr>
      <vt:lpstr>Protocolo HTTPS</vt:lpstr>
      <vt:lpstr>Linguagens de programação cliente – servidor Atividade em grupo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e Técnica de Programação III</dc:title>
  <dc:creator>Patricia</dc:creator>
  <cp:lastModifiedBy>ANA</cp:lastModifiedBy>
  <cp:revision>74</cp:revision>
  <dcterms:created xsi:type="dcterms:W3CDTF">2011-01-20T18:21:42Z</dcterms:created>
  <dcterms:modified xsi:type="dcterms:W3CDTF">2021-03-04T11:57:09Z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