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8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0" r:id="rId1"/>
  </p:sldMasterIdLst>
  <p:notesMasterIdLst>
    <p:notesMasterId r:id="rId34"/>
  </p:notesMasterIdLst>
  <p:handoutMasterIdLst>
    <p:handoutMasterId r:id="rId35"/>
  </p:handoutMasterIdLst>
  <p:sldIdLst>
    <p:sldId id="279" r:id="rId2"/>
    <p:sldId id="295" r:id="rId3"/>
    <p:sldId id="326" r:id="rId4"/>
    <p:sldId id="296" r:id="rId5"/>
    <p:sldId id="297" r:id="rId6"/>
    <p:sldId id="298" r:id="rId7"/>
    <p:sldId id="299" r:id="rId8"/>
    <p:sldId id="300" r:id="rId9"/>
    <p:sldId id="315" r:id="rId10"/>
    <p:sldId id="301" r:id="rId11"/>
    <p:sldId id="316" r:id="rId12"/>
    <p:sldId id="321" r:id="rId13"/>
    <p:sldId id="327" r:id="rId14"/>
    <p:sldId id="329" r:id="rId15"/>
    <p:sldId id="330" r:id="rId16"/>
    <p:sldId id="317" r:id="rId17"/>
    <p:sldId id="318" r:id="rId18"/>
    <p:sldId id="303" r:id="rId19"/>
    <p:sldId id="319" r:id="rId20"/>
    <p:sldId id="320" r:id="rId21"/>
    <p:sldId id="322" r:id="rId22"/>
    <p:sldId id="323" r:id="rId23"/>
    <p:sldId id="306" r:id="rId24"/>
    <p:sldId id="307" r:id="rId25"/>
    <p:sldId id="308" r:id="rId26"/>
    <p:sldId id="309" r:id="rId27"/>
    <p:sldId id="310" r:id="rId28"/>
    <p:sldId id="325" r:id="rId29"/>
    <p:sldId id="311" r:id="rId30"/>
    <p:sldId id="312" r:id="rId31"/>
    <p:sldId id="313" r:id="rId32"/>
    <p:sldId id="314" r:id="rId33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42"/>
    <a:srgbClr val="4D4D4D"/>
    <a:srgbClr val="333399"/>
    <a:srgbClr val="DDDDDD"/>
    <a:srgbClr val="FFFF00"/>
    <a:srgbClr val="C7E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11" autoAdjust="0"/>
    <p:restoredTop sz="98718" autoAdjust="0"/>
  </p:normalViewPr>
  <p:slideViewPr>
    <p:cSldViewPr snapToGrid="0">
      <p:cViewPr varScale="1">
        <p:scale>
          <a:sx n="76" d="100"/>
          <a:sy n="76" d="100"/>
        </p:scale>
        <p:origin x="1002" y="6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72" y="64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-2304" y="-84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r>
              <a:rPr lang="de-DE" dirty="0" smtClean="0"/>
              <a:t>5</a:t>
            </a:r>
            <a:fld id="{93A626B3-0719-4D4E-A710-0341D9EF326B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63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135" y="4560570"/>
            <a:ext cx="536493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E994BB6-6B02-4C61-9EA4-ACE48FACA544}" type="slidenum">
              <a:rPr lang="de-DE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258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021AB-EDAB-45B0-B7FE-222C211362FC}" type="slidenum">
              <a:rPr lang="de-DE"/>
              <a:pPr/>
              <a:t>1</a:t>
            </a:fld>
            <a:endParaRPr lang="de-DE"/>
          </a:p>
        </p:txBody>
      </p:sp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386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xmlns="" id="{61FEC635-EFAC-4881-B385-3BA428028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191C61D-CAD7-45D1-8AB7-0120EC8D16E7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</a:t>
            </a:fld>
            <a:endParaRPr lang="en-US" altLang="pt-BR" sz="1300"/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xmlns="" id="{A2761FBA-98A1-4EF2-8B59-9A9C29915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xmlns="" id="{D1465967-A6BD-480F-97E5-DC7C9DE7D9C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24145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xmlns="" id="{8950A2E0-5755-4A1D-B124-91AB140CDB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D8C6CC0-C576-420C-BE16-23C8CA1EB922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22</a:t>
            </a:fld>
            <a:endParaRPr lang="en-US" altLang="pt-BR" sz="1300"/>
          </a:p>
        </p:txBody>
      </p:sp>
      <p:sp>
        <p:nvSpPr>
          <p:cNvPr id="39939" name="Text Box 2">
            <a:extLst>
              <a:ext uri="{FF2B5EF4-FFF2-40B4-BE49-F238E27FC236}">
                <a16:creationId xmlns:a16="http://schemas.microsoft.com/office/drawing/2014/main" xmlns="" id="{648E19E3-B14A-488C-9FAB-9F3C7E4C1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xmlns="" id="{8DAD9EF5-C65A-4FF4-97B6-A432525B44A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0081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xmlns="" id="{00190D9C-1159-4405-AF61-BEF956562E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D0EA798-6B9C-42C2-8CC2-D524E4C40392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23</a:t>
            </a:fld>
            <a:endParaRPr lang="en-US" altLang="pt-BR" sz="1300" dirty="0"/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xmlns="" id="{7BB3952C-447A-413A-962C-7C48ED9E3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 dirty="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xmlns="" id="{FD6407D6-66BF-4B64-A678-D97E10C7E50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314126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xmlns="" id="{1085EA47-2D29-49D9-A3C2-A3B3621EC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9E10B4B-FC28-4634-BD5F-F12427DB7E3F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24</a:t>
            </a:fld>
            <a:endParaRPr lang="en-US" altLang="pt-BR" sz="1300"/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xmlns="" id="{686FCC63-297B-474D-B940-7AE9343B5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xmlns="" id="{A3405D50-872C-4CB8-8D61-3C7AEDE5E76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2140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xmlns="" id="{6DE38C16-595C-4530-B3FD-63156ECBF8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5820474-008D-4AE7-85F9-AC3E825481CC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25</a:t>
            </a:fld>
            <a:endParaRPr lang="en-US" altLang="pt-BR" sz="1300"/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xmlns="" id="{5D3F224D-97ED-4246-BDC6-890A01424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xmlns="" id="{DD2482CD-8059-451B-95D2-5007A6D4963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37359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xmlns="" id="{48787F8A-C8BD-47D7-B48B-4D5F0B5113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7D4C5AF-84AE-41A4-8199-E8A2AED59A5D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26</a:t>
            </a:fld>
            <a:endParaRPr lang="en-US" altLang="pt-BR" sz="1300"/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xmlns="" id="{2E15D436-9F52-452A-BF36-3CA26619C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xmlns="" id="{1D90BDBA-92C8-4100-8DFF-9DEB768B18E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33161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xmlns="" id="{11FF5422-0CF3-44E1-9A9D-F7DCD49EED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5161B25-C3DE-4946-A45E-C79517C88597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27</a:t>
            </a:fld>
            <a:endParaRPr lang="en-US" altLang="pt-BR" sz="1300"/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xmlns="" id="{50DA4244-D9AE-4EC3-A73C-5F21F5266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xmlns="" id="{97E512CE-923F-421C-8555-BB71EE68F86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9575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xmlns="" id="{4909FC51-B4A3-406F-B070-E734A41A40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3094C95-92F4-41FB-906C-C5328127FC60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29</a:t>
            </a:fld>
            <a:endParaRPr lang="en-US" altLang="pt-BR" sz="1300"/>
          </a:p>
        </p:txBody>
      </p:sp>
      <p:sp>
        <p:nvSpPr>
          <p:cNvPr id="44035" name="Text Box 2">
            <a:extLst>
              <a:ext uri="{FF2B5EF4-FFF2-40B4-BE49-F238E27FC236}">
                <a16:creationId xmlns:a16="http://schemas.microsoft.com/office/drawing/2014/main" xmlns="" id="{56747C49-A31E-460B-9242-81F0E68CA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xmlns="" id="{6D767B89-3AEF-4534-8211-E6B4C45B215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9491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xmlns="" id="{C9C94DAB-FEBE-463D-91D0-8BD7049109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2735126-DEFD-4F94-80C6-BFF076DCA613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</a:t>
            </a:fld>
            <a:endParaRPr lang="en-US" altLang="pt-BR" sz="1300"/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xmlns="" id="{519433FB-3D06-4A06-B0FC-9504E016E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xmlns="" id="{521BCA41-B140-4D9C-9C07-C0D7AF03D26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64461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xmlns="" id="{3E621293-EE47-4526-9956-C6A056739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72833EA-5F87-4EE1-BDC6-3A180DB1B715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31</a:t>
            </a:fld>
            <a:endParaRPr lang="en-US" altLang="pt-BR" sz="1300"/>
          </a:p>
        </p:txBody>
      </p:sp>
      <p:sp>
        <p:nvSpPr>
          <p:cNvPr id="46083" name="Text Box 2">
            <a:extLst>
              <a:ext uri="{FF2B5EF4-FFF2-40B4-BE49-F238E27FC236}">
                <a16:creationId xmlns:a16="http://schemas.microsoft.com/office/drawing/2014/main" xmlns="" id="{A7E87A44-D4F6-45E1-99F8-2E2E4ACBB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xmlns="" id="{64F64E85-E376-488C-8157-BC9BF22418C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5137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xmlns="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xmlns="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xmlns="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56045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397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xmlns="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3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xmlns="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xmlns="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24592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xmlns="" id="{2C581C90-9A04-458D-A450-AE4C06896B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6CBCEFA-9BD7-4D36-AFB7-D235F532E6B3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pt-BR" sz="1300"/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xmlns="" id="{1E727A39-EC3B-4215-B5AF-4F88197F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B6CFE9D6-C4C5-4A00-BF34-78793236670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20589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xmlns="" id="{AEF52389-FACD-4E22-9B68-FE9FAFBB8D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11F7066-8F4A-4A55-AC68-BD932B09DFA1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pt-BR" sz="1300"/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xmlns="" id="{66AB805D-DB01-40E6-9474-522F7F55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1AEEC081-D24C-45B6-A8BD-46EB49D28145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5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xmlns="" id="{4A5A37D6-5768-490D-A3F1-60E493655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xmlns="" id="{65869B64-C611-470D-B1B1-88EEDD92213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97588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xmlns="" id="{409AF1D4-C327-410E-9EA3-D482A57B38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B74073D-34FA-4599-8756-9CF84919A788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pt-BR" sz="1300"/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xmlns="" id="{55878BE7-2BDB-4B89-B7EB-074508B25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xmlns="" id="{3556C54E-7ED8-4AB0-9099-9B0AC5A6583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9939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xmlns="" id="{C147C0CD-96BF-446F-A633-EB21114BBD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A6EDA73-7054-4699-986C-3BD616D44631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pt-BR" sz="1300"/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xmlns="" id="{D81B3744-22CF-418D-AE49-058E2B79E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xmlns="" id="{E4C37309-6A99-4813-B214-FCC8BA99B20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86695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xmlns="" id="{C147C0CD-96BF-446F-A633-EB21114BBD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A6EDA73-7054-4699-986C-3BD616D44631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pt-BR" sz="1300"/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xmlns="" id="{D81B3744-22CF-418D-AE49-058E2B79E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xmlns="" id="{E4C37309-6A99-4813-B214-FCC8BA99B20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9366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xmlns="" id="{08E1CE1E-CE41-411F-8B24-0268971E0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203677E-7186-471A-AC34-DA4A1A520294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en-US" altLang="pt-BR" sz="1300"/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xmlns="" id="{2C4BFBD9-60F0-4702-85C0-237EB6D01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xmlns="" id="{69441CA7-6101-4D9E-8E31-9ADB9BF5B43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2520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8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50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891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5791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4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457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216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450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342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6010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739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30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49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69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9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28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04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7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95B4F5-8203-4E46-903D-C693D652404B}" type="datetimeFigureOut">
              <a:rPr lang="pt-BR" smtClean="0"/>
              <a:pPr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ext Box 42"/>
          <p:cNvSpPr txBox="1">
            <a:spLocks noChangeArrowheads="1"/>
          </p:cNvSpPr>
          <p:nvPr userDrawn="1"/>
        </p:nvSpPr>
        <p:spPr bwMode="auto">
          <a:xfrm>
            <a:off x="0" y="6584950"/>
            <a:ext cx="9144000" cy="304800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dirty="0">
              <a:solidFill>
                <a:srgbClr val="000042"/>
              </a:solidFill>
            </a:endParaRPr>
          </a:p>
        </p:txBody>
      </p:sp>
      <p:sp>
        <p:nvSpPr>
          <p:cNvPr id="9" name="Line 26"/>
          <p:cNvSpPr>
            <a:spLocks noChangeShapeType="1"/>
          </p:cNvSpPr>
          <p:nvPr userDrawn="1"/>
        </p:nvSpPr>
        <p:spPr bwMode="auto">
          <a:xfrm>
            <a:off x="152400" y="249238"/>
            <a:ext cx="89916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0" y="-14288"/>
            <a:ext cx="9144000" cy="274638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200" dirty="0">
              <a:solidFill>
                <a:srgbClr val="000066"/>
              </a:solidFill>
            </a:endParaRPr>
          </a:p>
        </p:txBody>
      </p:sp>
      <p:sp>
        <p:nvSpPr>
          <p:cNvPr id="11" name="Rectangle 39"/>
          <p:cNvSpPr>
            <a:spLocks noChangeArrowheads="1"/>
          </p:cNvSpPr>
          <p:nvPr userDrawn="1"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1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63" r:id="rId19"/>
    <p:sldLayoutId id="2147483664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pmagalhaes@uneb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apatriciamagalhaes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/>
          <p:cNvSpPr>
            <a:spLocks noChangeArrowheads="1"/>
          </p:cNvSpPr>
          <p:nvPr/>
        </p:nvSpPr>
        <p:spPr bwMode="auto">
          <a:xfrm>
            <a:off x="4572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endParaRPr lang="en-US" sz="5800" dirty="0">
              <a:latin typeface="Verdana" pitchFamily="34" charset="0"/>
            </a:endParaRPr>
          </a:p>
          <a:p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Linguagens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Programação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(LP) III</a:t>
            </a:r>
            <a:endParaRPr lang="en-US" sz="3600" dirty="0" smtClean="0">
              <a:solidFill>
                <a:srgbClr val="6699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3600" dirty="0" smtClean="0">
              <a:solidFill>
                <a:srgbClr val="6699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Programação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Orientada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Objetos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com PHP</a:t>
            </a:r>
          </a:p>
          <a:p>
            <a:pPr algn="r"/>
            <a:endParaRPr lang="en-US" sz="28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Profa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Ana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Patrícia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F. M.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Mascarenhas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400" dirty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3"/>
              </a:rPr>
              <a:t>apmagalhaes@uneb.br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4"/>
              </a:rPr>
              <a:t>anapatriciamagalhaes@gmail.com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400" dirty="0">
              <a:solidFill>
                <a:srgbClr val="000042"/>
              </a:solidFill>
            </a:endParaRPr>
          </a:p>
          <a:p>
            <a:pPr algn="r"/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rgbClr val="00004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75149"/>
            <a:ext cx="8229600" cy="3046956"/>
          </a:xfrm>
        </p:spPr>
        <p:txBody>
          <a:bodyPr>
            <a:normAutofit fontScale="70000" lnSpcReduction="20000"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Um </a:t>
            </a: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construtor consiste em um método que será chamado toda vez que for criado um objeto da classe onde ele for declarado.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Pode </a:t>
            </a: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ser utilizado para inicializar um objeto antes dele ser usado.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Em </a:t>
            </a: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PHP construtores são criados com o nome __</a:t>
            </a:r>
            <a:r>
              <a:rPr lang="pt-BR" altLang="pt-BR" dirty="0" err="1">
                <a:latin typeface="Titillium Web Light" panose="020B0604020202020204" charset="0"/>
                <a:cs typeface="Lucida Sans Unicode" panose="020B0602030504020204" pitchFamily="34" charset="0"/>
              </a:rPr>
              <a:t>construct</a:t>
            </a: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( </a:t>
            </a:r>
            <a:r>
              <a:rPr lang="pt-BR" altLang="pt-BR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).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Em </a:t>
            </a:r>
            <a:r>
              <a:rPr 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PHP só é possível criar um único construtor (não há sobrecarga</a:t>
            </a:r>
            <a:r>
              <a:rPr lang="pt-BR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)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Em PHP quando o construtor não é criado admite-se um construtor vazio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71663"/>
          </a:xfrm>
        </p:spPr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596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4189"/>
          </a:xfrm>
        </p:spPr>
        <p:txBody>
          <a:bodyPr/>
          <a:lstStyle/>
          <a:p>
            <a:r>
              <a:rPr lang="pt-BR" dirty="0" smtClean="0"/>
              <a:t>Exemplo de Construtores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3945" y="1417638"/>
            <a:ext cx="3638811" cy="50475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Class</a:t>
            </a:r>
            <a:r>
              <a:rPr lang="pt-BR" b="0" dirty="0">
                <a:solidFill>
                  <a:schemeClr val="tx1"/>
                </a:solidFill>
              </a:rPr>
              <a:t> Aluno{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private</a:t>
            </a:r>
            <a:r>
              <a:rPr lang="pt-BR" b="0" dirty="0">
                <a:solidFill>
                  <a:schemeClr val="tx1"/>
                </a:solidFill>
              </a:rPr>
              <a:t> 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private</a:t>
            </a:r>
            <a:r>
              <a:rPr lang="pt-BR" b="0" dirty="0">
                <a:solidFill>
                  <a:schemeClr val="tx1"/>
                </a:solidFill>
              </a:rPr>
              <a:t> $nome;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pt-BR" dirty="0" err="1">
                <a:solidFill>
                  <a:schemeClr val="tx1"/>
                </a:solidFill>
              </a:rPr>
              <a:t>function</a:t>
            </a:r>
            <a:r>
              <a:rPr lang="pt-BR" dirty="0">
                <a:solidFill>
                  <a:schemeClr val="tx1"/>
                </a:solidFill>
              </a:rPr>
              <a:t> __</a:t>
            </a:r>
            <a:r>
              <a:rPr lang="pt-BR" dirty="0" err="1">
                <a:solidFill>
                  <a:schemeClr val="tx1"/>
                </a:solidFill>
              </a:rPr>
              <a:t>construct</a:t>
            </a:r>
            <a:r>
              <a:rPr lang="pt-BR" dirty="0">
                <a:solidFill>
                  <a:schemeClr val="tx1"/>
                </a:solidFill>
              </a:rPr>
              <a:t>($</a:t>
            </a:r>
            <a:r>
              <a:rPr lang="pt-BR" dirty="0" err="1">
                <a:solidFill>
                  <a:schemeClr val="tx1"/>
                </a:solidFill>
              </a:rPr>
              <a:t>mat</a:t>
            </a:r>
            <a:r>
              <a:rPr lang="pt-BR" dirty="0">
                <a:solidFill>
                  <a:schemeClr val="tx1"/>
                </a:solidFill>
              </a:rPr>
              <a:t>, $nome){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     $</a:t>
            </a:r>
            <a:r>
              <a:rPr lang="pt-BR" dirty="0" err="1">
                <a:solidFill>
                  <a:schemeClr val="tx1"/>
                </a:solidFill>
              </a:rPr>
              <a:t>this</a:t>
            </a:r>
            <a:r>
              <a:rPr lang="pt-BR" dirty="0">
                <a:solidFill>
                  <a:schemeClr val="tx1"/>
                </a:solidFill>
              </a:rPr>
              <a:t>-&gt;</a:t>
            </a:r>
            <a:r>
              <a:rPr lang="pt-BR" dirty="0" err="1">
                <a:solidFill>
                  <a:schemeClr val="tx1"/>
                </a:solidFill>
              </a:rPr>
              <a:t>mat</a:t>
            </a:r>
            <a:r>
              <a:rPr lang="pt-BR" dirty="0">
                <a:solidFill>
                  <a:schemeClr val="tx1"/>
                </a:solidFill>
              </a:rPr>
              <a:t> = $</a:t>
            </a:r>
            <a:r>
              <a:rPr lang="pt-BR" dirty="0" err="1">
                <a:solidFill>
                  <a:schemeClr val="tx1"/>
                </a:solidFill>
              </a:rPr>
              <a:t>mat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     $</a:t>
            </a:r>
            <a:r>
              <a:rPr lang="pt-BR" dirty="0" err="1">
                <a:solidFill>
                  <a:schemeClr val="tx1"/>
                </a:solidFill>
              </a:rPr>
              <a:t>this</a:t>
            </a:r>
            <a:r>
              <a:rPr lang="pt-BR" dirty="0">
                <a:solidFill>
                  <a:schemeClr val="tx1"/>
                </a:solidFill>
              </a:rPr>
              <a:t>-&gt;nome = $nome;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} 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setMat</a:t>
            </a:r>
            <a:r>
              <a:rPr lang="pt-BR" b="0" dirty="0">
                <a:solidFill>
                  <a:schemeClr val="tx1"/>
                </a:solidFill>
              </a:rPr>
              <a:t>($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 = 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getMat</a:t>
            </a:r>
            <a:r>
              <a:rPr lang="pt-BR" b="0" dirty="0">
                <a:solidFill>
                  <a:schemeClr val="tx1"/>
                </a:solidFill>
              </a:rPr>
              <a:t>(){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</a:t>
            </a:r>
            <a:r>
              <a:rPr lang="pt-BR" b="0" dirty="0" err="1">
                <a:solidFill>
                  <a:schemeClr val="tx1"/>
                </a:solidFill>
              </a:rPr>
              <a:t>return</a:t>
            </a:r>
            <a:r>
              <a:rPr lang="pt-BR" b="0" dirty="0">
                <a:solidFill>
                  <a:schemeClr val="tx1"/>
                </a:solidFill>
              </a:rPr>
              <a:t>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setNome</a:t>
            </a:r>
            <a:r>
              <a:rPr lang="pt-BR" b="0" dirty="0">
                <a:solidFill>
                  <a:schemeClr val="tx1"/>
                </a:solidFill>
              </a:rPr>
              <a:t>($nome){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-&gt;nome = $nome;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getNome</a:t>
            </a:r>
            <a:r>
              <a:rPr lang="pt-BR" b="0" dirty="0">
                <a:solidFill>
                  <a:schemeClr val="tx1"/>
                </a:solidFill>
              </a:rPr>
              <a:t>(){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</a:t>
            </a:r>
            <a:r>
              <a:rPr lang="pt-BR" b="0" dirty="0" err="1">
                <a:solidFill>
                  <a:schemeClr val="tx1"/>
                </a:solidFill>
              </a:rPr>
              <a:t>return</a:t>
            </a:r>
            <a:r>
              <a:rPr lang="pt-BR" b="0" dirty="0">
                <a:solidFill>
                  <a:schemeClr val="tx1"/>
                </a:solidFill>
              </a:rPr>
              <a:t>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-&gt;nome;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?&gt;</a:t>
            </a:r>
          </a:p>
        </p:txBody>
      </p:sp>
      <p:sp>
        <p:nvSpPr>
          <p:cNvPr id="6" name="Retângulo 5"/>
          <p:cNvSpPr/>
          <p:nvPr/>
        </p:nvSpPr>
        <p:spPr>
          <a:xfrm>
            <a:off x="4202482" y="1556555"/>
            <a:ext cx="4572000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require</a:t>
            </a:r>
            <a:r>
              <a:rPr lang="pt-BR" b="0" dirty="0">
                <a:solidFill>
                  <a:schemeClr val="tx1"/>
                </a:solidFill>
              </a:rPr>
              <a:t>("</a:t>
            </a:r>
            <a:r>
              <a:rPr lang="pt-BR" b="0" dirty="0" err="1">
                <a:solidFill>
                  <a:schemeClr val="tx1"/>
                </a:solidFill>
              </a:rPr>
              <a:t>ClasseAluno.php</a:t>
            </a:r>
            <a:r>
              <a:rPr lang="pt-BR" b="0" dirty="0">
                <a:solidFill>
                  <a:schemeClr val="tx1"/>
                </a:solidFill>
              </a:rPr>
              <a:t>");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$aluno2 = new Aluno(456, "Maria");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echo</a:t>
            </a:r>
            <a:r>
              <a:rPr lang="pt-BR" b="0" dirty="0">
                <a:solidFill>
                  <a:schemeClr val="tx1"/>
                </a:solidFill>
              </a:rPr>
              <a:t> "O aluno ".$aluno2-&gt;</a:t>
            </a:r>
            <a:r>
              <a:rPr lang="pt-BR" b="0" dirty="0" err="1">
                <a:solidFill>
                  <a:schemeClr val="tx1"/>
                </a:solidFill>
              </a:rPr>
              <a:t>getNome</a:t>
            </a:r>
            <a:r>
              <a:rPr lang="pt-BR" b="0" dirty="0">
                <a:solidFill>
                  <a:schemeClr val="tx1"/>
                </a:solidFill>
              </a:rPr>
              <a:t>()." tem matricula ".$aluno2-</a:t>
            </a:r>
          </a:p>
          <a:p>
            <a:pPr algn="l"/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&gt;</a:t>
            </a:r>
            <a:r>
              <a:rPr lang="pt-BR" b="0" dirty="0" err="1">
                <a:solidFill>
                  <a:schemeClr val="tx1"/>
                </a:solidFill>
              </a:rPr>
              <a:t>getMat</a:t>
            </a:r>
            <a:r>
              <a:rPr lang="pt-BR" b="0" dirty="0">
                <a:solidFill>
                  <a:schemeClr val="tx1"/>
                </a:solidFill>
              </a:rPr>
              <a:t>();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?&gt;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482" y="4291413"/>
            <a:ext cx="4365321" cy="166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96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75934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729376"/>
            <a:ext cx="7359041" cy="4821736"/>
          </a:xfrm>
        </p:spPr>
        <p:txBody>
          <a:bodyPr>
            <a:normAutofit fontScale="77500" lnSpcReduction="20000"/>
          </a:bodyPr>
          <a:lstStyle/>
          <a:p>
            <a:pPr algn="just" eaLnBrk="1" hangingPunct="1"/>
            <a:r>
              <a:rPr lang="pt-BR" dirty="0" smtClean="0"/>
              <a:t>Uma conta corrente possui um número, um saldo, um status que informa se ela é especial ou não e um limite. Crie uma classe conta que forneça métodos para que sejam feitos </a:t>
            </a:r>
          </a:p>
          <a:p>
            <a:pPr lvl="1" algn="just"/>
            <a:r>
              <a:rPr lang="pt-BR" dirty="0" smtClean="0"/>
              <a:t>criações de conta, informando todos os dados</a:t>
            </a:r>
          </a:p>
          <a:p>
            <a:pPr lvl="1" algn="just"/>
            <a:r>
              <a:rPr lang="pt-BR" dirty="0" smtClean="0"/>
              <a:t>Saques, informando o valor do saque (uma conta corrente só pode fazer saques desde que o valor não exceda o limite de saque e o saldo)</a:t>
            </a:r>
          </a:p>
          <a:p>
            <a:pPr lvl="1" algn="just"/>
            <a:r>
              <a:rPr lang="pt-BR" dirty="0" smtClean="0"/>
              <a:t>Depósitos, informando o valor do depósito</a:t>
            </a:r>
          </a:p>
          <a:p>
            <a:pPr lvl="1" algn="just"/>
            <a:r>
              <a:rPr lang="pt-BR" dirty="0" smtClean="0"/>
              <a:t> e emissão de saldo. </a:t>
            </a:r>
          </a:p>
          <a:p>
            <a:pPr marL="457200" lvl="1" indent="0" algn="just">
              <a:buNone/>
            </a:pPr>
            <a:endParaRPr lang="pt-BR" dirty="0" smtClean="0"/>
          </a:p>
          <a:p>
            <a:pPr marL="457200" lvl="1" indent="0" algn="just">
              <a:buNone/>
            </a:pPr>
            <a:r>
              <a:rPr lang="pt-BR" dirty="0" smtClean="0"/>
              <a:t>Não </a:t>
            </a:r>
            <a:r>
              <a:rPr lang="pt-BR" dirty="0"/>
              <a:t>esqueça de usar encapsulamento!</a:t>
            </a:r>
          </a:p>
          <a:p>
            <a:pPr marL="457200" lvl="1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Crie um pequeno programa para testar essa classe Conta</a:t>
            </a:r>
          </a:p>
          <a:p>
            <a:pPr lvl="1" algn="just"/>
            <a:r>
              <a:rPr lang="pt-BR" dirty="0" smtClean="0"/>
              <a:t>Criar uma conta</a:t>
            </a:r>
          </a:p>
          <a:p>
            <a:pPr lvl="1" algn="just"/>
            <a:r>
              <a:rPr lang="pt-BR" dirty="0" smtClean="0"/>
              <a:t>Depositar um valor</a:t>
            </a:r>
          </a:p>
          <a:p>
            <a:pPr lvl="1" algn="just"/>
            <a:r>
              <a:rPr lang="pt-BR" dirty="0" smtClean="0"/>
              <a:t>Efetuar um saque</a:t>
            </a:r>
          </a:p>
          <a:p>
            <a:pPr lvl="1" algn="just"/>
            <a:r>
              <a:rPr lang="pt-BR" dirty="0" smtClean="0"/>
              <a:t>Emitir o saldo</a:t>
            </a:r>
          </a:p>
          <a:p>
            <a:pPr marL="457200" lvl="1" indent="0" algn="just">
              <a:buNone/>
            </a:pPr>
            <a:endParaRPr lang="pt-BR" dirty="0"/>
          </a:p>
        </p:txBody>
      </p:sp>
      <p:sp>
        <p:nvSpPr>
          <p:cNvPr id="6963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fld id="{8517206C-CFCE-41DD-A58F-20AD5EC07B74}" type="slidenum">
              <a:rPr lang="pt-BR" smtClean="0"/>
              <a:pPr/>
              <a:t>12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5962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57223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190757"/>
            <a:ext cx="8323545" cy="4821736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pt-BR" sz="2400" dirty="0"/>
              <a:t>Um medicamento é formado por seu nome de fantasia, </a:t>
            </a:r>
            <a:r>
              <a:rPr lang="pt-BR" sz="2400" dirty="0" smtClean="0"/>
              <a:t>preço e </a:t>
            </a:r>
            <a:r>
              <a:rPr lang="pt-BR" sz="2400" dirty="0"/>
              <a:t>princípio ativo. Sabe-se que existem medicamentos que podem ser substituídos por outros desde que eles tenham o mesmo princípio ativo, este é o caso dos genéricos. Construa uma classe medicamento conforme descrição </a:t>
            </a:r>
            <a:r>
              <a:rPr lang="pt-BR" sz="2400" dirty="0" smtClean="0"/>
              <a:t>acima </a:t>
            </a:r>
            <a:r>
              <a:rPr lang="pt-BR" sz="2400" dirty="0"/>
              <a:t>e forneça os seguintes </a:t>
            </a:r>
            <a:r>
              <a:rPr lang="pt-BR" sz="2400" dirty="0" smtClean="0"/>
              <a:t>métodos: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lvl="1"/>
            <a:r>
              <a:rPr lang="pt-BR" sz="2000" dirty="0"/>
              <a:t>Um </a:t>
            </a:r>
            <a:r>
              <a:rPr lang="pt-BR" sz="2000" dirty="0" smtClean="0"/>
              <a:t>método </a:t>
            </a:r>
            <a:r>
              <a:rPr lang="pt-BR" sz="2000" dirty="0"/>
              <a:t>que permita criar um medicamento informando o nome de fantasia, o </a:t>
            </a:r>
            <a:r>
              <a:rPr lang="pt-BR" sz="2000" dirty="0" smtClean="0"/>
              <a:t>preço e </a:t>
            </a:r>
            <a:r>
              <a:rPr lang="pt-BR" sz="2000" dirty="0"/>
              <a:t>o princípio </a:t>
            </a:r>
            <a:r>
              <a:rPr lang="pt-BR" sz="2000" dirty="0" smtClean="0"/>
              <a:t>ativo</a:t>
            </a:r>
            <a:endParaRPr lang="pt-BR" sz="2000" dirty="0"/>
          </a:p>
          <a:p>
            <a:pPr lvl="1"/>
            <a:r>
              <a:rPr lang="pt-BR" sz="2000" dirty="0" err="1" smtClean="0"/>
              <a:t>Gets</a:t>
            </a:r>
            <a:r>
              <a:rPr lang="pt-BR" sz="2000" dirty="0" smtClean="0"/>
              <a:t> e Sets</a:t>
            </a:r>
            <a:endParaRPr lang="pt-BR" sz="2000" dirty="0"/>
          </a:p>
          <a:p>
            <a:pPr lvl="1"/>
            <a:r>
              <a:rPr lang="pt-BR" sz="2000" dirty="0"/>
              <a:t>Um </a:t>
            </a:r>
            <a:r>
              <a:rPr lang="pt-BR" sz="2000" dirty="0" smtClean="0"/>
              <a:t>método </a:t>
            </a:r>
            <a:r>
              <a:rPr lang="pt-BR" sz="2000" dirty="0"/>
              <a:t>que permita verificar se um medicamento pode ser substituído por outro </a:t>
            </a:r>
            <a:r>
              <a:rPr lang="pt-BR" sz="2000" dirty="0" smtClean="0"/>
              <a:t>medicamento</a:t>
            </a:r>
          </a:p>
          <a:p>
            <a:r>
              <a:rPr lang="pt-BR" sz="2400" dirty="0" smtClean="0"/>
              <a:t>Construa um código para criar alguns medicamentos e verificar se um pode ser substituído pelo outro.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6963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fld id="{8517206C-CFCE-41DD-A58F-20AD5EC07B74}" type="slidenum">
              <a:rPr lang="pt-BR" smtClean="0"/>
              <a:pPr/>
              <a:t>13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7178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BFFD935F-C27A-460A-882E-5BF7A9E77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86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sz="2400" dirty="0" err="1" smtClean="0"/>
              <a:t>Arrays</a:t>
            </a:r>
            <a:r>
              <a:rPr lang="pt-BR" altLang="pt-BR" sz="2400" dirty="0" smtClean="0"/>
              <a:t> armazenam múltiplos valores em uma única variável</a:t>
            </a:r>
          </a:p>
          <a:p>
            <a:pPr marL="457200" lvl="1" indent="0">
              <a:buNone/>
            </a:pPr>
            <a:r>
              <a:rPr lang="pt-BR" sz="2000" dirty="0" smtClean="0"/>
              <a:t>&lt;?</a:t>
            </a:r>
            <a:r>
              <a:rPr lang="pt-BR" sz="2000" dirty="0" err="1" smtClean="0"/>
              <a:t>php</a:t>
            </a: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r>
              <a:rPr lang="pt-BR" sz="2000" dirty="0" smtClean="0"/>
              <a:t>//criando e já inicializando o </a:t>
            </a:r>
            <a:r>
              <a:rPr lang="pt-BR" sz="2000" dirty="0" err="1" smtClean="0"/>
              <a:t>array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$</a:t>
            </a:r>
            <a:r>
              <a:rPr lang="pt-BR" sz="2000" dirty="0" err="1" smtClean="0"/>
              <a:t>cars</a:t>
            </a:r>
            <a:r>
              <a:rPr lang="pt-BR" sz="2000" dirty="0" smtClean="0"/>
              <a:t> = </a:t>
            </a:r>
            <a:r>
              <a:rPr lang="pt-BR" sz="2000" dirty="0" err="1" smtClean="0"/>
              <a:t>array</a:t>
            </a:r>
            <a:r>
              <a:rPr lang="pt-BR" sz="2000" dirty="0" smtClean="0"/>
              <a:t>("Volvo", "BMW", "Toyota");</a:t>
            </a:r>
            <a:br>
              <a:rPr lang="pt-BR" sz="2000" dirty="0" smtClean="0"/>
            </a:br>
            <a:r>
              <a:rPr lang="pt-BR" sz="2000" dirty="0" err="1" smtClean="0"/>
              <a:t>echo</a:t>
            </a:r>
            <a:r>
              <a:rPr lang="pt-BR" sz="2000" dirty="0" smtClean="0"/>
              <a:t> "I </a:t>
            </a:r>
            <a:r>
              <a:rPr lang="pt-BR" sz="2000" dirty="0" err="1" smtClean="0"/>
              <a:t>like</a:t>
            </a:r>
            <a:r>
              <a:rPr lang="pt-BR" sz="2000" dirty="0" smtClean="0"/>
              <a:t> " . $</a:t>
            </a:r>
            <a:r>
              <a:rPr lang="pt-BR" sz="2000" dirty="0" err="1" smtClean="0"/>
              <a:t>cars</a:t>
            </a:r>
            <a:r>
              <a:rPr lang="pt-BR" sz="2000" dirty="0" smtClean="0"/>
              <a:t>[0] . ", " . $</a:t>
            </a:r>
            <a:r>
              <a:rPr lang="pt-BR" sz="2000" dirty="0" err="1" smtClean="0"/>
              <a:t>cars</a:t>
            </a:r>
            <a:r>
              <a:rPr lang="pt-BR" sz="2000" dirty="0" smtClean="0"/>
              <a:t>[1] . " </a:t>
            </a:r>
            <a:r>
              <a:rPr lang="pt-BR" sz="2000" dirty="0" err="1" smtClean="0"/>
              <a:t>and</a:t>
            </a:r>
            <a:r>
              <a:rPr lang="pt-BR" sz="2000" dirty="0" smtClean="0"/>
              <a:t> " . $</a:t>
            </a:r>
            <a:r>
              <a:rPr lang="pt-BR" sz="2000" dirty="0" err="1" smtClean="0"/>
              <a:t>cars</a:t>
            </a:r>
            <a:r>
              <a:rPr lang="pt-BR" sz="2000" dirty="0" smtClean="0"/>
              <a:t>[2] . ".";</a:t>
            </a:r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r>
              <a:rPr lang="pt-BR" sz="2000" dirty="0" smtClean="0"/>
              <a:t>//criando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vazio e inicializando depois</a:t>
            </a:r>
          </a:p>
          <a:p>
            <a:pPr marL="457200" lvl="1" indent="0">
              <a:buNone/>
            </a:pPr>
            <a:r>
              <a:rPr lang="pt-BR" sz="2000" dirty="0"/>
              <a:t>$</a:t>
            </a:r>
            <a:r>
              <a:rPr lang="pt-BR" sz="2000" dirty="0" err="1" smtClean="0"/>
              <a:t>ListaAlunos</a:t>
            </a:r>
            <a:r>
              <a:rPr lang="pt-BR" sz="2000" dirty="0"/>
              <a:t> = </a:t>
            </a:r>
            <a:r>
              <a:rPr lang="pt-BR" sz="2000" dirty="0" err="1"/>
              <a:t>array</a:t>
            </a:r>
            <a:r>
              <a:rPr lang="pt-BR" sz="2000" dirty="0" smtClean="0"/>
              <a:t>();</a:t>
            </a:r>
          </a:p>
          <a:p>
            <a:pPr marL="457200" lvl="1" indent="0">
              <a:buNone/>
            </a:pPr>
            <a:r>
              <a:rPr lang="pt-BR" sz="2000" dirty="0" smtClean="0"/>
              <a:t>$</a:t>
            </a:r>
            <a:r>
              <a:rPr lang="pt-BR" sz="2000" dirty="0" err="1" smtClean="0"/>
              <a:t>ListaAlunos</a:t>
            </a:r>
            <a:r>
              <a:rPr lang="pt-BR" sz="2000" dirty="0" smtClean="0"/>
              <a:t>[0] = “Maria”;</a:t>
            </a:r>
          </a:p>
          <a:p>
            <a:pPr marL="457200" lvl="1" indent="0">
              <a:buNone/>
            </a:pPr>
            <a:r>
              <a:rPr lang="pt-BR" sz="2000" dirty="0" smtClean="0"/>
              <a:t>$</a:t>
            </a:r>
            <a:r>
              <a:rPr lang="pt-BR" sz="2000" dirty="0" err="1" smtClean="0"/>
              <a:t>ListaAlunos</a:t>
            </a:r>
            <a:r>
              <a:rPr lang="pt-BR" sz="2000" dirty="0" smtClean="0"/>
              <a:t>[1] = “Jose”;</a:t>
            </a:r>
          </a:p>
          <a:p>
            <a:pPr marL="457200" lvl="1" indent="0">
              <a:buNone/>
            </a:pPr>
            <a:r>
              <a:rPr lang="pt-BR" sz="2000" dirty="0" smtClean="0"/>
              <a:t>$</a:t>
            </a:r>
            <a:r>
              <a:rPr lang="pt-BR" sz="2000" dirty="0" err="1" smtClean="0"/>
              <a:t>ListaAlunos</a:t>
            </a:r>
            <a:r>
              <a:rPr lang="pt-BR" sz="2000" dirty="0" smtClean="0"/>
              <a:t>[2]=“</a:t>
            </a:r>
            <a:r>
              <a:rPr lang="pt-BR" sz="2000" dirty="0" err="1" smtClean="0"/>
              <a:t>Antonio</a:t>
            </a:r>
            <a:r>
              <a:rPr lang="pt-BR" sz="2000" dirty="0" smtClean="0"/>
              <a:t>”;</a:t>
            </a:r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 smtClean="0"/>
              <a:t>//obtendo o tamanho do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 smtClean="0"/>
              <a:t>$</a:t>
            </a:r>
            <a:r>
              <a:rPr lang="pt-BR" sz="2000" dirty="0" err="1" smtClean="0"/>
              <a:t>cont</a:t>
            </a:r>
            <a:r>
              <a:rPr lang="pt-BR" sz="2000" dirty="0" smtClean="0"/>
              <a:t> = </a:t>
            </a:r>
            <a:r>
              <a:rPr lang="pt-BR" sz="2000" dirty="0" err="1" smtClean="0"/>
              <a:t>count</a:t>
            </a:r>
            <a:r>
              <a:rPr lang="pt-BR" sz="2000" dirty="0" smtClean="0"/>
              <a:t>($</a:t>
            </a:r>
            <a:r>
              <a:rPr lang="pt-BR" sz="2000" dirty="0" err="1" smtClean="0"/>
              <a:t>ListaAlunos</a:t>
            </a:r>
            <a:r>
              <a:rPr lang="pt-BR" sz="2000" dirty="0" smtClean="0"/>
              <a:t>)</a:t>
            </a:r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 smtClean="0"/>
              <a:t>// percorrendo o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 smtClean="0"/>
              <a:t>For ($i=0; $i&lt;$</a:t>
            </a:r>
            <a:r>
              <a:rPr lang="pt-BR" sz="2000" dirty="0" err="1" smtClean="0"/>
              <a:t>cont</a:t>
            </a:r>
            <a:r>
              <a:rPr lang="pt-BR" sz="2000" dirty="0" smtClean="0"/>
              <a:t>; $i++)</a:t>
            </a:r>
          </a:p>
          <a:p>
            <a:pPr marL="457200" lvl="1" indent="0">
              <a:buNone/>
            </a:pPr>
            <a:r>
              <a:rPr lang="pt-BR" sz="2000" dirty="0"/>
              <a:t> </a:t>
            </a:r>
            <a:r>
              <a:rPr lang="pt-BR" sz="2000" dirty="0" smtClean="0"/>
              <a:t>   </a:t>
            </a:r>
            <a:r>
              <a:rPr lang="pt-BR" sz="2000" dirty="0" err="1" smtClean="0"/>
              <a:t>echo</a:t>
            </a:r>
            <a:r>
              <a:rPr lang="pt-BR" sz="2000" dirty="0" smtClean="0"/>
              <a:t> $</a:t>
            </a:r>
            <a:r>
              <a:rPr lang="pt-BR" sz="2000" dirty="0" err="1" smtClean="0"/>
              <a:t>ListaAlunos</a:t>
            </a:r>
            <a:r>
              <a:rPr lang="pt-BR" sz="2000" dirty="0" smtClean="0"/>
              <a:t>[i];</a:t>
            </a:r>
            <a:endParaRPr lang="pt-BR" dirty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?&gt;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9E441085-5603-45C1-B554-D54EB38B2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53387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 smtClean="0">
                <a:latin typeface="Titillium Web Light" panose="020B0604020202020204" charset="0"/>
              </a:rPr>
              <a:t>Relembrando os </a:t>
            </a:r>
            <a:r>
              <a:rPr lang="pt-BR" altLang="pt-BR" dirty="0" err="1" smtClean="0">
                <a:latin typeface="Titillium Web Light" panose="020B0604020202020204" charset="0"/>
              </a:rPr>
              <a:t>Arrays</a:t>
            </a:r>
            <a:endParaRPr lang="en-US" altLang="pt-BR" dirty="0">
              <a:latin typeface="Titillium Web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289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57223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/>
              <a:t>Exercício 3</a:t>
            </a:r>
            <a:endParaRPr lang="pt-BR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190757"/>
            <a:ext cx="8323545" cy="482173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sz="2400" dirty="0" smtClean="0"/>
              <a:t>Considere agora uma classe chamada </a:t>
            </a:r>
            <a:r>
              <a:rPr lang="pt-BR" sz="2400" dirty="0" err="1" smtClean="0"/>
              <a:t>ReceitaMedica</a:t>
            </a:r>
            <a:r>
              <a:rPr lang="pt-BR" sz="2400" dirty="0" smtClean="0"/>
              <a:t>. Nesta classe temos o nome do paciente e a lista de medicamentos passados para o paciente.</a:t>
            </a:r>
            <a:endParaRPr lang="pt-BR" sz="2400" dirty="0"/>
          </a:p>
          <a:p>
            <a:pPr lvl="1"/>
            <a:r>
              <a:rPr lang="pt-BR" sz="2000" dirty="0" smtClean="0"/>
              <a:t>Construa a classe </a:t>
            </a:r>
            <a:r>
              <a:rPr lang="pt-BR" sz="2000" dirty="0" err="1" smtClean="0"/>
              <a:t>ReceitaMedica</a:t>
            </a:r>
            <a:r>
              <a:rPr lang="pt-BR" sz="2000" dirty="0" smtClean="0"/>
              <a:t>, o construtor deve receber apenas o nome do paciente. A lista de medicamentos fica vazia no início.</a:t>
            </a:r>
          </a:p>
          <a:p>
            <a:pPr lvl="1"/>
            <a:r>
              <a:rPr lang="pt-BR" sz="2000" dirty="0" smtClean="0"/>
              <a:t>Implemente um método que permita adicionar medicamentos à receita</a:t>
            </a:r>
          </a:p>
          <a:p>
            <a:pPr lvl="1"/>
            <a:r>
              <a:rPr lang="pt-BR" sz="2000" dirty="0" smtClean="0"/>
              <a:t>Implemente um método que permita calcular o valor da receita do paciente</a:t>
            </a:r>
          </a:p>
          <a:p>
            <a:pPr lvl="1"/>
            <a:r>
              <a:rPr lang="pt-BR" sz="2000" dirty="0" smtClean="0"/>
              <a:t>Implemente um método que permita calcular o valor da receita se o paciente comprar sempre o produto mais barato</a:t>
            </a:r>
          </a:p>
          <a:p>
            <a:pPr lvl="1"/>
            <a:r>
              <a:rPr lang="pt-BR" sz="2000" dirty="0" smtClean="0"/>
              <a:t>Construa o código para testar</a:t>
            </a:r>
            <a:endParaRPr lang="pt-BR" sz="2000" dirty="0"/>
          </a:p>
          <a:p>
            <a:endParaRPr lang="pt-BR" sz="2400" dirty="0"/>
          </a:p>
        </p:txBody>
      </p:sp>
      <p:sp>
        <p:nvSpPr>
          <p:cNvPr id="6963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fld id="{8517206C-CFCE-41DD-A58F-20AD5EC07B74}" type="slidenum">
              <a:rPr lang="pt-BR" smtClean="0"/>
              <a:pPr/>
              <a:t>15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8645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D488C93-B8CA-4DAC-8CB5-1CC74C9D18C6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132099" name="Rectangle 2"/>
          <p:cNvSpPr>
            <a:spLocks noChangeArrowheads="1"/>
          </p:cNvSpPr>
          <p:nvPr/>
        </p:nvSpPr>
        <p:spPr bwMode="auto">
          <a:xfrm>
            <a:off x="457200" y="5715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pt-BR" sz="44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Herança</a:t>
            </a:r>
          </a:p>
        </p:txBody>
      </p:sp>
      <p:sp>
        <p:nvSpPr>
          <p:cNvPr id="132100" name="Rectangle 3"/>
          <p:cNvSpPr>
            <a:spLocks noChangeArrowheads="1"/>
          </p:cNvSpPr>
          <p:nvPr/>
        </p:nvSpPr>
        <p:spPr bwMode="auto">
          <a:xfrm>
            <a:off x="304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32101" name="Rectangle 4"/>
          <p:cNvSpPr>
            <a:spLocks noChangeArrowheads="1"/>
          </p:cNvSpPr>
          <p:nvPr/>
        </p:nvSpPr>
        <p:spPr bwMode="auto">
          <a:xfrm>
            <a:off x="292100" y="1397000"/>
            <a:ext cx="84391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lnSpc>
                <a:spcPct val="80000"/>
              </a:lnSpc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b="0" dirty="0"/>
              <a:t> </a:t>
            </a:r>
            <a:r>
              <a:rPr lang="pt-BR" sz="2000" dirty="0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Herança</a:t>
            </a:r>
            <a:r>
              <a:rPr lang="pt-BR" sz="2000" b="0" dirty="0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 é a capacidade de uma classe definir o seu comportamento e sua estrutura aproveitando definições de outra classe, normalmente conhecida como </a:t>
            </a:r>
            <a:r>
              <a:rPr lang="pt-BR" sz="2000" dirty="0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classe base ou classe pai</a:t>
            </a:r>
            <a:r>
              <a:rPr lang="pt-BR" sz="2000" b="0" dirty="0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.</a:t>
            </a:r>
          </a:p>
          <a:p>
            <a:pPr marL="342900" indent="-342900" algn="just" eaLnBrk="1" hangingPunct="1">
              <a:lnSpc>
                <a:spcPct val="80000"/>
              </a:lnSpc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sz="2000" b="0" dirty="0">
              <a:solidFill>
                <a:schemeClr val="tx1"/>
              </a:solidFill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 eaLnBrk="1" hangingPunct="1">
              <a:lnSpc>
                <a:spcPct val="80000"/>
              </a:lnSpc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000" b="0" dirty="0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 A herança não precisa ser interrompida na derivação de uma camada de classes. A coleção de todas as classes que se estendem de um pai comum chama-se hierarquia de herança.</a:t>
            </a:r>
          </a:p>
          <a:p>
            <a:pPr marL="342900" indent="-342900" algn="just" eaLnBrk="1" hangingPunct="1">
              <a:lnSpc>
                <a:spcPct val="80000"/>
              </a:lnSpc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sz="2000" b="0" dirty="0">
              <a:solidFill>
                <a:schemeClr val="tx1"/>
              </a:solidFill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 eaLnBrk="1" hangingPunct="1">
              <a:lnSpc>
                <a:spcPct val="80000"/>
              </a:lnSpc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000" b="0" dirty="0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 A palavra reservada </a:t>
            </a:r>
            <a:r>
              <a:rPr lang="pt-BR" sz="2000" dirty="0" err="1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extends</a:t>
            </a:r>
            <a:r>
              <a:rPr lang="pt-BR" sz="2000" b="0" dirty="0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 é que define que uma classe está herdando de outra</a:t>
            </a:r>
            <a:r>
              <a:rPr lang="pt-BR" sz="2000" b="0" dirty="0" smtClean="0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.</a:t>
            </a:r>
          </a:p>
          <a:p>
            <a:pPr marL="342900" indent="-342900" algn="just" eaLnBrk="1" hangingPunct="1">
              <a:lnSpc>
                <a:spcPct val="80000"/>
              </a:lnSpc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sz="2000" b="0" dirty="0" smtClean="0">
              <a:solidFill>
                <a:schemeClr val="tx1"/>
              </a:solidFill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 eaLnBrk="1" hangingPunct="1">
              <a:lnSpc>
                <a:spcPct val="80000"/>
              </a:lnSpc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000" b="0" dirty="0" smtClean="0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Apalavra reservada </a:t>
            </a:r>
            <a:r>
              <a:rPr lang="pt-BR" sz="2000" dirty="0" smtClean="0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parente</a:t>
            </a:r>
            <a:r>
              <a:rPr lang="pt-BR" sz="2000" b="0" dirty="0" smtClean="0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 possibilita fazer referência à classe antecessora.</a:t>
            </a:r>
            <a:endParaRPr lang="pt-BR" sz="2000" b="0" dirty="0">
              <a:solidFill>
                <a:schemeClr val="tx1"/>
              </a:solidFill>
              <a:latin typeface="Titillium Web Light" panose="020B0604020202020204" charset="0"/>
              <a:cs typeface="Lucida Sans Unicode" panose="020B0602030504020204" pitchFamily="34" charset="0"/>
            </a:endParaRPr>
          </a:p>
        </p:txBody>
      </p:sp>
      <p:grpSp>
        <p:nvGrpSpPr>
          <p:cNvPr id="132102" name="Group 5"/>
          <p:cNvGrpSpPr>
            <a:grpSpLocks/>
          </p:cNvGrpSpPr>
          <p:nvPr/>
        </p:nvGrpSpPr>
        <p:grpSpPr bwMode="auto">
          <a:xfrm>
            <a:off x="2332563" y="4741047"/>
            <a:ext cx="3654426" cy="1265238"/>
            <a:chOff x="1507" y="3024"/>
            <a:chExt cx="2302" cy="797"/>
          </a:xfrm>
        </p:grpSpPr>
        <p:sp>
          <p:nvSpPr>
            <p:cNvPr id="132103" name="Text Box 6"/>
            <p:cNvSpPr txBox="1">
              <a:spLocks noChangeArrowheads="1"/>
            </p:cNvSpPr>
            <p:nvPr/>
          </p:nvSpPr>
          <p:spPr bwMode="auto">
            <a:xfrm>
              <a:off x="2474" y="3024"/>
              <a:ext cx="538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000" dirty="0" smtClean="0">
                  <a:latin typeface="Times New Roman" charset="0"/>
                </a:rPr>
                <a:t>Aluno</a:t>
              </a:r>
              <a:endParaRPr lang="pt-BR" sz="2000" dirty="0">
                <a:latin typeface="Times New Roman" charset="0"/>
              </a:endParaRPr>
            </a:p>
          </p:txBody>
        </p:sp>
        <p:sp>
          <p:nvSpPr>
            <p:cNvPr id="132104" name="Text Box 7"/>
            <p:cNvSpPr txBox="1">
              <a:spLocks noChangeArrowheads="1"/>
            </p:cNvSpPr>
            <p:nvPr/>
          </p:nvSpPr>
          <p:spPr bwMode="auto">
            <a:xfrm>
              <a:off x="1507" y="3569"/>
              <a:ext cx="1310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000" dirty="0" err="1" smtClean="0">
                  <a:latin typeface="Times New Roman" charset="0"/>
                </a:rPr>
                <a:t>AlunoGraduação</a:t>
              </a:r>
              <a:endParaRPr lang="pt-BR" sz="2000" dirty="0">
                <a:latin typeface="Times New Roman" charset="0"/>
              </a:endParaRPr>
            </a:p>
          </p:txBody>
        </p:sp>
        <p:sp>
          <p:nvSpPr>
            <p:cNvPr id="132105" name="Text Box 8"/>
            <p:cNvSpPr txBox="1">
              <a:spLocks noChangeArrowheads="1"/>
            </p:cNvSpPr>
            <p:nvPr/>
          </p:nvSpPr>
          <p:spPr bwMode="auto">
            <a:xfrm>
              <a:off x="3012" y="3569"/>
              <a:ext cx="797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pt-BR" sz="2000" dirty="0" err="1" smtClean="0">
                  <a:latin typeface="Times New Roman" charset="0"/>
                </a:rPr>
                <a:t>AlunoPos</a:t>
              </a:r>
              <a:endParaRPr lang="pt-BR" sz="2000" dirty="0">
                <a:latin typeface="Times New Roman" charset="0"/>
              </a:endParaRPr>
            </a:p>
          </p:txBody>
        </p:sp>
        <p:sp>
          <p:nvSpPr>
            <p:cNvPr id="132107" name="Line 10"/>
            <p:cNvSpPr>
              <a:spLocks noChangeShapeType="1"/>
            </p:cNvSpPr>
            <p:nvPr/>
          </p:nvSpPr>
          <p:spPr bwMode="auto">
            <a:xfrm flipV="1">
              <a:off x="2162" y="3422"/>
              <a:ext cx="582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2108" name="Line 11"/>
            <p:cNvSpPr>
              <a:spLocks noChangeShapeType="1"/>
            </p:cNvSpPr>
            <p:nvPr/>
          </p:nvSpPr>
          <p:spPr bwMode="auto">
            <a:xfrm flipH="1" flipV="1">
              <a:off x="2817" y="3422"/>
              <a:ext cx="648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" name="Triângulo isósceles 1"/>
          <p:cNvSpPr/>
          <p:nvPr/>
        </p:nvSpPr>
        <p:spPr>
          <a:xfrm>
            <a:off x="4296427" y="5120481"/>
            <a:ext cx="128462" cy="25318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9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C1E1103-B264-4EE0-8FB1-56D02F3D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30840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de Herança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F7FCE8F0-3DD4-47CE-9C64-F6DC9A6C37F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17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00208" y="1124447"/>
            <a:ext cx="3322854" cy="37548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dirty="0" err="1">
                <a:solidFill>
                  <a:schemeClr val="tx1"/>
                </a:solidFill>
              </a:rPr>
              <a:t>Class</a:t>
            </a:r>
            <a:r>
              <a:rPr lang="pt-BR" dirty="0">
                <a:solidFill>
                  <a:schemeClr val="tx1"/>
                </a:solidFill>
              </a:rPr>
              <a:t> Aluno</a:t>
            </a:r>
            <a:r>
              <a:rPr lang="pt-BR" b="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private</a:t>
            </a:r>
            <a:r>
              <a:rPr lang="pt-BR" b="0" dirty="0">
                <a:solidFill>
                  <a:schemeClr val="tx1"/>
                </a:solidFill>
              </a:rPr>
              <a:t> 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private</a:t>
            </a:r>
            <a:r>
              <a:rPr lang="pt-BR" b="0" dirty="0">
                <a:solidFill>
                  <a:schemeClr val="tx1"/>
                </a:solidFill>
              </a:rPr>
              <a:t> $nome;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__</a:t>
            </a:r>
            <a:r>
              <a:rPr lang="pt-BR" b="0" dirty="0" err="1">
                <a:solidFill>
                  <a:schemeClr val="tx1"/>
                </a:solidFill>
              </a:rPr>
              <a:t>construct</a:t>
            </a:r>
            <a:r>
              <a:rPr lang="pt-BR" b="0" dirty="0">
                <a:solidFill>
                  <a:schemeClr val="tx1"/>
                </a:solidFill>
              </a:rPr>
              <a:t>($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, $nome){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 = 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-&gt;nome = $nome;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} 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//</a:t>
            </a:r>
            <a:r>
              <a:rPr lang="pt-BR" b="0" dirty="0" err="1" smtClean="0">
                <a:solidFill>
                  <a:schemeClr val="tx1"/>
                </a:solidFill>
              </a:rPr>
              <a:t>gets</a:t>
            </a:r>
            <a:r>
              <a:rPr lang="pt-BR" b="0" dirty="0" smtClean="0">
                <a:solidFill>
                  <a:schemeClr val="tx1"/>
                </a:solidFill>
              </a:rPr>
              <a:t> e sets</a:t>
            </a:r>
          </a:p>
          <a:p>
            <a:pPr algn="l"/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public function </a:t>
            </a:r>
            <a:r>
              <a:rPr lang="en-US" dirty="0" err="1">
                <a:solidFill>
                  <a:schemeClr val="tx1"/>
                </a:solidFill>
              </a:rPr>
              <a:t>imprimir</a:t>
            </a:r>
            <a:r>
              <a:rPr lang="en-US" dirty="0">
                <a:solidFill>
                  <a:schemeClr val="tx1"/>
                </a:solidFill>
              </a:rPr>
              <a:t>(){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>
                <a:solidFill>
                  <a:schemeClr val="tx1"/>
                </a:solidFill>
              </a:rPr>
              <a:t>return "mat: ".$this-&gt;mat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" </a:t>
            </a:r>
            <a:r>
              <a:rPr lang="en-US" dirty="0" err="1">
                <a:solidFill>
                  <a:schemeClr val="tx1"/>
                </a:solidFill>
              </a:rPr>
              <a:t>nome</a:t>
            </a:r>
            <a:r>
              <a:rPr lang="en-US" dirty="0">
                <a:solidFill>
                  <a:schemeClr val="tx1"/>
                </a:solidFill>
              </a:rPr>
              <a:t>: ".$this-&gt;</a:t>
            </a:r>
            <a:r>
              <a:rPr lang="en-US" dirty="0" err="1">
                <a:solidFill>
                  <a:schemeClr val="tx1"/>
                </a:solidFill>
              </a:rPr>
              <a:t>nome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pt-BR" b="0" dirty="0" smtClean="0">
                <a:solidFill>
                  <a:schemeClr val="tx1"/>
                </a:solidFill>
              </a:rPr>
              <a:t>}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?&gt;</a:t>
            </a:r>
          </a:p>
        </p:txBody>
      </p:sp>
      <p:sp>
        <p:nvSpPr>
          <p:cNvPr id="5" name="Retângulo 4"/>
          <p:cNvSpPr/>
          <p:nvPr/>
        </p:nvSpPr>
        <p:spPr>
          <a:xfrm>
            <a:off x="3609224" y="1124447"/>
            <a:ext cx="5221626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dirty="0" err="1">
                <a:solidFill>
                  <a:schemeClr val="tx1"/>
                </a:solidFill>
              </a:rPr>
              <a:t>Class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AlunoGraduacao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extends</a:t>
            </a:r>
            <a:r>
              <a:rPr lang="pt-BR" dirty="0">
                <a:solidFill>
                  <a:schemeClr val="tx1"/>
                </a:solidFill>
              </a:rPr>
              <a:t> Aluno</a:t>
            </a:r>
            <a:r>
              <a:rPr lang="pt-BR" b="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private</a:t>
            </a:r>
            <a:r>
              <a:rPr lang="pt-BR" b="0" dirty="0">
                <a:solidFill>
                  <a:schemeClr val="tx1"/>
                </a:solidFill>
              </a:rPr>
              <a:t> $disciplinas;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setDisciplinas</a:t>
            </a:r>
            <a:r>
              <a:rPr lang="pt-BR" b="0" dirty="0">
                <a:solidFill>
                  <a:schemeClr val="tx1"/>
                </a:solidFill>
              </a:rPr>
              <a:t>($disciplinas){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-&gt;disciplinas = $disciplinas;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} 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getDisciplinas</a:t>
            </a:r>
            <a:r>
              <a:rPr lang="pt-BR" b="0" dirty="0">
                <a:solidFill>
                  <a:schemeClr val="tx1"/>
                </a:solidFill>
              </a:rPr>
              <a:t>(){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</a:t>
            </a:r>
            <a:r>
              <a:rPr lang="pt-BR" b="0" dirty="0" err="1">
                <a:solidFill>
                  <a:schemeClr val="tx1"/>
                </a:solidFill>
              </a:rPr>
              <a:t>return</a:t>
            </a:r>
            <a:r>
              <a:rPr lang="pt-BR" b="0" dirty="0">
                <a:solidFill>
                  <a:schemeClr val="tx1"/>
                </a:solidFill>
              </a:rPr>
              <a:t>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-&gt;disciplinas;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}</a:t>
            </a:r>
          </a:p>
          <a:p>
            <a:pPr algn="l"/>
            <a:r>
              <a:rPr lang="pt-BR" b="0" dirty="0" smtClean="0">
                <a:solidFill>
                  <a:schemeClr val="tx1"/>
                </a:solidFill>
              </a:rPr>
              <a:t>?&gt;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70142" y="4786988"/>
            <a:ext cx="4572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require</a:t>
            </a:r>
            <a:r>
              <a:rPr lang="pt-BR" b="0" dirty="0">
                <a:solidFill>
                  <a:schemeClr val="tx1"/>
                </a:solidFill>
              </a:rPr>
              <a:t>("</a:t>
            </a:r>
            <a:r>
              <a:rPr lang="pt-BR" b="0" dirty="0" err="1">
                <a:solidFill>
                  <a:schemeClr val="tx1"/>
                </a:solidFill>
              </a:rPr>
              <a:t>ClasseAluno.php</a:t>
            </a:r>
            <a:r>
              <a:rPr lang="pt-BR" b="0" dirty="0">
                <a:solidFill>
                  <a:schemeClr val="tx1"/>
                </a:solidFill>
              </a:rPr>
              <a:t>");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require</a:t>
            </a:r>
            <a:r>
              <a:rPr lang="pt-BR" b="0" dirty="0">
                <a:solidFill>
                  <a:schemeClr val="tx1"/>
                </a:solidFill>
              </a:rPr>
              <a:t>("</a:t>
            </a:r>
            <a:r>
              <a:rPr lang="pt-BR" b="0" dirty="0" err="1">
                <a:solidFill>
                  <a:schemeClr val="tx1"/>
                </a:solidFill>
              </a:rPr>
              <a:t>ClasseAlunoGraduacao.php</a:t>
            </a:r>
            <a:r>
              <a:rPr lang="pt-BR" b="0" dirty="0">
                <a:solidFill>
                  <a:schemeClr val="tx1"/>
                </a:solidFill>
              </a:rPr>
              <a:t>");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$aluno1 = new Aluno(456,"Ana");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echo</a:t>
            </a:r>
            <a:r>
              <a:rPr lang="pt-BR" dirty="0" smtClean="0">
                <a:solidFill>
                  <a:schemeClr val="tx1"/>
                </a:solidFill>
              </a:rPr>
              <a:t> $aluno1-</a:t>
            </a:r>
            <a:r>
              <a:rPr lang="pt-BR" dirty="0">
                <a:solidFill>
                  <a:schemeClr val="tx1"/>
                </a:solidFill>
              </a:rPr>
              <a:t>&gt;imprimir(); 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$aluno3 = new </a:t>
            </a:r>
            <a:r>
              <a:rPr lang="pt-BR" b="0" dirty="0" err="1">
                <a:solidFill>
                  <a:schemeClr val="tx1"/>
                </a:solidFill>
              </a:rPr>
              <a:t>AlunoGraduacao</a:t>
            </a:r>
            <a:r>
              <a:rPr lang="pt-BR" b="0" dirty="0">
                <a:solidFill>
                  <a:schemeClr val="tx1"/>
                </a:solidFill>
              </a:rPr>
              <a:t>(123,"Jose");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$aluno3-&gt;</a:t>
            </a:r>
            <a:r>
              <a:rPr lang="pt-BR" b="0" dirty="0" err="1">
                <a:solidFill>
                  <a:schemeClr val="tx1"/>
                </a:solidFill>
              </a:rPr>
              <a:t>setDisciplinas</a:t>
            </a:r>
            <a:r>
              <a:rPr lang="pt-BR" b="0" dirty="0">
                <a:solidFill>
                  <a:schemeClr val="tx1"/>
                </a:solidFill>
              </a:rPr>
              <a:t>("Estrutura de dados");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echo</a:t>
            </a:r>
            <a:r>
              <a:rPr lang="pt-BR" dirty="0" smtClean="0">
                <a:solidFill>
                  <a:schemeClr val="tx1"/>
                </a:solidFill>
              </a:rPr>
              <a:t> $aluno3-</a:t>
            </a:r>
            <a:r>
              <a:rPr lang="pt-BR" dirty="0">
                <a:solidFill>
                  <a:schemeClr val="tx1"/>
                </a:solidFill>
              </a:rPr>
              <a:t>&gt;</a:t>
            </a:r>
            <a:r>
              <a:rPr lang="pt-BR" dirty="0" smtClean="0">
                <a:solidFill>
                  <a:schemeClr val="tx1"/>
                </a:solidFill>
              </a:rPr>
              <a:t>imprimir();</a:t>
            </a:r>
            <a:endParaRPr lang="pt-BR" dirty="0">
              <a:solidFill>
                <a:schemeClr val="tx1"/>
              </a:solidFill>
            </a:endParaRP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?&gt;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220037" y="4186823"/>
            <a:ext cx="1844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AlunoGraduacao</a:t>
            </a:r>
            <a:r>
              <a:rPr lang="pt-BR" dirty="0" smtClean="0"/>
              <a:t> não tem o método imprimir()</a:t>
            </a:r>
          </a:p>
          <a:p>
            <a:r>
              <a:rPr lang="pt-BR" dirty="0" smtClean="0"/>
              <a:t>Chama automaticamente o método de Aluno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5856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pt-BR" dirty="0" smtClean="0"/>
              <a:t>Construtores na Herança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3614" y="936557"/>
            <a:ext cx="3322854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dirty="0" err="1">
                <a:solidFill>
                  <a:schemeClr val="tx1"/>
                </a:solidFill>
              </a:rPr>
              <a:t>Class</a:t>
            </a:r>
            <a:r>
              <a:rPr lang="pt-BR" dirty="0">
                <a:solidFill>
                  <a:schemeClr val="tx1"/>
                </a:solidFill>
              </a:rPr>
              <a:t> Aluno</a:t>
            </a:r>
            <a:r>
              <a:rPr lang="pt-BR" b="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private</a:t>
            </a:r>
            <a:r>
              <a:rPr lang="pt-BR" b="0" dirty="0">
                <a:solidFill>
                  <a:schemeClr val="tx1"/>
                </a:solidFill>
              </a:rPr>
              <a:t> 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private</a:t>
            </a:r>
            <a:r>
              <a:rPr lang="pt-BR" b="0" dirty="0">
                <a:solidFill>
                  <a:schemeClr val="tx1"/>
                </a:solidFill>
              </a:rPr>
              <a:t> $nome;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pt-BR" dirty="0" err="1">
                <a:solidFill>
                  <a:schemeClr val="tx1"/>
                </a:solidFill>
              </a:rPr>
              <a:t>function</a:t>
            </a:r>
            <a:r>
              <a:rPr lang="pt-BR" dirty="0">
                <a:solidFill>
                  <a:schemeClr val="tx1"/>
                </a:solidFill>
              </a:rPr>
              <a:t> __</a:t>
            </a:r>
            <a:r>
              <a:rPr lang="pt-BR" dirty="0" err="1">
                <a:solidFill>
                  <a:schemeClr val="tx1"/>
                </a:solidFill>
              </a:rPr>
              <a:t>construct</a:t>
            </a:r>
            <a:r>
              <a:rPr lang="pt-BR" dirty="0">
                <a:solidFill>
                  <a:schemeClr val="tx1"/>
                </a:solidFill>
              </a:rPr>
              <a:t>($</a:t>
            </a:r>
            <a:r>
              <a:rPr lang="pt-BR" dirty="0" err="1">
                <a:solidFill>
                  <a:schemeClr val="tx1"/>
                </a:solidFill>
              </a:rPr>
              <a:t>mat</a:t>
            </a:r>
            <a:r>
              <a:rPr lang="pt-BR" dirty="0">
                <a:solidFill>
                  <a:schemeClr val="tx1"/>
                </a:solidFill>
              </a:rPr>
              <a:t>, $nome){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     $</a:t>
            </a:r>
            <a:r>
              <a:rPr lang="pt-BR" dirty="0" err="1">
                <a:solidFill>
                  <a:schemeClr val="tx1"/>
                </a:solidFill>
              </a:rPr>
              <a:t>this</a:t>
            </a:r>
            <a:r>
              <a:rPr lang="pt-BR" dirty="0">
                <a:solidFill>
                  <a:schemeClr val="tx1"/>
                </a:solidFill>
              </a:rPr>
              <a:t>-&gt;</a:t>
            </a:r>
            <a:r>
              <a:rPr lang="pt-BR" dirty="0" err="1">
                <a:solidFill>
                  <a:schemeClr val="tx1"/>
                </a:solidFill>
              </a:rPr>
              <a:t>mat</a:t>
            </a:r>
            <a:r>
              <a:rPr lang="pt-BR" dirty="0">
                <a:solidFill>
                  <a:schemeClr val="tx1"/>
                </a:solidFill>
              </a:rPr>
              <a:t> = $</a:t>
            </a:r>
            <a:r>
              <a:rPr lang="pt-BR" dirty="0" err="1">
                <a:solidFill>
                  <a:schemeClr val="tx1"/>
                </a:solidFill>
              </a:rPr>
              <a:t>mat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     $</a:t>
            </a:r>
            <a:r>
              <a:rPr lang="pt-BR" dirty="0" err="1">
                <a:solidFill>
                  <a:schemeClr val="tx1"/>
                </a:solidFill>
              </a:rPr>
              <a:t>this</a:t>
            </a:r>
            <a:r>
              <a:rPr lang="pt-BR" dirty="0">
                <a:solidFill>
                  <a:schemeClr val="tx1"/>
                </a:solidFill>
              </a:rPr>
              <a:t>-&gt;nome = $nome;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} 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//</a:t>
            </a:r>
            <a:r>
              <a:rPr lang="pt-BR" b="0" dirty="0" err="1" smtClean="0">
                <a:solidFill>
                  <a:schemeClr val="tx1"/>
                </a:solidFill>
              </a:rPr>
              <a:t>gets</a:t>
            </a:r>
            <a:r>
              <a:rPr lang="pt-BR" b="0" dirty="0" smtClean="0">
                <a:solidFill>
                  <a:schemeClr val="tx1"/>
                </a:solidFill>
              </a:rPr>
              <a:t> e sets</a:t>
            </a:r>
          </a:p>
          <a:p>
            <a:pPr algn="l"/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en-US" b="0" dirty="0">
                <a:solidFill>
                  <a:schemeClr val="tx1"/>
                </a:solidFill>
              </a:rPr>
              <a:t>public function </a:t>
            </a:r>
            <a:r>
              <a:rPr lang="en-US" b="0" dirty="0" err="1">
                <a:solidFill>
                  <a:schemeClr val="tx1"/>
                </a:solidFill>
              </a:rPr>
              <a:t>imprimir</a:t>
            </a:r>
            <a:r>
              <a:rPr lang="en-US" b="0" dirty="0">
                <a:solidFill>
                  <a:schemeClr val="tx1"/>
                </a:solidFill>
              </a:rPr>
              <a:t>(){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return "mat: ".$this-&gt;mat." </a:t>
            </a:r>
            <a:r>
              <a:rPr lang="en-US" b="0" dirty="0" err="1" smtClean="0">
                <a:solidFill>
                  <a:schemeClr val="tx1"/>
                </a:solidFill>
              </a:rPr>
              <a:t>nome</a:t>
            </a:r>
            <a:r>
              <a:rPr lang="en-US" b="0" dirty="0" smtClean="0">
                <a:solidFill>
                  <a:schemeClr val="tx1"/>
                </a:solidFill>
              </a:rPr>
              <a:t>: ".$this-&gt;</a:t>
            </a:r>
            <a:r>
              <a:rPr lang="en-US" b="0" dirty="0" err="1" smtClean="0">
                <a:solidFill>
                  <a:schemeClr val="tx1"/>
                </a:solidFill>
              </a:rPr>
              <a:t>nome</a:t>
            </a:r>
            <a:r>
              <a:rPr lang="en-US" b="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}</a:t>
            </a:r>
            <a:r>
              <a:rPr lang="pt-BR" b="0" dirty="0" smtClean="0">
                <a:solidFill>
                  <a:schemeClr val="tx1"/>
                </a:solidFill>
              </a:rPr>
              <a:t>}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?&gt;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682887" y="936557"/>
            <a:ext cx="4950394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Class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AlunoGraduacao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extends</a:t>
            </a:r>
            <a:r>
              <a:rPr lang="pt-BR" b="0" dirty="0">
                <a:solidFill>
                  <a:schemeClr val="tx1"/>
                </a:solidFill>
              </a:rPr>
              <a:t> Aluno{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private</a:t>
            </a:r>
            <a:r>
              <a:rPr lang="pt-BR" b="0" dirty="0">
                <a:solidFill>
                  <a:schemeClr val="tx1"/>
                </a:solidFill>
              </a:rPr>
              <a:t> $disciplinas;</a:t>
            </a:r>
          </a:p>
          <a:p>
            <a:pPr algn="l"/>
            <a:endParaRPr lang="pt-BR" dirty="0" smtClean="0">
              <a:solidFill>
                <a:schemeClr val="tx1"/>
              </a:solidFill>
            </a:endParaRPr>
          </a:p>
          <a:p>
            <a:pPr algn="l"/>
            <a:r>
              <a:rPr lang="pt-BR" dirty="0" err="1" smtClean="0">
                <a:solidFill>
                  <a:schemeClr val="tx1"/>
                </a:solidFill>
              </a:rPr>
              <a:t>function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__</a:t>
            </a:r>
            <a:r>
              <a:rPr lang="pt-BR" dirty="0" err="1">
                <a:solidFill>
                  <a:schemeClr val="tx1"/>
                </a:solidFill>
              </a:rPr>
              <a:t>construct</a:t>
            </a:r>
            <a:r>
              <a:rPr lang="pt-BR" dirty="0">
                <a:solidFill>
                  <a:schemeClr val="tx1"/>
                </a:solidFill>
              </a:rPr>
              <a:t>($</a:t>
            </a:r>
            <a:r>
              <a:rPr lang="pt-BR" dirty="0" err="1">
                <a:solidFill>
                  <a:schemeClr val="tx1"/>
                </a:solidFill>
              </a:rPr>
              <a:t>mat</a:t>
            </a:r>
            <a:r>
              <a:rPr lang="pt-BR" dirty="0">
                <a:solidFill>
                  <a:schemeClr val="tx1"/>
                </a:solidFill>
              </a:rPr>
              <a:t>, $nome, $disciplinas){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    </a:t>
            </a:r>
            <a:r>
              <a:rPr lang="pt-BR" dirty="0" err="1" smtClean="0">
                <a:solidFill>
                  <a:schemeClr val="tx1"/>
                </a:solidFill>
              </a:rPr>
              <a:t>parent</a:t>
            </a:r>
            <a:r>
              <a:rPr lang="pt-BR" dirty="0">
                <a:solidFill>
                  <a:schemeClr val="tx1"/>
                </a:solidFill>
              </a:rPr>
              <a:t>::__</a:t>
            </a:r>
            <a:r>
              <a:rPr lang="pt-BR" dirty="0" err="1">
                <a:solidFill>
                  <a:schemeClr val="tx1"/>
                </a:solidFill>
              </a:rPr>
              <a:t>construct</a:t>
            </a:r>
            <a:r>
              <a:rPr lang="pt-BR" dirty="0">
                <a:solidFill>
                  <a:schemeClr val="tx1"/>
                </a:solidFill>
              </a:rPr>
              <a:t>($</a:t>
            </a:r>
            <a:r>
              <a:rPr lang="pt-BR" dirty="0" err="1">
                <a:solidFill>
                  <a:schemeClr val="tx1"/>
                </a:solidFill>
              </a:rPr>
              <a:t>mat</a:t>
            </a:r>
            <a:r>
              <a:rPr lang="pt-BR" dirty="0">
                <a:solidFill>
                  <a:schemeClr val="tx1"/>
                </a:solidFill>
              </a:rPr>
              <a:t>,$nome);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    $</a:t>
            </a:r>
            <a:r>
              <a:rPr lang="pt-BR" dirty="0" err="1">
                <a:solidFill>
                  <a:schemeClr val="tx1"/>
                </a:solidFill>
              </a:rPr>
              <a:t>this</a:t>
            </a:r>
            <a:r>
              <a:rPr lang="pt-BR" dirty="0">
                <a:solidFill>
                  <a:schemeClr val="tx1"/>
                </a:solidFill>
              </a:rPr>
              <a:t>-&gt;disciplinas = $disciplinas;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}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/>
            </a:r>
            <a:br>
              <a:rPr lang="pt-BR" b="0" dirty="0">
                <a:solidFill>
                  <a:schemeClr val="tx1"/>
                </a:solidFill>
              </a:rPr>
            </a:br>
            <a:r>
              <a:rPr lang="pt-BR" b="0" dirty="0" smtClean="0">
                <a:solidFill>
                  <a:schemeClr val="tx1"/>
                </a:solidFill>
              </a:rPr>
              <a:t>//</a:t>
            </a:r>
            <a:r>
              <a:rPr lang="pt-BR" b="0" dirty="0" err="1" smtClean="0">
                <a:solidFill>
                  <a:schemeClr val="tx1"/>
                </a:solidFill>
              </a:rPr>
              <a:t>gets</a:t>
            </a:r>
            <a:r>
              <a:rPr lang="pt-BR" b="0" dirty="0" smtClean="0">
                <a:solidFill>
                  <a:schemeClr val="tx1"/>
                </a:solidFill>
              </a:rPr>
              <a:t> e sets</a:t>
            </a:r>
          </a:p>
          <a:p>
            <a:pPr algn="l"/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function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imprimirFilho</a:t>
            </a:r>
            <a:r>
              <a:rPr lang="pt-BR" dirty="0">
                <a:solidFill>
                  <a:schemeClr val="tx1"/>
                </a:solidFill>
              </a:rPr>
              <a:t>(){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    $</a:t>
            </a:r>
            <a:r>
              <a:rPr lang="pt-BR" dirty="0">
                <a:solidFill>
                  <a:schemeClr val="tx1"/>
                </a:solidFill>
              </a:rPr>
              <a:t>dados = </a:t>
            </a:r>
            <a:r>
              <a:rPr lang="pt-BR" dirty="0" err="1">
                <a:solidFill>
                  <a:schemeClr val="tx1"/>
                </a:solidFill>
              </a:rPr>
              <a:t>parent</a:t>
            </a:r>
            <a:r>
              <a:rPr lang="pt-BR" dirty="0">
                <a:solidFill>
                  <a:schemeClr val="tx1"/>
                </a:solidFill>
              </a:rPr>
              <a:t>::imprimir();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    </a:t>
            </a:r>
            <a:r>
              <a:rPr lang="pt-BR" dirty="0" err="1" smtClean="0">
                <a:solidFill>
                  <a:schemeClr val="tx1"/>
                </a:solidFill>
              </a:rPr>
              <a:t>return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$dados . " Disciplinas: ".$</a:t>
            </a:r>
            <a:r>
              <a:rPr lang="pt-BR" dirty="0" err="1">
                <a:solidFill>
                  <a:schemeClr val="tx1"/>
                </a:solidFill>
              </a:rPr>
              <a:t>this</a:t>
            </a:r>
            <a:r>
              <a:rPr lang="pt-BR" dirty="0">
                <a:solidFill>
                  <a:schemeClr val="tx1"/>
                </a:solidFill>
              </a:rPr>
              <a:t>-&gt;disciplinas;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}</a:t>
            </a:r>
            <a:r>
              <a:rPr lang="pt-BR" b="0" dirty="0" smtClean="0">
                <a:solidFill>
                  <a:schemeClr val="tx1"/>
                </a:solidFill>
              </a:rPr>
              <a:t>}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 smtClean="0">
                <a:solidFill>
                  <a:schemeClr val="tx1"/>
                </a:solidFill>
              </a:rPr>
              <a:t>?&gt;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050032" y="4601658"/>
            <a:ext cx="45720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php</a:t>
            </a:r>
            <a:endParaRPr lang="pt-BR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require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ClasseAluno.php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require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ClasseAlunoGraduacao.php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"); </a:t>
            </a:r>
          </a:p>
          <a:p>
            <a:pPr algn="l"/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$aluno1 = new Aluno(456,"Ana");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 $aluno1-&gt;imprimir(); 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$aluno3 = new </a:t>
            </a:r>
            <a:r>
              <a:rPr lang="pt-BR" dirty="0" err="1">
                <a:solidFill>
                  <a:schemeClr val="tx1"/>
                </a:solidFill>
                <a:latin typeface="Consolas" panose="020B0609020204030204" pitchFamily="49" charset="0"/>
              </a:rPr>
              <a:t>AlunoGraduacao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(123,"Jose","Estrutura de dados"); 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 $aluno3-&gt;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imprimirFilho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?&gt;</a:t>
            </a:r>
            <a:endParaRPr lang="pt-BR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887024" y="4769283"/>
            <a:ext cx="20315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Criando um construtor para a classe </a:t>
            </a:r>
            <a:r>
              <a:rPr lang="pt-BR" dirty="0" err="1" smtClean="0"/>
              <a:t>AlunoGraduacao</a:t>
            </a:r>
            <a:r>
              <a:rPr lang="pt-BR" dirty="0" smtClean="0"/>
              <a:t> e reaproveitando  construtor da classe Aluno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-59174" y="4769283"/>
            <a:ext cx="18442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Acrescenta o método </a:t>
            </a:r>
            <a:r>
              <a:rPr lang="pt-BR" dirty="0" err="1" smtClean="0"/>
              <a:t>imprimirFilho</a:t>
            </a:r>
            <a:r>
              <a:rPr lang="pt-BR" dirty="0" smtClean="0"/>
              <a:t>() na classe </a:t>
            </a:r>
            <a:r>
              <a:rPr lang="pt-BR" dirty="0" err="1" smtClean="0"/>
              <a:t>AlunoGraduação</a:t>
            </a:r>
            <a:r>
              <a:rPr lang="pt-BR" dirty="0" smtClean="0"/>
              <a:t>, mas aproveita o método imprimir da classe Aluno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fld id="{9BDBFC81-1F16-4F52-AF11-9602C15C5895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141315" name="Rectangle 2"/>
          <p:cNvSpPr>
            <a:spLocks noChangeArrowheads="1"/>
          </p:cNvSpPr>
          <p:nvPr/>
        </p:nvSpPr>
        <p:spPr bwMode="auto">
          <a:xfrm>
            <a:off x="1271616" y="494366"/>
            <a:ext cx="6172200" cy="442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pt-BR" sz="44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Polimorfismo</a:t>
            </a:r>
          </a:p>
        </p:txBody>
      </p:sp>
      <p:sp>
        <p:nvSpPr>
          <p:cNvPr id="141316" name="Rectangle 3"/>
          <p:cNvSpPr>
            <a:spLocks noChangeArrowheads="1"/>
          </p:cNvSpPr>
          <p:nvPr/>
        </p:nvSpPr>
        <p:spPr bwMode="auto">
          <a:xfrm>
            <a:off x="1371600" y="1814512"/>
            <a:ext cx="6329363" cy="387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1800"/>
          </a:p>
        </p:txBody>
      </p:sp>
      <p:sp>
        <p:nvSpPr>
          <p:cNvPr id="141317" name="Rectangle 4"/>
          <p:cNvSpPr>
            <a:spLocks noChangeArrowheads="1"/>
          </p:cNvSpPr>
          <p:nvPr/>
        </p:nvSpPr>
        <p:spPr bwMode="auto">
          <a:xfrm>
            <a:off x="760956" y="1317716"/>
            <a:ext cx="6949271" cy="69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pt-BR" sz="1500" b="0" dirty="0">
                <a:solidFill>
                  <a:schemeClr val="tx1"/>
                </a:solidFill>
              </a:rPr>
              <a:t> O mecanismo de herança permite que classes herdem um comportamento e possam modifica-lo de acordo com a sua necessidade.</a:t>
            </a:r>
          </a:p>
          <a:p>
            <a:pPr algn="l"/>
            <a:endParaRPr kumimoji="1" lang="pt-BR" sz="1500" b="0" dirty="0">
              <a:solidFill>
                <a:schemeClr val="tx1"/>
              </a:solidFill>
            </a:endParaRPr>
          </a:p>
          <a:p>
            <a:pPr algn="l"/>
            <a:r>
              <a:rPr kumimoji="1" lang="pt-BR" sz="1500" b="0" dirty="0">
                <a:solidFill>
                  <a:schemeClr val="tx1"/>
                </a:solidFill>
              </a:rPr>
              <a:t>Considere uma classe Produto e duas sub classes </a:t>
            </a:r>
            <a:r>
              <a:rPr kumimoji="1" lang="pt-BR" sz="1500" b="0" dirty="0" err="1">
                <a:solidFill>
                  <a:schemeClr val="tx1"/>
                </a:solidFill>
              </a:rPr>
              <a:t>ProdutoPerecivel</a:t>
            </a:r>
            <a:r>
              <a:rPr kumimoji="1" lang="pt-BR" sz="1500" b="0" dirty="0">
                <a:solidFill>
                  <a:schemeClr val="tx1"/>
                </a:solidFill>
              </a:rPr>
              <a:t> e </a:t>
            </a:r>
            <a:r>
              <a:rPr kumimoji="1" lang="pt-BR" sz="1500" b="0" dirty="0" err="1">
                <a:solidFill>
                  <a:schemeClr val="tx1"/>
                </a:solidFill>
              </a:rPr>
              <a:t>ProdutoNaoPerecivel</a:t>
            </a:r>
            <a:endParaRPr kumimoji="1" lang="pt-BR" sz="1500" b="0" dirty="0">
              <a:solidFill>
                <a:schemeClr val="tx1"/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1669552" y="2880986"/>
            <a:ext cx="1421246" cy="1259845"/>
            <a:chOff x="8852338" y="954071"/>
            <a:chExt cx="2267211" cy="1375770"/>
          </a:xfrm>
        </p:grpSpPr>
        <p:sp>
          <p:nvSpPr>
            <p:cNvPr id="9" name="Retângulo 8"/>
            <p:cNvSpPr/>
            <p:nvPr/>
          </p:nvSpPr>
          <p:spPr>
            <a:xfrm>
              <a:off x="8852338" y="954071"/>
              <a:ext cx="2267211" cy="433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Produto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852338" y="1394745"/>
              <a:ext cx="2267211" cy="551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>
                  <a:solidFill>
                    <a:schemeClr val="tx1"/>
                  </a:solidFill>
                </a:rPr>
                <a:t>codigo</a:t>
              </a:r>
              <a:endParaRPr lang="pt-BR" sz="1050" dirty="0">
                <a:solidFill>
                  <a:schemeClr val="tx1"/>
                </a:solidFill>
              </a:endParaRPr>
            </a:p>
            <a:p>
              <a:r>
                <a:rPr lang="pt-BR" sz="1050" dirty="0" smtClean="0">
                  <a:solidFill>
                    <a:schemeClr val="tx1"/>
                  </a:solidFill>
                </a:rPr>
                <a:t>Nome</a:t>
              </a:r>
            </a:p>
            <a:p>
              <a:r>
                <a:rPr lang="pt-BR" sz="1050" dirty="0" err="1" smtClean="0">
                  <a:solidFill>
                    <a:schemeClr val="tx1"/>
                  </a:solidFill>
                </a:rPr>
                <a:t>precoCusto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852338" y="1945709"/>
              <a:ext cx="2267211" cy="384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>
                  <a:solidFill>
                    <a:schemeClr val="tx1"/>
                  </a:solidFill>
                </a:rPr>
                <a:t>float</a:t>
              </a:r>
              <a:r>
                <a:rPr lang="pt-BR" sz="1050" dirty="0">
                  <a:solidFill>
                    <a:schemeClr val="tx1"/>
                  </a:solidFill>
                </a:rPr>
                <a:t> </a:t>
              </a:r>
              <a:r>
                <a:rPr lang="pt-BR" sz="1050" dirty="0" err="1">
                  <a:solidFill>
                    <a:schemeClr val="tx1"/>
                  </a:solidFill>
                </a:rPr>
                <a:t>precoVenda</a:t>
              </a:r>
              <a:r>
                <a:rPr lang="pt-BR" sz="105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760956" y="4395567"/>
            <a:ext cx="1409178" cy="1031828"/>
            <a:chOff x="8852338" y="954071"/>
            <a:chExt cx="2267211" cy="1375770"/>
          </a:xfrm>
        </p:grpSpPr>
        <p:sp>
          <p:nvSpPr>
            <p:cNvPr id="13" name="Retângulo 12"/>
            <p:cNvSpPr/>
            <p:nvPr/>
          </p:nvSpPr>
          <p:spPr>
            <a:xfrm>
              <a:off x="8852338" y="954071"/>
              <a:ext cx="2267211" cy="433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solidFill>
                    <a:schemeClr val="tx1"/>
                  </a:solidFill>
                </a:rPr>
                <a:t>ProdutoPerecivel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8852338" y="1394745"/>
              <a:ext cx="2267211" cy="551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>
                  <a:solidFill>
                    <a:schemeClr val="tx1"/>
                  </a:solidFill>
                </a:rPr>
                <a:t>validade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852338" y="1945709"/>
              <a:ext cx="2267211" cy="384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>
                  <a:solidFill>
                    <a:schemeClr val="tx1"/>
                  </a:solidFill>
                </a:rPr>
                <a:t>float</a:t>
              </a:r>
              <a:r>
                <a:rPr lang="pt-BR" sz="1050" dirty="0">
                  <a:solidFill>
                    <a:schemeClr val="tx1"/>
                  </a:solidFill>
                </a:rPr>
                <a:t> </a:t>
              </a:r>
              <a:r>
                <a:rPr lang="pt-BR" sz="1050" dirty="0" err="1">
                  <a:solidFill>
                    <a:schemeClr val="tx1"/>
                  </a:solidFill>
                </a:rPr>
                <a:t>precoVenda</a:t>
              </a:r>
              <a:r>
                <a:rPr lang="pt-BR" sz="105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2495811" y="4395567"/>
            <a:ext cx="1409178" cy="1031828"/>
            <a:chOff x="8852338" y="954071"/>
            <a:chExt cx="2267211" cy="1375770"/>
          </a:xfrm>
        </p:grpSpPr>
        <p:sp>
          <p:nvSpPr>
            <p:cNvPr id="18" name="Retângulo 17"/>
            <p:cNvSpPr/>
            <p:nvPr/>
          </p:nvSpPr>
          <p:spPr>
            <a:xfrm>
              <a:off x="8852338" y="954071"/>
              <a:ext cx="2267211" cy="433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solidFill>
                    <a:schemeClr val="tx1"/>
                  </a:solidFill>
                </a:rPr>
                <a:t>ProdutoNaoPerecivel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852338" y="1394745"/>
              <a:ext cx="2267211" cy="551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>
                  <a:solidFill>
                    <a:schemeClr val="tx1"/>
                  </a:solidFill>
                </a:rPr>
                <a:t>substancia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8852338" y="1945709"/>
              <a:ext cx="2267211" cy="384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riângulo isósceles 2"/>
          <p:cNvSpPr/>
          <p:nvPr/>
        </p:nvSpPr>
        <p:spPr>
          <a:xfrm>
            <a:off x="2311053" y="4140831"/>
            <a:ext cx="69122" cy="12663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5" name="Conector reto 4"/>
          <p:cNvCxnSpPr>
            <a:stCxn id="13" idx="0"/>
            <a:endCxn id="3" idx="3"/>
          </p:cNvCxnSpPr>
          <p:nvPr/>
        </p:nvCxnSpPr>
        <p:spPr>
          <a:xfrm flipV="1">
            <a:off x="1465545" y="4267461"/>
            <a:ext cx="880069" cy="12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18" idx="0"/>
            <a:endCxn id="3" idx="3"/>
          </p:cNvCxnSpPr>
          <p:nvPr/>
        </p:nvCxnSpPr>
        <p:spPr>
          <a:xfrm flipH="1" flipV="1">
            <a:off x="2345614" y="4267461"/>
            <a:ext cx="854786" cy="12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357716" y="3386089"/>
            <a:ext cx="3984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cálculo do preço de venda pode ser diferente, pois produtos perecíveis custam mais caros devido a possibilidade de perda.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313672" y="4301430"/>
            <a:ext cx="4479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Exercício: implementar as classes ao lado e o método </a:t>
            </a:r>
            <a:r>
              <a:rPr lang="pt-BR" dirty="0" err="1" smtClean="0">
                <a:solidFill>
                  <a:srgbClr val="FF0000"/>
                </a:solidFill>
              </a:rPr>
              <a:t>precoVenda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Para </a:t>
            </a:r>
            <a:r>
              <a:rPr lang="pt-BR" dirty="0" err="1" smtClean="0">
                <a:solidFill>
                  <a:srgbClr val="FF0000"/>
                </a:solidFill>
              </a:rPr>
              <a:t>ProdutoPerecível</a:t>
            </a:r>
            <a:r>
              <a:rPr lang="pt-BR" dirty="0" smtClean="0">
                <a:solidFill>
                  <a:srgbClr val="FF0000"/>
                </a:solidFill>
              </a:rPr>
              <a:t> o </a:t>
            </a:r>
            <a:r>
              <a:rPr lang="pt-BR" dirty="0" err="1" smtClean="0">
                <a:solidFill>
                  <a:srgbClr val="FF0000"/>
                </a:solidFill>
              </a:rPr>
              <a:t>preco</a:t>
            </a:r>
            <a:r>
              <a:rPr lang="pt-BR" dirty="0" smtClean="0">
                <a:solidFill>
                  <a:srgbClr val="FF0000"/>
                </a:solidFill>
              </a:rPr>
              <a:t> de venda é de 50% do </a:t>
            </a:r>
            <a:r>
              <a:rPr lang="pt-BR" dirty="0" err="1" smtClean="0">
                <a:solidFill>
                  <a:srgbClr val="FF0000"/>
                </a:solidFill>
              </a:rPr>
              <a:t>preco</a:t>
            </a:r>
            <a:r>
              <a:rPr lang="pt-BR" dirty="0" smtClean="0">
                <a:solidFill>
                  <a:srgbClr val="FF0000"/>
                </a:solidFill>
              </a:rPr>
              <a:t> de custo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Para </a:t>
            </a:r>
            <a:r>
              <a:rPr lang="pt-BR" dirty="0" err="1" smtClean="0">
                <a:solidFill>
                  <a:srgbClr val="FF0000"/>
                </a:solidFill>
              </a:rPr>
              <a:t>ProdutoNaoPerecivel</a:t>
            </a:r>
            <a:r>
              <a:rPr lang="pt-BR" dirty="0" smtClean="0">
                <a:solidFill>
                  <a:srgbClr val="FF0000"/>
                </a:solidFill>
              </a:rPr>
              <a:t> é de 20% do preço de custo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93104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Construir </a:t>
            </a:r>
            <a:r>
              <a:rPr lang="pt-BR" dirty="0"/>
              <a:t>classes e objetos em PHP. </a:t>
            </a:r>
          </a:p>
          <a:p>
            <a:r>
              <a:rPr lang="pt-BR" dirty="0" smtClean="0"/>
              <a:t>Manipular </a:t>
            </a:r>
            <a:r>
              <a:rPr lang="pt-BR" dirty="0"/>
              <a:t>recursos de orientação a objetos em uma página web. 	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7200" y="258151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b="0" dirty="0" smtClean="0"/>
              <a:t>Recursos</a:t>
            </a:r>
            <a:endParaRPr lang="pt-BR" b="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7200" y="3582444"/>
            <a:ext cx="8229600" cy="288098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dirty="0"/>
              <a:t>Orientação a objetos em PHP, cookies, sessões e demais recursos: MILETTO, Manara, E., BERTAGNOLLI, Castro, S. D. Desenvolvimento de Software II: Introdução ao Desenvolvimento Web com HTML, CSS, </a:t>
            </a:r>
            <a:r>
              <a:rPr lang="pt-BR" b="0" dirty="0" err="1"/>
              <a:t>JavaScript</a:t>
            </a:r>
            <a:r>
              <a:rPr lang="pt-BR" b="0" dirty="0"/>
              <a:t> e PHP, 1st edição, 2014. Cap. 7. Pg. 194-203. </a:t>
            </a:r>
          </a:p>
          <a:p>
            <a:r>
              <a:rPr lang="pt-BR" b="0" dirty="0"/>
              <a:t>Manipulação de cookies: https://www.w3schools.com/php/php_cookies.asp </a:t>
            </a:r>
          </a:p>
          <a:p>
            <a:r>
              <a:rPr lang="pt-BR" b="0" dirty="0"/>
              <a:t>Uso de sessões: </a:t>
            </a:r>
          </a:p>
          <a:p>
            <a:r>
              <a:rPr lang="pt-BR" b="0" dirty="0"/>
              <a:t>https://www.w3schools.com/php/php_sessions.asp </a:t>
            </a:r>
          </a:p>
          <a:p>
            <a:r>
              <a:rPr lang="pt-BR" b="0" dirty="0"/>
              <a:t>Utilização da Documentação oficial da linguagem PHP para complementação do conteúdo abordado em sala de aula. Disponível em: http://www.php.net/ </a:t>
            </a:r>
          </a:p>
          <a:p>
            <a:r>
              <a:rPr lang="pt-BR" b="0" dirty="0"/>
              <a:t>Ferramenta de apoio no acompanhamento da APS: https://trello.com 	</a:t>
            </a:r>
          </a:p>
        </p:txBody>
      </p:sp>
    </p:spTree>
    <p:extLst>
      <p:ext uri="{BB962C8B-B14F-4D97-AF65-F5344CB8AC3E}">
        <p14:creationId xmlns:p14="http://schemas.microsoft.com/office/powerpoint/2010/main" val="1090466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fld id="{6856BBD8-50C5-406A-B474-DCAF82855B4A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144387" name="Rectangle 2"/>
          <p:cNvSpPr>
            <a:spLocks noChangeArrowheads="1"/>
          </p:cNvSpPr>
          <p:nvPr/>
        </p:nvSpPr>
        <p:spPr bwMode="auto">
          <a:xfrm>
            <a:off x="781603" y="759782"/>
            <a:ext cx="750935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4400" b="0" dirty="0">
                <a:solidFill>
                  <a:schemeClr val="tx1"/>
                </a:solidFill>
              </a:rPr>
              <a:t>Exercício 4</a:t>
            </a:r>
          </a:p>
        </p:txBody>
      </p:sp>
      <p:sp>
        <p:nvSpPr>
          <p:cNvPr id="144388" name="Rectangle 3"/>
          <p:cNvSpPr>
            <a:spLocks noChangeArrowheads="1"/>
          </p:cNvSpPr>
          <p:nvPr/>
        </p:nvSpPr>
        <p:spPr bwMode="auto">
          <a:xfrm>
            <a:off x="1371600" y="1814512"/>
            <a:ext cx="6329363" cy="387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1800"/>
          </a:p>
        </p:txBody>
      </p:sp>
      <p:sp>
        <p:nvSpPr>
          <p:cNvPr id="144389" name="Rectangle 4"/>
          <p:cNvSpPr>
            <a:spLocks noChangeArrowheads="1"/>
          </p:cNvSpPr>
          <p:nvPr/>
        </p:nvSpPr>
        <p:spPr bwMode="auto">
          <a:xfrm>
            <a:off x="431656" y="1590675"/>
            <a:ext cx="820924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algn="l"/>
            <a:r>
              <a:rPr lang="pt-BR" b="0" dirty="0">
                <a:solidFill>
                  <a:schemeClr val="tx1"/>
                </a:solidFill>
              </a:rPr>
              <a:t> A companhia de energia do estado da Bahia precisa construir um sistema para gerenciar seus clientes e contas de energia. A companhia possui um nome, CNPJ e diversos clientes.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Os clientes da companhia são identificados por um número de contrato, endereço e registram os consumos mensais de energia (em kW), ou seja, para cada mês e ano deve ser guardado o consumo do cliente.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Existem clientes que são órgãos públicos, para estes deve ser registrado o nome do órgão e indicar se é um órgão estadual, federal ou municipal. Existem também clientes pessoa física, que devem registrar o CPF, e pessoa jurídica, que devem registrar o </a:t>
            </a:r>
            <a:r>
              <a:rPr lang="pt-BR" b="0" dirty="0" err="1">
                <a:solidFill>
                  <a:schemeClr val="tx1"/>
                </a:solidFill>
              </a:rPr>
              <a:t>cnpj</a:t>
            </a:r>
            <a:r>
              <a:rPr lang="pt-BR" b="0" dirty="0">
                <a:solidFill>
                  <a:schemeClr val="tx1"/>
                </a:solidFill>
              </a:rPr>
              <a:t>. O valor da conta é calculado com base no consumo (em kW) no mês e varia a depender do tipo do cliente. Órgãos públicos pagam uma taxa simbólica de R$ 100.00 independente do consumo. Pessoa física com consumo até 100 kW é cobrada uma taxa fixa de R$40,00. Para consumos acima de 100kW é cobrado R$0.8 cada kW consumido. Pessoa jurídica para R$ 60.00 para consumos abaixo de 80 KW e R$ 1.00 por KW para consumos acima de 80KW. </a:t>
            </a:r>
          </a:p>
          <a:p>
            <a:pPr algn="l"/>
            <a:endParaRPr lang="pt-BR" b="0" dirty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pt-BR" b="0" dirty="0" smtClean="0">
                <a:solidFill>
                  <a:schemeClr val="tx1"/>
                </a:solidFill>
              </a:rPr>
              <a:t>Construa as classes necessárias para construir o sistema descrito acima (classe, atributo e construtor)</a:t>
            </a:r>
          </a:p>
          <a:p>
            <a:pPr marL="285750" indent="-285750" algn="l">
              <a:buFontTx/>
              <a:buChar char="-"/>
            </a:pPr>
            <a:r>
              <a:rPr lang="pt-BR" b="0" dirty="0" smtClean="0">
                <a:solidFill>
                  <a:schemeClr val="tx1"/>
                </a:solidFill>
              </a:rPr>
              <a:t>Construa as seguintes funcionalidades:</a:t>
            </a:r>
            <a:endParaRPr lang="pt-BR" b="0" dirty="0">
              <a:solidFill>
                <a:schemeClr val="tx1"/>
              </a:solidFill>
            </a:endParaRPr>
          </a:p>
          <a:p>
            <a:pPr lvl="1" algn="l"/>
            <a:r>
              <a:rPr lang="pt-BR" b="0" dirty="0" smtClean="0">
                <a:solidFill>
                  <a:schemeClr val="tx1"/>
                </a:solidFill>
              </a:rPr>
              <a:t>-</a:t>
            </a:r>
            <a:r>
              <a:rPr lang="pt-BR" b="0" dirty="0">
                <a:solidFill>
                  <a:schemeClr val="tx1"/>
                </a:solidFill>
              </a:rPr>
              <a:t>calcular, para um cliente qualquer, dado um consumo, qual o valor da conta a ser paga. </a:t>
            </a:r>
          </a:p>
          <a:p>
            <a:pPr lvl="1" algn="l"/>
            <a:r>
              <a:rPr lang="pt-BR" b="0" dirty="0">
                <a:solidFill>
                  <a:schemeClr val="tx1"/>
                </a:solidFill>
              </a:rPr>
              <a:t>- calcular quanto já foi gasto (em R$) até hoje por um cliente qualquer em contas de energia</a:t>
            </a:r>
            <a:r>
              <a:rPr lang="pt-BR" b="0" dirty="0" smtClean="0">
                <a:solidFill>
                  <a:schemeClr val="tx1"/>
                </a:solidFill>
              </a:rPr>
              <a:t>.</a:t>
            </a:r>
            <a:endParaRPr lang="pt-BR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9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10627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O destrutor é nomeado como __</a:t>
            </a:r>
            <a:r>
              <a:rPr lang="pt-BR" altLang="pt-BR" dirty="0" err="1">
                <a:latin typeface="Titillium Web Light" panose="020B0604020202020204" charset="0"/>
                <a:cs typeface="Lucida Sans Unicode" panose="020B0602030504020204" pitchFamily="34" charset="0"/>
              </a:rPr>
              <a:t>destruct</a:t>
            </a: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( ).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 É um método que será chamado após a última referência feita a um objeto no programa, antes da liberação da memória.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 Pode ser útil para fins de depuração, fechamento de conexão com banco de dados, entre outras tarefas.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54640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Destrutor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996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27" y="0"/>
            <a:ext cx="8229600" cy="1143000"/>
          </a:xfrm>
        </p:spPr>
        <p:txBody>
          <a:bodyPr/>
          <a:lstStyle/>
          <a:p>
            <a:r>
              <a:rPr lang="pt-BR" dirty="0" smtClean="0"/>
              <a:t>Destrutor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69727" y="948690"/>
            <a:ext cx="4784942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Class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AlunoGraduacao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extends</a:t>
            </a:r>
            <a:r>
              <a:rPr lang="pt-BR" b="0" dirty="0">
                <a:solidFill>
                  <a:schemeClr val="tx1"/>
                </a:solidFill>
              </a:rPr>
              <a:t> Aluno{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private</a:t>
            </a:r>
            <a:r>
              <a:rPr lang="pt-BR" b="0" dirty="0">
                <a:solidFill>
                  <a:schemeClr val="tx1"/>
                </a:solidFill>
              </a:rPr>
              <a:t> $disciplinas;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__</a:t>
            </a:r>
            <a:r>
              <a:rPr lang="pt-BR" b="0" dirty="0" err="1">
                <a:solidFill>
                  <a:schemeClr val="tx1"/>
                </a:solidFill>
              </a:rPr>
              <a:t>construct</a:t>
            </a:r>
            <a:r>
              <a:rPr lang="pt-BR" b="0" dirty="0">
                <a:solidFill>
                  <a:schemeClr val="tx1"/>
                </a:solidFill>
              </a:rPr>
              <a:t>($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, $nome, $disciplinas){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//</a:t>
            </a:r>
            <a:r>
              <a:rPr lang="pt-BR" b="0" dirty="0" err="1">
                <a:solidFill>
                  <a:schemeClr val="tx1"/>
                </a:solidFill>
              </a:rPr>
              <a:t>parent</a:t>
            </a:r>
            <a:r>
              <a:rPr lang="pt-BR" b="0" dirty="0">
                <a:solidFill>
                  <a:schemeClr val="tx1"/>
                </a:solidFill>
              </a:rPr>
              <a:t>::</a:t>
            </a:r>
            <a:r>
              <a:rPr lang="pt-BR" b="0" dirty="0" err="1">
                <a:solidFill>
                  <a:schemeClr val="tx1"/>
                </a:solidFill>
              </a:rPr>
              <a:t>setMat</a:t>
            </a:r>
            <a:r>
              <a:rPr lang="pt-BR" b="0" dirty="0">
                <a:solidFill>
                  <a:schemeClr val="tx1"/>
                </a:solidFill>
              </a:rPr>
              <a:t>($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//</a:t>
            </a:r>
            <a:r>
              <a:rPr lang="pt-BR" b="0" dirty="0" err="1">
                <a:solidFill>
                  <a:schemeClr val="tx1"/>
                </a:solidFill>
              </a:rPr>
              <a:t>parent</a:t>
            </a:r>
            <a:r>
              <a:rPr lang="pt-BR" b="0" dirty="0">
                <a:solidFill>
                  <a:schemeClr val="tx1"/>
                </a:solidFill>
              </a:rPr>
              <a:t>::</a:t>
            </a:r>
            <a:r>
              <a:rPr lang="pt-BR" b="0" dirty="0" err="1">
                <a:solidFill>
                  <a:schemeClr val="tx1"/>
                </a:solidFill>
              </a:rPr>
              <a:t>setNome</a:t>
            </a:r>
            <a:r>
              <a:rPr lang="pt-BR" b="0" dirty="0">
                <a:solidFill>
                  <a:schemeClr val="tx1"/>
                </a:solidFill>
              </a:rPr>
              <a:t>($nome);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parent</a:t>
            </a:r>
            <a:r>
              <a:rPr lang="pt-BR" b="0" dirty="0">
                <a:solidFill>
                  <a:schemeClr val="tx1"/>
                </a:solidFill>
              </a:rPr>
              <a:t>::__</a:t>
            </a:r>
            <a:r>
              <a:rPr lang="pt-BR" b="0" dirty="0" err="1">
                <a:solidFill>
                  <a:schemeClr val="tx1"/>
                </a:solidFill>
              </a:rPr>
              <a:t>construct</a:t>
            </a:r>
            <a:r>
              <a:rPr lang="pt-BR" b="0" dirty="0">
                <a:solidFill>
                  <a:schemeClr val="tx1"/>
                </a:solidFill>
              </a:rPr>
              <a:t>($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,$nome);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-&gt;disciplinas = $disciplinas;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}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/>
            </a:r>
            <a:br>
              <a:rPr lang="pt-BR" b="0" dirty="0">
                <a:solidFill>
                  <a:schemeClr val="tx1"/>
                </a:solidFill>
              </a:rPr>
            </a:br>
            <a:r>
              <a:rPr lang="pt-BR" dirty="0" err="1">
                <a:solidFill>
                  <a:schemeClr val="tx1"/>
                </a:solidFill>
              </a:rPr>
              <a:t>function</a:t>
            </a:r>
            <a:r>
              <a:rPr lang="pt-BR" dirty="0">
                <a:solidFill>
                  <a:schemeClr val="tx1"/>
                </a:solidFill>
              </a:rPr>
              <a:t> __</a:t>
            </a:r>
            <a:r>
              <a:rPr lang="pt-BR" dirty="0" err="1">
                <a:solidFill>
                  <a:schemeClr val="tx1"/>
                </a:solidFill>
              </a:rPr>
              <a:t>destruct</a:t>
            </a:r>
            <a:r>
              <a:rPr lang="pt-BR" dirty="0">
                <a:solidFill>
                  <a:schemeClr val="tx1"/>
                </a:solidFill>
              </a:rPr>
              <a:t>(){</a:t>
            </a:r>
          </a:p>
          <a:p>
            <a:pPr algn="l"/>
            <a:r>
              <a:rPr lang="pt-BR" dirty="0" err="1">
                <a:solidFill>
                  <a:schemeClr val="tx1"/>
                </a:solidFill>
              </a:rPr>
              <a:t>echo</a:t>
            </a:r>
            <a:r>
              <a:rPr lang="pt-BR" dirty="0">
                <a:solidFill>
                  <a:schemeClr val="tx1"/>
                </a:solidFill>
              </a:rPr>
              <a:t> "destrutor da classe </a:t>
            </a:r>
            <a:r>
              <a:rPr lang="pt-BR" dirty="0" err="1">
                <a:solidFill>
                  <a:schemeClr val="tx1"/>
                </a:solidFill>
              </a:rPr>
              <a:t>AlunoGraduacao</a:t>
            </a:r>
            <a:r>
              <a:rPr lang="pt-BR" dirty="0">
                <a:solidFill>
                  <a:schemeClr val="tx1"/>
                </a:solidFill>
              </a:rPr>
              <a:t>";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/>
            </a:r>
            <a:br>
              <a:rPr lang="pt-BR" b="0" dirty="0">
                <a:solidFill>
                  <a:schemeClr val="tx1"/>
                </a:solidFill>
              </a:rPr>
            </a:b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setDisciplinas</a:t>
            </a:r>
            <a:r>
              <a:rPr lang="pt-BR" b="0" dirty="0">
                <a:solidFill>
                  <a:schemeClr val="tx1"/>
                </a:solidFill>
              </a:rPr>
              <a:t>($disciplinas){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-&gt;disciplinas = $disciplinas;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} 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getDisciplinas</a:t>
            </a:r>
            <a:r>
              <a:rPr lang="pt-BR" b="0" dirty="0">
                <a:solidFill>
                  <a:schemeClr val="tx1"/>
                </a:solidFill>
              </a:rPr>
              <a:t>(){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return</a:t>
            </a:r>
            <a:r>
              <a:rPr lang="pt-BR" b="0" dirty="0">
                <a:solidFill>
                  <a:schemeClr val="tx1"/>
                </a:solidFill>
              </a:rPr>
              <a:t>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-&gt;disciplinas;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imprimir(){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$dados = </a:t>
            </a:r>
            <a:r>
              <a:rPr lang="pt-BR" b="0" dirty="0" err="1">
                <a:solidFill>
                  <a:schemeClr val="tx1"/>
                </a:solidFill>
              </a:rPr>
              <a:t>parent</a:t>
            </a:r>
            <a:r>
              <a:rPr lang="pt-BR" b="0" dirty="0">
                <a:solidFill>
                  <a:schemeClr val="tx1"/>
                </a:solidFill>
              </a:rPr>
              <a:t>::imprimir();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return</a:t>
            </a:r>
            <a:r>
              <a:rPr lang="pt-BR" b="0" dirty="0">
                <a:solidFill>
                  <a:schemeClr val="tx1"/>
                </a:solidFill>
              </a:rPr>
              <a:t> $dados . " Disciplinas: ".$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-&gt;disciplinas;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?&gt;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689047" y="2630465"/>
            <a:ext cx="25633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mensagem será mostrada depois que o objeto não for mais utilizado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64748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>
            <a:extLst>
              <a:ext uri="{FF2B5EF4-FFF2-40B4-BE49-F238E27FC236}">
                <a16:creationId xmlns:a16="http://schemas.microsoft.com/office/drawing/2014/main" xmlns="" id="{1B15D082-F646-44C9-982F-5F4E29742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952" y="1716163"/>
            <a:ext cx="8048847" cy="478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algn="just" defTabSz="914400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1950" b="0" dirty="0">
                <a:cs typeface="Lucida Sans Unicode" panose="020B0602030504020204" pitchFamily="34" charset="0"/>
              </a:rPr>
              <a:t> </a:t>
            </a:r>
            <a:r>
              <a:rPr lang="pt-BR" altLang="pt-BR" sz="2400" b="0" dirty="0">
                <a:latin typeface="Titillium Web Light" panose="020B0604020202020204" charset="0"/>
                <a:ea typeface="+mn-ea"/>
                <a:cs typeface="Lucida Sans Unicode" panose="020B0602030504020204" pitchFamily="34" charset="0"/>
              </a:rPr>
              <a:t>É possível criar métodos abstratos. Isto significa que o método é apenas declarado, mas sua implementação não é fornecida. Isto será feito posteriormente em outra classe.</a:t>
            </a:r>
          </a:p>
          <a:p>
            <a:pPr marL="342900" indent="-342900" algn="just" defTabSz="914400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2400" b="0" dirty="0">
              <a:latin typeface="Titillium Web Light" panose="020B0604020202020204" charset="0"/>
              <a:ea typeface="+mn-ea"/>
              <a:cs typeface="Lucida Sans Unicode" panose="020B0602030504020204" pitchFamily="34" charset="0"/>
            </a:endParaRPr>
          </a:p>
          <a:p>
            <a:pPr marL="342900" indent="-342900" algn="just" defTabSz="914400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2400" b="0" dirty="0">
                <a:latin typeface="Titillium Web Light" panose="020B0604020202020204" charset="0"/>
                <a:ea typeface="+mn-ea"/>
                <a:cs typeface="Lucida Sans Unicode" panose="020B0602030504020204" pitchFamily="34" charset="0"/>
              </a:rPr>
              <a:t> É possível também criar interfaces. Nelas, são inseridas apenas as declarações dos métodos que farão parte da classe que irá implementá-la.</a:t>
            </a:r>
          </a:p>
          <a:p>
            <a:pPr marL="342900" indent="-342900" algn="just" defTabSz="914400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2400" b="0" dirty="0">
              <a:latin typeface="Titillium Web Light" panose="020B0604020202020204" charset="0"/>
              <a:ea typeface="+mn-ea"/>
              <a:cs typeface="Lucida Sans Unicode" panose="020B0602030504020204" pitchFamily="34" charset="0"/>
            </a:endParaRPr>
          </a:p>
          <a:p>
            <a:pPr marL="342900" indent="-342900" algn="just" defTabSz="914400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2400" b="0" dirty="0">
                <a:latin typeface="Titillium Web Light" panose="020B0604020202020204" charset="0"/>
                <a:ea typeface="+mn-ea"/>
                <a:cs typeface="Lucida Sans Unicode" panose="020B0602030504020204" pitchFamily="34" charset="0"/>
              </a:rPr>
              <a:t> A diferença entre os métodos abstratos e interfaces é que uma classe pode implementar diversas interfaces. </a:t>
            </a:r>
          </a:p>
          <a:p>
            <a:pPr marL="342900" indent="-342900" algn="just" defTabSz="914400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2400" b="0" dirty="0">
              <a:latin typeface="Titillium Web Light" panose="020B0604020202020204" charset="0"/>
              <a:ea typeface="+mn-ea"/>
              <a:cs typeface="Lucida Sans Unicode" panose="020B0602030504020204" pitchFamily="34" charset="0"/>
            </a:endParaRPr>
          </a:p>
          <a:p>
            <a:pPr marL="342900" indent="-342900" algn="just" defTabSz="914400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2400" b="0" dirty="0">
                <a:latin typeface="Titillium Web Light" panose="020B0604020202020204" charset="0"/>
                <a:ea typeface="+mn-ea"/>
                <a:cs typeface="Lucida Sans Unicode" panose="020B0602030504020204" pitchFamily="34" charset="0"/>
              </a:rPr>
              <a:t> A palavra implements indica que uma classe implementa uma determinada interface.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endParaRPr lang="pt-BR" altLang="pt-BR" sz="2100" b="0" dirty="0"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650" b="0" dirty="0">
              <a:cs typeface="Lucida Sans Unicode" panose="020B06020305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09033"/>
          </a:xfrm>
        </p:spPr>
        <p:txBody>
          <a:bodyPr/>
          <a:lstStyle/>
          <a:p>
            <a:r>
              <a:rPr lang="pt-BR" dirty="0" smtClean="0"/>
              <a:t>Métodos abstratos e Interfaces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6119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C:\Users\Ines\Desktop\SM2-2018\Aulas\LP2-POO\PROGRAMAS\classe_abstrata.php - Notepad++">
            <a:extLst>
              <a:ext uri="{FF2B5EF4-FFF2-40B4-BE49-F238E27FC236}">
                <a16:creationId xmlns:a16="http://schemas.microsoft.com/office/drawing/2014/main" xmlns="" id="{D15EA38F-CEC0-4784-B666-29E69A46B8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3" t="14172" r="45813" b="38741"/>
          <a:stretch/>
        </p:blipFill>
        <p:spPr>
          <a:xfrm>
            <a:off x="499730" y="2016174"/>
            <a:ext cx="5544099" cy="287081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 descr="Prompt de Comando">
            <a:extLst>
              <a:ext uri="{FF2B5EF4-FFF2-40B4-BE49-F238E27FC236}">
                <a16:creationId xmlns:a16="http://schemas.microsoft.com/office/drawing/2014/main" xmlns="" id="{39C308F3-B443-4025-978F-636F8FB286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83" r="2928"/>
          <a:stretch/>
        </p:blipFill>
        <p:spPr>
          <a:xfrm>
            <a:off x="1116859" y="4689237"/>
            <a:ext cx="7740062" cy="9354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método abstratos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7930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C:\Users\Ines\Desktop\SM2-2018\Aulas\LP2-POO\PROGRAMAS\interface.php - Notepad++">
            <a:extLst>
              <a:ext uri="{FF2B5EF4-FFF2-40B4-BE49-F238E27FC236}">
                <a16:creationId xmlns:a16="http://schemas.microsoft.com/office/drawing/2014/main" xmlns="" id="{4BCDE9CD-E6B4-4B55-911E-94D196286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4" t="13956" r="50000" b="53213"/>
          <a:stretch/>
        </p:blipFill>
        <p:spPr>
          <a:xfrm>
            <a:off x="1108939" y="2057399"/>
            <a:ext cx="6408669" cy="303160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1375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>
            <a:extLst>
              <a:ext uri="{FF2B5EF4-FFF2-40B4-BE49-F238E27FC236}">
                <a16:creationId xmlns:a16="http://schemas.microsoft.com/office/drawing/2014/main" xmlns="" id="{74E227B8-5B2E-4FDD-84D6-DDD95F05E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70" y="1928814"/>
            <a:ext cx="8566492" cy="424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1950" b="0" dirty="0">
                <a:latin typeface="Titillium Web Light" panose="020B0604020202020204" charset="0"/>
                <a:cs typeface="Lucida Sans Unicode" panose="020B0602030504020204" pitchFamily="34" charset="0"/>
              </a:rPr>
              <a:t>Os métodos que forem declarados com a palavra final não poderão ser sobrescritos pelas subclasses. Exemplo:</a:t>
            </a: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1950" b="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1950" b="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1950" b="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1950" b="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1950" b="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1950" b="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1950" b="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1950" b="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1950" b="0" dirty="0">
                <a:latin typeface="Titillium Web Light" panose="020B0604020202020204" charset="0"/>
                <a:cs typeface="Lucida Sans Unicode" panose="020B0602030504020204" pitchFamily="34" charset="0"/>
              </a:rPr>
              <a:t>Se fosse declarado um método com o nome Teste em uma subclasse de </a:t>
            </a:r>
            <a:r>
              <a:rPr lang="pt-BR" altLang="pt-BR" sz="1950" b="0" dirty="0" err="1">
                <a:latin typeface="Titillium Web Light" panose="020B0604020202020204" charset="0"/>
                <a:cs typeface="Lucida Sans Unicode" panose="020B0602030504020204" pitchFamily="34" charset="0"/>
              </a:rPr>
              <a:t>MinhaClasse</a:t>
            </a:r>
            <a:r>
              <a:rPr lang="pt-BR" altLang="pt-BR" sz="1950" b="0" dirty="0">
                <a:latin typeface="Titillium Web Light" panose="020B0604020202020204" charset="0"/>
                <a:cs typeface="Lucida Sans Unicode" panose="020B0602030504020204" pitchFamily="34" charset="0"/>
              </a:rPr>
              <a:t>, ele não iria sobrescrever o método declarado como final.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endParaRPr lang="pt-BR" altLang="pt-BR" sz="2100" b="0" dirty="0"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650" b="0" dirty="0">
              <a:cs typeface="Lucida Sans Unicode" panose="020B0602030504020204" pitchFamily="34" charset="0"/>
            </a:endParaRPr>
          </a:p>
        </p:txBody>
      </p:sp>
      <p:pic>
        <p:nvPicPr>
          <p:cNvPr id="3" name="Imagem 2" descr="C:\Users\Ines\Desktop\SM2-2018\Aulas\LP2-POO\PROGRAMAS\final.php - Notepad++">
            <a:extLst>
              <a:ext uri="{FF2B5EF4-FFF2-40B4-BE49-F238E27FC236}">
                <a16:creationId xmlns:a16="http://schemas.microsoft.com/office/drawing/2014/main" xmlns="" id="{AB65387C-4890-4D83-AC7C-9A9D6750C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5" t="13309" r="63721" b="63796"/>
          <a:stretch/>
        </p:blipFill>
        <p:spPr>
          <a:xfrm>
            <a:off x="2209162" y="2821099"/>
            <a:ext cx="3819498" cy="1527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palavra-chave final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54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>
            <a:extLst>
              <a:ext uri="{FF2B5EF4-FFF2-40B4-BE49-F238E27FC236}">
                <a16:creationId xmlns:a16="http://schemas.microsoft.com/office/drawing/2014/main" xmlns="" id="{3B4D5A0A-86CA-4F7F-B5A2-EDEBC10D3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3" y="1928814"/>
            <a:ext cx="8141918" cy="401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00000"/>
            </a:pPr>
            <a:r>
              <a:rPr lang="pt-BR" altLang="pt-BR" sz="2100" b="0" dirty="0">
                <a:latin typeface="Titillium Web Light" panose="020B0604020202020204" charset="0"/>
                <a:cs typeface="Lucida Sans Unicode" panose="020B0602030504020204" pitchFamily="34" charset="0"/>
              </a:rPr>
              <a:t>Também é possível declarar uma classe como final. </a:t>
            </a:r>
            <a:endParaRPr lang="pt-BR" altLang="pt-BR" sz="2100" b="0" dirty="0" smtClean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00000"/>
            </a:pPr>
            <a:r>
              <a:rPr lang="pt-BR" altLang="pt-BR" sz="2100" b="0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Exemplo</a:t>
            </a:r>
            <a:r>
              <a:rPr lang="pt-BR" altLang="pt-BR" sz="2100" b="0" dirty="0">
                <a:latin typeface="Titillium Web Light" panose="020B0604020202020204" charset="0"/>
                <a:cs typeface="Lucida Sans Unicode" panose="020B0602030504020204" pitchFamily="34" charset="0"/>
              </a:rPr>
              <a:t>: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950" b="0" dirty="0"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950" b="0" dirty="0"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950" b="0" dirty="0"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950" b="0" dirty="0"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950" b="0" dirty="0"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950" b="0" dirty="0"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950" b="0" dirty="0"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sz="1950" b="0" dirty="0">
                <a:cs typeface="Lucida Sans Unicode" panose="020B0602030504020204" pitchFamily="34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sz="2100" b="0" dirty="0">
                <a:latin typeface="Titillium Web Light" panose="020B0604020202020204" charset="0"/>
                <a:cs typeface="Lucida Sans Unicode" panose="020B0602030504020204" pitchFamily="34" charset="0"/>
              </a:rPr>
              <a:t>Isso significa que ela não poderá ter subclasses.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endParaRPr lang="pt-BR" altLang="pt-BR" sz="2100" b="0" dirty="0"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650" b="0" dirty="0">
              <a:cs typeface="Lucida Sans Unicode" panose="020B0602030504020204" pitchFamily="34" charset="0"/>
            </a:endParaRPr>
          </a:p>
        </p:txBody>
      </p:sp>
      <p:pic>
        <p:nvPicPr>
          <p:cNvPr id="3" name="Imagem 2" descr="C:\Users\Ines\Desktop\SM2-2018\Aulas\LP2-POO\PROGRAMAS\final.php - Notepad++">
            <a:extLst>
              <a:ext uri="{FF2B5EF4-FFF2-40B4-BE49-F238E27FC236}">
                <a16:creationId xmlns:a16="http://schemas.microsoft.com/office/drawing/2014/main" xmlns="" id="{A85CC867-A6F5-4D68-A0DD-6572A87373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6" t="47219" r="69535" b="33558"/>
          <a:stretch/>
        </p:blipFill>
        <p:spPr>
          <a:xfrm>
            <a:off x="2902688" y="2955851"/>
            <a:ext cx="3740537" cy="15271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palavra-chave final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750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fld id="{6856BBD8-50C5-406A-B474-DCAF82855B4A}" type="slidenum">
              <a:rPr lang="pt-BR" smtClean="0"/>
              <a:pPr/>
              <a:t>28</a:t>
            </a:fld>
            <a:endParaRPr lang="pt-BR" smtClean="0"/>
          </a:p>
        </p:txBody>
      </p:sp>
      <p:sp>
        <p:nvSpPr>
          <p:cNvPr id="144387" name="Rectangle 2"/>
          <p:cNvSpPr>
            <a:spLocks noChangeArrowheads="1"/>
          </p:cNvSpPr>
          <p:nvPr/>
        </p:nvSpPr>
        <p:spPr bwMode="auto">
          <a:xfrm>
            <a:off x="781603" y="759782"/>
            <a:ext cx="750935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4400" b="0" dirty="0">
                <a:solidFill>
                  <a:schemeClr val="tx1"/>
                </a:solidFill>
              </a:rPr>
              <a:t>Exercício </a:t>
            </a:r>
            <a:r>
              <a:rPr lang="pt-BR" sz="4400" b="0" dirty="0" smtClean="0">
                <a:solidFill>
                  <a:schemeClr val="tx1"/>
                </a:solidFill>
              </a:rPr>
              <a:t>5</a:t>
            </a:r>
            <a:endParaRPr lang="pt-BR" sz="4400" b="0" dirty="0">
              <a:solidFill>
                <a:schemeClr val="tx1"/>
              </a:solidFill>
            </a:endParaRPr>
          </a:p>
        </p:txBody>
      </p:sp>
      <p:sp>
        <p:nvSpPr>
          <p:cNvPr id="144388" name="Rectangle 3"/>
          <p:cNvSpPr>
            <a:spLocks noChangeArrowheads="1"/>
          </p:cNvSpPr>
          <p:nvPr/>
        </p:nvSpPr>
        <p:spPr bwMode="auto">
          <a:xfrm>
            <a:off x="1371600" y="1814512"/>
            <a:ext cx="6329363" cy="387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1800"/>
          </a:p>
        </p:txBody>
      </p:sp>
      <p:sp>
        <p:nvSpPr>
          <p:cNvPr id="144389" name="Rectangle 4"/>
          <p:cNvSpPr>
            <a:spLocks noChangeArrowheads="1"/>
          </p:cNvSpPr>
          <p:nvPr/>
        </p:nvSpPr>
        <p:spPr bwMode="auto">
          <a:xfrm>
            <a:off x="431656" y="1590675"/>
            <a:ext cx="820924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algn="l"/>
            <a:r>
              <a:rPr lang="pt-BR" sz="1600" b="0" dirty="0" smtClean="0">
                <a:solidFill>
                  <a:schemeClr val="tx1"/>
                </a:solidFill>
              </a:rPr>
              <a:t>Desenvolver as classes do trabalho semestral</a:t>
            </a:r>
          </a:p>
          <a:p>
            <a:pPr lvl="0" algn="l"/>
            <a:endParaRPr lang="pt-BR" sz="1600" b="0" dirty="0" smtClean="0">
              <a:solidFill>
                <a:schemeClr val="tx1"/>
              </a:solidFill>
            </a:endParaRPr>
          </a:p>
          <a:p>
            <a:pPr lvl="0" algn="l"/>
            <a:r>
              <a:rPr lang="pt-BR" sz="1600" b="0" dirty="0" smtClean="0">
                <a:solidFill>
                  <a:schemeClr val="tx1"/>
                </a:solidFill>
              </a:rPr>
              <a:t>Criar um arquivo para cada classe</a:t>
            </a:r>
          </a:p>
          <a:p>
            <a:pPr lvl="0" algn="l"/>
            <a:endParaRPr lang="pt-BR" sz="16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67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>
            <a:extLst>
              <a:ext uri="{FF2B5EF4-FFF2-40B4-BE49-F238E27FC236}">
                <a16:creationId xmlns:a16="http://schemas.microsoft.com/office/drawing/2014/main" xmlns="" id="{A6058479-3462-42E5-B2E0-E5B01ABF7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94" y="1928813"/>
            <a:ext cx="6000750" cy="97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pt-BR" altLang="pt-BR" sz="21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pt-BR" altLang="pt-BR" sz="2100" dirty="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650" dirty="0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pic>
        <p:nvPicPr>
          <p:cNvPr id="3" name="Imagem 2" descr="C:\Users\Ines\Desktop\SM2-2018\Aulas\LP2-POO\PROGRAMAS\estatico.php - Notepad++">
            <a:extLst>
              <a:ext uri="{FF2B5EF4-FFF2-40B4-BE49-F238E27FC236}">
                <a16:creationId xmlns:a16="http://schemas.microsoft.com/office/drawing/2014/main" xmlns="" id="{57535AC4-2E3F-4FEB-8FB8-D4BB5DDFD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2" t="13957" r="58256" b="66316"/>
          <a:stretch/>
        </p:blipFill>
        <p:spPr>
          <a:xfrm>
            <a:off x="1302147" y="2292645"/>
            <a:ext cx="6396833" cy="18606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e métodos estáticos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658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02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Definindo uma  </a:t>
            </a:r>
            <a:r>
              <a:rPr lang="pt-BR" altLang="pt-BR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classe</a:t>
            </a: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Como criar uma </a:t>
            </a:r>
            <a:r>
              <a:rPr lang="pt-BR" altLang="pt-BR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classe</a:t>
            </a: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As palavras-chave </a:t>
            </a:r>
            <a:r>
              <a:rPr lang="pt-BR" altLang="pt-BR" dirty="0" err="1">
                <a:latin typeface="Titillium Web Light" panose="020B0604020202020204" charset="0"/>
                <a:cs typeface="Lucida Sans Unicode" panose="020B0602030504020204" pitchFamily="34" charset="0"/>
              </a:rPr>
              <a:t>private</a:t>
            </a: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 e </a:t>
            </a:r>
            <a:r>
              <a:rPr lang="pt-BR" altLang="pt-BR" dirty="0" err="1" smtClean="0">
                <a:latin typeface="Titillium Web Light" panose="020B0604020202020204" charset="0"/>
                <a:cs typeface="Lucida Sans Unicode" panose="020B0602030504020204" pitchFamily="34" charset="0"/>
              </a:rPr>
              <a:t>protected</a:t>
            </a: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Construtores e  </a:t>
            </a:r>
            <a:r>
              <a:rPr lang="pt-BR" altLang="pt-BR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destrutores</a:t>
            </a: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Herança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Métodos abstratos e </a:t>
            </a:r>
            <a:r>
              <a:rPr lang="pt-BR" altLang="pt-BR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interfaces</a:t>
            </a: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A palavra-chave final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Variáveis e métodos estáticos.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 em 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5076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>
            <a:extLst>
              <a:ext uri="{FF2B5EF4-FFF2-40B4-BE49-F238E27FC236}">
                <a16:creationId xmlns:a16="http://schemas.microsoft.com/office/drawing/2014/main" xmlns="" id="{3F356187-6FE2-4296-972D-72C559252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28813"/>
            <a:ext cx="8229600" cy="226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2100" b="0" dirty="0">
                <a:cs typeface="Lucida Sans Unicode" panose="020B0602030504020204" pitchFamily="34" charset="0"/>
              </a:rPr>
              <a:t> </a:t>
            </a:r>
            <a:r>
              <a:rPr lang="pt-BR" altLang="pt-BR" sz="2100" b="0" dirty="0">
                <a:latin typeface="Titillium Web Light" panose="020B0604020202020204" charset="0"/>
                <a:cs typeface="Lucida Sans Unicode" panose="020B0602030504020204" pitchFamily="34" charset="0"/>
              </a:rPr>
              <a:t>As variáveis estáticas podem ser inicializadas.</a:t>
            </a: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2100" b="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2100" b="0" dirty="0">
                <a:latin typeface="Titillium Web Light" panose="020B0604020202020204" charset="0"/>
                <a:cs typeface="Lucida Sans Unicode" panose="020B0602030504020204" pitchFamily="34" charset="0"/>
              </a:rPr>
              <a:t> No PHP 5 a palavra </a:t>
            </a:r>
            <a:r>
              <a:rPr lang="pt-BR" altLang="pt-BR" sz="2100" b="0" dirty="0" err="1">
                <a:latin typeface="Titillium Web Light" panose="020B0604020202020204" charset="0"/>
                <a:cs typeface="Lucida Sans Unicode" panose="020B0602030504020204" pitchFamily="34" charset="0"/>
              </a:rPr>
              <a:t>static</a:t>
            </a:r>
            <a:r>
              <a:rPr lang="pt-BR" altLang="pt-BR" sz="2100" b="0" dirty="0">
                <a:latin typeface="Titillium Web Light" panose="020B0604020202020204" charset="0"/>
                <a:cs typeface="Lucida Sans Unicode" panose="020B0602030504020204" pitchFamily="34" charset="0"/>
              </a:rPr>
              <a:t> pode ser utilizada para definir um método como estático. Com isso, é possível chamá-lo mesmo sem a criação de um objeto para a classe onde ele foi declarado.</a:t>
            </a: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endParaRPr lang="pt-BR" altLang="pt-BR" sz="2100" b="0" dirty="0"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650" b="0" dirty="0">
              <a:cs typeface="Lucida Sans Unicode" panose="020B06020305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e métodos estáticos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8174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>
            <a:extLst>
              <a:ext uri="{FF2B5EF4-FFF2-40B4-BE49-F238E27FC236}">
                <a16:creationId xmlns:a16="http://schemas.microsoft.com/office/drawing/2014/main" xmlns="" id="{57EE4FCE-0DEA-4CCD-81C3-91149437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94" y="1928813"/>
            <a:ext cx="6000750" cy="97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2100" dirty="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pt-BR" altLang="pt-BR" sz="2100" dirty="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650" dirty="0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pic>
        <p:nvPicPr>
          <p:cNvPr id="3" name="Imagem 2" descr="C:\Users\Ines\Desktop\SM2-2018\Aulas\LP2-POO\PROGRAMAS\estatico.php - Notepad++">
            <a:extLst>
              <a:ext uri="{FF2B5EF4-FFF2-40B4-BE49-F238E27FC236}">
                <a16:creationId xmlns:a16="http://schemas.microsoft.com/office/drawing/2014/main" xmlns="" id="{18E9A630-7124-4AAB-AF32-5FBD1A979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1" t="39253" r="52209" b="30101"/>
          <a:stretch/>
        </p:blipFill>
        <p:spPr>
          <a:xfrm>
            <a:off x="1223635" y="2364416"/>
            <a:ext cx="6123463" cy="2341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e métodos estáticos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0098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72176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6000" dirty="0">
                <a:solidFill>
                  <a:srgbClr val="80BFB7"/>
                </a:solidFill>
              </a:rPr>
              <a:t>B</a:t>
            </a:r>
            <a:r>
              <a:rPr lang="en" sz="6000" dirty="0">
                <a:solidFill>
                  <a:srgbClr val="80BFB7"/>
                </a:solidFill>
              </a:rPr>
              <a:t>IBLIOGRAFIA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4294967295"/>
          </p:nvPr>
        </p:nvSpPr>
        <p:spPr>
          <a:xfrm>
            <a:off x="0" y="5576888"/>
            <a:ext cx="547688" cy="39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75CFA833-D1AF-46D6-83E7-7D474DCF9BE4}"/>
              </a:ext>
            </a:extLst>
          </p:cNvPr>
          <p:cNvSpPr txBox="1"/>
          <p:nvPr/>
        </p:nvSpPr>
        <p:spPr>
          <a:xfrm>
            <a:off x="700714" y="2016714"/>
            <a:ext cx="72908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Aulas da profa. Maria Inês </a:t>
            </a:r>
            <a:r>
              <a:rPr lang="pt-BR" smtClean="0">
                <a:solidFill>
                  <a:schemeClr val="tx1"/>
                </a:solidFill>
              </a:rPr>
              <a:t>Restovic </a:t>
            </a:r>
            <a:r>
              <a:rPr lang="pt-BR" dirty="0">
                <a:solidFill>
                  <a:schemeClr val="tx1"/>
                </a:solidFill>
              </a:rPr>
              <a:t>da </a:t>
            </a:r>
            <a:r>
              <a:rPr lang="pt-BR" dirty="0" err="1" smtClean="0">
                <a:solidFill>
                  <a:schemeClr val="tx1"/>
                </a:solidFill>
              </a:rPr>
              <a:t>Uneb</a:t>
            </a:r>
            <a:r>
              <a:rPr lang="pt-BR" dirty="0" smtClean="0">
                <a:solidFill>
                  <a:schemeClr val="tx1"/>
                </a:solidFill>
              </a:rPr>
              <a:t> - Ba</a:t>
            </a:r>
            <a:endParaRPr lang="pt-BR" dirty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Rumbaugh</a:t>
            </a:r>
            <a:r>
              <a:rPr lang="en-US" dirty="0">
                <a:solidFill>
                  <a:schemeClr val="tx1"/>
                </a:solidFill>
              </a:rPr>
              <a:t>, James -  Object-Oriented Modeling and Design – Prentice Hall – 1998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 fontAlgn="base"/>
            <a:r>
              <a:rPr lang="pt-BR" dirty="0" err="1">
                <a:solidFill>
                  <a:schemeClr val="tx1"/>
                </a:solidFill>
              </a:rPr>
              <a:t>McLaughlin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 err="1">
                <a:solidFill>
                  <a:schemeClr val="tx1"/>
                </a:solidFill>
              </a:rPr>
              <a:t>Brett</a:t>
            </a:r>
            <a:r>
              <a:rPr lang="pt-BR" dirty="0">
                <a:solidFill>
                  <a:schemeClr val="tx1"/>
                </a:solidFill>
              </a:rPr>
              <a:t> - </a:t>
            </a:r>
          </a:p>
          <a:p>
            <a:pPr algn="l" fontAlgn="base"/>
            <a:r>
              <a:rPr lang="en-US" dirty="0">
                <a:solidFill>
                  <a:schemeClr val="tx1"/>
                </a:solidFill>
              </a:rPr>
              <a:t>Head First Object-Oriented Analysis and Design</a:t>
            </a:r>
          </a:p>
          <a:p>
            <a:pPr algn="l" fontAlgn="base"/>
            <a:r>
              <a:rPr lang="en-US" dirty="0">
                <a:solidFill>
                  <a:schemeClr val="tx1"/>
                </a:solidFill>
              </a:rPr>
              <a:t>A Brain Friendly Guide to OOA&amp;D</a:t>
            </a:r>
          </a:p>
          <a:p>
            <a:pPr algn="l" fontAlgn="base"/>
            <a:endParaRPr lang="en-US" dirty="0">
              <a:solidFill>
                <a:schemeClr val="tx1"/>
              </a:solidFill>
            </a:endParaRPr>
          </a:p>
          <a:p>
            <a:pPr algn="l" fontAlgn="base"/>
            <a:r>
              <a:rPr lang="pt-BR" dirty="0">
                <a:solidFill>
                  <a:schemeClr val="tx1"/>
                </a:solidFill>
              </a:rPr>
              <a:t>poo0201-objeto-classe-unicamp.pdf  André </a:t>
            </a:r>
            <a:r>
              <a:rPr lang="pt-BR" dirty="0" err="1">
                <a:solidFill>
                  <a:schemeClr val="tx1"/>
                </a:solidFill>
              </a:rPr>
              <a:t>Santanchè</a:t>
            </a:r>
            <a:r>
              <a:rPr lang="pt-BR" dirty="0">
                <a:solidFill>
                  <a:schemeClr val="tx1"/>
                </a:solidFill>
              </a:rPr>
              <a:t> - UNICAMP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/>
            <a:r>
              <a:rPr lang="pt-BR" dirty="0">
                <a:solidFill>
                  <a:schemeClr val="tx1"/>
                </a:solidFill>
                <a:hlinkClick r:id="rId3"/>
              </a:rPr>
              <a:t>http://php.net/</a:t>
            </a:r>
            <a:r>
              <a:rPr lang="pt-BR" dirty="0">
                <a:solidFill>
                  <a:schemeClr val="tx1"/>
                </a:solidFill>
              </a:rPr>
              <a:t> - manual PHP </a:t>
            </a:r>
            <a:r>
              <a:rPr lang="pt-BR" dirty="0" smtClean="0">
                <a:solidFill>
                  <a:schemeClr val="tx1"/>
                </a:solidFill>
              </a:rPr>
              <a:t>7.3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287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>
            <a:extLst>
              <a:ext uri="{FF2B5EF4-FFF2-40B4-BE49-F238E27FC236}">
                <a16:creationId xmlns:a16="http://schemas.microsoft.com/office/drawing/2014/main" xmlns="" id="{E9C9D0EF-E171-437A-BADC-49D59821D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81" y="3529013"/>
            <a:ext cx="4844654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/>
          <a:lstStyle>
            <a:lvl1pPr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8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Uma classe pode conter várias funções e variáveis.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9414" y="1650305"/>
            <a:ext cx="8229600" cy="4049037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Programadores </a:t>
            </a:r>
            <a:r>
              <a:rPr lang="pt-BR" dirty="0"/>
              <a:t>que utilizam POO criam e usam </a:t>
            </a:r>
            <a:r>
              <a:rPr lang="pt-BR" i="1" dirty="0">
                <a:solidFill>
                  <a:schemeClr val="accent1"/>
                </a:solidFill>
              </a:rPr>
              <a:t>objetos</a:t>
            </a:r>
            <a:r>
              <a:rPr lang="pt-BR" dirty="0"/>
              <a:t> a partir de </a:t>
            </a:r>
            <a:r>
              <a:rPr lang="pt-BR" i="1" dirty="0" smtClean="0">
                <a:solidFill>
                  <a:schemeClr val="accent1"/>
                </a:solidFill>
              </a:rPr>
              <a:t>classes</a:t>
            </a:r>
            <a:r>
              <a:rPr lang="pt-BR" dirty="0" smtClean="0"/>
              <a:t>. </a:t>
            </a:r>
            <a:r>
              <a:rPr lang="pt-BR" dirty="0"/>
              <a:t>Uma classe </a:t>
            </a:r>
            <a:r>
              <a:rPr lang="pt-BR" dirty="0" smtClean="0"/>
              <a:t>pode ser vista como uma </a:t>
            </a:r>
            <a:r>
              <a:rPr lang="pt-BR" dirty="0"/>
              <a:t>estrutura definida para </a:t>
            </a:r>
            <a:r>
              <a:rPr lang="pt-BR" dirty="0" smtClean="0"/>
              <a:t>representar </a:t>
            </a:r>
            <a:r>
              <a:rPr lang="pt-BR" dirty="0"/>
              <a:t>objetos que possuem as mesmas características</a:t>
            </a:r>
            <a:r>
              <a:rPr lang="pt-BR" dirty="0" smtClean="0"/>
              <a:t>.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 smtClean="0"/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As características de uma classe são representadas como </a:t>
            </a:r>
            <a:r>
              <a:rPr lang="pt-BR" sz="3300" i="1" dirty="0">
                <a:solidFill>
                  <a:schemeClr val="accent1"/>
                </a:solidFill>
              </a:rPr>
              <a:t>atributos</a:t>
            </a:r>
            <a:r>
              <a:rPr lang="pt-BR" dirty="0" smtClean="0"/>
              <a:t> e </a:t>
            </a:r>
            <a:r>
              <a:rPr lang="pt-BR" sz="3300" i="1" dirty="0" smtClean="0">
                <a:solidFill>
                  <a:schemeClr val="accent1"/>
                </a:solidFill>
              </a:rPr>
              <a:t>métodos</a:t>
            </a:r>
            <a:endParaRPr lang="pt-BR" sz="3300" i="1" dirty="0">
              <a:solidFill>
                <a:schemeClr val="accent1"/>
              </a:solidFill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/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dirty="0" smtClean="0">
                <a:cs typeface="Lucida Sans Unicode" panose="020B0602030504020204" pitchFamily="34" charset="0"/>
              </a:rPr>
              <a:t>No PHP os atributos de uma classe são representados como variáveis e os métodos como funções.  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dirty="0">
              <a:cs typeface="Lucida Sans Unicode" panose="020B0602030504020204" pitchFamily="34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Definindo uma classe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634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7C276662-86A1-4167-BAB9-186A07803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2057401"/>
            <a:ext cx="61722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pt-BR" altLang="pt-BR" sz="24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pt-BR" altLang="pt-BR" sz="24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pt-BR" altLang="pt-BR" sz="24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pt-BR" altLang="pt-BR" sz="24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pt-BR" altLang="pt-BR" sz="2400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xmlns="" id="{02C3E3DB-0417-4F3F-B351-1BDF4903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316" y="2132410"/>
            <a:ext cx="523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 sz="1650"/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xmlns="" id="{0B8C008D-3DA2-46BC-A6D2-13523FFF2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904" y="1562116"/>
            <a:ext cx="6835573" cy="480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</a:pPr>
            <a:r>
              <a:rPr lang="pt-BR" altLang="pt-BR" sz="2400" dirty="0">
                <a:solidFill>
                  <a:schemeClr val="accent1">
                    <a:lumMod val="75000"/>
                  </a:schemeClr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Sintaxe:</a:t>
            </a:r>
            <a:endParaRPr lang="pt-BR" altLang="pt-BR" sz="2250" dirty="0">
              <a:solidFill>
                <a:srgbClr val="3333CC"/>
              </a:solidFill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sz="225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altLang="pt-BR" sz="2250" dirty="0" err="1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pt-BR" altLang="pt-BR" sz="2250" dirty="0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25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nome_classe</a:t>
            </a:r>
            <a:endParaRPr lang="pt-BR" altLang="pt-BR" sz="2250" dirty="0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25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Atributos</a:t>
            </a: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modificadores  $nome;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225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altLang="pt-BR" sz="225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225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altLang="pt-BR" sz="225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 </a:t>
            </a:r>
            <a:r>
              <a:rPr lang="pt-BR" altLang="pt-BR" sz="225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endParaRPr lang="pt-BR" altLang="pt-BR" sz="225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225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altLang="pt-BR" sz="225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Metodos</a:t>
            </a: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225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25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25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func_nome</a:t>
            </a: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altLang="pt-BR" sz="21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sz="1800" dirty="0">
                <a:solidFill>
                  <a:srgbClr val="3333CC"/>
                </a:solidFill>
                <a:cs typeface="Lucida Sans Unicode" panose="020B060203050402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endParaRPr lang="pt-BR" altLang="pt-BR" sz="1800" dirty="0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sp>
        <p:nvSpPr>
          <p:cNvPr id="3" name="Chave Esquerda 2">
            <a:extLst>
              <a:ext uri="{FF2B5EF4-FFF2-40B4-BE49-F238E27FC236}">
                <a16:creationId xmlns:a16="http://schemas.microsoft.com/office/drawing/2014/main" xmlns="" id="{497EF24D-5A4C-47E5-9C93-68205E274FC6}"/>
              </a:ext>
            </a:extLst>
          </p:cNvPr>
          <p:cNvSpPr/>
          <p:nvPr/>
        </p:nvSpPr>
        <p:spPr>
          <a:xfrm rot="16200000">
            <a:off x="2746990" y="2804642"/>
            <a:ext cx="467832" cy="1382235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Definindo uma classe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9641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800" dirty="0">
                <a:cs typeface="Lucida Sans Unicode" panose="020B0602030504020204" pitchFamily="34" charset="0"/>
              </a:rPr>
              <a:t> </a:t>
            </a:r>
            <a:r>
              <a:rPr lang="pt-BR" altLang="pt-BR" sz="2800" dirty="0">
                <a:latin typeface="Titillium Web Light" panose="020B0604020202020204" charset="0"/>
                <a:cs typeface="Lucida Sans Unicode" panose="020B0602030504020204" pitchFamily="34" charset="0"/>
              </a:rPr>
              <a:t>Com essas palavras podemos criar métodos ou variáveis privadas ou protegidas em uma classe.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"/>
            </a:pPr>
            <a:endParaRPr lang="pt-BR" altLang="pt-BR" sz="280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800" dirty="0">
                <a:latin typeface="Titillium Web Light" panose="020B0604020202020204" charset="0"/>
                <a:cs typeface="Lucida Sans Unicode" panose="020B0602030504020204" pitchFamily="34" charset="0"/>
              </a:rPr>
              <a:t>Uma variável privada só poderá ser acessada pela própria classe onde ela foi declarada.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"/>
            </a:pPr>
            <a:endParaRPr lang="pt-BR" altLang="pt-BR" sz="280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2800" dirty="0">
                <a:latin typeface="Titillium Web Light" panose="020B0604020202020204" charset="0"/>
                <a:cs typeface="Lucida Sans Unicode" panose="020B0602030504020204" pitchFamily="34" charset="0"/>
              </a:rPr>
              <a:t>Já a variável protegida poderá ser acessada também pelas subclasses da classe onde ela foi declarada.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endParaRPr lang="pt-BR" altLang="pt-BR" sz="2800" dirty="0"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2800" dirty="0"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endParaRPr lang="pt-BR" altLang="pt-BR" sz="2800" dirty="0">
              <a:cs typeface="Lucida Sans Unicode" panose="020B0602030504020204" pitchFamily="34" charset="0"/>
            </a:endParaRPr>
          </a:p>
          <a:p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palavras-chave </a:t>
            </a:r>
            <a:r>
              <a:rPr lang="pt-BR" dirty="0" err="1" smtClean="0"/>
              <a:t>private</a:t>
            </a:r>
            <a:r>
              <a:rPr lang="pt-BR" dirty="0" smtClean="0"/>
              <a:t> e </a:t>
            </a:r>
            <a:r>
              <a:rPr lang="pt-BR" dirty="0" err="1" smtClean="0"/>
              <a:t>protected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2615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05DB2F3-29F2-42E2-99CF-6115E6C37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44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2400" dirty="0">
                <a:cs typeface="Lucida Sans Unicode" panose="020B0602030504020204" pitchFamily="34" charset="0"/>
              </a:rPr>
              <a:t>Para que objetos (ou instâncias) possam ser manipulados, é necessária a criação de referências (variáveis) </a:t>
            </a:r>
          </a:p>
          <a:p>
            <a:pPr lvl="1"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2000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Podemos </a:t>
            </a:r>
            <a:r>
              <a:rPr lang="pt-BR" altLang="pt-BR" sz="2000" dirty="0">
                <a:latin typeface="Titillium Web Light" panose="020B0604020202020204" charset="0"/>
                <a:cs typeface="Lucida Sans Unicode" panose="020B0602030504020204" pitchFamily="34" charset="0"/>
              </a:rPr>
              <a:t>utilizar $</a:t>
            </a:r>
            <a:r>
              <a:rPr lang="pt-BR" altLang="pt-BR" sz="2000" dirty="0" err="1">
                <a:latin typeface="Titillium Web Light" panose="020B0604020202020204" charset="0"/>
                <a:cs typeface="Lucida Sans Unicode" panose="020B0602030504020204" pitchFamily="34" charset="0"/>
              </a:rPr>
              <a:t>this</a:t>
            </a:r>
            <a:r>
              <a:rPr lang="pt-BR" altLang="pt-BR" sz="2000" dirty="0">
                <a:latin typeface="Titillium Web Light" panose="020B0604020202020204" charset="0"/>
                <a:cs typeface="Lucida Sans Unicode" panose="020B0602030504020204" pitchFamily="34" charset="0"/>
              </a:rPr>
              <a:t> para referenciar um </a:t>
            </a:r>
            <a:r>
              <a:rPr lang="pt-BR" altLang="pt-BR" sz="2000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objeto dentro da própria classe.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2100" dirty="0" smtClean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2100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Para </a:t>
            </a:r>
            <a:r>
              <a:rPr lang="pt-BR" altLang="pt-BR" sz="2100" dirty="0">
                <a:latin typeface="Titillium Web Light" panose="020B0604020202020204" charset="0"/>
                <a:cs typeface="Lucida Sans Unicode" panose="020B0602030504020204" pitchFamily="34" charset="0"/>
              </a:rPr>
              <a:t>criar um objeto de uma determinada classe utilizamos a instrução </a:t>
            </a:r>
            <a:r>
              <a:rPr lang="pt-BR" altLang="pt-BR" sz="2100" b="1" dirty="0">
                <a:latin typeface="Titillium Web Light" panose="020B0604020202020204" charset="0"/>
                <a:cs typeface="Lucida Sans Unicode" panose="020B0602030504020204" pitchFamily="34" charset="0"/>
              </a:rPr>
              <a:t>new</a:t>
            </a:r>
            <a:r>
              <a:rPr lang="pt-BR" altLang="pt-BR" sz="2100" dirty="0">
                <a:latin typeface="Titillium Web Light" panose="020B0604020202020204" charset="0"/>
                <a:cs typeface="Lucida Sans Unicode" panose="020B0602030504020204" pitchFamily="34" charset="0"/>
              </a:rPr>
              <a:t>.</a:t>
            </a:r>
          </a:p>
          <a:p>
            <a:pPr marL="342900" indent="-342900"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210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2100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Para </a:t>
            </a:r>
            <a:r>
              <a:rPr lang="pt-BR" altLang="pt-BR" sz="2100" dirty="0">
                <a:latin typeface="Titillium Web Light" panose="020B0604020202020204" charset="0"/>
                <a:cs typeface="Lucida Sans Unicode" panose="020B0602030504020204" pitchFamily="34" charset="0"/>
              </a:rPr>
              <a:t>acessar os atributos e métodos dentro de uma classe devemos utilizar o símbolo </a:t>
            </a:r>
            <a:r>
              <a:rPr lang="pt-BR" altLang="pt-BR" sz="2100" b="1" dirty="0">
                <a:latin typeface="Titillium Web Light" panose="020B0604020202020204" charset="0"/>
                <a:cs typeface="Lucida Sans Unicode" panose="020B0602030504020204" pitchFamily="34" charset="0"/>
              </a:rPr>
              <a:t>-&gt;</a:t>
            </a:r>
          </a:p>
          <a:p>
            <a:pPr marL="800100" lvl="1" indent="-342900"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2100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Neste caso usamos somente </a:t>
            </a:r>
            <a:r>
              <a:rPr lang="pt-BR" altLang="pt-BR" sz="2100" dirty="0">
                <a:latin typeface="Titillium Web Light" panose="020B0604020202020204" charset="0"/>
                <a:cs typeface="Lucida Sans Unicode" panose="020B0602030504020204" pitchFamily="34" charset="0"/>
              </a:rPr>
              <a:t>um </a:t>
            </a:r>
            <a:r>
              <a:rPr lang="pt-BR" altLang="pt-BR" sz="2100" b="1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$</a:t>
            </a:r>
          </a:p>
          <a:p>
            <a:pPr marL="800100" lvl="1" indent="-342900"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2100" dirty="0" smtClean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800100" lvl="1" indent="-342900"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2100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Suponha uma classe </a:t>
            </a:r>
            <a:r>
              <a:rPr lang="pt-BR" altLang="pt-BR" sz="2100" i="1" dirty="0" err="1" smtClean="0">
                <a:latin typeface="Titillium Web Light" panose="020B0604020202020204" charset="0"/>
                <a:cs typeface="Lucida Sans Unicode" panose="020B0602030504020204" pitchFamily="34" charset="0"/>
              </a:rPr>
              <a:t>Dog</a:t>
            </a:r>
            <a:r>
              <a:rPr lang="pt-BR" altLang="pt-BR" sz="2100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 com o atributo </a:t>
            </a:r>
            <a:r>
              <a:rPr lang="pt-BR" altLang="pt-BR" sz="2100" i="1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nome</a:t>
            </a:r>
            <a:r>
              <a:rPr lang="pt-BR" altLang="pt-BR" sz="2100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. Criamos uma instância desta classe chamada </a:t>
            </a:r>
            <a:r>
              <a:rPr lang="pt-BR" altLang="pt-BR" sz="2100" i="1" dirty="0" err="1" smtClean="0">
                <a:latin typeface="Titillium Web Light" panose="020B0604020202020204" charset="0"/>
                <a:cs typeface="Lucida Sans Unicode" panose="020B0602030504020204" pitchFamily="34" charset="0"/>
              </a:rPr>
              <a:t>cao</a:t>
            </a:r>
            <a:r>
              <a:rPr lang="pt-BR" altLang="pt-BR" sz="2100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 e recuperamos o nome usando a instrução</a:t>
            </a:r>
          </a:p>
          <a:p>
            <a:pPr marL="1200150" lvl="2" indent="-342900"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1700" dirty="0" smtClean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1200150" lvl="2" indent="-342900"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1700" dirty="0" smtClean="0">
                <a:solidFill>
                  <a:srgbClr val="FF0000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$</a:t>
            </a:r>
            <a:r>
              <a:rPr lang="pt-BR" altLang="pt-BR" sz="1700" dirty="0" err="1">
                <a:solidFill>
                  <a:srgbClr val="FF0000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cao</a:t>
            </a:r>
            <a:r>
              <a:rPr lang="pt-BR" altLang="pt-BR" sz="1700" dirty="0">
                <a:solidFill>
                  <a:srgbClr val="FF0000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-&gt;nome </a:t>
            </a:r>
            <a:r>
              <a:rPr lang="pt-BR" altLang="pt-BR" sz="1700" dirty="0">
                <a:latin typeface="Titillium Web Light" panose="020B0604020202020204" charset="0"/>
                <a:cs typeface="Lucida Sans Unicode" panose="020B0602030504020204" pitchFamily="34" charset="0"/>
              </a:rPr>
              <a:t>e não $</a:t>
            </a:r>
            <a:r>
              <a:rPr lang="pt-BR" altLang="pt-BR" sz="1700" dirty="0" err="1">
                <a:latin typeface="Titillium Web Light" panose="020B0604020202020204" charset="0"/>
                <a:cs typeface="Lucida Sans Unicode" panose="020B0602030504020204" pitchFamily="34" charset="0"/>
              </a:rPr>
              <a:t>cao</a:t>
            </a:r>
            <a:r>
              <a:rPr lang="pt-BR" altLang="pt-BR" sz="1700" dirty="0">
                <a:latin typeface="Titillium Web Light" panose="020B0604020202020204" charset="0"/>
                <a:cs typeface="Lucida Sans Unicode" panose="020B0602030504020204" pitchFamily="34" charset="0"/>
              </a:rPr>
              <a:t>-&gt;</a:t>
            </a:r>
            <a:r>
              <a:rPr lang="pt-BR" altLang="pt-BR" sz="1700" dirty="0">
                <a:solidFill>
                  <a:srgbClr val="FF0000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$</a:t>
            </a:r>
            <a:r>
              <a:rPr lang="pt-BR" altLang="pt-BR" sz="1700" dirty="0">
                <a:latin typeface="Titillium Web Light" panose="020B0604020202020204" charset="0"/>
                <a:cs typeface="Lucida Sans Unicode" panose="020B0602030504020204" pitchFamily="34" charset="0"/>
              </a:rPr>
              <a:t>nome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290EA3-C8A0-4AC0-BB26-C33E203A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Definindo uma </a:t>
            </a:r>
            <a:r>
              <a:rPr lang="pt-BR" altLang="pt-BR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classe</a:t>
            </a:r>
            <a:r>
              <a:rPr lang="pt-BR" altLang="pt-BR" b="1" dirty="0">
                <a:latin typeface="Titillium Web Light" panose="020B0604020202020204" charset="0"/>
                <a:cs typeface="Lucida Sans Unicode" panose="020B0602030504020204" pitchFamily="34" charset="0"/>
              </a:rPr>
              <a:t/>
            </a:r>
            <a:br>
              <a:rPr lang="pt-BR" altLang="pt-BR" b="1" dirty="0">
                <a:latin typeface="Titillium Web Light" panose="020B0604020202020204" charset="0"/>
                <a:cs typeface="Lucida Sans Unicode" panose="020B0602030504020204" pitchFamily="34" charset="0"/>
              </a:rPr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CB4A60BE-A9FE-4376-8B86-5AC42A603B4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773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8CD64B-976E-45EE-9B66-8EE429DF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classe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9ECB3A67-E300-43DB-97EF-9761899FA63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8</a:t>
            </a:fld>
            <a:endParaRPr lang="pt-BR"/>
          </a:p>
        </p:txBody>
      </p:sp>
      <p:pic>
        <p:nvPicPr>
          <p:cNvPr id="13" name="Imagem 12" descr="Prompt de Comando">
            <a:extLst>
              <a:ext uri="{FF2B5EF4-FFF2-40B4-BE49-F238E27FC236}">
                <a16:creationId xmlns:a16="http://schemas.microsoft.com/office/drawing/2014/main" xmlns="" id="{EC6FF3E4-8744-4ED4-B09B-8E39AD163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44" r="15206"/>
          <a:stretch/>
        </p:blipFill>
        <p:spPr>
          <a:xfrm>
            <a:off x="499729" y="4864641"/>
            <a:ext cx="6761100" cy="8574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m 14" descr="C:\Users\Ines\Desktop\SM2-2018\Aulas\LP2-POO\PROGRAMAS\dog_class.php - Notepad++">
            <a:extLst>
              <a:ext uri="{FF2B5EF4-FFF2-40B4-BE49-F238E27FC236}">
                <a16:creationId xmlns:a16="http://schemas.microsoft.com/office/drawing/2014/main" xmlns="" id="{D1932751-8C26-48DC-80BA-D9FD619EF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28" t="17983" r="25882" b="33230"/>
          <a:stretch/>
        </p:blipFill>
        <p:spPr>
          <a:xfrm>
            <a:off x="499730" y="1782282"/>
            <a:ext cx="4330305" cy="250928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m 10" descr="C:\Users\Ines\Desktop\SM2-2018\Aulas\LP2-POO\PROGRAMAS\toto.php - Notepad++">
            <a:extLst>
              <a:ext uri="{FF2B5EF4-FFF2-40B4-BE49-F238E27FC236}">
                <a16:creationId xmlns:a16="http://schemas.microsoft.com/office/drawing/2014/main" xmlns="" id="{601FF782-98D7-4BED-B1C3-AD56DB93BA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3" t="17985" r="17268" b="50000"/>
          <a:stretch/>
        </p:blipFill>
        <p:spPr>
          <a:xfrm>
            <a:off x="4136064" y="3036925"/>
            <a:ext cx="5007936" cy="164671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9940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8CD64B-976E-45EE-9B66-8EE429DF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46611"/>
          </a:xfrm>
        </p:spPr>
        <p:txBody>
          <a:bodyPr/>
          <a:lstStyle/>
          <a:p>
            <a:r>
              <a:rPr lang="pt-BR" dirty="0"/>
              <a:t>Exemplo de </a:t>
            </a:r>
            <a:r>
              <a:rPr lang="pt-BR" dirty="0" smtClean="0"/>
              <a:t>classe (2)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9ECB3A67-E300-43DB-97EF-9761899FA63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9</a:t>
            </a:fld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73844" y="1417638"/>
            <a:ext cx="3425868" cy="41878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Class</a:t>
            </a:r>
            <a:r>
              <a:rPr lang="pt-BR" b="0" dirty="0">
                <a:solidFill>
                  <a:schemeClr val="tx1"/>
                </a:solidFill>
              </a:rPr>
              <a:t> Aluno{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private</a:t>
            </a:r>
            <a:r>
              <a:rPr lang="pt-BR" b="0" dirty="0">
                <a:solidFill>
                  <a:schemeClr val="tx1"/>
                </a:solidFill>
              </a:rPr>
              <a:t> 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private</a:t>
            </a:r>
            <a:r>
              <a:rPr lang="pt-BR" b="0" dirty="0">
                <a:solidFill>
                  <a:schemeClr val="tx1"/>
                </a:solidFill>
              </a:rPr>
              <a:t> $nome;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setMat</a:t>
            </a:r>
            <a:r>
              <a:rPr lang="pt-BR" b="0" dirty="0">
                <a:solidFill>
                  <a:schemeClr val="tx1"/>
                </a:solidFill>
              </a:rPr>
              <a:t>($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$</a:t>
            </a:r>
            <a:r>
              <a:rPr lang="pt-BR" dirty="0" err="1">
                <a:solidFill>
                  <a:schemeClr val="tx1"/>
                </a:solidFill>
              </a:rPr>
              <a:t>this</a:t>
            </a:r>
            <a:r>
              <a:rPr lang="pt-BR" dirty="0">
                <a:solidFill>
                  <a:schemeClr val="tx1"/>
                </a:solidFill>
              </a:rPr>
              <a:t>-</a:t>
            </a:r>
            <a:r>
              <a:rPr lang="pt-BR" b="0" dirty="0">
                <a:solidFill>
                  <a:schemeClr val="tx1"/>
                </a:solidFill>
              </a:rPr>
              <a:t>&gt;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 = 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getMat</a:t>
            </a:r>
            <a:r>
              <a:rPr lang="pt-BR" b="0" dirty="0">
                <a:solidFill>
                  <a:schemeClr val="tx1"/>
                </a:solidFill>
              </a:rPr>
              <a:t>(){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</a:t>
            </a:r>
            <a:r>
              <a:rPr lang="pt-BR" b="0" dirty="0" err="1">
                <a:solidFill>
                  <a:schemeClr val="tx1"/>
                </a:solidFill>
              </a:rPr>
              <a:t>return</a:t>
            </a:r>
            <a:r>
              <a:rPr lang="pt-BR" b="0" dirty="0">
                <a:solidFill>
                  <a:schemeClr val="tx1"/>
                </a:solidFill>
              </a:rPr>
              <a:t>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setNome</a:t>
            </a:r>
            <a:r>
              <a:rPr lang="pt-BR" b="0" dirty="0">
                <a:solidFill>
                  <a:schemeClr val="tx1"/>
                </a:solidFill>
              </a:rPr>
              <a:t>($nome){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-&gt;nome = $nome;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getNome</a:t>
            </a:r>
            <a:r>
              <a:rPr lang="pt-BR" b="0" dirty="0">
                <a:solidFill>
                  <a:schemeClr val="tx1"/>
                </a:solidFill>
              </a:rPr>
              <a:t>(){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</a:t>
            </a:r>
            <a:r>
              <a:rPr lang="pt-BR" b="0" dirty="0" err="1">
                <a:solidFill>
                  <a:schemeClr val="tx1"/>
                </a:solidFill>
              </a:rPr>
              <a:t>return</a:t>
            </a:r>
            <a:r>
              <a:rPr lang="pt-BR" b="0" dirty="0">
                <a:solidFill>
                  <a:schemeClr val="tx1"/>
                </a:solidFill>
              </a:rPr>
              <a:t>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-&gt;nome;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?&gt;</a:t>
            </a:r>
          </a:p>
        </p:txBody>
      </p:sp>
      <p:sp>
        <p:nvSpPr>
          <p:cNvPr id="6" name="Retângulo 5"/>
          <p:cNvSpPr/>
          <p:nvPr/>
        </p:nvSpPr>
        <p:spPr>
          <a:xfrm>
            <a:off x="4114800" y="1695685"/>
            <a:ext cx="4572000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require</a:t>
            </a:r>
            <a:r>
              <a:rPr lang="pt-BR" dirty="0">
                <a:solidFill>
                  <a:schemeClr val="tx1"/>
                </a:solidFill>
              </a:rPr>
              <a:t>("</a:t>
            </a:r>
            <a:r>
              <a:rPr lang="pt-BR" dirty="0" err="1">
                <a:solidFill>
                  <a:schemeClr val="tx1"/>
                </a:solidFill>
              </a:rPr>
              <a:t>ClasseAluno.php</a:t>
            </a:r>
            <a:r>
              <a:rPr lang="pt-BR" dirty="0">
                <a:solidFill>
                  <a:schemeClr val="tx1"/>
                </a:solidFill>
              </a:rPr>
              <a:t>");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$aluno1 = </a:t>
            </a:r>
            <a:r>
              <a:rPr lang="pt-BR" dirty="0">
                <a:solidFill>
                  <a:schemeClr val="tx1"/>
                </a:solidFill>
              </a:rPr>
              <a:t>new Aluno();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$aluno1-&gt;</a:t>
            </a:r>
            <a:r>
              <a:rPr lang="pt-BR" b="0" dirty="0" err="1">
                <a:solidFill>
                  <a:schemeClr val="tx1"/>
                </a:solidFill>
              </a:rPr>
              <a:t>setMat</a:t>
            </a:r>
            <a:r>
              <a:rPr lang="pt-BR" b="0" dirty="0">
                <a:solidFill>
                  <a:schemeClr val="tx1"/>
                </a:solidFill>
              </a:rPr>
              <a:t>(123);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$aluno1-&gt;</a:t>
            </a:r>
            <a:r>
              <a:rPr lang="pt-BR" b="0" dirty="0" err="1">
                <a:solidFill>
                  <a:schemeClr val="tx1"/>
                </a:solidFill>
              </a:rPr>
              <a:t>setNome</a:t>
            </a:r>
            <a:r>
              <a:rPr lang="pt-BR" b="0" dirty="0">
                <a:solidFill>
                  <a:schemeClr val="tx1"/>
                </a:solidFill>
              </a:rPr>
              <a:t>("Jose");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echo</a:t>
            </a:r>
            <a:r>
              <a:rPr lang="pt-BR" b="0" dirty="0">
                <a:solidFill>
                  <a:schemeClr val="tx1"/>
                </a:solidFill>
              </a:rPr>
              <a:t> "O aluno ".$aluno1-&gt;</a:t>
            </a:r>
            <a:r>
              <a:rPr lang="pt-BR" b="0" dirty="0" err="1">
                <a:solidFill>
                  <a:schemeClr val="tx1"/>
                </a:solidFill>
              </a:rPr>
              <a:t>getNome</a:t>
            </a:r>
            <a:r>
              <a:rPr lang="pt-BR" b="0" dirty="0">
                <a:solidFill>
                  <a:schemeClr val="tx1"/>
                </a:solidFill>
              </a:rPr>
              <a:t>()." tem matricula ".$aluno1-&gt;</a:t>
            </a:r>
            <a:r>
              <a:rPr lang="pt-BR" b="0" dirty="0" err="1">
                <a:solidFill>
                  <a:schemeClr val="tx1"/>
                </a:solidFill>
              </a:rPr>
              <a:t>getMat</a:t>
            </a:r>
            <a:r>
              <a:rPr lang="pt-BR" b="0" dirty="0">
                <a:solidFill>
                  <a:schemeClr val="tx1"/>
                </a:solidFill>
              </a:rPr>
              <a:t>();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?&gt;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450654"/>
            <a:ext cx="4914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0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E3A64BD5CEFD4DB01E6DCCCC54EBDB" ma:contentTypeVersion="2" ma:contentTypeDescription="Crie um novo documento." ma:contentTypeScope="" ma:versionID="7f48f1de1047699f630dcaa69daf5e8f">
  <xsd:schema xmlns:xsd="http://www.w3.org/2001/XMLSchema" xmlns:xs="http://www.w3.org/2001/XMLSchema" xmlns:p="http://schemas.microsoft.com/office/2006/metadata/properties" xmlns:ns2="96ac3046-98b7-4a4d-8b44-ec3f9bcf045f" targetNamespace="http://schemas.microsoft.com/office/2006/metadata/properties" ma:root="true" ma:fieldsID="795f255a7725dc3d23484d4e013abaec" ns2:_="">
    <xsd:import namespace="96ac3046-98b7-4a4d-8b44-ec3f9bcf04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c3046-98b7-4a4d-8b44-ec3f9bcf0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1E4663-2DA0-4552-91C1-6097252CC35B}"/>
</file>

<file path=customXml/itemProps2.xml><?xml version="1.0" encoding="utf-8"?>
<ds:datastoreItem xmlns:ds="http://schemas.openxmlformats.org/officeDocument/2006/customXml" ds:itemID="{D89528E6-730C-4980-8410-DFE12124BE21}"/>
</file>

<file path=customXml/itemProps3.xml><?xml version="1.0" encoding="utf-8"?>
<ds:datastoreItem xmlns:ds="http://schemas.openxmlformats.org/officeDocument/2006/customXml" ds:itemID="{466659A3-D58A-47E2-A35A-1BD89A547BA2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30934</TotalTime>
  <Words>2425</Words>
  <Application>Microsoft Office PowerPoint</Application>
  <PresentationFormat>Apresentação na tela (4:3)</PresentationFormat>
  <Paragraphs>429</Paragraphs>
  <Slides>32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5" baseType="lpstr">
      <vt:lpstr>MS PGothic</vt:lpstr>
      <vt:lpstr>Arial</vt:lpstr>
      <vt:lpstr>Comic Sans MS</vt:lpstr>
      <vt:lpstr>Consolas</vt:lpstr>
      <vt:lpstr>Courier New</vt:lpstr>
      <vt:lpstr>Lucida Sans Unicode</vt:lpstr>
      <vt:lpstr>Times</vt:lpstr>
      <vt:lpstr>Times New Roman</vt:lpstr>
      <vt:lpstr>Titillium Web Light</vt:lpstr>
      <vt:lpstr>Tw Cen MT</vt:lpstr>
      <vt:lpstr>Verdana</vt:lpstr>
      <vt:lpstr>Wingdings</vt:lpstr>
      <vt:lpstr>Gotícula</vt:lpstr>
      <vt:lpstr>Apresentação do PowerPoint</vt:lpstr>
      <vt:lpstr>Objetivo</vt:lpstr>
      <vt:lpstr>Orientação a Objetos em PHP</vt:lpstr>
      <vt:lpstr>Definindo uma classe</vt:lpstr>
      <vt:lpstr>Definindo uma classe</vt:lpstr>
      <vt:lpstr>As palavras-chave private e protected</vt:lpstr>
      <vt:lpstr>Definindo uma classe </vt:lpstr>
      <vt:lpstr>Exemplo de classe</vt:lpstr>
      <vt:lpstr>Exemplo de classe (2)</vt:lpstr>
      <vt:lpstr>Construtores</vt:lpstr>
      <vt:lpstr>Exemplo de Construtores</vt:lpstr>
      <vt:lpstr>Exercício 1</vt:lpstr>
      <vt:lpstr>Exercício 2</vt:lpstr>
      <vt:lpstr>Relembrando os Arrays</vt:lpstr>
      <vt:lpstr>Exercício 3</vt:lpstr>
      <vt:lpstr>Apresentação do PowerPoint</vt:lpstr>
      <vt:lpstr>Exemplo de Herança</vt:lpstr>
      <vt:lpstr>Construtores na Herança</vt:lpstr>
      <vt:lpstr>Apresentação do PowerPoint</vt:lpstr>
      <vt:lpstr>Apresentação do PowerPoint</vt:lpstr>
      <vt:lpstr>Destrutor</vt:lpstr>
      <vt:lpstr>Destrutor</vt:lpstr>
      <vt:lpstr>Métodos abstratos e Interfaces</vt:lpstr>
      <vt:lpstr>Classes e método abstratos</vt:lpstr>
      <vt:lpstr>Interfaces</vt:lpstr>
      <vt:lpstr>A palavra-chave final</vt:lpstr>
      <vt:lpstr>A palavra-chave final</vt:lpstr>
      <vt:lpstr>Apresentação do PowerPoint</vt:lpstr>
      <vt:lpstr>Variáveis e métodos estáticos</vt:lpstr>
      <vt:lpstr>Variáveis e métodos estáticos</vt:lpstr>
      <vt:lpstr>Variáveis e métodos estáticos</vt:lpstr>
      <vt:lpstr>BIBLIOGRAFIA</vt:lpstr>
    </vt:vector>
  </TitlesOfParts>
  <Company>ATLAS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models with ATL</dc:title>
  <dc:subject>The ATLAS Transformation Language</dc:subject>
  <dc:creator>Frédéric Jouault</dc:creator>
  <cp:lastModifiedBy>ANA</cp:lastModifiedBy>
  <cp:revision>962</cp:revision>
  <dcterms:created xsi:type="dcterms:W3CDTF">2000-01-20T14:21:25Z</dcterms:created>
  <dcterms:modified xsi:type="dcterms:W3CDTF">2021-03-04T12:26:03Z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0x0101000CE3A64BD5CEFD4DB01E6DCCCC54EBDB</vt:lpwstr>
  </property>
</Properties>
</file>