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79" r:id="rId2"/>
    <p:sldId id="450" r:id="rId3"/>
    <p:sldId id="451" r:id="rId4"/>
    <p:sldId id="447" r:id="rId5"/>
    <p:sldId id="452" r:id="rId6"/>
    <p:sldId id="453" r:id="rId7"/>
    <p:sldId id="466" r:id="rId8"/>
    <p:sldId id="455" r:id="rId9"/>
    <p:sldId id="457" r:id="rId10"/>
    <p:sldId id="458" r:id="rId11"/>
    <p:sldId id="460" r:id="rId12"/>
    <p:sldId id="463" r:id="rId13"/>
    <p:sldId id="464" r:id="rId14"/>
    <p:sldId id="467" r:id="rId1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486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5260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14402"/>
            <a:ext cx="4044462" cy="52117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2338" y="914402"/>
            <a:ext cx="4044462" cy="52117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797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8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51" r:id="rId12"/>
    <p:sldLayoutId id="2147483663" r:id="rId13"/>
    <p:sldLayoutId id="2147483664" r:id="rId14"/>
    <p:sldLayoutId id="214748367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Linguagens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III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 View Controller (MVC)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ilustrar vamos ver a aplicação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1503123" y="2166167"/>
            <a:ext cx="176606" cy="1302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/>
          <p:nvPr/>
        </p:nvCxnSpPr>
        <p:spPr>
          <a:xfrm flipV="1">
            <a:off x="3122766" y="4216482"/>
            <a:ext cx="1449234" cy="6752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6200000" flipH="1">
            <a:off x="4493786" y="3053292"/>
            <a:ext cx="1408769" cy="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1" y="3468479"/>
            <a:ext cx="2886075" cy="2266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5" y="5731383"/>
            <a:ext cx="203835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37" y="2475497"/>
            <a:ext cx="95250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4772416" y="3918545"/>
            <a:ext cx="1803748" cy="99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ControladorLivro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936879" y="4601954"/>
            <a:ext cx="1803748" cy="49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Livro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936879" y="5483313"/>
            <a:ext cx="1803748" cy="49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</a:t>
            </a:r>
            <a:r>
              <a:rPr lang="pt-BR" dirty="0" err="1" smtClean="0"/>
              <a:t>LivroDAO</a:t>
            </a:r>
            <a:endParaRPr lang="pt-BR" dirty="0"/>
          </a:p>
        </p:txBody>
      </p:sp>
      <p:cxnSp>
        <p:nvCxnSpPr>
          <p:cNvPr id="15" name="Conector angulado 14"/>
          <p:cNvCxnSpPr>
            <a:stCxn id="9" idx="3"/>
            <a:endCxn id="18" idx="0"/>
          </p:cNvCxnSpPr>
          <p:nvPr/>
        </p:nvCxnSpPr>
        <p:spPr>
          <a:xfrm>
            <a:off x="6576164" y="4414374"/>
            <a:ext cx="1262589" cy="187580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18" idx="2"/>
            <a:endCxn id="19" idx="0"/>
          </p:cNvCxnSpPr>
          <p:nvPr/>
        </p:nvCxnSpPr>
        <p:spPr>
          <a:xfrm rot="5400000">
            <a:off x="7646143" y="5290703"/>
            <a:ext cx="385220" cy="12700"/>
          </a:xfrm>
          <a:prstGeom prst="bentConnector3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9" idx="2"/>
            <a:endCxn id="5" idx="3"/>
          </p:cNvCxnSpPr>
          <p:nvPr/>
        </p:nvCxnSpPr>
        <p:spPr>
          <a:xfrm rot="5400000">
            <a:off x="4278896" y="4650313"/>
            <a:ext cx="1135505" cy="16552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9" idx="0"/>
            <a:endCxn id="6" idx="2"/>
          </p:cNvCxnSpPr>
          <p:nvPr/>
        </p:nvCxnSpPr>
        <p:spPr>
          <a:xfrm rot="5400000" flipH="1" flipV="1">
            <a:off x="6496352" y="2063011"/>
            <a:ext cx="1033473" cy="2677597"/>
          </a:xfrm>
          <a:prstGeom prst="bentConnector3">
            <a:avLst>
              <a:gd name="adj1" fmla="val 18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11" y="1301289"/>
            <a:ext cx="2028825" cy="1047750"/>
          </a:xfrm>
          <a:prstGeom prst="rect">
            <a:avLst/>
          </a:prstGeom>
        </p:spPr>
      </p:pic>
      <p:cxnSp>
        <p:nvCxnSpPr>
          <p:cNvPr id="23" name="Conector de seta reta 22"/>
          <p:cNvCxnSpPr/>
          <p:nvPr/>
        </p:nvCxnSpPr>
        <p:spPr>
          <a:xfrm flipV="1">
            <a:off x="1039660" y="1702756"/>
            <a:ext cx="2324124" cy="391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73" y="1381653"/>
            <a:ext cx="2886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a camada </a:t>
            </a:r>
            <a:r>
              <a:rPr lang="pt-BR" dirty="0" err="1" smtClean="0"/>
              <a:t>Model</a:t>
            </a:r>
            <a:r>
              <a:rPr lang="pt-BR" dirty="0" smtClean="0"/>
              <a:t>: </a:t>
            </a:r>
            <a:br>
              <a:rPr lang="pt-BR" dirty="0" smtClean="0"/>
            </a:br>
            <a:r>
              <a:rPr lang="pt-BR" dirty="0" err="1" smtClean="0"/>
              <a:t>Livro.php</a:t>
            </a:r>
            <a:r>
              <a:rPr lang="pt-BR" dirty="0" smtClean="0"/>
              <a:t> e </a:t>
            </a:r>
            <a:r>
              <a:rPr lang="pt-BR" dirty="0" err="1" smtClean="0"/>
              <a:t>LivroDAO.php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3925943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dirty="0"/>
              <a:t>&lt;?</a:t>
            </a:r>
            <a:r>
              <a:rPr lang="pt-BR" sz="1100" dirty="0" err="1"/>
              <a:t>php</a:t>
            </a:r>
            <a:endParaRPr lang="pt-BR" sz="1100" dirty="0"/>
          </a:p>
          <a:p>
            <a:pPr marL="0" indent="0">
              <a:buNone/>
            </a:pPr>
            <a:r>
              <a:rPr lang="pt-BR" sz="1100" dirty="0" err="1"/>
              <a:t>require</a:t>
            </a:r>
            <a:r>
              <a:rPr lang="pt-BR" sz="1100" dirty="0"/>
              <a:t> "</a:t>
            </a:r>
            <a:r>
              <a:rPr lang="pt-BR" sz="1100" dirty="0" err="1"/>
              <a:t>LivroDAO.php</a:t>
            </a:r>
            <a:r>
              <a:rPr lang="pt-BR" sz="1100" dirty="0"/>
              <a:t>";</a:t>
            </a:r>
          </a:p>
          <a:p>
            <a:pPr marL="0" indent="0">
              <a:buNone/>
            </a:pPr>
            <a:r>
              <a:rPr lang="pt-BR" sz="1100" b="1" dirty="0" err="1"/>
              <a:t>class</a:t>
            </a:r>
            <a:r>
              <a:rPr lang="pt-BR" sz="1100" b="1" dirty="0"/>
              <a:t> Livro{</a:t>
            </a:r>
          </a:p>
          <a:p>
            <a:pPr marL="0" indent="0">
              <a:buNone/>
            </a:pPr>
            <a:r>
              <a:rPr lang="pt-BR" sz="1100" dirty="0" err="1"/>
              <a:t>private</a:t>
            </a:r>
            <a:r>
              <a:rPr lang="pt-BR" sz="1100" dirty="0"/>
              <a:t> $</a:t>
            </a:r>
            <a:r>
              <a:rPr lang="pt-BR" sz="1100" dirty="0" err="1"/>
              <a:t>codigo</a:t>
            </a:r>
            <a:r>
              <a:rPr lang="pt-BR" sz="1100" dirty="0"/>
              <a:t>;</a:t>
            </a:r>
          </a:p>
          <a:p>
            <a:pPr marL="0" indent="0">
              <a:buNone/>
            </a:pPr>
            <a:r>
              <a:rPr lang="pt-BR" sz="1100" dirty="0" err="1"/>
              <a:t>private</a:t>
            </a:r>
            <a:r>
              <a:rPr lang="pt-BR" sz="1100" dirty="0"/>
              <a:t> $nome;</a:t>
            </a:r>
          </a:p>
          <a:p>
            <a:pPr marL="0" indent="0">
              <a:buNone/>
            </a:pPr>
            <a:r>
              <a:rPr lang="pt-BR" sz="1100" dirty="0" err="1"/>
              <a:t>private</a:t>
            </a:r>
            <a:r>
              <a:rPr lang="pt-BR" sz="1100" dirty="0"/>
              <a:t> $</a:t>
            </a:r>
            <a:r>
              <a:rPr lang="pt-BR" sz="1100" dirty="0" err="1"/>
              <a:t>edicao</a:t>
            </a:r>
            <a:r>
              <a:rPr lang="pt-BR" sz="1100" dirty="0"/>
              <a:t>;</a:t>
            </a:r>
          </a:p>
          <a:p>
            <a:pPr marL="0" indent="0">
              <a:buNone/>
            </a:pPr>
            <a:r>
              <a:rPr lang="pt-BR" sz="1100" dirty="0" err="1"/>
              <a:t>private</a:t>
            </a:r>
            <a:r>
              <a:rPr lang="pt-BR" sz="1100" dirty="0"/>
              <a:t> $ano;</a:t>
            </a:r>
          </a:p>
          <a:p>
            <a:pPr marL="0" indent="0">
              <a:buNone/>
            </a:pPr>
            <a:r>
              <a:rPr lang="pt-BR" sz="1100" dirty="0" err="1" smtClean="0"/>
              <a:t>function</a:t>
            </a:r>
            <a:r>
              <a:rPr lang="pt-BR" sz="1100" dirty="0" smtClean="0"/>
              <a:t> </a:t>
            </a:r>
            <a:r>
              <a:rPr lang="pt-BR" sz="1100" dirty="0"/>
              <a:t>__</a:t>
            </a:r>
            <a:r>
              <a:rPr lang="pt-BR" sz="1100" dirty="0" err="1"/>
              <a:t>costruct</a:t>
            </a:r>
            <a:r>
              <a:rPr lang="pt-BR" sz="1100" dirty="0"/>
              <a:t>($</a:t>
            </a:r>
            <a:r>
              <a:rPr lang="pt-BR" sz="1100" dirty="0" err="1"/>
              <a:t>codigo</a:t>
            </a:r>
            <a:r>
              <a:rPr lang="pt-BR" sz="1100" dirty="0"/>
              <a:t>, $nome="", $</a:t>
            </a:r>
            <a:r>
              <a:rPr lang="pt-BR" sz="1100" dirty="0" err="1"/>
              <a:t>edicao</a:t>
            </a:r>
            <a:r>
              <a:rPr lang="pt-BR" sz="1100" dirty="0"/>
              <a:t>="", $ano=""){</a:t>
            </a:r>
          </a:p>
          <a:p>
            <a:pPr marL="0" indent="0">
              <a:buNone/>
            </a:pPr>
            <a:r>
              <a:rPr lang="pt-BR" sz="1100" dirty="0"/>
              <a:t>$</a:t>
            </a:r>
            <a:r>
              <a:rPr lang="pt-BR" sz="1100" dirty="0" err="1"/>
              <a:t>this</a:t>
            </a:r>
            <a:r>
              <a:rPr lang="pt-BR" sz="1100" dirty="0"/>
              <a:t>-&gt;</a:t>
            </a:r>
            <a:r>
              <a:rPr lang="pt-BR" sz="1100" dirty="0" err="1"/>
              <a:t>codigo</a:t>
            </a:r>
            <a:r>
              <a:rPr lang="pt-BR" sz="1100" dirty="0"/>
              <a:t> = $</a:t>
            </a:r>
            <a:r>
              <a:rPr lang="pt-BR" sz="1100" dirty="0" err="1"/>
              <a:t>codigo</a:t>
            </a:r>
            <a:r>
              <a:rPr lang="pt-BR" sz="1100" dirty="0"/>
              <a:t>;</a:t>
            </a:r>
          </a:p>
          <a:p>
            <a:pPr marL="0" indent="0">
              <a:buNone/>
            </a:pPr>
            <a:r>
              <a:rPr lang="pt-BR" sz="1100" dirty="0"/>
              <a:t>$</a:t>
            </a:r>
            <a:r>
              <a:rPr lang="pt-BR" sz="1100" dirty="0" err="1"/>
              <a:t>this</a:t>
            </a:r>
            <a:r>
              <a:rPr lang="pt-BR" sz="1100" dirty="0"/>
              <a:t>-&gt;nome = $nome;</a:t>
            </a:r>
          </a:p>
          <a:p>
            <a:pPr marL="0" indent="0">
              <a:buNone/>
            </a:pPr>
            <a:r>
              <a:rPr lang="pt-BR" sz="1100" dirty="0"/>
              <a:t>$</a:t>
            </a:r>
            <a:r>
              <a:rPr lang="pt-BR" sz="1100" dirty="0" err="1"/>
              <a:t>this</a:t>
            </a:r>
            <a:r>
              <a:rPr lang="pt-BR" sz="1100" dirty="0"/>
              <a:t>-&gt;</a:t>
            </a:r>
            <a:r>
              <a:rPr lang="pt-BR" sz="1100" dirty="0" err="1"/>
              <a:t>edicao</a:t>
            </a:r>
            <a:r>
              <a:rPr lang="pt-BR" sz="1100" dirty="0"/>
              <a:t> = $</a:t>
            </a:r>
            <a:r>
              <a:rPr lang="pt-BR" sz="1100" dirty="0" err="1"/>
              <a:t>edicao</a:t>
            </a:r>
            <a:r>
              <a:rPr lang="pt-BR" sz="1100" dirty="0"/>
              <a:t>;</a:t>
            </a:r>
          </a:p>
          <a:p>
            <a:pPr marL="0" indent="0">
              <a:buNone/>
            </a:pPr>
            <a:r>
              <a:rPr lang="pt-BR" sz="1100" dirty="0"/>
              <a:t>$</a:t>
            </a:r>
            <a:r>
              <a:rPr lang="pt-BR" sz="1100" dirty="0" err="1"/>
              <a:t>this</a:t>
            </a:r>
            <a:r>
              <a:rPr lang="pt-BR" sz="1100" dirty="0"/>
              <a:t>-&gt;ano = $ano;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err="1" smtClean="0"/>
              <a:t>public</a:t>
            </a:r>
            <a:r>
              <a:rPr lang="pt-BR" sz="1100" dirty="0" smtClean="0"/>
              <a:t> </a:t>
            </a:r>
            <a:r>
              <a:rPr lang="pt-BR" sz="1100" dirty="0" err="1"/>
              <a:t>function</a:t>
            </a:r>
            <a:r>
              <a:rPr lang="pt-BR" sz="1100" dirty="0"/>
              <a:t> incluir(){</a:t>
            </a:r>
          </a:p>
          <a:p>
            <a:pPr marL="0" indent="0">
              <a:buNone/>
            </a:pPr>
            <a:r>
              <a:rPr lang="pt-BR" sz="1100" dirty="0"/>
              <a:t>$livro = new </a:t>
            </a:r>
            <a:r>
              <a:rPr lang="pt-BR" sz="1100" dirty="0" err="1"/>
              <a:t>LivroDAO</a:t>
            </a:r>
            <a:r>
              <a:rPr lang="pt-BR" sz="1100" dirty="0"/>
              <a:t>();</a:t>
            </a:r>
          </a:p>
          <a:p>
            <a:pPr marL="0" indent="0">
              <a:buNone/>
            </a:pPr>
            <a:r>
              <a:rPr lang="pt-BR" sz="1100" dirty="0" err="1"/>
              <a:t>return</a:t>
            </a:r>
            <a:r>
              <a:rPr lang="pt-BR" sz="1100" dirty="0"/>
              <a:t> $livro-&gt;incluir($</a:t>
            </a:r>
            <a:r>
              <a:rPr lang="pt-BR" sz="1100" dirty="0" err="1"/>
              <a:t>this</a:t>
            </a:r>
            <a:r>
              <a:rPr lang="pt-BR" sz="1100" dirty="0"/>
              <a:t>);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function</a:t>
            </a:r>
            <a:r>
              <a:rPr lang="pt-BR" sz="1100" dirty="0"/>
              <a:t> pesquisar(){</a:t>
            </a:r>
          </a:p>
          <a:p>
            <a:pPr marL="0" indent="0">
              <a:buNone/>
            </a:pPr>
            <a:r>
              <a:rPr lang="pt-BR" sz="1100" dirty="0"/>
              <a:t>$livro = new </a:t>
            </a:r>
            <a:r>
              <a:rPr lang="pt-BR" sz="1100" dirty="0" err="1"/>
              <a:t>LivroDAO</a:t>
            </a:r>
            <a:r>
              <a:rPr lang="pt-BR" sz="1100" dirty="0"/>
              <a:t>();</a:t>
            </a:r>
          </a:p>
          <a:p>
            <a:pPr marL="0" indent="0">
              <a:buNone/>
            </a:pPr>
            <a:r>
              <a:rPr lang="pt-BR" sz="1100" dirty="0" err="1"/>
              <a:t>return</a:t>
            </a:r>
            <a:r>
              <a:rPr lang="pt-BR" sz="1100" dirty="0"/>
              <a:t> $livro-&gt;pesquisar($</a:t>
            </a:r>
            <a:r>
              <a:rPr lang="pt-BR" sz="1100" dirty="0" err="1"/>
              <a:t>this</a:t>
            </a:r>
            <a:r>
              <a:rPr lang="pt-BR" sz="1100" dirty="0"/>
              <a:t>);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smtClean="0"/>
              <a:t>//</a:t>
            </a:r>
            <a:r>
              <a:rPr lang="pt-BR" sz="1100" dirty="0" err="1" smtClean="0"/>
              <a:t>gets</a:t>
            </a:r>
            <a:r>
              <a:rPr lang="pt-BR" sz="1100" dirty="0" smtClean="0"/>
              <a:t> e sets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smtClean="0"/>
              <a:t>}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?&gt;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7995" y="4033381"/>
            <a:ext cx="2755726" cy="160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0" y="1728014"/>
            <a:ext cx="3925943" cy="3908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b="0" dirty="0"/>
              <a:t>&lt;?</a:t>
            </a:r>
            <a:r>
              <a:rPr lang="pt-BR" sz="1100" b="0" dirty="0" err="1"/>
              <a:t>php</a:t>
            </a:r>
            <a:endParaRPr lang="pt-BR" sz="1100" b="0" dirty="0"/>
          </a:p>
          <a:p>
            <a:pPr marL="0" indent="0">
              <a:buNone/>
            </a:pPr>
            <a:r>
              <a:rPr lang="pt-BR" sz="1100" dirty="0" err="1"/>
              <a:t>class</a:t>
            </a:r>
            <a:r>
              <a:rPr lang="pt-BR" sz="1100" dirty="0"/>
              <a:t> </a:t>
            </a:r>
            <a:r>
              <a:rPr lang="pt-BR" sz="1100" dirty="0" err="1"/>
              <a:t>LivroDAO</a:t>
            </a:r>
            <a:r>
              <a:rPr lang="pt-BR" sz="1100" dirty="0"/>
              <a:t>{</a:t>
            </a:r>
          </a:p>
          <a:p>
            <a:pPr marL="0" indent="0">
              <a:buNone/>
            </a:pPr>
            <a:r>
              <a:rPr lang="pt-BR" sz="1100" b="0" dirty="0" err="1"/>
              <a:t>public</a:t>
            </a:r>
            <a:r>
              <a:rPr lang="pt-BR" sz="1100" b="0" dirty="0"/>
              <a:t> </a:t>
            </a:r>
            <a:r>
              <a:rPr lang="pt-BR" sz="1100" b="0" dirty="0" err="1"/>
              <a:t>function</a:t>
            </a:r>
            <a:r>
              <a:rPr lang="pt-BR" sz="1100" b="0" dirty="0"/>
              <a:t> incluir($livro){</a:t>
            </a:r>
          </a:p>
          <a:p>
            <a:pPr marL="0" indent="0">
              <a:buNone/>
            </a:pPr>
            <a:r>
              <a:rPr lang="pt-BR" sz="1100" b="0" dirty="0"/>
              <a:t>//</a:t>
            </a:r>
            <a:r>
              <a:rPr lang="pt-BR" sz="1100" b="0" dirty="0" err="1"/>
              <a:t>codigo</a:t>
            </a:r>
            <a:r>
              <a:rPr lang="pt-BR" sz="1100" b="0" dirty="0"/>
              <a:t> para </a:t>
            </a:r>
            <a:r>
              <a:rPr lang="pt-BR" sz="1100" b="0" dirty="0" err="1"/>
              <a:t>conetar</a:t>
            </a:r>
            <a:r>
              <a:rPr lang="pt-BR" sz="1100" b="0" dirty="0"/>
              <a:t> e incluir no banco</a:t>
            </a:r>
          </a:p>
          <a:p>
            <a:pPr marL="0" indent="0">
              <a:buNone/>
            </a:pPr>
            <a:r>
              <a:rPr lang="pt-BR" sz="1100" b="0" dirty="0" err="1"/>
              <a:t>return</a:t>
            </a:r>
            <a:r>
              <a:rPr lang="pt-BR" sz="1100" b="0" dirty="0"/>
              <a:t> 1; //</a:t>
            </a:r>
            <a:r>
              <a:rPr lang="pt-BR" sz="1100" b="0" dirty="0" err="1"/>
              <a:t>incluido</a:t>
            </a:r>
            <a:r>
              <a:rPr lang="pt-BR" sz="1100" b="0" dirty="0"/>
              <a:t> com sucesso</a:t>
            </a:r>
          </a:p>
          <a:p>
            <a:pPr marL="0" indent="0">
              <a:buNone/>
            </a:pPr>
            <a:r>
              <a:rPr lang="pt-BR" sz="1100" b="0" dirty="0"/>
              <a:t>}</a:t>
            </a:r>
          </a:p>
          <a:p>
            <a:pPr marL="0" indent="0">
              <a:buNone/>
            </a:pPr>
            <a:r>
              <a:rPr lang="pt-BR" sz="1100" b="0" dirty="0" err="1"/>
              <a:t>public</a:t>
            </a:r>
            <a:r>
              <a:rPr lang="pt-BR" sz="1100" b="0" dirty="0"/>
              <a:t> </a:t>
            </a:r>
            <a:r>
              <a:rPr lang="pt-BR" sz="1100" b="0" dirty="0" err="1"/>
              <a:t>function</a:t>
            </a:r>
            <a:r>
              <a:rPr lang="pt-BR" sz="1100" b="0" dirty="0"/>
              <a:t> pesquisar($livro){</a:t>
            </a:r>
          </a:p>
          <a:p>
            <a:pPr marL="0" indent="0">
              <a:buNone/>
            </a:pPr>
            <a:r>
              <a:rPr lang="pt-BR" sz="1100" b="0" dirty="0"/>
              <a:t>//</a:t>
            </a:r>
            <a:r>
              <a:rPr lang="pt-BR" sz="1100" b="0" dirty="0" err="1"/>
              <a:t>codigo</a:t>
            </a:r>
            <a:r>
              <a:rPr lang="pt-BR" sz="1100" b="0" dirty="0"/>
              <a:t> para conectar e pesquisar no banco</a:t>
            </a:r>
          </a:p>
          <a:p>
            <a:pPr marL="0" indent="0">
              <a:buNone/>
            </a:pPr>
            <a:r>
              <a:rPr lang="pt-BR" sz="1100" b="0" dirty="0"/>
              <a:t>$livro-&gt;</a:t>
            </a:r>
            <a:r>
              <a:rPr lang="pt-BR" sz="1100" b="0" dirty="0" err="1"/>
              <a:t>setNome</a:t>
            </a:r>
            <a:r>
              <a:rPr lang="pt-BR" sz="1100" b="0" dirty="0"/>
              <a:t>("Origem");</a:t>
            </a:r>
          </a:p>
          <a:p>
            <a:pPr marL="0" indent="0">
              <a:buNone/>
            </a:pPr>
            <a:r>
              <a:rPr lang="pt-BR" sz="1100" b="0" dirty="0"/>
              <a:t>$livro-&gt;</a:t>
            </a:r>
            <a:r>
              <a:rPr lang="pt-BR" sz="1100" b="0" dirty="0" err="1"/>
              <a:t>setEdicao</a:t>
            </a:r>
            <a:r>
              <a:rPr lang="pt-BR" sz="1100" b="0" dirty="0"/>
              <a:t>(8);</a:t>
            </a:r>
          </a:p>
          <a:p>
            <a:pPr marL="0" indent="0">
              <a:buNone/>
            </a:pPr>
            <a:r>
              <a:rPr lang="pt-BR" sz="1100" b="0" dirty="0"/>
              <a:t>$livro-&gt;</a:t>
            </a:r>
            <a:r>
              <a:rPr lang="pt-BR" sz="1100" b="0" dirty="0" err="1"/>
              <a:t>setAno</a:t>
            </a:r>
            <a:r>
              <a:rPr lang="pt-BR" sz="1100" b="0" dirty="0"/>
              <a:t>(2017);</a:t>
            </a:r>
          </a:p>
          <a:p>
            <a:pPr marL="0" indent="0">
              <a:buNone/>
            </a:pPr>
            <a:r>
              <a:rPr lang="pt-BR" sz="1100" b="0" dirty="0" err="1"/>
              <a:t>return</a:t>
            </a:r>
            <a:r>
              <a:rPr lang="pt-BR" sz="1100" b="0" dirty="0"/>
              <a:t> </a:t>
            </a:r>
            <a:r>
              <a:rPr lang="pt-BR" sz="1100" b="0" dirty="0" err="1"/>
              <a:t>true</a:t>
            </a:r>
            <a:r>
              <a:rPr lang="pt-BR" sz="1100" b="0" dirty="0"/>
              <a:t>;</a:t>
            </a:r>
          </a:p>
          <a:p>
            <a:pPr marL="0" indent="0">
              <a:buNone/>
            </a:pPr>
            <a:r>
              <a:rPr lang="pt-BR" sz="1100" b="0" dirty="0"/>
              <a:t>}</a:t>
            </a:r>
          </a:p>
          <a:p>
            <a:pPr marL="0" indent="0">
              <a:buNone/>
            </a:pPr>
            <a:r>
              <a:rPr lang="pt-BR" sz="1100" b="0" dirty="0"/>
              <a:t>}</a:t>
            </a:r>
          </a:p>
          <a:p>
            <a:pPr marL="0" indent="0">
              <a:buNone/>
            </a:pPr>
            <a:r>
              <a:rPr lang="pt-BR" sz="11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532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dirty="0"/>
              <a:t>&lt;?</a:t>
            </a:r>
            <a:r>
              <a:rPr lang="pt-BR" sz="1100" dirty="0" err="1"/>
              <a:t>php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$</a:t>
            </a:r>
            <a:r>
              <a:rPr lang="pt-BR" sz="1100" dirty="0" err="1"/>
              <a:t>acao</a:t>
            </a:r>
            <a:r>
              <a:rPr lang="pt-BR" sz="1100" dirty="0"/>
              <a:t> = $_POST["</a:t>
            </a:r>
            <a:r>
              <a:rPr lang="pt-BR" sz="1100" dirty="0" err="1"/>
              <a:t>acao</a:t>
            </a:r>
            <a:r>
              <a:rPr lang="pt-BR" sz="1100" dirty="0"/>
              <a:t>"];</a:t>
            </a:r>
          </a:p>
          <a:p>
            <a:pPr marL="0" indent="0">
              <a:buNone/>
            </a:pPr>
            <a:r>
              <a:rPr lang="pt-BR" sz="1100" dirty="0"/>
              <a:t>$</a:t>
            </a:r>
            <a:r>
              <a:rPr lang="pt-BR" sz="1100" dirty="0" err="1"/>
              <a:t>codigo</a:t>
            </a:r>
            <a:r>
              <a:rPr lang="pt-BR" sz="1100" dirty="0"/>
              <a:t> = $_POST["</a:t>
            </a:r>
            <a:r>
              <a:rPr lang="pt-BR" sz="1100" dirty="0" err="1"/>
              <a:t>codLivro</a:t>
            </a:r>
            <a:r>
              <a:rPr lang="pt-BR" sz="1100" dirty="0"/>
              <a:t>"];</a:t>
            </a:r>
          </a:p>
          <a:p>
            <a:pPr marL="0" indent="0">
              <a:buNone/>
            </a:pPr>
            <a:r>
              <a:rPr lang="pt-BR" sz="1100" dirty="0" err="1"/>
              <a:t>require</a:t>
            </a:r>
            <a:r>
              <a:rPr lang="pt-BR" sz="1100" dirty="0"/>
              <a:t> "..\</a:t>
            </a:r>
            <a:r>
              <a:rPr lang="pt-BR" sz="1100" dirty="0" err="1"/>
              <a:t>Model</a:t>
            </a:r>
            <a:r>
              <a:rPr lang="pt-BR" sz="1100" dirty="0"/>
              <a:t>\</a:t>
            </a:r>
            <a:r>
              <a:rPr lang="pt-BR" sz="1100" dirty="0" err="1"/>
              <a:t>Livro.php</a:t>
            </a:r>
            <a:r>
              <a:rPr lang="pt-BR" sz="1100" dirty="0"/>
              <a:t>";</a:t>
            </a:r>
          </a:p>
          <a:p>
            <a:pPr marL="0" indent="0">
              <a:buNone/>
            </a:pPr>
            <a:r>
              <a:rPr lang="pt-BR" sz="1100" dirty="0" err="1"/>
              <a:t>if</a:t>
            </a:r>
            <a:r>
              <a:rPr lang="pt-BR" sz="1100" dirty="0"/>
              <a:t> ($</a:t>
            </a:r>
            <a:r>
              <a:rPr lang="pt-BR" sz="1100" dirty="0" err="1"/>
              <a:t>acao</a:t>
            </a:r>
            <a:r>
              <a:rPr lang="pt-BR" sz="1100" dirty="0"/>
              <a:t>=="consultar"){</a:t>
            </a:r>
          </a:p>
          <a:p>
            <a:pPr marL="0" indent="0">
              <a:buNone/>
            </a:pPr>
            <a:r>
              <a:rPr lang="pt-BR" sz="1100" b="1" dirty="0"/>
              <a:t>$</a:t>
            </a:r>
            <a:r>
              <a:rPr lang="pt-BR" sz="1100" b="1" dirty="0" err="1"/>
              <a:t>meuLivro</a:t>
            </a:r>
            <a:r>
              <a:rPr lang="pt-BR" sz="1100" b="1" dirty="0"/>
              <a:t> = new Livro($</a:t>
            </a:r>
            <a:r>
              <a:rPr lang="pt-BR" sz="1100" b="1" dirty="0" err="1"/>
              <a:t>codigo</a:t>
            </a:r>
            <a:r>
              <a:rPr lang="pt-BR" sz="1100" b="1" dirty="0"/>
              <a:t>);</a:t>
            </a:r>
          </a:p>
          <a:p>
            <a:pPr marL="0" indent="0">
              <a:buNone/>
            </a:pPr>
            <a:r>
              <a:rPr lang="pt-BR" sz="1100" dirty="0" err="1"/>
              <a:t>if</a:t>
            </a:r>
            <a:r>
              <a:rPr lang="pt-BR" sz="1100" dirty="0"/>
              <a:t> ( </a:t>
            </a:r>
            <a:r>
              <a:rPr lang="pt-BR" sz="1100" b="1" dirty="0"/>
              <a:t>$</a:t>
            </a:r>
            <a:r>
              <a:rPr lang="pt-BR" sz="1100" b="1" dirty="0" err="1"/>
              <a:t>meuLivro</a:t>
            </a:r>
            <a:r>
              <a:rPr lang="pt-BR" sz="1100" b="1" dirty="0"/>
              <a:t>-&gt;pesquisar() 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{</a:t>
            </a:r>
          </a:p>
          <a:p>
            <a:pPr marL="0" indent="0">
              <a:buNone/>
            </a:pPr>
            <a:r>
              <a:rPr lang="pt-BR" sz="1100" dirty="0" smtClean="0"/>
              <a:t>     header</a:t>
            </a:r>
            <a:r>
              <a:rPr lang="pt-BR" sz="1100" dirty="0"/>
              <a:t>('</a:t>
            </a:r>
            <a:r>
              <a:rPr lang="pt-BR" sz="1100" dirty="0" err="1"/>
              <a:t>Location</a:t>
            </a:r>
            <a:r>
              <a:rPr lang="pt-BR" sz="1100" dirty="0"/>
              <a:t>: ..\</a:t>
            </a:r>
            <a:r>
              <a:rPr lang="pt-BR" sz="1100" dirty="0" err="1"/>
              <a:t>View</a:t>
            </a:r>
            <a:r>
              <a:rPr lang="pt-BR" sz="1100" dirty="0"/>
              <a:t>\</a:t>
            </a:r>
            <a:r>
              <a:rPr lang="pt-BR" sz="1100" dirty="0" err="1"/>
              <a:t>Resposta.php</a:t>
            </a:r>
            <a:r>
              <a:rPr lang="pt-BR" sz="1100" dirty="0"/>
              <a:t>'); 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err="1"/>
              <a:t>else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{</a:t>
            </a:r>
          </a:p>
          <a:p>
            <a:pPr marL="0" indent="0">
              <a:buNone/>
            </a:pPr>
            <a:r>
              <a:rPr lang="pt-BR" sz="1100" dirty="0"/>
              <a:t>//chamar tela de erro</a:t>
            </a:r>
          </a:p>
          <a:p>
            <a:pPr marL="0" indent="0">
              <a:buNone/>
            </a:pPr>
            <a:r>
              <a:rPr lang="pt-BR" sz="1100" dirty="0"/>
              <a:t>} 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 err="1"/>
              <a:t>else</a:t>
            </a:r>
            <a:r>
              <a:rPr lang="pt-BR" sz="1100" dirty="0"/>
              <a:t>{</a:t>
            </a:r>
          </a:p>
          <a:p>
            <a:pPr marL="0" indent="0">
              <a:buNone/>
            </a:pPr>
            <a:r>
              <a:rPr lang="pt-BR" sz="1100" dirty="0" smtClean="0"/>
              <a:t>   $</a:t>
            </a:r>
            <a:r>
              <a:rPr lang="pt-BR" sz="1100" dirty="0"/>
              <a:t>nome = $_POST["</a:t>
            </a:r>
            <a:r>
              <a:rPr lang="pt-BR" sz="1100" dirty="0" err="1"/>
              <a:t>nomeLivro</a:t>
            </a:r>
            <a:r>
              <a:rPr lang="pt-BR" sz="1100" dirty="0"/>
              <a:t>"];</a:t>
            </a:r>
          </a:p>
          <a:p>
            <a:pPr marL="0" indent="0">
              <a:buNone/>
            </a:pPr>
            <a:r>
              <a:rPr lang="pt-BR" sz="1100" dirty="0" smtClean="0"/>
              <a:t>   $</a:t>
            </a:r>
            <a:r>
              <a:rPr lang="pt-BR" sz="1100" dirty="0" err="1"/>
              <a:t>edicao</a:t>
            </a:r>
            <a:r>
              <a:rPr lang="pt-BR" sz="1100" dirty="0"/>
              <a:t> = $_POST["</a:t>
            </a:r>
            <a:r>
              <a:rPr lang="pt-BR" sz="1100" dirty="0" err="1"/>
              <a:t>edicao</a:t>
            </a:r>
            <a:r>
              <a:rPr lang="pt-BR" sz="1100" dirty="0"/>
              <a:t>"];</a:t>
            </a:r>
          </a:p>
          <a:p>
            <a:pPr marL="0" indent="0">
              <a:buNone/>
            </a:pPr>
            <a:r>
              <a:rPr lang="pt-BR" sz="1100" dirty="0" smtClean="0"/>
              <a:t>   $</a:t>
            </a:r>
            <a:r>
              <a:rPr lang="pt-BR" sz="1100" dirty="0"/>
              <a:t>ano = $_POST["ano"];</a:t>
            </a:r>
          </a:p>
          <a:p>
            <a:pPr marL="0" indent="0">
              <a:buNone/>
            </a:pPr>
            <a:r>
              <a:rPr lang="pt-BR" sz="1100" dirty="0" smtClean="0"/>
              <a:t>   </a:t>
            </a:r>
            <a:r>
              <a:rPr lang="pt-BR" sz="1100" b="1" dirty="0" smtClean="0"/>
              <a:t>$</a:t>
            </a:r>
            <a:r>
              <a:rPr lang="pt-BR" sz="1100" b="1" dirty="0" err="1"/>
              <a:t>meuLivro</a:t>
            </a:r>
            <a:r>
              <a:rPr lang="pt-BR" sz="1100" b="1" dirty="0"/>
              <a:t> = new Livro($</a:t>
            </a:r>
            <a:r>
              <a:rPr lang="pt-BR" sz="1100" b="1" dirty="0" err="1"/>
              <a:t>codigo</a:t>
            </a:r>
            <a:r>
              <a:rPr lang="pt-BR" sz="1100" b="1" dirty="0"/>
              <a:t>, $nome, $</a:t>
            </a:r>
            <a:r>
              <a:rPr lang="pt-BR" sz="1100" b="1" dirty="0" err="1"/>
              <a:t>edicao</a:t>
            </a:r>
            <a:r>
              <a:rPr lang="pt-BR" sz="1100" b="1" dirty="0"/>
              <a:t>, $ano);</a:t>
            </a:r>
          </a:p>
          <a:p>
            <a:pPr marL="0" indent="0">
              <a:buNone/>
            </a:pPr>
            <a:r>
              <a:rPr lang="pt-BR" sz="1100" dirty="0" smtClean="0"/>
              <a:t>   </a:t>
            </a:r>
            <a:r>
              <a:rPr lang="pt-BR" sz="1100" dirty="0" err="1" smtClean="0"/>
              <a:t>if</a:t>
            </a:r>
            <a:r>
              <a:rPr lang="pt-BR" sz="1100" dirty="0" smtClean="0"/>
              <a:t> </a:t>
            </a:r>
            <a:r>
              <a:rPr lang="pt-BR" sz="1100" b="1" dirty="0"/>
              <a:t>($</a:t>
            </a:r>
            <a:r>
              <a:rPr lang="pt-BR" sz="1100" b="1" dirty="0" err="1"/>
              <a:t>meuLivro</a:t>
            </a:r>
            <a:r>
              <a:rPr lang="pt-BR" sz="1100" b="1" dirty="0"/>
              <a:t>-&gt;incluir()</a:t>
            </a:r>
            <a:r>
              <a:rPr lang="pt-BR" sz="1100" dirty="0"/>
              <a:t> &gt; 0){</a:t>
            </a:r>
          </a:p>
          <a:p>
            <a:pPr marL="0" indent="0">
              <a:buNone/>
            </a:pPr>
            <a:r>
              <a:rPr lang="pt-BR" sz="1100" dirty="0" smtClean="0"/>
              <a:t>       header</a:t>
            </a:r>
            <a:r>
              <a:rPr lang="pt-BR" sz="1100" dirty="0"/>
              <a:t>('</a:t>
            </a:r>
            <a:r>
              <a:rPr lang="pt-BR" sz="1100" dirty="0" err="1"/>
              <a:t>Location</a:t>
            </a:r>
            <a:r>
              <a:rPr lang="pt-BR" sz="1100" dirty="0"/>
              <a:t>: ..\</a:t>
            </a:r>
            <a:r>
              <a:rPr lang="pt-BR" sz="1100" dirty="0" err="1"/>
              <a:t>View</a:t>
            </a:r>
            <a:r>
              <a:rPr lang="pt-BR" sz="1100" dirty="0"/>
              <a:t>\</a:t>
            </a:r>
            <a:r>
              <a:rPr lang="pt-BR" sz="1100" dirty="0" err="1"/>
              <a:t>Sucesso.php</a:t>
            </a:r>
            <a:r>
              <a:rPr lang="pt-BR" sz="1100" dirty="0"/>
              <a:t>'); </a:t>
            </a:r>
          </a:p>
          <a:p>
            <a:pPr marL="0" indent="0">
              <a:buNone/>
            </a:pPr>
            <a:r>
              <a:rPr lang="pt-BR" sz="1100" dirty="0" smtClean="0"/>
              <a:t>    }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/>
              <a:t>?&gt; 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2579204"/>
            <a:ext cx="5472608" cy="1842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57200" y="4436912"/>
            <a:ext cx="547260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o controlador para uma das telas do seu sistema de chamados, ex. cadastro de setor.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3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Vamos agora alterar a tela de consulta do livro para visualizar os dados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1503123" y="2166167"/>
            <a:ext cx="176606" cy="1302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/>
          <p:nvPr/>
        </p:nvCxnSpPr>
        <p:spPr>
          <a:xfrm flipV="1">
            <a:off x="3122766" y="4216482"/>
            <a:ext cx="1449234" cy="6752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6200000" flipH="1">
            <a:off x="4493786" y="3053292"/>
            <a:ext cx="1408769" cy="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1" y="3468479"/>
            <a:ext cx="2886075" cy="2266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5" y="5731383"/>
            <a:ext cx="203835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4772416" y="3918545"/>
            <a:ext cx="1803748" cy="99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ControladorLivro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936879" y="4601954"/>
            <a:ext cx="1803748" cy="49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Livro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936879" y="5483313"/>
            <a:ext cx="1803748" cy="49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</a:t>
            </a:r>
            <a:r>
              <a:rPr lang="pt-BR" dirty="0" err="1" smtClean="0"/>
              <a:t>LivroDAO</a:t>
            </a:r>
            <a:endParaRPr lang="pt-BR" dirty="0"/>
          </a:p>
        </p:txBody>
      </p:sp>
      <p:cxnSp>
        <p:nvCxnSpPr>
          <p:cNvPr id="15" name="Conector angulado 14"/>
          <p:cNvCxnSpPr>
            <a:stCxn id="9" idx="3"/>
            <a:endCxn id="18" idx="0"/>
          </p:cNvCxnSpPr>
          <p:nvPr/>
        </p:nvCxnSpPr>
        <p:spPr>
          <a:xfrm>
            <a:off x="6576164" y="4414374"/>
            <a:ext cx="1262589" cy="187580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18" idx="2"/>
            <a:endCxn id="19" idx="0"/>
          </p:cNvCxnSpPr>
          <p:nvPr/>
        </p:nvCxnSpPr>
        <p:spPr>
          <a:xfrm rot="5400000">
            <a:off x="7646143" y="5290703"/>
            <a:ext cx="385220" cy="12700"/>
          </a:xfrm>
          <a:prstGeom prst="bentConnector3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9" idx="2"/>
            <a:endCxn id="5" idx="3"/>
          </p:cNvCxnSpPr>
          <p:nvPr/>
        </p:nvCxnSpPr>
        <p:spPr>
          <a:xfrm rot="5400000">
            <a:off x="4278896" y="4650313"/>
            <a:ext cx="1135505" cy="16552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endCxn id="20" idx="2"/>
          </p:cNvCxnSpPr>
          <p:nvPr/>
        </p:nvCxnSpPr>
        <p:spPr>
          <a:xfrm flipV="1">
            <a:off x="6493604" y="3767204"/>
            <a:ext cx="1351500" cy="5629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1" y="1301289"/>
            <a:ext cx="2028825" cy="1047750"/>
          </a:xfrm>
          <a:prstGeom prst="rect">
            <a:avLst/>
          </a:prstGeom>
        </p:spPr>
      </p:pic>
      <p:cxnSp>
        <p:nvCxnSpPr>
          <p:cNvPr id="23" name="Conector de seta reta 22"/>
          <p:cNvCxnSpPr/>
          <p:nvPr/>
        </p:nvCxnSpPr>
        <p:spPr>
          <a:xfrm flipV="1">
            <a:off x="1039660" y="1702756"/>
            <a:ext cx="2324124" cy="391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73" y="1381653"/>
            <a:ext cx="2886075" cy="115252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979" y="1481204"/>
            <a:ext cx="2762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52593"/>
            <a:ext cx="8229600" cy="342900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t-BR" altLang="pt-BR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 Padrão de </a:t>
            </a:r>
            <a:r>
              <a:rPr lang="pt-BR" altLang="pt-BR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Projeto? </a:t>
            </a:r>
            <a:endParaRPr lang="en-US" altLang="pt-BR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7538" y="2463715"/>
            <a:ext cx="4044462" cy="2602281"/>
          </a:xfrm>
        </p:spPr>
        <p:txBody>
          <a:bodyPr>
            <a:normAutofit lnSpcReduction="10000"/>
          </a:bodyPr>
          <a:lstStyle/>
          <a:p>
            <a:r>
              <a:rPr lang="pt-BR" altLang="pt-BR" sz="1650" dirty="0"/>
              <a:t>Christopher Alexander sobre padrões de </a:t>
            </a:r>
            <a:r>
              <a:rPr lang="pt-BR" altLang="pt-BR" sz="1650" dirty="0" smtClean="0"/>
              <a:t>projeto:</a:t>
            </a:r>
            <a:endParaRPr lang="pt-BR" altLang="pt-BR" sz="1650" dirty="0"/>
          </a:p>
          <a:p>
            <a:pPr lvl="1"/>
            <a:r>
              <a:rPr lang="pt-BR" altLang="pt-BR" sz="1650" dirty="0"/>
              <a:t>“Cada padrão descreve um problema que ocorre repetidas vezes em nosso ambiente, e então descreve a essência da solução para aquele problema, de tal maneira que seja possível usar essa solução milhões de vezes sem nunca fazê-la da mesma forma duas vezes”.</a:t>
            </a:r>
          </a:p>
          <a:p>
            <a:pPr>
              <a:buFontTx/>
              <a:buNone/>
            </a:pPr>
            <a:endParaRPr lang="en-US" altLang="pt-BR" sz="1650" dirty="0"/>
          </a:p>
        </p:txBody>
      </p:sp>
      <p:pic>
        <p:nvPicPr>
          <p:cNvPr id="361479" name="Picture 7" descr="Qffs+v35lepb7uzFgAhGXBESOJkPvEcTSEYXUkbSrFC1SKExPP9p43NDyJBUMO3i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9714" y="1491356"/>
            <a:ext cx="2327764" cy="3864769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pt-BR" alt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 Padrão de </a:t>
            </a:r>
            <a:r>
              <a:rPr lang="pt-BR" altLang="pt-BR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Projeto? </a:t>
            </a:r>
            <a:r>
              <a:rPr lang="pt-BR" alt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altLang="pt-BR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Maneira testada e documentada para se alcançar um objetivo de design qualquer.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São comuns em várias áreas do conhecimento humano.</a:t>
            </a:r>
          </a:p>
          <a:p>
            <a:r>
              <a:rPr lang="pt-BR" altLang="pt-BR" dirty="0"/>
              <a:t>“Padrões de design são descrições de objetos que se comunicam e classes que são customizadas para resolver um problema de design  genérico em um contexto específico”.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1358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 Padrão MVC</a:t>
            </a:r>
            <a:endParaRPr lang="pt-BR" sz="4000" dirty="0" smtClean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93700" y="1687513"/>
            <a:ext cx="8394700" cy="4114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4500" dirty="0" smtClean="0"/>
              <a:t>Utiliza </a:t>
            </a:r>
            <a:r>
              <a:rPr lang="pt-BR" sz="4500" dirty="0"/>
              <a:t>uma solução já definida para separar partes distintas do projeto reduzindo suas dependências ao </a:t>
            </a:r>
            <a:r>
              <a:rPr lang="pt-BR" sz="4500" dirty="0" smtClean="0"/>
              <a:t>máximo.</a:t>
            </a:r>
          </a:p>
          <a:p>
            <a:pPr>
              <a:buFont typeface="Wingdings" pitchFamily="2" charset="2"/>
              <a:buChar char="§"/>
            </a:pPr>
            <a:endParaRPr lang="pt-BR" sz="2800" b="1" dirty="0" smtClean="0"/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Isola as regras de negócio da lógica de apresentação, ou seja, isolar os objetos de negócio da interface com o usuário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Possibilita a existência de diferentes interfaces reusando a mesma lógica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 smtClean="0"/>
              <a:t>A comunicação entre a lógica e a interface </a:t>
            </a:r>
            <a:r>
              <a:rPr lang="pt-BR" sz="2400" b="1" dirty="0" smtClean="0"/>
              <a:t>é </a:t>
            </a:r>
            <a:r>
              <a:rPr lang="pt-BR" sz="2400" b="1" dirty="0" smtClean="0"/>
              <a:t>realizada através de um controlador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r>
              <a:rPr lang="pt-BR" dirty="0" smtClean="0"/>
              <a:t> (MVC)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33797"/>
            <a:ext cx="8229599" cy="1892366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: representação </a:t>
            </a:r>
            <a:r>
              <a:rPr lang="pt-BR" dirty="0"/>
              <a:t>"domínio" </a:t>
            </a:r>
            <a:r>
              <a:rPr lang="pt-BR" dirty="0" smtClean="0"/>
              <a:t>. Geralmente a camada de acesso a dados (DAO) está encapsulada no </a:t>
            </a:r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err="1" smtClean="0"/>
              <a:t>View</a:t>
            </a:r>
            <a:r>
              <a:rPr lang="pt-BR" dirty="0" smtClean="0"/>
              <a:t>: representa a interação com o usuário, geralmente definida como a interface</a:t>
            </a:r>
          </a:p>
          <a:p>
            <a:r>
              <a:rPr lang="pt-BR" dirty="0" err="1" smtClean="0"/>
              <a:t>Controller</a:t>
            </a:r>
            <a:r>
              <a:rPr lang="pt-BR" dirty="0" smtClean="0"/>
              <a:t>: processa e responde a eventos, geralmente do usuário, e pode invocar alterações no </a:t>
            </a:r>
            <a:r>
              <a:rPr lang="pt-BR" dirty="0" err="1" smtClean="0"/>
              <a:t>Model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3" y="1600200"/>
            <a:ext cx="4718137" cy="21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r>
              <a:rPr lang="pt-BR" dirty="0" smtClean="0"/>
              <a:t> (MVC)</a:t>
            </a:r>
            <a:br>
              <a:rPr lang="pt-BR" dirty="0" smtClean="0"/>
            </a:br>
            <a:r>
              <a:rPr lang="pt-BR" dirty="0" smtClean="0"/>
              <a:t>funcionamento em um sistema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3644"/>
            <a:ext cx="8229599" cy="460957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usuário interage com a interface de alguma forma (por exemplo, o usuário aperta um botão)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Controller</a:t>
            </a:r>
            <a:r>
              <a:rPr lang="pt-BR" dirty="0"/>
              <a:t> manipula o evento da interface do usuário através de uma rotina </a:t>
            </a:r>
            <a:r>
              <a:rPr lang="pt-BR" dirty="0" err="1"/>
              <a:t>pré</a:t>
            </a:r>
            <a:r>
              <a:rPr lang="pt-BR" dirty="0"/>
              <a:t>-escrita.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Controller</a:t>
            </a:r>
            <a:r>
              <a:rPr lang="pt-BR" dirty="0"/>
              <a:t> acessa o </a:t>
            </a:r>
            <a:r>
              <a:rPr lang="pt-BR" dirty="0" err="1"/>
              <a:t>Model</a:t>
            </a:r>
            <a:r>
              <a:rPr lang="pt-BR" dirty="0"/>
              <a:t>, possivelmente atualizando-o de uma maneira apropriada, baseado na interação do usuário (por exemplo, atualizando os dados de cadastro do usuário).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Algumas implementações de </a:t>
            </a:r>
            <a:r>
              <a:rPr lang="pt-BR" dirty="0" err="1"/>
              <a:t>View</a:t>
            </a:r>
            <a:r>
              <a:rPr lang="pt-BR" dirty="0"/>
              <a:t> utilizam o </a:t>
            </a:r>
            <a:r>
              <a:rPr lang="pt-BR" dirty="0" err="1"/>
              <a:t>Model</a:t>
            </a:r>
            <a:r>
              <a:rPr lang="pt-BR" dirty="0"/>
              <a:t> para gerar uma interface apropriada (por exemplo, mostrando na tela os dados que foram alterados juntamente com uma confirmação). O </a:t>
            </a:r>
            <a:r>
              <a:rPr lang="pt-BR" dirty="0" err="1"/>
              <a:t>View</a:t>
            </a:r>
            <a:r>
              <a:rPr lang="pt-BR" dirty="0"/>
              <a:t> obtém seus próprios dados do </a:t>
            </a:r>
            <a:r>
              <a:rPr lang="pt-BR" dirty="0" err="1"/>
              <a:t>Model</a:t>
            </a:r>
            <a:r>
              <a:rPr lang="pt-BR" dirty="0"/>
              <a:t>. O </a:t>
            </a:r>
            <a:r>
              <a:rPr lang="pt-BR" dirty="0" err="1"/>
              <a:t>Model</a:t>
            </a:r>
            <a:r>
              <a:rPr lang="pt-BR" dirty="0"/>
              <a:t> não toma conhecimento direto da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interface do usuário espera por próximas interações, que iniciarão o ciclo novamente.</a:t>
            </a:r>
          </a:p>
        </p:txBody>
      </p:sp>
    </p:spTree>
    <p:extLst>
      <p:ext uri="{BB962C8B-B14F-4D97-AF65-F5344CB8AC3E}">
        <p14:creationId xmlns:p14="http://schemas.microsoft.com/office/powerpoint/2010/main" val="193670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(Data Access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interessante colocar SQL dentro da nossa lógica (classes de negócio)</a:t>
            </a:r>
          </a:p>
          <a:p>
            <a:r>
              <a:rPr lang="pt-BR" dirty="0" smtClean="0"/>
              <a:t>O padrão DAO orienta a criação de classes específicas para fazer acesso ao banco de dados. Pode-se implementar uma classe DAO para persistir cada classe do negócio</a:t>
            </a:r>
          </a:p>
          <a:p>
            <a:pPr lvl="1"/>
            <a:r>
              <a:rPr lang="pt-BR" dirty="0" smtClean="0"/>
              <a:t>Nesta classe teremos os métodos para CRUD (incluir, alterar, excluir, consultar)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analisar um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Construir um sistema para uma livraria com:</a:t>
            </a:r>
          </a:p>
          <a:p>
            <a:pPr lvl="1"/>
            <a:r>
              <a:rPr lang="pt-BR" dirty="0"/>
              <a:t>Cadastro de livros</a:t>
            </a:r>
          </a:p>
          <a:p>
            <a:pPr lvl="1"/>
            <a:r>
              <a:rPr lang="pt-BR" dirty="0"/>
              <a:t>Consulta de livros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7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Montando a arquitetura da aplicação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62224" y="213285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inicio.php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955731" y="2116252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ConsultaLivro.php</a:t>
            </a: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5112060" y="2121722"/>
            <a:ext cx="15481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AdicionaLivro.php</a:t>
            </a: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955729" y="3471354"/>
            <a:ext cx="256137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ControladorLivro.php</a:t>
            </a:r>
            <a:endParaRPr lang="pt-BR" dirty="0" smtClean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889624" y="271821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851920" y="2708919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654312" y="16961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80112" y="2987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2093948" y="29305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446400" y="250529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1412776"/>
            <a:ext cx="8424936" cy="15748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View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504" y="3356992"/>
            <a:ext cx="8424936" cy="13681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Controller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07504" y="5013176"/>
            <a:ext cx="8064896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Model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63888" y="515719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err="1" smtClean="0"/>
              <a:t>Livro.php</a:t>
            </a:r>
            <a:endParaRPr lang="pt-BR" dirty="0"/>
          </a:p>
        </p:txBody>
      </p:sp>
      <p:cxnSp>
        <p:nvCxnSpPr>
          <p:cNvPr id="11" name="Conector de seta reta 10"/>
          <p:cNvCxnSpPr>
            <a:endCxn id="23" idx="0"/>
          </p:cNvCxnSpPr>
          <p:nvPr/>
        </p:nvCxnSpPr>
        <p:spPr>
          <a:xfrm>
            <a:off x="4349626" y="4041068"/>
            <a:ext cx="6350" cy="11161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419872" y="60212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u="sng" dirty="0" err="1" smtClean="0"/>
              <a:t>LivroDAO.php</a:t>
            </a:r>
            <a:endParaRPr lang="pt-BR" u="sng" dirty="0" smtClean="0"/>
          </a:p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724128" y="530120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Fabrica de </a:t>
            </a:r>
            <a:r>
              <a:rPr lang="pt-BR" dirty="0" err="1" smtClean="0"/>
              <a:t>conexoes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8244408" y="5733256"/>
            <a:ext cx="82758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MySQL</a:t>
            </a:r>
            <a:endParaRPr lang="pt-BR" sz="1400" dirty="0"/>
          </a:p>
        </p:txBody>
      </p:sp>
      <p:cxnSp>
        <p:nvCxnSpPr>
          <p:cNvPr id="13" name="Conector angulado 12"/>
          <p:cNvCxnSpPr>
            <a:stCxn id="23" idx="2"/>
            <a:endCxn id="22" idx="0"/>
          </p:cNvCxnSpPr>
          <p:nvPr/>
        </p:nvCxnSpPr>
        <p:spPr>
          <a:xfrm rot="5400000">
            <a:off x="4211960" y="5877272"/>
            <a:ext cx="288032" cy="12700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22" idx="3"/>
            <a:endCxn id="24" idx="1"/>
          </p:cNvCxnSpPr>
          <p:nvPr/>
        </p:nvCxnSpPr>
        <p:spPr>
          <a:xfrm flipV="1">
            <a:off x="5292080" y="5589240"/>
            <a:ext cx="432048" cy="720080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22" idx="3"/>
            <a:endCxn id="10" idx="2"/>
          </p:cNvCxnSpPr>
          <p:nvPr/>
        </p:nvCxnSpPr>
        <p:spPr>
          <a:xfrm flipV="1">
            <a:off x="5292080" y="6165304"/>
            <a:ext cx="2952328" cy="144016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654312" y="1628800"/>
            <a:ext cx="4429856" cy="504056"/>
            <a:chOff x="1654312" y="1628800"/>
            <a:chExt cx="5257948" cy="504056"/>
          </a:xfrm>
        </p:grpSpPr>
        <p:cxnSp>
          <p:nvCxnSpPr>
            <p:cNvPr id="25" name="Conector reto 24"/>
            <p:cNvCxnSpPr/>
            <p:nvPr/>
          </p:nvCxnSpPr>
          <p:spPr>
            <a:xfrm flipV="1">
              <a:off x="1654312" y="1628800"/>
              <a:ext cx="0" cy="504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654312" y="1628800"/>
              <a:ext cx="52579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>
              <a:off x="6912260" y="1628800"/>
              <a:ext cx="0" cy="504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flipV="1">
            <a:off x="2446400" y="2404284"/>
            <a:ext cx="397408" cy="16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6768244" y="2132856"/>
            <a:ext cx="15481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err="1" smtClean="0"/>
              <a:t>Resposta.php</a:t>
            </a:r>
            <a:endParaRPr lang="pt-BR" u="sng" dirty="0" smtClean="0"/>
          </a:p>
          <a:p>
            <a:pPr algn="ctr"/>
            <a:r>
              <a:rPr lang="pt-BR" dirty="0" smtClean="0"/>
              <a:t>(resposta)</a:t>
            </a:r>
            <a:endParaRPr lang="pt-BR" dirty="0"/>
          </a:p>
        </p:txBody>
      </p:sp>
      <p:grpSp>
        <p:nvGrpSpPr>
          <p:cNvPr id="41" name="Grupo 40"/>
          <p:cNvGrpSpPr/>
          <p:nvPr/>
        </p:nvGrpSpPr>
        <p:grpSpPr>
          <a:xfrm>
            <a:off x="5517104" y="2697786"/>
            <a:ext cx="369041" cy="1019246"/>
            <a:chOff x="5148064" y="2697786"/>
            <a:chExt cx="738082" cy="1019246"/>
          </a:xfrm>
        </p:grpSpPr>
        <p:cxnSp>
          <p:nvCxnSpPr>
            <p:cNvPr id="38" name="Conector reto 37"/>
            <p:cNvCxnSpPr>
              <a:stCxn id="6" idx="2"/>
            </p:cNvCxnSpPr>
            <p:nvPr/>
          </p:nvCxnSpPr>
          <p:spPr>
            <a:xfrm>
              <a:off x="5886146" y="2697786"/>
              <a:ext cx="0" cy="1019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flipH="1">
              <a:off x="5148064" y="3717032"/>
              <a:ext cx="73808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5517104" y="2874631"/>
            <a:ext cx="1719191" cy="1130433"/>
            <a:chOff x="5148064" y="2874631"/>
            <a:chExt cx="2088232" cy="1130433"/>
          </a:xfrm>
        </p:grpSpPr>
        <p:cxnSp>
          <p:nvCxnSpPr>
            <p:cNvPr id="43" name="Conector reto 42"/>
            <p:cNvCxnSpPr/>
            <p:nvPr/>
          </p:nvCxnSpPr>
          <p:spPr>
            <a:xfrm>
              <a:off x="5148064" y="400506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7236296" y="2874631"/>
              <a:ext cx="0" cy="11304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4499992" y="2987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491880" y="2987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cxnSp>
        <p:nvCxnSpPr>
          <p:cNvPr id="51" name="Conector angulado 50"/>
          <p:cNvCxnSpPr>
            <a:stCxn id="24" idx="3"/>
          </p:cNvCxnSpPr>
          <p:nvPr/>
        </p:nvCxnSpPr>
        <p:spPr>
          <a:xfrm>
            <a:off x="7596336" y="5589240"/>
            <a:ext cx="576064" cy="150366"/>
          </a:xfrm>
          <a:prstGeom prst="bentConnector3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F3D45-7350-447F-803C-30299EB95216}"/>
</file>

<file path=customXml/itemProps2.xml><?xml version="1.0" encoding="utf-8"?>
<ds:datastoreItem xmlns:ds="http://schemas.openxmlformats.org/officeDocument/2006/customXml" ds:itemID="{C02BB13E-F067-4065-8F39-F79F06FDB328}"/>
</file>

<file path=customXml/itemProps3.xml><?xml version="1.0" encoding="utf-8"?>
<ds:datastoreItem xmlns:ds="http://schemas.openxmlformats.org/officeDocument/2006/customXml" ds:itemID="{3ADBB470-16AE-4D38-A0FF-1E0E5CDF7E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30294</TotalTime>
  <Words>752</Words>
  <Application>Microsoft Office PowerPoint</Application>
  <PresentationFormat>Apresentação na tela (4:3)</PresentationFormat>
  <Paragraphs>201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Verdana</vt:lpstr>
      <vt:lpstr>Wingdings</vt:lpstr>
      <vt:lpstr>Tema do Office</vt:lpstr>
      <vt:lpstr>Apresentação do PowerPoint</vt:lpstr>
      <vt:lpstr>O que é um Padrão de Projeto? </vt:lpstr>
      <vt:lpstr>O que é um Padrão de Projeto? (2)</vt:lpstr>
      <vt:lpstr>O Padrão MVC</vt:lpstr>
      <vt:lpstr>Model View Controller (MVC)</vt:lpstr>
      <vt:lpstr>Model View Controller (MVC) funcionamento em um sistema Web</vt:lpstr>
      <vt:lpstr>DAO (Data Access Object)</vt:lpstr>
      <vt:lpstr>Vamos analisar um exemplo</vt:lpstr>
      <vt:lpstr>Montando a arquitetura da aplicação</vt:lpstr>
      <vt:lpstr>Para ilustrar vamos ver a aplicação</vt:lpstr>
      <vt:lpstr>Criando a camada Model:  Livro.php e LivroDAO.php</vt:lpstr>
      <vt:lpstr>Criando o controlador</vt:lpstr>
      <vt:lpstr>Exercício</vt:lpstr>
      <vt:lpstr>Vamos agora alterar a tela de consulta do livro para visualizar os dados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919</cp:revision>
  <dcterms:created xsi:type="dcterms:W3CDTF">2000-01-20T14:21:25Z</dcterms:created>
  <dcterms:modified xsi:type="dcterms:W3CDTF">2019-08-08T20:42:30Z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