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0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3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9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2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38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520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9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1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2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4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27D6-4AC9-4397-A8D8-7580D4313DD8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EADC-81DF-4FF2-92E5-D0D9BEA6F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6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c.org.br/horizontes/Atual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8400" y="1803405"/>
            <a:ext cx="7978080" cy="1825096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de software para web</a:t>
            </a:r>
            <a:br>
              <a:rPr lang="pt-BR" dirty="0"/>
            </a:br>
            <a:br>
              <a:rPr lang="pt-BR" dirty="0"/>
            </a:br>
            <a:r>
              <a:rPr lang="pt-BR" sz="3600" dirty="0"/>
              <a:t>Aula 3 – criando formulários em </a:t>
            </a:r>
            <a:r>
              <a:rPr lang="pt-BR" sz="3600" dirty="0" err="1"/>
              <a:t>html</a:t>
            </a:r>
            <a:r>
              <a:rPr lang="pt-BR" sz="3600" dirty="0"/>
              <a:t>: estrutura e campos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043758" cy="1752600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r"/>
            <a:r>
              <a:rPr lang="pt-BR" sz="1800" dirty="0"/>
              <a:t>Ana Patrícia F. Magalhães Mascarenhas</a:t>
            </a:r>
          </a:p>
          <a:p>
            <a:pPr algn="r"/>
            <a:r>
              <a:rPr lang="pt-BR" sz="1800" dirty="0">
                <a:hlinkClick r:id="rId2"/>
              </a:rPr>
              <a:t>anapatriciamagalhaes@gmail.com</a:t>
            </a:r>
            <a:endParaRPr lang="pt-BR" sz="1800" dirty="0"/>
          </a:p>
          <a:p>
            <a:pPr algn="r"/>
            <a:r>
              <a:rPr lang="pt-BR" sz="1800" u="sng"/>
              <a:t>2023.1</a:t>
            </a:r>
            <a:endParaRPr lang="pt-BR" sz="1800" u="sng" dirty="0"/>
          </a:p>
          <a:p>
            <a:pPr algn="r"/>
            <a:endParaRPr lang="pt-BR" sz="1800" dirty="0"/>
          </a:p>
          <a:p>
            <a:pPr algn="r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0532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937" y="764373"/>
            <a:ext cx="11055263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Campos de entrada de dados do tipo texto</a:t>
            </a:r>
            <a:br>
              <a:rPr lang="pt-BR" dirty="0"/>
            </a:br>
            <a:r>
              <a:rPr lang="pt-BR" dirty="0"/>
              <a:t>(TYPE=“TEXT”)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/>
              <a:t>Sintaxe</a:t>
            </a:r>
            <a:r>
              <a:rPr lang="en-US" sz="2400" b="1" dirty="0"/>
              <a:t>:</a:t>
            </a:r>
          </a:p>
          <a:p>
            <a:pPr>
              <a:buNone/>
            </a:pPr>
            <a:r>
              <a:rPr lang="en-US" sz="2400" dirty="0"/>
              <a:t>	&lt;INPUT TYPE=”text” NAME=... VALUE=... </a:t>
            </a:r>
            <a:r>
              <a:rPr lang="pt-BR" sz="2400" dirty="0"/>
              <a:t>SIZE=... MAXLENGTH=...&gt;</a:t>
            </a:r>
          </a:p>
          <a:p>
            <a:pPr>
              <a:buFont typeface="Wingdings" pitchFamily="2" charset="2"/>
              <a:buChar char="§"/>
            </a:pPr>
            <a:endParaRPr lang="pt-BR" sz="2400" dirty="0"/>
          </a:p>
          <a:p>
            <a:pPr>
              <a:buFont typeface="Wingdings" pitchFamily="2" charset="2"/>
              <a:buChar char="§"/>
            </a:pPr>
            <a:r>
              <a:rPr lang="pt-BR" sz="2400" dirty="0"/>
              <a:t>O valor TEXT (texto) no atributo TYPE indica que o campo será de texto, ou seja, um campo onde o usuário poderá entrar com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3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567" y="764373"/>
            <a:ext cx="10992633" cy="1293028"/>
          </a:xfrm>
        </p:spPr>
        <p:txBody>
          <a:bodyPr>
            <a:normAutofit/>
          </a:bodyPr>
          <a:lstStyle/>
          <a:p>
            <a:r>
              <a:rPr lang="pt-BR" sz="3200" dirty="0"/>
              <a:t>Campos de entrada de dados do tipo texto</a:t>
            </a:r>
            <a:br>
              <a:rPr lang="pt-BR" sz="3200" dirty="0"/>
            </a:br>
            <a:r>
              <a:rPr lang="pt-BR" sz="3200" dirty="0"/>
              <a:t>(TYPE=“TEXT”) (2)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484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Exemplo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11200" y="2387600"/>
            <a:ext cx="70739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&lt;html&gt;</a:t>
            </a:r>
          </a:p>
          <a:p>
            <a:pPr algn="l"/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        &lt;head&gt;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	&lt;title&gt;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Cadastro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 de 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Cliente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&lt;/title&gt;</a:t>
            </a:r>
          </a:p>
          <a:p>
            <a:pPr algn="l"/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        &lt;/head&gt;</a:t>
            </a:r>
          </a:p>
          <a:p>
            <a:pPr algn="l"/>
            <a:r>
              <a:rPr lang="pt-BR" sz="2000" b="0" dirty="0">
                <a:solidFill>
                  <a:srgbClr val="333399"/>
                </a:solidFill>
                <a:latin typeface="Calibri" pitchFamily="34" charset="0"/>
              </a:rPr>
              <a:t>&lt;</a:t>
            </a:r>
            <a:r>
              <a:rPr lang="pt-BR" sz="2000" b="0" dirty="0" err="1">
                <a:solidFill>
                  <a:srgbClr val="333399"/>
                </a:solidFill>
                <a:latin typeface="Calibri" pitchFamily="34" charset="0"/>
              </a:rPr>
              <a:t>body</a:t>
            </a:r>
            <a:r>
              <a:rPr lang="pt-BR" sz="2000" b="0" dirty="0">
                <a:solidFill>
                  <a:srgbClr val="333399"/>
                </a:solidFill>
                <a:latin typeface="Calibri" pitchFamily="34" charset="0"/>
              </a:rPr>
              <a:t>&gt;</a:t>
            </a:r>
          </a:p>
          <a:p>
            <a:pPr algn="l"/>
            <a:r>
              <a:rPr lang="pt-BR" sz="2000" b="0" dirty="0">
                <a:solidFill>
                  <a:schemeClr val="tx1"/>
                </a:solidFill>
                <a:latin typeface="Calibri" pitchFamily="34" charset="0"/>
              </a:rPr>
              <a:t>         </a:t>
            </a:r>
            <a:r>
              <a:rPr lang="pt-BR" sz="2000" b="0" dirty="0">
                <a:solidFill>
                  <a:srgbClr val="00B050"/>
                </a:solidFill>
                <a:latin typeface="Calibri" pitchFamily="34" charset="0"/>
              </a:rPr>
              <a:t>&lt;FORM ACTION="“ METHOD="POST"&gt;</a:t>
            </a:r>
          </a:p>
          <a:p>
            <a:pPr algn="l"/>
            <a:r>
              <a:rPr lang="pt-BR" sz="2000" b="0" dirty="0">
                <a:solidFill>
                  <a:schemeClr val="tx1"/>
                </a:solidFill>
                <a:latin typeface="Calibri" pitchFamily="34" charset="0"/>
              </a:rPr>
              <a:t>	 &lt;p&gt; Qual o seu primeiro nome?</a:t>
            </a:r>
          </a:p>
          <a:p>
            <a:pPr algn="l"/>
            <a:r>
              <a:rPr lang="pt-BR" sz="20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&lt;input TYPE="</a:t>
            </a:r>
            <a:r>
              <a:rPr lang="pt-BR" sz="2000" b="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text</a:t>
            </a:r>
            <a:r>
              <a:rPr lang="pt-BR" sz="20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“ NAME="</a:t>
            </a:r>
            <a:r>
              <a:rPr lang="pt-BR" sz="2000" b="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primeiro_nome</a:t>
            </a:r>
            <a:r>
              <a:rPr lang="pt-BR" sz="20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" VALUE="Antonio"</a:t>
            </a:r>
          </a:p>
          <a:p>
            <a:pPr algn="l"/>
            <a:r>
              <a:rPr lang="pt-BR" sz="20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SIZE="10" MAXLENGTH="15"&gt;</a:t>
            </a:r>
          </a:p>
          <a:p>
            <a:pPr algn="l"/>
            <a:r>
              <a:rPr lang="pt-BR" sz="20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pt-BR" sz="2000" b="0" dirty="0">
                <a:solidFill>
                  <a:schemeClr val="tx1"/>
                </a:solidFill>
                <a:latin typeface="Calibri" pitchFamily="34" charset="0"/>
              </a:rPr>
              <a:t>&lt;/p&gt;</a:t>
            </a:r>
          </a:p>
          <a:p>
            <a:pPr algn="l"/>
            <a:r>
              <a:rPr lang="pt-BR" sz="2000" b="0" dirty="0">
                <a:solidFill>
                  <a:srgbClr val="00B050"/>
                </a:solidFill>
                <a:latin typeface="Calibri" pitchFamily="34" charset="0"/>
              </a:rPr>
              <a:t>         &lt;/FORM&gt;</a:t>
            </a:r>
          </a:p>
          <a:p>
            <a:pPr algn="l"/>
            <a:r>
              <a:rPr lang="pt-BR" sz="2000" b="0" dirty="0">
                <a:solidFill>
                  <a:srgbClr val="333399"/>
                </a:solidFill>
                <a:latin typeface="Calibri" pitchFamily="34" charset="0"/>
              </a:rPr>
              <a:t>&lt;/</a:t>
            </a:r>
            <a:r>
              <a:rPr lang="pt-BR" sz="2000" b="0" dirty="0" err="1">
                <a:solidFill>
                  <a:srgbClr val="333399"/>
                </a:solidFill>
                <a:latin typeface="Calibri" pitchFamily="34" charset="0"/>
              </a:rPr>
              <a:t>body</a:t>
            </a:r>
            <a:r>
              <a:rPr lang="pt-BR" sz="2000" b="0" dirty="0">
                <a:solidFill>
                  <a:srgbClr val="333399"/>
                </a:solidFill>
                <a:latin typeface="Calibri" pitchFamily="34" charset="0"/>
              </a:rPr>
              <a:t>&gt;</a:t>
            </a:r>
          </a:p>
          <a:p>
            <a:pPr algn="l"/>
            <a:r>
              <a:rPr lang="pt-BR" sz="2000" b="0" dirty="0">
                <a:solidFill>
                  <a:schemeClr val="tx1"/>
                </a:solidFill>
                <a:latin typeface="Calibri" pitchFamily="34" charset="0"/>
              </a:rPr>
              <a:t>&lt;/</a:t>
            </a:r>
            <a:r>
              <a:rPr lang="pt-BR" sz="2000" b="0" dirty="0" err="1">
                <a:solidFill>
                  <a:schemeClr val="tx1"/>
                </a:solidFill>
                <a:latin typeface="Calibri" pitchFamily="34" charset="0"/>
              </a:rPr>
              <a:t>html</a:t>
            </a:r>
            <a:r>
              <a:rPr lang="pt-BR" sz="2000" b="0" dirty="0">
                <a:solidFill>
                  <a:schemeClr val="tx1"/>
                </a:solidFill>
                <a:latin typeface="Calibri" pitchFamily="34" charset="0"/>
              </a:rPr>
              <a:t>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321" y="2418777"/>
            <a:ext cx="6111446" cy="137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93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200" dirty="0"/>
              <a:t>Campo de entrada de dados tipo </a:t>
            </a:r>
            <a:r>
              <a:rPr lang="pt-BR" sz="3200" dirty="0" err="1"/>
              <a:t>password</a:t>
            </a:r>
            <a:br>
              <a:rPr lang="pt-BR" sz="3200" dirty="0"/>
            </a:br>
            <a:r>
              <a:rPr lang="pt-BR" sz="3200" dirty="0"/>
              <a:t>(TYPE=“PASSWORD”)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7657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/>
              <a:t>Sintaxe</a:t>
            </a:r>
            <a:r>
              <a:rPr lang="en-US" sz="1800" b="1" dirty="0"/>
              <a:t>:</a:t>
            </a:r>
          </a:p>
          <a:p>
            <a:pPr>
              <a:buNone/>
            </a:pPr>
            <a:r>
              <a:rPr lang="en-US" sz="1600" dirty="0"/>
              <a:t>	&lt;INPUT TYPE=”PASSWORD” NAME=... </a:t>
            </a:r>
            <a:r>
              <a:rPr lang="pt-BR" sz="1600" dirty="0"/>
              <a:t>VALUE=... SIZE=... MAXLENGTH=...&gt;</a:t>
            </a:r>
            <a:endParaRPr lang="en-US" sz="1600" dirty="0"/>
          </a:p>
          <a:p>
            <a:pPr lvl="1" algn="just"/>
            <a:r>
              <a:rPr lang="pt-BR" sz="1600" dirty="0"/>
              <a:t>Entrada de texto na qual os caracteres são escondidos por asteriscos.</a:t>
            </a:r>
          </a:p>
          <a:p>
            <a:pPr lvl="1" algn="just"/>
            <a:endParaRPr lang="pt-BR" sz="1600" dirty="0"/>
          </a:p>
          <a:p>
            <a:pPr algn="just">
              <a:buNone/>
            </a:pPr>
            <a:r>
              <a:rPr lang="pt-BR" sz="1600" dirty="0"/>
              <a:t>Exemplo:</a:t>
            </a:r>
          </a:p>
          <a:p>
            <a:pPr algn="just">
              <a:buNone/>
            </a:pPr>
            <a:r>
              <a:rPr lang="pt-BR" sz="1600" dirty="0"/>
              <a:t>	</a:t>
            </a:r>
            <a:r>
              <a:rPr lang="pt-BR" sz="1600" dirty="0" err="1"/>
              <a:t>Login</a:t>
            </a:r>
            <a:r>
              <a:rPr lang="pt-BR" sz="1600" dirty="0"/>
              <a:t>:&lt;INPUT TYPE="TEXT" NAME="</a:t>
            </a:r>
            <a:r>
              <a:rPr lang="pt-BR" sz="1600" dirty="0" err="1"/>
              <a:t>login</a:t>
            </a:r>
            <a:r>
              <a:rPr lang="pt-BR" sz="1600" dirty="0"/>
              <a:t>"&gt;&lt;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just">
              <a:buNone/>
            </a:pPr>
            <a:r>
              <a:rPr lang="pt-BR" sz="1600" dirty="0"/>
              <a:t>	</a:t>
            </a:r>
            <a:r>
              <a:rPr lang="pt-BR" sz="1600" dirty="0" err="1"/>
              <a:t>Password</a:t>
            </a:r>
            <a:r>
              <a:rPr lang="pt-BR" sz="1600" dirty="0"/>
              <a:t>: &lt;INPUT TYPE="PASSWORD“ NAME="senha"&gt;</a:t>
            </a:r>
          </a:p>
          <a:p>
            <a:endParaRPr lang="pt-BR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5122" y="4507956"/>
            <a:ext cx="5210176" cy="2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86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/>
              <a:t>Campo de dado múltipla escolha</a:t>
            </a:r>
            <a:br>
              <a:rPr lang="pt-BR" sz="3600" dirty="0"/>
            </a:br>
            <a:r>
              <a:rPr lang="pt-BR" sz="3600" dirty="0"/>
              <a:t>(TYPE=“CHECKBOX”)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sz="2400" dirty="0"/>
              <a:t>Insere campos para escolha de opções.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Cada alternativa corresponde um valor a ser manipulado pelo script que processa os dados.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Nome do campo (NAME) é o mesmo para toda a lista de valores.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Pode ser escolhida mais de uma alternativa.</a:t>
            </a:r>
            <a:endParaRPr lang="en-US" sz="2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75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/>
              <a:t>Campo de dado múltipla escolha</a:t>
            </a:r>
            <a:br>
              <a:rPr lang="pt-BR" sz="3600" dirty="0"/>
            </a:br>
            <a:r>
              <a:rPr lang="pt-BR" sz="3600" dirty="0"/>
              <a:t>(TYPE=“CHECKBOX”)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>
              <a:buNone/>
              <a:defRPr/>
            </a:pPr>
            <a:r>
              <a:rPr lang="pt-BR" sz="3300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800" dirty="0"/>
              <a:t>&lt;</a:t>
            </a:r>
            <a:r>
              <a:rPr lang="pt-BR" sz="2800" b="1" dirty="0"/>
              <a:t>INPUT</a:t>
            </a:r>
            <a:r>
              <a:rPr lang="pt-BR" sz="2800" dirty="0"/>
              <a:t> </a:t>
            </a:r>
            <a:r>
              <a:rPr lang="pt-BR" sz="2800" b="1" dirty="0"/>
              <a:t>TYPE</a:t>
            </a:r>
            <a:r>
              <a:rPr lang="pt-BR" sz="2800" dirty="0"/>
              <a:t>=”CHECKBOX” </a:t>
            </a:r>
            <a:r>
              <a:rPr lang="pt-BR" sz="2800" b="1" dirty="0"/>
              <a:t>NAME</a:t>
            </a:r>
            <a:r>
              <a:rPr lang="pt-BR" sz="2800" dirty="0"/>
              <a:t>=”NOME DA CAIXA DE CHECAGEM”  </a:t>
            </a:r>
            <a:r>
              <a:rPr lang="pt-BR" sz="2800" b="1" dirty="0"/>
              <a:t>VALUE</a:t>
            </a:r>
            <a:r>
              <a:rPr lang="pt-BR" sz="2800" dirty="0"/>
              <a:t>=”VALOR DO CAMPO” </a:t>
            </a:r>
            <a:r>
              <a:rPr lang="pt-BR" sz="2800" b="1" dirty="0"/>
              <a:t>CHECKED</a:t>
            </a:r>
            <a:r>
              <a:rPr lang="pt-BR" sz="2800" dirty="0"/>
              <a:t>=”CAIXA SELECIONADA”&gt;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Nome da caixa de checagem.</a:t>
            </a:r>
          </a:p>
          <a:p>
            <a:pPr marL="640080" lvl="1" indent="-274320">
              <a:buFont typeface="Wingdings 2"/>
              <a:buChar char="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VALUE: </a:t>
            </a:r>
            <a:r>
              <a:rPr lang="pt-BR" dirty="0"/>
              <a:t>Determina o valor do campo, que será passado ao programa interpretador do formulário.</a:t>
            </a:r>
          </a:p>
          <a:p>
            <a:pPr marL="640080" lvl="1" indent="-274320">
              <a:buFont typeface="Wingdings 2"/>
              <a:buChar char=""/>
              <a:defRPr/>
            </a:pPr>
            <a:endParaRPr lang="pt-BR" dirty="0"/>
          </a:p>
          <a:p>
            <a:pPr marL="640080" lvl="1" indent="-274320">
              <a:buNone/>
              <a:defRPr/>
            </a:pPr>
            <a:r>
              <a:rPr lang="pt-BR" b="1" dirty="0"/>
              <a:t>CHECKED: </a:t>
            </a:r>
            <a:r>
              <a:rPr lang="pt-BR" dirty="0"/>
              <a:t>Atributo opcional que pode ser utilizado quando se deseja que a opção já apareça selecionada na página.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/>
              <a:t>Campo de dado múltipla escolha</a:t>
            </a:r>
            <a:br>
              <a:rPr lang="pt-BR" sz="3600" dirty="0"/>
            </a:br>
            <a:r>
              <a:rPr lang="pt-BR" sz="3600" dirty="0"/>
              <a:t>(TYPE=“CHECKBOX”) (3)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832" y="1938403"/>
            <a:ext cx="8153400" cy="87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dirty="0"/>
              <a:t>Exemplo: Apresenta um grupo de opções para serem escolhidas.</a:t>
            </a:r>
            <a:r>
              <a:rPr lang="pt-BR" sz="1800" dirty="0"/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pt-BR" sz="1800" dirty="0"/>
          </a:p>
          <a:p>
            <a:pPr>
              <a:buFont typeface="Arial" panose="020B0604020202020204" pitchFamily="34" charset="0"/>
              <a:buNone/>
            </a:pPr>
            <a:endParaRPr lang="pt-BR" sz="1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60544"/>
              </p:ext>
            </p:extLst>
          </p:nvPr>
        </p:nvGraphicFramePr>
        <p:xfrm>
          <a:off x="2223196" y="2693096"/>
          <a:ext cx="83058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0">
                <a:tc>
                  <a:txBody>
                    <a:bodyPr/>
                    <a:lstStyle/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Seu esporte preferido: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VALUE="basquete"&gt; Basquete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VALUE="hipismo"&gt; Hipismo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volei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 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Volei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VALUE="futebol"&gt; Futebol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TYPE="CHECKBOX" NAME="esporte" VALUE="Natação"&gt; Natação &lt;</a:t>
                      </a:r>
                      <a:r>
                        <a:rPr lang="pt-BR" sz="18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544" y="3359411"/>
            <a:ext cx="2792412" cy="221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867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/>
              <a:t>Campo de dados de escolha única</a:t>
            </a:r>
            <a:br>
              <a:rPr lang="pt-BR" sz="3600" dirty="0"/>
            </a:br>
            <a:r>
              <a:rPr lang="pt-BR" sz="3600" dirty="0"/>
              <a:t>(TYPE=“RADIO”)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Insere um grupo de opções para escolha de apenas uma alternativa (exclusão mútua).</a:t>
            </a:r>
          </a:p>
          <a:p>
            <a:pPr algn="just">
              <a:buFont typeface="Wingdings" pitchFamily="2" charset="2"/>
              <a:buChar char="§"/>
            </a:pPr>
            <a:endParaRPr lang="pt-BR" sz="2000" dirty="0"/>
          </a:p>
          <a:p>
            <a:pPr algn="just">
              <a:buNone/>
            </a:pPr>
            <a:r>
              <a:rPr lang="pt-BR" sz="2800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000" dirty="0"/>
              <a:t>	&lt;</a:t>
            </a:r>
            <a:r>
              <a:rPr lang="pt-BR" sz="2000" b="1" dirty="0"/>
              <a:t>INPUT</a:t>
            </a:r>
            <a:r>
              <a:rPr lang="pt-BR" sz="2000" dirty="0"/>
              <a:t> </a:t>
            </a:r>
            <a:r>
              <a:rPr lang="pt-BR" sz="2000" b="1" dirty="0"/>
              <a:t>TYPE</a:t>
            </a:r>
            <a:r>
              <a:rPr lang="pt-BR" sz="2000" dirty="0"/>
              <a:t>=RADIO </a:t>
            </a:r>
            <a:r>
              <a:rPr lang="pt-BR" sz="2000" b="1" dirty="0"/>
              <a:t>NAME</a:t>
            </a:r>
            <a:r>
              <a:rPr lang="pt-BR" sz="2000" dirty="0"/>
              <a:t>= “NOME DO BOTÃO” </a:t>
            </a:r>
            <a:r>
              <a:rPr lang="pt-BR" sz="2000" b="1" dirty="0"/>
              <a:t>VALUE</a:t>
            </a:r>
            <a:r>
              <a:rPr lang="pt-BR" sz="2000" dirty="0"/>
              <a:t>=”VALOR DO CAMPO” </a:t>
            </a:r>
            <a:r>
              <a:rPr lang="pt-BR" sz="2000" b="1" dirty="0"/>
              <a:t>CHECKED</a:t>
            </a:r>
            <a:r>
              <a:rPr lang="pt-BR" sz="2000" dirty="0"/>
              <a:t>=”OPÇÃO APAREÇA SELECIONADA”&gt;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2000" dirty="0"/>
          </a:p>
          <a:p>
            <a:pPr marL="640080" lvl="1" indent="-274320" algn="just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cada opção do grupo deverá utilizar um mesmo nome.</a:t>
            </a:r>
          </a:p>
          <a:p>
            <a:pPr marL="640080" lvl="1" indent="-274320" algn="just">
              <a:buNone/>
              <a:defRPr/>
            </a:pPr>
            <a:r>
              <a:rPr lang="pt-BR" b="1" dirty="0"/>
              <a:t>VALUE: </a:t>
            </a:r>
            <a:r>
              <a:rPr lang="pt-BR" dirty="0"/>
              <a:t>Contém o valor do campo, que será passado ao grupo 		interpretador do formulário.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CHECKED: </a:t>
            </a:r>
            <a:r>
              <a:rPr lang="pt-BR" dirty="0"/>
              <a:t>Atributo opcional que pode ser utilizado quando se deseja que a opção já apareça selecionada na página.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400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3600" dirty="0"/>
              <a:t>Campo de dados de escolha única</a:t>
            </a:r>
            <a:br>
              <a:rPr lang="pt-BR" sz="3600" dirty="0"/>
            </a:br>
            <a:r>
              <a:rPr lang="pt-BR" sz="3600" dirty="0"/>
              <a:t>(TYPE=“RADIO”)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94822" y="1950929"/>
            <a:ext cx="11011378" cy="457201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1800" dirty="0"/>
              <a:t>Exemplo: Apresenta um grupo de opções para apenas uma ser escolhida.</a:t>
            </a:r>
            <a:endParaRPr lang="pt-BR" sz="1600" dirty="0"/>
          </a:p>
          <a:p>
            <a:pPr>
              <a:buNone/>
            </a:pPr>
            <a:endParaRPr lang="pt-BR" sz="1600" dirty="0"/>
          </a:p>
          <a:p>
            <a:pPr eaLnBrk="1" hangingPunct="1">
              <a:buNone/>
            </a:pPr>
            <a:endParaRPr lang="pt-BR" sz="16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45447"/>
              </p:ext>
            </p:extLst>
          </p:nvPr>
        </p:nvGraphicFramePr>
        <p:xfrm>
          <a:off x="2273300" y="2408130"/>
          <a:ext cx="8305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Seu time do coração:&lt;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VALUE="cor"&gt;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Curintias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fla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"&gt;Flamengo 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palm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"&gt;Palmeiras 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sampa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checked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&gt;São Paulo 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inte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"&gt;Internacional&lt;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&lt;INPUT TYPE="RADIO" NAME="time" VALUE="nenhum"&gt;Nenhuma das alternativas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49" y="2643080"/>
            <a:ext cx="3617067" cy="283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1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de ação</a:t>
            </a:r>
            <a:br>
              <a:rPr lang="pt-BR" dirty="0"/>
            </a:br>
            <a:r>
              <a:rPr lang="pt-BR" dirty="0"/>
              <a:t>(TYPE = “RESET”)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400" dirty="0"/>
              <a:t>Limpa e restaura os valores iniciais das entradas de dados.</a:t>
            </a:r>
          </a:p>
          <a:p>
            <a:pPr marL="320040" indent="-320040">
              <a:buNone/>
              <a:defRPr/>
            </a:pPr>
            <a:r>
              <a:rPr lang="pt-BR" sz="24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400" dirty="0"/>
              <a:t>&lt;</a:t>
            </a:r>
            <a:r>
              <a:rPr lang="pt-BR" sz="2400" b="1" dirty="0"/>
              <a:t>INPUT</a:t>
            </a:r>
            <a:r>
              <a:rPr lang="pt-BR" sz="2400" dirty="0"/>
              <a:t> </a:t>
            </a:r>
            <a:r>
              <a:rPr lang="pt-BR" sz="2400" b="1" dirty="0"/>
              <a:t>TYPE</a:t>
            </a:r>
            <a:r>
              <a:rPr lang="pt-BR" sz="2400" dirty="0"/>
              <a:t>=”RESET” </a:t>
            </a:r>
            <a:r>
              <a:rPr lang="pt-BR" sz="2400" b="1" dirty="0"/>
              <a:t> VALUE</a:t>
            </a:r>
            <a:r>
              <a:rPr lang="pt-BR" sz="2400" dirty="0"/>
              <a:t> =”TEXTO APARECE NO BOTÃO”&gt;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O valor RESET no atributo TYPE define um botão que </a:t>
            </a:r>
            <a:r>
              <a:rPr lang="pt-BR" sz="1800" b="1" i="1" dirty="0"/>
              <a:t>limpa todos os campos</a:t>
            </a:r>
            <a:r>
              <a:rPr lang="pt-BR" sz="1800" dirty="0"/>
              <a:t>, devolvendo os mesmos valores de quando a página foi carregada.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No atributo VALUE, pode-se definir o que estará escrito no botão.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0638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de ação</a:t>
            </a:r>
            <a:br>
              <a:rPr lang="pt-BR" dirty="0"/>
            </a:br>
            <a:r>
              <a:rPr lang="pt-BR" dirty="0"/>
              <a:t>(TYPE = “RESET”)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627383" y="245197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2800" dirty="0"/>
              <a:t>Exemplo:</a:t>
            </a:r>
            <a:endParaRPr lang="pt-BR" sz="2400" dirty="0"/>
          </a:p>
          <a:p>
            <a:pPr>
              <a:buNone/>
            </a:pPr>
            <a:endParaRPr lang="pt-BR" sz="2400" dirty="0"/>
          </a:p>
          <a:p>
            <a:pPr eaLnBrk="1" hangingPunct="1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31124"/>
              </p:ext>
            </p:extLst>
          </p:nvPr>
        </p:nvGraphicFramePr>
        <p:xfrm>
          <a:off x="1471808" y="3130150"/>
          <a:ext cx="83058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1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&lt;p&gt;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Entre com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&lt;INPUT TYPE="TEXT" NAME=“Dados"&gt;&lt;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&lt;input type="reset" value=“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Apagar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&lt;/p&gt;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208" y="3464795"/>
            <a:ext cx="2667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09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Descrever como funciona um formulário em um software para web. </a:t>
            </a:r>
          </a:p>
          <a:p>
            <a:r>
              <a:rPr lang="pt-BR" dirty="0"/>
              <a:t>Identificar os principais campos de um formulário. </a:t>
            </a:r>
          </a:p>
          <a:p>
            <a:r>
              <a:rPr lang="pt-BR" dirty="0"/>
              <a:t>Criar formulários em HTML. </a:t>
            </a:r>
          </a:p>
          <a:p>
            <a:r>
              <a:rPr lang="pt-BR" dirty="0"/>
              <a:t>Destacar as formas de envio: post e </a:t>
            </a:r>
            <a:r>
              <a:rPr lang="pt-BR" dirty="0" err="1"/>
              <a:t>get</a:t>
            </a:r>
            <a:r>
              <a:rPr lang="pt-BR" dirty="0"/>
              <a:t>. 	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Recursos</a:t>
            </a:r>
          </a:p>
          <a:p>
            <a:pPr lvl="1"/>
            <a:r>
              <a:rPr lang="pt-BR" dirty="0"/>
              <a:t>Apresentação dos componentes de um formulário web para complementação do conteúdo abordado em sala de aula. Disponível em: https://www.w3schools.com/html/html_forms.asp 	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74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de ação</a:t>
            </a:r>
            <a:br>
              <a:rPr lang="pt-BR" dirty="0"/>
            </a:br>
            <a:r>
              <a:rPr lang="pt-BR" dirty="0"/>
              <a:t>(TYPE = “</a:t>
            </a:r>
            <a:r>
              <a:rPr lang="pt-BR" dirty="0" err="1"/>
              <a:t>submit</a:t>
            </a:r>
            <a:r>
              <a:rPr lang="pt-BR" dirty="0"/>
              <a:t>”)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000" dirty="0"/>
              <a:t>Envia os dados de entrada para o servidor.</a:t>
            </a:r>
          </a:p>
          <a:p>
            <a:pPr marL="320040" indent="-320040">
              <a:buNone/>
              <a:defRPr/>
            </a:pPr>
            <a:endParaRPr lang="pt-BR" sz="2000" dirty="0"/>
          </a:p>
          <a:p>
            <a:pPr marL="320040" indent="-320040">
              <a:buNone/>
              <a:defRPr/>
            </a:pPr>
            <a:r>
              <a:rPr lang="pt-BR" sz="2000" b="1" dirty="0"/>
              <a:t>SINTAXE</a:t>
            </a:r>
            <a:r>
              <a:rPr lang="pt-BR" sz="2000" dirty="0"/>
              <a:t>:</a:t>
            </a:r>
          </a:p>
          <a:p>
            <a:pPr marL="320040" indent="-320040">
              <a:buNone/>
              <a:defRPr/>
            </a:pPr>
            <a:r>
              <a:rPr lang="pt-BR" sz="2000" dirty="0"/>
              <a:t>&lt;</a:t>
            </a:r>
            <a:r>
              <a:rPr lang="pt-BR" sz="2000" b="1" dirty="0"/>
              <a:t>INPUT</a:t>
            </a:r>
            <a:r>
              <a:rPr lang="pt-BR" sz="2000" dirty="0"/>
              <a:t> </a:t>
            </a:r>
            <a:r>
              <a:rPr lang="pt-BR" sz="2000" b="1" dirty="0"/>
              <a:t>TYPE</a:t>
            </a:r>
            <a:r>
              <a:rPr lang="pt-BR" sz="2000" dirty="0"/>
              <a:t>=”SUBMIT ” </a:t>
            </a:r>
            <a:r>
              <a:rPr lang="pt-BR" sz="2000" b="1" dirty="0"/>
              <a:t>NOME</a:t>
            </a:r>
            <a:r>
              <a:rPr lang="pt-BR" sz="2000" dirty="0"/>
              <a:t>= “ RESET”  </a:t>
            </a:r>
            <a:r>
              <a:rPr lang="pt-BR" sz="2000" b="1" dirty="0"/>
              <a:t>VALUE</a:t>
            </a:r>
            <a:r>
              <a:rPr lang="pt-BR" sz="2000" dirty="0"/>
              <a:t>=”TEXTO QUE APARECE NO BOTÃO”&gt;</a:t>
            </a:r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dirty="0"/>
              <a:t>O valor </a:t>
            </a:r>
            <a:r>
              <a:rPr lang="pt-BR" b="1" dirty="0"/>
              <a:t>SUBMIT</a:t>
            </a:r>
            <a:r>
              <a:rPr lang="pt-BR" dirty="0"/>
              <a:t> no atributo </a:t>
            </a:r>
            <a:r>
              <a:rPr lang="pt-BR" b="1" dirty="0"/>
              <a:t>TYPE</a:t>
            </a:r>
            <a:r>
              <a:rPr lang="pt-BR" dirty="0"/>
              <a:t> define um botão que aciona o envio das informações preenchidas no formulário ao programa interpretador.</a:t>
            </a:r>
          </a:p>
          <a:p>
            <a:pPr marL="640080" lvl="1" indent="-274320">
              <a:buFont typeface="Wingdings" pitchFamily="2" charset="2"/>
              <a:buChar char="§"/>
              <a:defRPr/>
            </a:pPr>
            <a:endParaRPr lang="pt-BR" dirty="0"/>
          </a:p>
          <a:p>
            <a:pPr marL="640080" lvl="1" indent="-274320" algn="just">
              <a:buFont typeface="Wingdings" pitchFamily="2" charset="2"/>
              <a:buChar char="§"/>
              <a:defRPr/>
            </a:pPr>
            <a:r>
              <a:rPr lang="pt-BR" dirty="0"/>
              <a:t>No atributo </a:t>
            </a:r>
            <a:r>
              <a:rPr lang="pt-BR" b="1" dirty="0"/>
              <a:t>VALUE</a:t>
            </a:r>
            <a:r>
              <a:rPr lang="pt-BR" dirty="0"/>
              <a:t> defini o que estará escrito no botão. </a:t>
            </a:r>
          </a:p>
        </p:txBody>
      </p:sp>
    </p:spTree>
    <p:extLst>
      <p:ext uri="{BB962C8B-B14F-4D97-AF65-F5344CB8AC3E}">
        <p14:creationId xmlns:p14="http://schemas.microsoft.com/office/powerpoint/2010/main" val="206048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de ação</a:t>
            </a:r>
            <a:br>
              <a:rPr lang="pt-BR" dirty="0"/>
            </a:br>
            <a:r>
              <a:rPr lang="pt-BR" dirty="0"/>
              <a:t>(TYPE = “</a:t>
            </a:r>
            <a:r>
              <a:rPr lang="pt-BR" dirty="0" err="1"/>
              <a:t>submit</a:t>
            </a:r>
            <a:r>
              <a:rPr lang="pt-BR" dirty="0"/>
              <a:t>”)(2)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353893" y="2589756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pt-BR" sz="2800" dirty="0"/>
              <a:t>Exemplo:</a:t>
            </a:r>
            <a:endParaRPr lang="pt-BR" sz="2400" dirty="0"/>
          </a:p>
          <a:p>
            <a:pPr>
              <a:buNone/>
            </a:pPr>
            <a:endParaRPr lang="pt-BR" sz="2400" dirty="0"/>
          </a:p>
          <a:p>
            <a:pPr eaLnBrk="1" hangingPunct="1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7066"/>
              </p:ext>
            </p:extLst>
          </p:nvPr>
        </p:nvGraphicFramePr>
        <p:xfrm>
          <a:off x="2198318" y="3267936"/>
          <a:ext cx="83058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1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&lt;p&gt;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Entre com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&lt;INPUT TYPE="TEXT" NAME=“dados"&gt;&lt;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&lt;input type="reset" value=“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Apagar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&lt;input type=“submit" value=“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Enviar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&lt;/p&gt;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3606" y="3567656"/>
            <a:ext cx="2714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67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 de entrada de dados com várias linhas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None/>
              <a:defRPr/>
            </a:pPr>
            <a:r>
              <a:rPr lang="pt-BR" sz="20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000" dirty="0"/>
              <a:t>&lt;</a:t>
            </a:r>
            <a:r>
              <a:rPr lang="pt-BR" sz="2000" b="1" dirty="0"/>
              <a:t>TEXTAREA</a:t>
            </a:r>
            <a:r>
              <a:rPr lang="pt-BR" sz="2000" dirty="0"/>
              <a:t>  </a:t>
            </a:r>
            <a:r>
              <a:rPr lang="pt-BR" sz="2000" b="1" dirty="0"/>
              <a:t>NAME</a:t>
            </a:r>
            <a:r>
              <a:rPr lang="pt-BR" sz="2000" dirty="0"/>
              <a:t>=”NOME” </a:t>
            </a:r>
            <a:r>
              <a:rPr lang="pt-BR" sz="2000" b="1" dirty="0"/>
              <a:t>ROWS</a:t>
            </a:r>
            <a:r>
              <a:rPr lang="pt-BR" sz="2000" dirty="0"/>
              <a:t>=”NÚMERO DE LINHAS” </a:t>
            </a:r>
            <a:r>
              <a:rPr lang="pt-BR" sz="2000" b="1" dirty="0"/>
              <a:t>COLS</a:t>
            </a:r>
            <a:r>
              <a:rPr lang="pt-BR" sz="2000" dirty="0"/>
              <a:t>=”NÚMERO DE COLUNAS”&gt;.................&lt;/TEXTAREA&gt;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1600" dirty="0"/>
          </a:p>
          <a:p>
            <a:pPr marL="320040" indent="-320040">
              <a:buFont typeface="Wingdings" pitchFamily="2" charset="2"/>
              <a:buChar char="§"/>
              <a:defRPr/>
            </a:pPr>
            <a:r>
              <a:rPr lang="pt-BR" sz="2000" dirty="0"/>
              <a:t>O marcador TEXTAREA (área de texto) permite definir um campo de texto com várias linhas.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ROWS: </a:t>
            </a:r>
            <a:r>
              <a:rPr lang="pt-BR" dirty="0"/>
              <a:t>Define o número de linhas da caixa de texto.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COLS: </a:t>
            </a:r>
            <a:r>
              <a:rPr lang="pt-BR" dirty="0"/>
              <a:t>Define quantos caracteres (colunas) cada linha possui.</a:t>
            </a:r>
          </a:p>
          <a:p>
            <a:pPr marL="640080" lvl="1" indent="-274320">
              <a:buNone/>
              <a:defRPr/>
            </a:pPr>
            <a:r>
              <a:rPr lang="pt-BR" b="1" dirty="0"/>
              <a:t>NAME: </a:t>
            </a:r>
            <a:r>
              <a:rPr lang="pt-BR" dirty="0"/>
              <a:t>Define o nome da caixa de texto.</a:t>
            </a:r>
          </a:p>
        </p:txBody>
      </p:sp>
    </p:spTree>
    <p:extLst>
      <p:ext uri="{BB962C8B-B14F-4D97-AF65-F5344CB8AC3E}">
        <p14:creationId xmlns:p14="http://schemas.microsoft.com/office/powerpoint/2010/main" val="46117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 de entrada de dados com várias linhas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63295" y="2213976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Exemplo:</a:t>
            </a:r>
          </a:p>
          <a:p>
            <a:pPr marL="320040" indent="-320040">
              <a:buNone/>
              <a:defRPr/>
            </a:pPr>
            <a:r>
              <a:rPr lang="pt-BR" sz="2400" dirty="0"/>
              <a:t>&lt;</a:t>
            </a:r>
            <a:r>
              <a:rPr lang="pt-BR" sz="2400" dirty="0" err="1"/>
              <a:t>textarea</a:t>
            </a:r>
            <a:r>
              <a:rPr lang="pt-BR" sz="2400" dirty="0"/>
              <a:t>  </a:t>
            </a:r>
            <a:r>
              <a:rPr lang="pt-BR" sz="2400" dirty="0" err="1"/>
              <a:t>name</a:t>
            </a:r>
            <a:r>
              <a:rPr lang="pt-BR" sz="2400" dirty="0"/>
              <a:t>=“comentário” </a:t>
            </a:r>
            <a:r>
              <a:rPr lang="pt-BR" sz="2400" dirty="0" err="1"/>
              <a:t>rows</a:t>
            </a:r>
            <a:r>
              <a:rPr lang="pt-BR" sz="2400" dirty="0"/>
              <a:t>=5  </a:t>
            </a:r>
            <a:r>
              <a:rPr lang="pt-BR" sz="2400" dirty="0" err="1"/>
              <a:t>cols</a:t>
            </a:r>
            <a:r>
              <a:rPr lang="pt-BR" sz="2400" dirty="0"/>
              <a:t>=40 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2400" dirty="0"/>
              <a:t>Deixe seu comentário&lt;/</a:t>
            </a:r>
            <a:r>
              <a:rPr lang="pt-BR" sz="2400" dirty="0" err="1"/>
              <a:t>textarea</a:t>
            </a:r>
            <a:r>
              <a:rPr lang="pt-BR" sz="2400" dirty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pt-BR" sz="1800" dirty="0"/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endParaRPr lang="pt-BR" sz="1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39" y="3812519"/>
            <a:ext cx="7268843" cy="22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04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2000" dirty="0"/>
              <a:t>Apresenta uma lista de valores através da </a:t>
            </a:r>
            <a:r>
              <a:rPr lang="pt-BR" sz="2000" dirty="0" err="1"/>
              <a:t>tag</a:t>
            </a:r>
            <a:r>
              <a:rPr lang="pt-BR" sz="2000" dirty="0"/>
              <a:t> “</a:t>
            </a:r>
            <a:r>
              <a:rPr lang="pt-BR" sz="2000" b="1" dirty="0"/>
              <a:t>OPTION</a:t>
            </a:r>
            <a:r>
              <a:rPr lang="pt-BR" sz="2000" dirty="0"/>
              <a:t>”.</a:t>
            </a:r>
          </a:p>
          <a:p>
            <a:pPr marL="320040" indent="-320040">
              <a:buNone/>
              <a:defRPr/>
            </a:pPr>
            <a:endParaRPr lang="pt-BR" sz="3600" dirty="0"/>
          </a:p>
          <a:p>
            <a:pPr marL="320040" indent="-320040">
              <a:buNone/>
              <a:defRPr/>
            </a:pPr>
            <a:r>
              <a:rPr lang="pt-BR" sz="28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1800" dirty="0"/>
              <a:t>&lt;</a:t>
            </a:r>
            <a:r>
              <a:rPr lang="pt-BR" sz="1800" b="1" dirty="0"/>
              <a:t>SELECT</a:t>
            </a:r>
            <a:r>
              <a:rPr lang="pt-BR" sz="1800" dirty="0"/>
              <a:t> </a:t>
            </a:r>
            <a:r>
              <a:rPr lang="pt-BR" sz="1800" b="1" dirty="0"/>
              <a:t>NAME</a:t>
            </a:r>
            <a:r>
              <a:rPr lang="pt-BR" sz="1800" dirty="0"/>
              <a:t>=“NOME” </a:t>
            </a:r>
            <a:r>
              <a:rPr lang="pt-BR" sz="1800" b="1" dirty="0"/>
              <a:t>SIZE</a:t>
            </a:r>
            <a:r>
              <a:rPr lang="pt-BR" sz="1800" dirty="0"/>
              <a:t>=“QTD DE OPÇÕES VISÍVEIS”&gt;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	&lt;</a:t>
            </a:r>
            <a:r>
              <a:rPr lang="pt-BR" sz="1800" b="1" dirty="0"/>
              <a:t>OPTION</a:t>
            </a:r>
            <a:r>
              <a:rPr lang="pt-BR" sz="1800" dirty="0"/>
              <a:t> </a:t>
            </a:r>
            <a:r>
              <a:rPr lang="pt-BR" sz="1800" b="1" dirty="0"/>
              <a:t>VALUE</a:t>
            </a:r>
            <a:r>
              <a:rPr lang="pt-BR" sz="1800" dirty="0"/>
              <a:t>=“VALOR”&gt;TEXTO A APARECER&lt;</a:t>
            </a:r>
            <a:r>
              <a:rPr lang="pt-BR" sz="1800" b="1" dirty="0"/>
              <a:t>/OPTION</a:t>
            </a:r>
            <a:r>
              <a:rPr lang="pt-BR" sz="1800" dirty="0"/>
              <a:t>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	&lt;</a:t>
            </a:r>
            <a:r>
              <a:rPr lang="pt-BR" sz="1800" b="1" dirty="0"/>
              <a:t>OPTION VALUE</a:t>
            </a:r>
            <a:r>
              <a:rPr lang="pt-BR" sz="1800" dirty="0"/>
              <a:t>=“VALOR”&gt;TEXTO A APARECER&lt;</a:t>
            </a:r>
            <a:r>
              <a:rPr lang="pt-BR" sz="1800" b="1" dirty="0"/>
              <a:t>/OPTION</a:t>
            </a:r>
            <a:r>
              <a:rPr lang="pt-BR" sz="1800" dirty="0"/>
              <a:t>&gt;</a:t>
            </a:r>
          </a:p>
          <a:p>
            <a:pPr marL="320040" indent="-320040">
              <a:buNone/>
              <a:defRPr/>
            </a:pPr>
            <a:r>
              <a:rPr lang="pt-BR" sz="1800" dirty="0"/>
              <a:t>&lt;</a:t>
            </a:r>
            <a:r>
              <a:rPr lang="pt-BR" sz="1800" b="1" dirty="0"/>
              <a:t>/SELECT</a:t>
            </a:r>
            <a:r>
              <a:rPr lang="pt-BR" sz="1800" dirty="0"/>
              <a:t>&gt;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4103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dados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1800" dirty="0"/>
              <a:t>O marcador</a:t>
            </a:r>
            <a:r>
              <a:rPr lang="pt-BR" sz="1800" b="1" dirty="0"/>
              <a:t> SELECT </a:t>
            </a:r>
            <a:r>
              <a:rPr lang="pt-BR" sz="1800" dirty="0"/>
              <a:t>permite a criação de uma lista de opções a serem escolhidas pelo usuário.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NAME:  </a:t>
            </a:r>
            <a:r>
              <a:rPr lang="pt-BR" sz="1800" dirty="0"/>
              <a:t>Nome da lista de opções.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SIZE:  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	</a:t>
            </a:r>
            <a:r>
              <a:rPr lang="pt-BR" sz="1800" dirty="0"/>
              <a:t>Define o número de opções a serem exibidas simultaneamente na tela. Se o valor omitido ou igual a 1, é exibida uma opção por vez.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OPTION: </a:t>
            </a:r>
            <a:r>
              <a:rPr lang="pt-BR" sz="1800" dirty="0"/>
              <a:t>Define cada opção a ser exibida pela lista.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VALUE: </a:t>
            </a:r>
            <a:r>
              <a:rPr lang="pt-BR" sz="1800" dirty="0"/>
              <a:t>Determina o valor de cada opção.</a:t>
            </a:r>
          </a:p>
          <a:p>
            <a:pPr marL="640080" lvl="1" indent="-274320" algn="just">
              <a:buNone/>
              <a:defRPr/>
            </a:pPr>
            <a:r>
              <a:rPr lang="pt-BR" sz="1800" b="1" dirty="0"/>
              <a:t>MULTIPLE:</a:t>
            </a:r>
            <a:r>
              <a:rPr lang="pt-BR" sz="1800" dirty="0"/>
              <a:t> Permite selecionar mais de um item (pressionando a tecla SHIFT do teclado enquanto se selecionam os itens) </a:t>
            </a:r>
          </a:p>
          <a:p>
            <a:pPr marL="640080" lvl="1" indent="-274320" algn="just">
              <a:buNone/>
              <a:defRPr/>
            </a:pPr>
            <a:endParaRPr lang="pt-BR" sz="1800" dirty="0"/>
          </a:p>
          <a:p>
            <a:pPr marL="240030" indent="-274320" algn="just">
              <a:buFont typeface="Wingdings" pitchFamily="2" charset="2"/>
              <a:buChar char="§"/>
              <a:defRPr/>
            </a:pPr>
            <a:r>
              <a:rPr lang="pt-BR" sz="1800" dirty="0"/>
              <a:t>O marcador</a:t>
            </a:r>
            <a:r>
              <a:rPr lang="pt-BR" sz="1800" b="1" dirty="0"/>
              <a:t> OPTION </a:t>
            </a:r>
            <a:r>
              <a:rPr lang="pt-BR" sz="1800" dirty="0"/>
              <a:t>permite estabelecer uma escolha padrão através do atributo “</a:t>
            </a:r>
            <a:r>
              <a:rPr lang="pt-BR" sz="1800" b="1" dirty="0"/>
              <a:t>SELECTED</a:t>
            </a:r>
            <a:r>
              <a:rPr lang="pt-BR" sz="1800" dirty="0"/>
              <a:t>”.</a:t>
            </a:r>
          </a:p>
          <a:p>
            <a:endParaRPr lang="pt-BR" sz="400" dirty="0"/>
          </a:p>
        </p:txBody>
      </p:sp>
    </p:spTree>
    <p:extLst>
      <p:ext uri="{BB962C8B-B14F-4D97-AF65-F5344CB8AC3E}">
        <p14:creationId xmlns:p14="http://schemas.microsoft.com/office/powerpoint/2010/main" val="280829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dados (3)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pt-BR" sz="2400" dirty="0"/>
              <a:t>Exemplo: Apresenta uma lista de valores que só será exibida quando selecionada.</a:t>
            </a:r>
            <a:r>
              <a:rPr lang="pt-BR" sz="2000" dirty="0"/>
              <a:t>	</a:t>
            </a:r>
          </a:p>
          <a:p>
            <a:pPr>
              <a:buNone/>
            </a:pPr>
            <a:endParaRPr lang="pt-BR" sz="2000" dirty="0"/>
          </a:p>
          <a:p>
            <a:pPr eaLnBrk="1" hangingPunct="1">
              <a:buNone/>
            </a:pPr>
            <a:endParaRPr lang="pt-BR" sz="1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36218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="sabor"&gt;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4268" y="3162300"/>
            <a:ext cx="2111376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81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dados (4)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Exemplo: Apresenta uma lista de valores que será exibida sem precisar ser selecionada (uso do atributo  “SIZE”)</a:t>
            </a:r>
          </a:p>
          <a:p>
            <a:pPr eaLnBrk="1" hangingPunct="1"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eaLnBrk="1" hangingPunct="1">
              <a:buNone/>
            </a:pPr>
            <a:endParaRPr lang="pt-BR" sz="1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8458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="sabor“ 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=“4”&gt;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&lt;OPTION&gt;Creme&lt;/OPTION&gt;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2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2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0705" y="3618805"/>
            <a:ext cx="1670326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66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dados (5)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813190" y="1879600"/>
            <a:ext cx="10948749" cy="71328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Exemplo: Apresenta uma lista de valores com o uso do atributo “</a:t>
            </a:r>
            <a:r>
              <a:rPr lang="pt-BR" sz="2400" dirty="0" err="1"/>
              <a:t>Multiple</a:t>
            </a:r>
            <a:r>
              <a:rPr lang="pt-BR" sz="2400" dirty="0"/>
              <a:t>”, que permite selecionar mais de uma opção.</a:t>
            </a:r>
          </a:p>
          <a:p>
            <a:pPr>
              <a:buNone/>
            </a:pPr>
            <a:endParaRPr lang="pt-BR" sz="2400" dirty="0"/>
          </a:p>
          <a:p>
            <a:pPr eaLnBrk="1" hangingPunct="1"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 eaLnBrk="1" hangingPunct="1">
              <a:buNone/>
            </a:pPr>
            <a:endParaRPr lang="pt-BR" sz="1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18045"/>
              </p:ext>
            </p:extLst>
          </p:nvPr>
        </p:nvGraphicFramePr>
        <p:xfrm>
          <a:off x="2198143" y="2837180"/>
          <a:ext cx="8305800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0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pt-BR" sz="24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="sabor” </a:t>
                      </a:r>
                      <a:r>
                        <a:rPr lang="pt-BR" sz="2400" dirty="0" err="1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&lt;OPTION &gt;Uva&lt;/OPTION&gt;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&lt;OPTION &gt;Cajá&lt;/OPTION&gt;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&lt;OPTION &gt;Umbu&lt;/OPTION&gt;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&lt;OPTION &gt;Creme&lt;/OPTION&gt;</a:t>
                      </a:r>
                    </a:p>
                    <a:p>
                      <a:pPr>
                        <a:buNone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pt-BR" sz="240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>
                        <a:buNone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5672" y="3940615"/>
            <a:ext cx="1620837" cy="173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73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65928" y="764373"/>
            <a:ext cx="3840271" cy="1293028"/>
          </a:xfrm>
        </p:spPr>
        <p:txBody>
          <a:bodyPr/>
          <a:lstStyle/>
          <a:p>
            <a:r>
              <a:rPr lang="pt-BR" dirty="0"/>
              <a:t>Exercício na sala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81" y="220905"/>
            <a:ext cx="7099301" cy="679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8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61999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acontece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tentarmos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URL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navegador</a:t>
            </a:r>
            <a:r>
              <a:rPr lang="en-US" sz="2400" dirty="0"/>
              <a:t>?</a:t>
            </a:r>
          </a:p>
          <a:p>
            <a:pPr marL="431800" indent="-323850">
              <a:buClr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http://www.sbc.org.br/horizontes/Atual.html</a:t>
            </a:r>
          </a:p>
          <a:p>
            <a:endParaRPr lang="pt-BR" sz="2400" dirty="0"/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2560764" y="3005461"/>
            <a:ext cx="7715304" cy="3563147"/>
            <a:chOff x="857224" y="3143248"/>
            <a:chExt cx="7715304" cy="3563147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4000496" y="3143248"/>
              <a:ext cx="571504" cy="1119189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monitor"/>
            <p:cNvSpPr>
              <a:spLocks noEditPoints="1" noChangeArrowheads="1"/>
            </p:cNvSpPr>
            <p:nvPr/>
          </p:nvSpPr>
          <p:spPr bwMode="auto">
            <a:xfrm>
              <a:off x="1214414" y="5143512"/>
              <a:ext cx="1071570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monitor"/>
            <p:cNvSpPr>
              <a:spLocks noEditPoints="1" noChangeArrowheads="1"/>
            </p:cNvSpPr>
            <p:nvPr/>
          </p:nvSpPr>
          <p:spPr bwMode="auto">
            <a:xfrm>
              <a:off x="6357950" y="5143512"/>
              <a:ext cx="1000132" cy="1166808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714876" y="321468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Servidor executando o servidor web Apache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57224" y="6429396"/>
              <a:ext cx="1928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PC executando Explorer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286512" y="6429396"/>
              <a:ext cx="2286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MAC executando </a:t>
              </a:r>
              <a:r>
                <a:rPr lang="pt-BR" sz="1200" dirty="0" err="1"/>
                <a:t>Navigator</a:t>
              </a:r>
              <a:endParaRPr lang="pt-BR" sz="12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1928794" y="3786190"/>
              <a:ext cx="1643074" cy="107157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 rot="19509313">
              <a:off x="1714480" y="3942218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Requisição HTTP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 rot="10800000" flipV="1">
              <a:off x="2500298" y="4286256"/>
              <a:ext cx="1214446" cy="7858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19509313">
              <a:off x="2390188" y="451372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HTTP</a:t>
              </a:r>
            </a:p>
          </p:txBody>
        </p:sp>
        <p:cxnSp>
          <p:nvCxnSpPr>
            <p:cNvPr id="15" name="Conector de seta reta 14"/>
            <p:cNvCxnSpPr/>
            <p:nvPr/>
          </p:nvCxnSpPr>
          <p:spPr>
            <a:xfrm rot="10800000">
              <a:off x="5000628" y="4214818"/>
              <a:ext cx="1357322" cy="10715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2386447">
              <a:off x="4922527" y="457900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Requisição HTTP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4643438" y="4500570"/>
              <a:ext cx="1500198" cy="11430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 rot="2343088">
              <a:off x="4285829" y="519514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Resposta HTTP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8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para casa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site construído na aula passada referente a livraria, construir as páginas de cadastro do cliente e a página de compra (incluindo o pagamento)</a:t>
            </a:r>
          </a:p>
        </p:txBody>
      </p:sp>
    </p:spTree>
    <p:extLst>
      <p:ext uri="{BB962C8B-B14F-4D97-AF65-F5344CB8AC3E}">
        <p14:creationId xmlns:p14="http://schemas.microsoft.com/office/powerpoint/2010/main" val="23198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pt-BR" sz="2400" dirty="0"/>
              <a:t>Mecanismo usado para coletar dados de um usuário.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Font typeface="Wingdings" pitchFamily="2" charset="2"/>
              <a:buChar char="§"/>
            </a:pPr>
            <a:r>
              <a:rPr lang="pt-BR" sz="2400" dirty="0"/>
              <a:t>Os dados informados são enviados para um servidor Web, que processará e retornará o resultado solicitado.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6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58621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sz="2400" dirty="0"/>
              <a:t>Formulário:  Comando  &lt;FORM&gt;...&lt;/FORM&gt;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36350" y="2917939"/>
            <a:ext cx="4455047" cy="364256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Aft>
                <a:spcPts val="1000"/>
              </a:spcAft>
            </a:pPr>
            <a:r>
              <a:rPr lang="en-US" sz="1400" dirty="0">
                <a:latin typeface="Calibri" pitchFamily="34" charset="0"/>
              </a:rPr>
              <a:t>&lt;html&gt;</a:t>
            </a:r>
          </a:p>
          <a:p>
            <a:pPr algn="l">
              <a:spcAft>
                <a:spcPts val="1000"/>
              </a:spcAft>
            </a:pPr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&lt;head&gt;</a:t>
            </a:r>
          </a:p>
          <a:p>
            <a:pPr algn="l">
              <a:spcAft>
                <a:spcPts val="1000"/>
              </a:spcAft>
            </a:pP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		&lt;title&gt;</a:t>
            </a:r>
            <a:r>
              <a:rPr lang="en-US" sz="1400" dirty="0" err="1">
                <a:solidFill>
                  <a:srgbClr val="FF0000"/>
                </a:solidFill>
                <a:latin typeface="Calibri" pitchFamily="34" charset="0"/>
              </a:rPr>
              <a:t>Formulário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&lt;/title&gt;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</a:rPr>
              <a:t>	&lt;/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</a:rPr>
              <a:t>head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latin typeface="Calibri" pitchFamily="34" charset="0"/>
              </a:rPr>
              <a:t>	</a:t>
            </a:r>
            <a:r>
              <a:rPr lang="pt-BR" sz="1400" dirty="0">
                <a:solidFill>
                  <a:srgbClr val="00B050"/>
                </a:solidFill>
                <a:latin typeface="Calibri" pitchFamily="34" charset="0"/>
              </a:rPr>
              <a:t>&lt;</a:t>
            </a:r>
            <a:r>
              <a:rPr lang="pt-BR" sz="1400" dirty="0" err="1">
                <a:solidFill>
                  <a:srgbClr val="00B050"/>
                </a:solidFill>
                <a:latin typeface="Calibri" pitchFamily="34" charset="0"/>
              </a:rPr>
              <a:t>body</a:t>
            </a:r>
            <a:r>
              <a:rPr lang="pt-BR" sz="1400" dirty="0">
                <a:solidFill>
                  <a:srgbClr val="00B050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latin typeface="Calibri" pitchFamily="34" charset="0"/>
              </a:rPr>
              <a:t>	     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&lt;</a:t>
            </a:r>
            <a:r>
              <a:rPr lang="pt-BR" sz="1400" dirty="0" err="1">
                <a:solidFill>
                  <a:srgbClr val="0066FF"/>
                </a:solidFill>
                <a:latin typeface="Calibri" pitchFamily="34" charset="0"/>
              </a:rPr>
              <a:t>form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                     Aqui irão entrar os comandos do formulário 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                    &lt;/</a:t>
            </a:r>
            <a:r>
              <a:rPr lang="pt-BR" sz="1400" dirty="0" err="1">
                <a:solidFill>
                  <a:srgbClr val="0066FF"/>
                </a:solidFill>
                <a:latin typeface="Calibri" pitchFamily="34" charset="0"/>
              </a:rPr>
              <a:t>form</a:t>
            </a:r>
            <a:r>
              <a:rPr lang="pt-BR" sz="1400" dirty="0">
                <a:solidFill>
                  <a:srgbClr val="0066FF"/>
                </a:solidFill>
                <a:latin typeface="Calibri" pitchFamily="34" charset="0"/>
              </a:rPr>
              <a:t>&gt;</a:t>
            </a:r>
          </a:p>
          <a:p>
            <a:pPr algn="l">
              <a:spcAft>
                <a:spcPts val="1000"/>
              </a:spcAft>
            </a:pPr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alibri" pitchFamily="34" charset="0"/>
              </a:rPr>
              <a:t>&lt;/body&gt;</a:t>
            </a:r>
          </a:p>
          <a:p>
            <a:pPr algn="l">
              <a:spcAft>
                <a:spcPts val="1000"/>
              </a:spcAft>
            </a:pPr>
            <a:r>
              <a:rPr lang="pt-BR" sz="1400" dirty="0">
                <a:latin typeface="Calibri" pitchFamily="34" charset="0"/>
              </a:rPr>
              <a:t>&lt;/</a:t>
            </a:r>
            <a:r>
              <a:rPr lang="pt-BR" sz="1400" dirty="0" err="1">
                <a:latin typeface="Calibri" pitchFamily="34" charset="0"/>
              </a:rPr>
              <a:t>html</a:t>
            </a:r>
            <a:r>
              <a:rPr lang="pt-BR" sz="1400" dirty="0">
                <a:latin typeface="Calibri" pitchFamily="34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697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do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buNone/>
              <a:defRPr/>
            </a:pPr>
            <a:r>
              <a:rPr lang="pt-BR" sz="1800" dirty="0"/>
              <a:t>&lt;FORM  NAME=”nome do formulário”  METHOD=”valor”  ACTION=”tratador do formulário”&gt;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1800" dirty="0"/>
          </a:p>
          <a:p>
            <a:pPr marL="320040" indent="-320040">
              <a:buNone/>
              <a:defRPr/>
            </a:pPr>
            <a:r>
              <a:rPr lang="pt-BR" sz="1800" b="1" u="sng" dirty="0"/>
              <a:t>NAME</a:t>
            </a:r>
            <a:r>
              <a:rPr lang="pt-BR" sz="1800" dirty="0"/>
              <a:t> – Nome do formulário usado para validação de dados.</a:t>
            </a:r>
          </a:p>
          <a:p>
            <a:pPr marL="320040" indent="-320040">
              <a:buNone/>
              <a:defRPr/>
            </a:pPr>
            <a:endParaRPr lang="pt-BR" sz="1800" dirty="0"/>
          </a:p>
          <a:p>
            <a:pPr marL="320040" indent="-320040">
              <a:buNone/>
              <a:defRPr/>
            </a:pPr>
            <a:r>
              <a:rPr lang="pt-BR" sz="1800" b="1" u="sng" dirty="0"/>
              <a:t>METHOD</a:t>
            </a:r>
            <a:r>
              <a:rPr lang="pt-BR" sz="1800" dirty="0"/>
              <a:t> – Método que define como os dados serão transmitidos para o programa que irá processá-lo. </a:t>
            </a:r>
          </a:p>
          <a:p>
            <a:pPr marL="320040" indent="-320040">
              <a:buNone/>
              <a:defRPr/>
            </a:pPr>
            <a:endParaRPr lang="pt-BR" sz="1800" b="1" u="sng" dirty="0"/>
          </a:p>
          <a:p>
            <a:pPr marL="320040" indent="-320040">
              <a:buNone/>
              <a:defRPr/>
            </a:pPr>
            <a:r>
              <a:rPr lang="pt-BR" sz="1800" b="1" u="sng" dirty="0"/>
              <a:t>ACTION</a:t>
            </a:r>
            <a:r>
              <a:rPr lang="pt-BR" sz="1800" dirty="0"/>
              <a:t> – Indica o endereço do programa que receberá os dados do formulário.</a:t>
            </a:r>
          </a:p>
          <a:p>
            <a:pPr lvl="1" algn="just"/>
            <a:r>
              <a:rPr lang="pt-BR" dirty="0"/>
              <a:t>	Referencia uma URL que aponta para um script no servidor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943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do formulário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64289"/>
          </a:xfrm>
        </p:spPr>
        <p:txBody>
          <a:bodyPr/>
          <a:lstStyle/>
          <a:p>
            <a:pPr marL="320040" indent="-320040" algn="just">
              <a:buNone/>
              <a:defRPr/>
            </a:pPr>
            <a:r>
              <a:rPr lang="pt-BR" sz="2400" b="1" u="sng" dirty="0"/>
              <a:t>METHOD</a:t>
            </a:r>
            <a:r>
              <a:rPr lang="pt-BR" sz="2400" dirty="0"/>
              <a:t> – Os métodos podem ter os valores:</a:t>
            </a:r>
          </a:p>
          <a:p>
            <a:pPr marL="720090" lvl="2" indent="-320040">
              <a:defRPr/>
            </a:pPr>
            <a:r>
              <a:rPr lang="pt-BR" dirty="0"/>
              <a:t>GET-  passam o valor das variáveis pela URL dinâmica.</a:t>
            </a:r>
          </a:p>
          <a:p>
            <a:pPr marL="1177290" lvl="3" indent="-320040">
              <a:defRPr/>
            </a:pPr>
            <a:r>
              <a:rPr lang="pt-BR" dirty="0"/>
              <a:t>Tem um tamanho ´máximo de caracteres</a:t>
            </a:r>
          </a:p>
          <a:p>
            <a:pPr marL="1177290" lvl="3" indent="-320040">
              <a:defRPr/>
            </a:pPr>
            <a:r>
              <a:rPr lang="pt-BR" dirty="0"/>
              <a:t>Os dados ficam visíveis</a:t>
            </a:r>
          </a:p>
          <a:p>
            <a:pPr marL="640080" lvl="1" indent="-274320">
              <a:defRPr/>
            </a:pPr>
            <a:r>
              <a:rPr lang="pt-BR" sz="2400" dirty="0"/>
              <a:t>POST – passam suas variáveis codificadas dentro da própria submissão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33" y="4396008"/>
            <a:ext cx="7543800" cy="18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2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formulário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516383" y="1775912"/>
            <a:ext cx="6289414" cy="4988142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&lt;</a:t>
            </a:r>
            <a:r>
              <a:rPr lang="pt-BR" sz="1200" b="1" dirty="0" err="1"/>
              <a:t>html</a:t>
            </a:r>
            <a:r>
              <a:rPr lang="pt-BR" sz="1200" b="1" dirty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</a:t>
            </a:r>
            <a:r>
              <a:rPr lang="pt-BR" sz="1200" b="1" dirty="0">
                <a:solidFill>
                  <a:srgbClr val="FF0000"/>
                </a:solidFill>
              </a:rPr>
              <a:t>&lt;</a:t>
            </a:r>
            <a:r>
              <a:rPr lang="pt-BR" sz="1200" b="1" dirty="0" err="1">
                <a:solidFill>
                  <a:srgbClr val="FF0000"/>
                </a:solidFill>
              </a:rPr>
              <a:t>head</a:t>
            </a:r>
            <a:r>
              <a:rPr lang="pt-BR" sz="1200" b="1" dirty="0">
                <a:solidFill>
                  <a:srgbClr val="FF000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	&lt;</a:t>
            </a:r>
            <a:r>
              <a:rPr lang="pt-BR" sz="1200" b="1" dirty="0" err="1"/>
              <a:t>title</a:t>
            </a:r>
            <a:r>
              <a:rPr lang="pt-BR" sz="1200" b="1" dirty="0"/>
              <a:t>&gt;Título&lt;/</a:t>
            </a:r>
            <a:r>
              <a:rPr lang="pt-BR" sz="1200" b="1" dirty="0" err="1"/>
              <a:t>title</a:t>
            </a:r>
            <a:r>
              <a:rPr lang="pt-BR" sz="1200" b="1" dirty="0"/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</a:t>
            </a:r>
            <a:r>
              <a:rPr lang="pt-BR" sz="1200" b="1" dirty="0">
                <a:solidFill>
                  <a:srgbClr val="FF0000"/>
                </a:solidFill>
              </a:rPr>
              <a:t>&lt;/</a:t>
            </a:r>
            <a:r>
              <a:rPr lang="pt-BR" sz="1200" b="1" dirty="0" err="1">
                <a:solidFill>
                  <a:srgbClr val="FF0000"/>
                </a:solidFill>
              </a:rPr>
              <a:t>head</a:t>
            </a:r>
            <a:r>
              <a:rPr lang="pt-BR" sz="1200" b="1" dirty="0">
                <a:solidFill>
                  <a:srgbClr val="FF000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>
                <a:solidFill>
                  <a:srgbClr val="0066FF"/>
                </a:solidFill>
              </a:rPr>
              <a:t>	&lt;</a:t>
            </a:r>
            <a:r>
              <a:rPr lang="pt-BR" sz="1200" b="1" dirty="0" err="1">
                <a:solidFill>
                  <a:srgbClr val="0066FF"/>
                </a:solidFill>
              </a:rPr>
              <a:t>body</a:t>
            </a:r>
            <a:r>
              <a:rPr lang="pt-BR" sz="1200" b="1" dirty="0">
                <a:solidFill>
                  <a:srgbClr val="0066FF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	</a:t>
            </a:r>
            <a:r>
              <a:rPr lang="pt-BR" sz="1200" b="1" dirty="0">
                <a:solidFill>
                  <a:srgbClr val="C00000"/>
                </a:solidFill>
              </a:rPr>
              <a:t>&lt;p&gt;Exemplo de Formulário&lt;/p&gt;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	</a:t>
            </a:r>
            <a:r>
              <a:rPr lang="pt-BR" sz="1200" b="1" dirty="0">
                <a:solidFill>
                  <a:srgbClr val="00B050"/>
                </a:solidFill>
              </a:rPr>
              <a:t>&lt;</a:t>
            </a:r>
            <a:r>
              <a:rPr lang="pt-BR" sz="1200" b="1" dirty="0" err="1">
                <a:solidFill>
                  <a:srgbClr val="00B050"/>
                </a:solidFill>
              </a:rPr>
              <a:t>form</a:t>
            </a:r>
            <a:r>
              <a:rPr lang="pt-BR" sz="1200" b="1" dirty="0">
                <a:solidFill>
                  <a:srgbClr val="00B050"/>
                </a:solidFill>
              </a:rPr>
              <a:t> </a:t>
            </a:r>
            <a:r>
              <a:rPr lang="pt-BR" sz="1200" b="1" dirty="0" err="1">
                <a:solidFill>
                  <a:srgbClr val="00B050"/>
                </a:solidFill>
              </a:rPr>
              <a:t>method</a:t>
            </a:r>
            <a:r>
              <a:rPr lang="pt-BR" sz="1200" b="1" dirty="0">
                <a:solidFill>
                  <a:srgbClr val="00B050"/>
                </a:solidFill>
              </a:rPr>
              <a:t>=“</a:t>
            </a:r>
            <a:r>
              <a:rPr lang="pt-BR" sz="1200" b="1" dirty="0" err="1">
                <a:solidFill>
                  <a:srgbClr val="00B050"/>
                </a:solidFill>
              </a:rPr>
              <a:t>post</a:t>
            </a:r>
            <a:r>
              <a:rPr lang="pt-BR" sz="1200" b="1" dirty="0">
                <a:solidFill>
                  <a:srgbClr val="00B050"/>
                </a:solidFill>
              </a:rPr>
              <a:t>” </a:t>
            </a:r>
            <a:r>
              <a:rPr lang="pt-BR" sz="1200" b="1" dirty="0" err="1">
                <a:solidFill>
                  <a:srgbClr val="00B050"/>
                </a:solidFill>
              </a:rPr>
              <a:t>action</a:t>
            </a:r>
            <a:r>
              <a:rPr lang="pt-BR" sz="1200" b="1" dirty="0">
                <a:solidFill>
                  <a:srgbClr val="00B050"/>
                </a:solidFill>
              </a:rPr>
              <a:t>=“”&gt;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>
                <a:solidFill>
                  <a:srgbClr val="C00000"/>
                </a:solidFill>
              </a:rPr>
              <a:t>                   &lt;p&gt; </a:t>
            </a:r>
            <a:r>
              <a:rPr lang="pt-BR" sz="1200" b="1" dirty="0" err="1">
                <a:solidFill>
                  <a:srgbClr val="C00000"/>
                </a:solidFill>
              </a:rPr>
              <a:t>Name</a:t>
            </a:r>
            <a:r>
              <a:rPr lang="pt-BR" sz="1200" b="1" dirty="0">
                <a:solidFill>
                  <a:srgbClr val="C00000"/>
                </a:solidFill>
              </a:rPr>
              <a:t>: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>
                <a:solidFill>
                  <a:srgbClr val="C00000"/>
                </a:solidFill>
              </a:rPr>
              <a:t>	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                 &lt;input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size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=“25”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maxlength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=“30”/&gt;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>
                <a:solidFill>
                  <a:srgbClr val="C00000"/>
                </a:solidFill>
              </a:rPr>
              <a:t>	             &lt;/p&gt;</a:t>
            </a:r>
          </a:p>
          <a:p>
            <a:pPr marL="320040" indent="-320040">
              <a:buNone/>
              <a:defRPr/>
            </a:pPr>
            <a:r>
              <a:rPr lang="pt-BR" sz="1200" b="1" dirty="0"/>
              <a:t>	</a:t>
            </a:r>
            <a:r>
              <a:rPr lang="pt-BR" sz="1200" b="1" dirty="0">
                <a:solidFill>
                  <a:srgbClr val="7030A0"/>
                </a:solidFill>
              </a:rPr>
              <a:t>            </a:t>
            </a:r>
            <a:r>
              <a:rPr lang="pt-BR" sz="1200" b="1" dirty="0">
                <a:solidFill>
                  <a:srgbClr val="C00000"/>
                </a:solidFill>
              </a:rPr>
              <a:t>  &lt;p&gt;</a:t>
            </a:r>
          </a:p>
          <a:p>
            <a:pPr marL="320040" indent="-320040">
              <a:buNone/>
              <a:defRPr/>
            </a:pPr>
            <a:r>
              <a:rPr lang="pt-BR" sz="1200" b="1" dirty="0">
                <a:solidFill>
                  <a:srgbClr val="C00000"/>
                </a:solidFill>
              </a:rPr>
              <a:t>		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        &lt;input 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submit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” 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=“Submeter”/&gt;</a:t>
            </a:r>
          </a:p>
          <a:p>
            <a:pPr marL="320040" indent="-320040">
              <a:buNone/>
              <a:defRPr/>
            </a:pP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	                   &lt;input 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=“reset”  </a:t>
            </a:r>
            <a:r>
              <a:rPr lang="pt-BR" sz="1200" b="1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</a:rPr>
              <a:t>=“Limpar”/&gt;</a:t>
            </a:r>
          </a:p>
          <a:p>
            <a:pPr marL="320040" indent="-320040">
              <a:buNone/>
              <a:defRPr/>
            </a:pPr>
            <a:r>
              <a:rPr lang="pt-BR" sz="1200" b="1" dirty="0">
                <a:solidFill>
                  <a:srgbClr val="C00000"/>
                </a:solidFill>
              </a:rPr>
              <a:t>	              &lt;/p&gt;</a:t>
            </a:r>
            <a:r>
              <a:rPr lang="pt-BR" sz="1200" b="1" dirty="0">
                <a:solidFill>
                  <a:srgbClr val="7030A0"/>
                </a:solidFill>
              </a:rPr>
              <a:t>	</a:t>
            </a:r>
            <a:r>
              <a:rPr lang="pt-BR" sz="1200" b="1" dirty="0"/>
              <a:t>		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	</a:t>
            </a:r>
            <a:r>
              <a:rPr lang="pt-BR" sz="1200" b="1" dirty="0">
                <a:solidFill>
                  <a:srgbClr val="00B050"/>
                </a:solidFill>
              </a:rPr>
              <a:t>&lt;/</a:t>
            </a:r>
            <a:r>
              <a:rPr lang="pt-BR" sz="1200" b="1" dirty="0" err="1">
                <a:solidFill>
                  <a:srgbClr val="00B050"/>
                </a:solidFill>
              </a:rPr>
              <a:t>form</a:t>
            </a:r>
            <a:r>
              <a:rPr lang="pt-BR" sz="1200" b="1" dirty="0">
                <a:solidFill>
                  <a:srgbClr val="00B050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	</a:t>
            </a:r>
            <a:r>
              <a:rPr lang="pt-BR" sz="1200" b="1" dirty="0">
                <a:solidFill>
                  <a:srgbClr val="0066FF"/>
                </a:solidFill>
              </a:rPr>
              <a:t>&lt;/</a:t>
            </a:r>
            <a:r>
              <a:rPr lang="pt-BR" sz="1200" b="1" dirty="0" err="1">
                <a:solidFill>
                  <a:srgbClr val="0066FF"/>
                </a:solidFill>
              </a:rPr>
              <a:t>body</a:t>
            </a:r>
            <a:r>
              <a:rPr lang="pt-BR" sz="1200" b="1" dirty="0">
                <a:solidFill>
                  <a:srgbClr val="0066FF"/>
                </a:solidFill>
              </a:rPr>
              <a:t>&gt;</a:t>
            </a:r>
          </a:p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pt-BR" sz="1200" b="1" dirty="0"/>
              <a:t>&lt;/</a:t>
            </a:r>
            <a:r>
              <a:rPr lang="pt-BR" sz="1200" b="1" dirty="0" err="1"/>
              <a:t>html</a:t>
            </a:r>
            <a:r>
              <a:rPr lang="pt-BR" sz="1200" b="1" dirty="0"/>
              <a:t>&gt;</a:t>
            </a:r>
            <a:endParaRPr lang="pt-BR" sz="200" dirty="0"/>
          </a:p>
        </p:txBody>
      </p:sp>
    </p:spTree>
    <p:extLst>
      <p:ext uri="{BB962C8B-B14F-4D97-AF65-F5344CB8AC3E}">
        <p14:creationId xmlns:p14="http://schemas.microsoft.com/office/powerpoint/2010/main" val="26849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6378" y="764373"/>
            <a:ext cx="9639822" cy="1293028"/>
          </a:xfrm>
        </p:spPr>
        <p:txBody>
          <a:bodyPr/>
          <a:lstStyle/>
          <a:p>
            <a:r>
              <a:rPr lang="pt-BR" dirty="0"/>
              <a:t>Formulário – 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20040" indent="-320040" algn="just">
              <a:buFont typeface="Wingdings" pitchFamily="2" charset="2"/>
              <a:buChar char="§"/>
              <a:defRPr/>
            </a:pPr>
            <a:r>
              <a:rPr lang="pt-BR" sz="2400" dirty="0"/>
              <a:t>Há vários tipos de elementos que podem ser usados para entrada de dados, o que determina este tipo é o parâmetro “</a:t>
            </a:r>
            <a:r>
              <a:rPr lang="pt-BR" sz="2400" b="1" dirty="0" err="1"/>
              <a:t>type</a:t>
            </a:r>
            <a:r>
              <a:rPr lang="pt-BR" sz="2400" dirty="0"/>
              <a:t>”. </a:t>
            </a:r>
          </a:p>
          <a:p>
            <a:pPr marL="320040" indent="-320040">
              <a:buFont typeface="Wingdings" pitchFamily="2" charset="2"/>
              <a:buChar char="§"/>
              <a:defRPr/>
            </a:pPr>
            <a:endParaRPr lang="pt-BR" sz="2400" dirty="0"/>
          </a:p>
          <a:p>
            <a:pPr marL="320040" indent="-320040">
              <a:buNone/>
              <a:defRPr/>
            </a:pPr>
            <a:r>
              <a:rPr lang="pt-BR" sz="2400" b="1" dirty="0"/>
              <a:t>SINTAXE:</a:t>
            </a:r>
          </a:p>
          <a:p>
            <a:pPr marL="320040" indent="-320040">
              <a:buNone/>
              <a:defRPr/>
            </a:pPr>
            <a:r>
              <a:rPr lang="pt-BR" sz="2400" dirty="0"/>
              <a:t>	&lt;</a:t>
            </a:r>
            <a:r>
              <a:rPr lang="pt-BR" sz="2400" b="1" dirty="0"/>
              <a:t>INPUT</a:t>
            </a:r>
            <a:r>
              <a:rPr lang="pt-BR" sz="2400" dirty="0"/>
              <a:t> </a:t>
            </a:r>
            <a:r>
              <a:rPr lang="pt-BR" sz="2400" b="1" dirty="0"/>
              <a:t>TYPE</a:t>
            </a:r>
            <a:r>
              <a:rPr lang="pt-BR" sz="2400" dirty="0"/>
              <a:t>=”tipo” </a:t>
            </a:r>
            <a:r>
              <a:rPr lang="pt-BR" sz="2400" b="1" dirty="0"/>
              <a:t>NAME</a:t>
            </a:r>
            <a:r>
              <a:rPr lang="pt-BR" sz="2400" dirty="0"/>
              <a:t>=”nome</a:t>
            </a:r>
            <a:r>
              <a:rPr lang="pt-BR" sz="2400" b="1" dirty="0"/>
              <a:t>”  VALUE</a:t>
            </a:r>
            <a:r>
              <a:rPr lang="pt-BR" sz="2400" dirty="0"/>
              <a:t>=”valor”  </a:t>
            </a:r>
            <a:r>
              <a:rPr lang="pt-BR" sz="2400" b="1" dirty="0"/>
              <a:t>SIZE</a:t>
            </a:r>
            <a:r>
              <a:rPr lang="pt-BR" sz="2400" dirty="0"/>
              <a:t>=”tamanho em pixels”  </a:t>
            </a:r>
            <a:r>
              <a:rPr lang="pt-BR" sz="2400" b="1" dirty="0"/>
              <a:t>MAXLENGTH</a:t>
            </a:r>
            <a:r>
              <a:rPr lang="pt-BR" sz="2400" dirty="0"/>
              <a:t>=”tamanho máximo em pixels”&gt;</a:t>
            </a:r>
          </a:p>
          <a:p>
            <a:pPr marL="320040" indent="-320040">
              <a:buFont typeface="Wingdings"/>
              <a:buChar char=""/>
              <a:defRPr/>
            </a:pPr>
            <a:endParaRPr lang="pt-BR" sz="2400" dirty="0"/>
          </a:p>
          <a:p>
            <a:pPr marL="320040" indent="-320040">
              <a:buNone/>
              <a:defRPr/>
            </a:pPr>
            <a:r>
              <a:rPr lang="pt-BR" sz="2400" dirty="0"/>
              <a:t>INPUT: 	Cria um campo de entrada de dados.</a:t>
            </a:r>
          </a:p>
          <a:p>
            <a:pPr algn="just">
              <a:buNone/>
            </a:pPr>
            <a:r>
              <a:rPr lang="pt-BR" sz="2400" dirty="0"/>
              <a:t>TYPE: 	Tipo de elemento a ser inserido no formulário.</a:t>
            </a:r>
          </a:p>
          <a:p>
            <a:pPr marL="320040" indent="-320040">
              <a:buNone/>
              <a:defRPr/>
            </a:pPr>
            <a:r>
              <a:rPr lang="pt-BR" sz="2400" dirty="0"/>
              <a:t>NAME: 	Nome do elemento.</a:t>
            </a:r>
          </a:p>
          <a:p>
            <a:pPr marL="320040" indent="-320040">
              <a:buNone/>
              <a:defRPr/>
            </a:pPr>
            <a:r>
              <a:rPr lang="pt-BR" sz="2400" dirty="0"/>
              <a:t>VALUE: 	Valor que pode ser pré-definido para o campo.</a:t>
            </a:r>
          </a:p>
          <a:p>
            <a:pPr marL="320040" indent="-320040">
              <a:buNone/>
              <a:defRPr/>
            </a:pPr>
            <a:r>
              <a:rPr lang="pt-BR" sz="2400" dirty="0"/>
              <a:t>MAXLENGTH: </a:t>
            </a:r>
          </a:p>
          <a:p>
            <a:pPr marL="320040" indent="-320040" algn="just">
              <a:buNone/>
              <a:defRPr/>
            </a:pPr>
            <a:r>
              <a:rPr lang="pt-BR" sz="2400" dirty="0"/>
              <a:t>		Comprimento máximo de caracteres do nome a ser 	digitado.</a:t>
            </a:r>
          </a:p>
          <a:p>
            <a:pPr marL="320040" indent="-320040">
              <a:buNone/>
              <a:defRPr/>
            </a:pPr>
            <a:r>
              <a:rPr lang="pt-BR" sz="2400" dirty="0"/>
              <a:t>CHECKED: Em caso de caixa de checagem, pré-define como checada.</a:t>
            </a:r>
          </a:p>
          <a:p>
            <a:pPr marL="320040" indent="-320040">
              <a:buNone/>
              <a:defRPr/>
            </a:pPr>
            <a:r>
              <a:rPr lang="pt-BR" sz="2400" dirty="0"/>
              <a:t>SIZE: Tamanho do campo.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2048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F5C12B-B8B6-4C7D-9649-86ADE40A429E}"/>
</file>

<file path=customXml/itemProps2.xml><?xml version="1.0" encoding="utf-8"?>
<ds:datastoreItem xmlns:ds="http://schemas.openxmlformats.org/officeDocument/2006/customXml" ds:itemID="{1E35616B-D2C7-4161-AB6E-3E0A515A3582}"/>
</file>

<file path=customXml/itemProps3.xml><?xml version="1.0" encoding="utf-8"?>
<ds:datastoreItem xmlns:ds="http://schemas.openxmlformats.org/officeDocument/2006/customXml" ds:itemID="{5565408B-18F2-4107-86C8-D0F84B24DD0F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87</TotalTime>
  <Words>2149</Words>
  <Application>Microsoft Office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Wingdings 2</vt:lpstr>
      <vt:lpstr>Trilha de Vapor</vt:lpstr>
      <vt:lpstr>Desenvolvimento de software para web  Aula 3 – criando formulários em html: estrutura e campos</vt:lpstr>
      <vt:lpstr>Objetivo</vt:lpstr>
      <vt:lpstr>Iniciando...</vt:lpstr>
      <vt:lpstr>formulário</vt:lpstr>
      <vt:lpstr>Formulário (2)</vt:lpstr>
      <vt:lpstr>Atributos do formulário</vt:lpstr>
      <vt:lpstr>Atributos do formulário (2)</vt:lpstr>
      <vt:lpstr>Exemplo de formulário</vt:lpstr>
      <vt:lpstr>Formulário – entrada de dados</vt:lpstr>
      <vt:lpstr>Campos de entrada de dados do tipo texto (TYPE=“TEXT”)</vt:lpstr>
      <vt:lpstr>Campos de entrada de dados do tipo texto (TYPE=“TEXT”) (2)</vt:lpstr>
      <vt:lpstr>Campo de entrada de dados tipo password (TYPE=“PASSWORD”)</vt:lpstr>
      <vt:lpstr>Campo de dado múltipla escolha (TYPE=“CHECKBOX”)</vt:lpstr>
      <vt:lpstr>Campo de dado múltipla escolha (TYPE=“CHECKBOX”) (2)</vt:lpstr>
      <vt:lpstr>Campo de dado múltipla escolha (TYPE=“CHECKBOX”) (3)</vt:lpstr>
      <vt:lpstr>Campo de dados de escolha única (TYPE=“RADIO”)</vt:lpstr>
      <vt:lpstr>Campo de dados de escolha única (TYPE=“RADIO”) (2)</vt:lpstr>
      <vt:lpstr>Botões de ação (TYPE = “RESET”)</vt:lpstr>
      <vt:lpstr>Botões de ação (TYPE = “RESET”) (2)</vt:lpstr>
      <vt:lpstr>Botões de ação (TYPE = “submit”)</vt:lpstr>
      <vt:lpstr>Botões de ação (TYPE = “submit”)(2)</vt:lpstr>
      <vt:lpstr>Campo de entrada de dados com várias linhas</vt:lpstr>
      <vt:lpstr>Campo de entrada de dados com várias linhas (2)</vt:lpstr>
      <vt:lpstr>Seleção de dados</vt:lpstr>
      <vt:lpstr>Seleção de dados (2)</vt:lpstr>
      <vt:lpstr>Seleção de dados (3)</vt:lpstr>
      <vt:lpstr>Seleção de dados (4)</vt:lpstr>
      <vt:lpstr>Seleção de dados (5)</vt:lpstr>
      <vt:lpstr>Exercício na sala</vt:lpstr>
      <vt:lpstr>Exercício para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  Aula 3 – criando formulários em html: estrutura e campos</dc:title>
  <dc:creator>ANA</dc:creator>
  <cp:lastModifiedBy>Ana Patricia Mascarenhas</cp:lastModifiedBy>
  <cp:revision>9</cp:revision>
  <dcterms:created xsi:type="dcterms:W3CDTF">2020-02-06T14:15:13Z</dcterms:created>
  <dcterms:modified xsi:type="dcterms:W3CDTF">2023-03-28T12:16:46Z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