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4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55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31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310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5" r:id="rId41"/>
    <p:sldId id="296" r:id="rId42"/>
    <p:sldId id="294" r:id="rId43"/>
    <p:sldId id="297" r:id="rId44"/>
    <p:sldId id="298" r:id="rId45"/>
    <p:sldId id="299" r:id="rId46"/>
    <p:sldId id="300" r:id="rId47"/>
    <p:sldId id="301" r:id="rId48"/>
    <p:sldId id="302" r:id="rId49"/>
    <p:sldId id="304" r:id="rId50"/>
    <p:sldId id="305" r:id="rId51"/>
    <p:sldId id="306" r:id="rId52"/>
    <p:sldId id="307" r:id="rId53"/>
    <p:sldId id="308" r:id="rId54"/>
    <p:sldId id="303" r:id="rId55"/>
    <p:sldId id="309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1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47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49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9055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52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46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65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80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1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9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0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5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2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0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3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40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3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APATRICIAMAGALHAES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/bootstrap_typography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bootstrap_tables.asp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/bootstrap_images.as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bootstrap/bootstrap_alerts.as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/default.as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bootstrap_button_groups.asp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bootstrap/bootstrap_pager.asp" TargetMode="External"/><Relationship Id="rId4" Type="http://schemas.openxmlformats.org/officeDocument/2006/relationships/hyperlink" Target="https://www.w3schools.com/bootstrap/bootstrap_pagination.asp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w3schools.com/bootstrap/bootstrap_dropdowns.as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bootstrap/bootstrap_collapse.asp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bootstrap/bootstrap_tabs_pills.asp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bootstrap_navbar.asp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bootstrap_forms_inputs2.asp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bootstrap_forms_inputs2.asp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w3schools.com/bootstrap/bootstrap_forms_sizing.asp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bootstrap_media_objects.asp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/bootstrap_carousel.asp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jquery_intro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/bootstrap_filters.asp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s.com/bootstrap/bootstrap_get_started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00907" y="273650"/>
            <a:ext cx="8689976" cy="2509213"/>
          </a:xfrm>
        </p:spPr>
        <p:txBody>
          <a:bodyPr/>
          <a:lstStyle/>
          <a:p>
            <a:r>
              <a:rPr lang="pt-BR" dirty="0" err="1" smtClean="0"/>
              <a:t>BootStrap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14267" y="2782863"/>
            <a:ext cx="8689976" cy="548014"/>
          </a:xfrm>
        </p:spPr>
        <p:txBody>
          <a:bodyPr>
            <a:normAutofit/>
          </a:bodyPr>
          <a:lstStyle/>
          <a:p>
            <a:r>
              <a:rPr lang="pt-BR" dirty="0" smtClean="0"/>
              <a:t>Aula 5: </a:t>
            </a:r>
            <a:r>
              <a:rPr lang="pt-BR" dirty="0"/>
              <a:t>Apresentação de </a:t>
            </a:r>
            <a:r>
              <a:rPr lang="pt-BR" i="1" dirty="0"/>
              <a:t>frameworks </a:t>
            </a:r>
            <a:r>
              <a:rPr lang="pt-BR" dirty="0"/>
              <a:t>de </a:t>
            </a:r>
            <a:r>
              <a:rPr lang="pt-BR" i="1" dirty="0"/>
              <a:t>front</a:t>
            </a:r>
            <a:r>
              <a:rPr lang="pt-BR" dirty="0"/>
              <a:t>-</a:t>
            </a:r>
            <a:r>
              <a:rPr lang="pt-BR" i="1" dirty="0" err="1"/>
              <a:t>end</a:t>
            </a:r>
            <a:r>
              <a:rPr lang="pt-BR" i="1" dirty="0"/>
              <a:t> </a:t>
            </a:r>
            <a:r>
              <a:rPr lang="pt-BR" dirty="0"/>
              <a:t>		</a:t>
            </a:r>
          </a:p>
          <a:p>
            <a:endParaRPr lang="pt-BR" dirty="0"/>
          </a:p>
        </p:txBody>
      </p:sp>
      <p:sp>
        <p:nvSpPr>
          <p:cNvPr id="4" name="Subtítulo 2"/>
          <p:cNvSpPr>
            <a:spLocks noGrp="1"/>
          </p:cNvSpPr>
          <p:nvPr/>
        </p:nvSpPr>
        <p:spPr>
          <a:xfrm>
            <a:off x="2937376" y="3544864"/>
            <a:ext cx="7043758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pt-BR" dirty="0" smtClean="0"/>
          </a:p>
          <a:p>
            <a:pPr algn="r"/>
            <a:r>
              <a:rPr lang="pt-BR" sz="1800" dirty="0" smtClean="0"/>
              <a:t>Profa. Dra. Ana Patrícia F. Magalhães Mascarenhas</a:t>
            </a:r>
          </a:p>
          <a:p>
            <a:pPr algn="r"/>
            <a:r>
              <a:rPr lang="pt-BR" sz="1800" smtClean="0">
                <a:hlinkClick r:id="rId2"/>
              </a:rPr>
              <a:t>ANAPATRICIAMAGALHAES@GMAIL.COM</a:t>
            </a:r>
            <a:endParaRPr lang="pt-BR" sz="1800" dirty="0" smtClean="0"/>
          </a:p>
          <a:p>
            <a:pPr algn="r"/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26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textos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154954" y="2603500"/>
            <a:ext cx="9955632" cy="3416300"/>
          </a:xfrm>
        </p:spPr>
        <p:txBody>
          <a:bodyPr>
            <a:normAutofit lnSpcReduction="10000"/>
          </a:bodyPr>
          <a:lstStyle/>
          <a:p>
            <a:r>
              <a:rPr lang="pt-BR" dirty="0" err="1" smtClean="0"/>
              <a:t>BootStrap</a:t>
            </a:r>
            <a:r>
              <a:rPr lang="pt-BR" dirty="0" smtClean="0"/>
              <a:t> tem um padrão de formatação para textos</a:t>
            </a:r>
          </a:p>
          <a:p>
            <a:pPr lvl="1"/>
            <a:r>
              <a:rPr lang="pt-BR" dirty="0" err="1" smtClean="0"/>
              <a:t>Font-size</a:t>
            </a:r>
            <a:r>
              <a:rPr lang="pt-BR" dirty="0" smtClean="0"/>
              <a:t> = 14px</a:t>
            </a:r>
          </a:p>
          <a:p>
            <a:pPr lvl="1"/>
            <a:r>
              <a:rPr lang="pt-BR" dirty="0" err="1" smtClean="0"/>
              <a:t>Line-height</a:t>
            </a:r>
            <a:r>
              <a:rPr lang="pt-BR" dirty="0" smtClean="0"/>
              <a:t> = 1.488</a:t>
            </a:r>
          </a:p>
          <a:p>
            <a:pPr lvl="1"/>
            <a:r>
              <a:rPr lang="pt-BR" dirty="0" smtClean="0"/>
              <a:t>Para todos os elementos &lt;</a:t>
            </a:r>
            <a:r>
              <a:rPr lang="pt-BR" dirty="0" err="1" smtClean="0"/>
              <a:t>body</a:t>
            </a:r>
            <a:r>
              <a:rPr lang="pt-BR" dirty="0" smtClean="0"/>
              <a:t>&gt; e &lt;p&gt;</a:t>
            </a:r>
          </a:p>
          <a:p>
            <a:pPr lvl="1"/>
            <a:r>
              <a:rPr lang="pt-BR" dirty="0" smtClean="0"/>
              <a:t>Para &lt;p&gt; a margem da base é metade da altura da linha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Alguns elementos do HTML tem formato (estilo) diferente no </a:t>
            </a:r>
            <a:r>
              <a:rPr lang="pt-BR" dirty="0" err="1" smtClean="0"/>
              <a:t>BootStrap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Exemplos podem ser visualizados em </a:t>
            </a:r>
            <a:r>
              <a:rPr lang="pt-BR" dirty="0">
                <a:hlinkClick r:id="rId2"/>
              </a:rPr>
              <a:t>https://www.w3schools.com/bootstrap/bootstrap_typography.asp</a:t>
            </a: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828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7140858" y="1787124"/>
            <a:ext cx="4022841" cy="1054567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A tabela padrão do </a:t>
            </a:r>
            <a:r>
              <a:rPr lang="pt-BR" dirty="0" err="1" smtClean="0"/>
              <a:t>BootStrap</a:t>
            </a:r>
            <a:r>
              <a:rPr lang="pt-BR" dirty="0" smtClean="0"/>
              <a:t> tem somente linhas horizontais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67431" y="2003000"/>
            <a:ext cx="6972822" cy="48320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pt-BR" sz="1100" dirty="0"/>
              <a:t>&lt;</a:t>
            </a:r>
            <a:r>
              <a:rPr lang="pt-BR" sz="1100" dirty="0" err="1"/>
              <a:t>body</a:t>
            </a:r>
            <a:r>
              <a:rPr lang="pt-BR" sz="1100" dirty="0"/>
              <a:t>&gt;</a:t>
            </a:r>
          </a:p>
          <a:p>
            <a:endParaRPr lang="pt-BR" sz="1100" dirty="0"/>
          </a:p>
          <a:p>
            <a:r>
              <a:rPr lang="pt-BR" sz="1100" dirty="0"/>
              <a:t>&lt;</a:t>
            </a:r>
            <a:r>
              <a:rPr lang="pt-BR" sz="1100" dirty="0" err="1"/>
              <a:t>div</a:t>
            </a:r>
            <a:r>
              <a:rPr lang="pt-BR" sz="1100" dirty="0"/>
              <a:t> </a:t>
            </a:r>
            <a:r>
              <a:rPr lang="pt-BR" sz="1100" dirty="0" err="1"/>
              <a:t>class</a:t>
            </a:r>
            <a:r>
              <a:rPr lang="pt-BR" sz="1100" dirty="0"/>
              <a:t>="container"&gt;</a:t>
            </a:r>
          </a:p>
          <a:p>
            <a:r>
              <a:rPr lang="pt-BR" sz="1100" dirty="0"/>
              <a:t>  &lt;h2&gt;Basic </a:t>
            </a:r>
            <a:r>
              <a:rPr lang="pt-BR" sz="1100" dirty="0" err="1"/>
              <a:t>Table</a:t>
            </a:r>
            <a:r>
              <a:rPr lang="pt-BR" sz="1100" dirty="0"/>
              <a:t>&lt;/h2&gt;</a:t>
            </a:r>
          </a:p>
          <a:p>
            <a:r>
              <a:rPr lang="pt-BR" sz="1100" dirty="0"/>
              <a:t>  &lt;p&gt;The .</a:t>
            </a:r>
            <a:r>
              <a:rPr lang="pt-BR" sz="1100" dirty="0" err="1"/>
              <a:t>table</a:t>
            </a:r>
            <a:r>
              <a:rPr lang="pt-BR" sz="1100" dirty="0"/>
              <a:t> </a:t>
            </a:r>
            <a:r>
              <a:rPr lang="pt-BR" sz="1100" dirty="0" err="1"/>
              <a:t>class</a:t>
            </a:r>
            <a:r>
              <a:rPr lang="pt-BR" sz="1100" dirty="0"/>
              <a:t> </a:t>
            </a:r>
            <a:r>
              <a:rPr lang="pt-BR" sz="1100" dirty="0" err="1"/>
              <a:t>adds</a:t>
            </a:r>
            <a:r>
              <a:rPr lang="pt-BR" sz="1100" dirty="0"/>
              <a:t> </a:t>
            </a:r>
            <a:r>
              <a:rPr lang="pt-BR" sz="1100" dirty="0" err="1"/>
              <a:t>basic</a:t>
            </a:r>
            <a:r>
              <a:rPr lang="pt-BR" sz="1100" dirty="0"/>
              <a:t> </a:t>
            </a:r>
            <a:r>
              <a:rPr lang="pt-BR" sz="1100" dirty="0" err="1"/>
              <a:t>styling</a:t>
            </a:r>
            <a:r>
              <a:rPr lang="pt-BR" sz="1100" dirty="0"/>
              <a:t> (light </a:t>
            </a:r>
            <a:r>
              <a:rPr lang="pt-BR" sz="1100" dirty="0" err="1"/>
              <a:t>padding</a:t>
            </a:r>
            <a:r>
              <a:rPr lang="pt-BR" sz="1100" dirty="0"/>
              <a:t> </a:t>
            </a:r>
            <a:r>
              <a:rPr lang="pt-BR" sz="1100" dirty="0" err="1"/>
              <a:t>and</a:t>
            </a:r>
            <a:r>
              <a:rPr lang="pt-BR" sz="1100" dirty="0"/>
              <a:t> </a:t>
            </a:r>
            <a:r>
              <a:rPr lang="pt-BR" sz="1100" dirty="0" err="1"/>
              <a:t>only</a:t>
            </a:r>
            <a:r>
              <a:rPr lang="pt-BR" sz="1100" dirty="0"/>
              <a:t> horizontal </a:t>
            </a:r>
            <a:r>
              <a:rPr lang="pt-BR" sz="1100" dirty="0" err="1"/>
              <a:t>dividers</a:t>
            </a:r>
            <a:r>
              <a:rPr lang="pt-BR" sz="1100" dirty="0"/>
              <a:t>) </a:t>
            </a:r>
            <a:r>
              <a:rPr lang="pt-BR" sz="1100" dirty="0" err="1"/>
              <a:t>to</a:t>
            </a:r>
            <a:r>
              <a:rPr lang="pt-BR" sz="1100" dirty="0"/>
              <a:t> a </a:t>
            </a:r>
            <a:r>
              <a:rPr lang="pt-BR" sz="1100" dirty="0" err="1"/>
              <a:t>table</a:t>
            </a:r>
            <a:r>
              <a:rPr lang="pt-BR" sz="1100" dirty="0"/>
              <a:t>:&lt;/p&gt;            </a:t>
            </a:r>
          </a:p>
          <a:p>
            <a:r>
              <a:rPr lang="pt-BR" sz="1100" dirty="0"/>
              <a:t>  &lt;</a:t>
            </a:r>
            <a:r>
              <a:rPr lang="pt-BR" sz="1100" dirty="0" err="1"/>
              <a:t>table</a:t>
            </a:r>
            <a:r>
              <a:rPr lang="pt-BR" sz="1100" dirty="0"/>
              <a:t> </a:t>
            </a:r>
            <a:r>
              <a:rPr lang="pt-BR" sz="1100" b="1" dirty="0" err="1">
                <a:solidFill>
                  <a:schemeClr val="accent1"/>
                </a:solidFill>
              </a:rPr>
              <a:t>class</a:t>
            </a:r>
            <a:r>
              <a:rPr lang="pt-BR" sz="1100" b="1" dirty="0">
                <a:solidFill>
                  <a:schemeClr val="accent1"/>
                </a:solidFill>
              </a:rPr>
              <a:t>="</a:t>
            </a:r>
            <a:r>
              <a:rPr lang="pt-BR" sz="1100" b="1" dirty="0" err="1">
                <a:solidFill>
                  <a:schemeClr val="accent1"/>
                </a:solidFill>
              </a:rPr>
              <a:t>table</a:t>
            </a:r>
            <a:r>
              <a:rPr lang="pt-BR" sz="1100" b="1" dirty="0">
                <a:solidFill>
                  <a:schemeClr val="accent1"/>
                </a:solidFill>
              </a:rPr>
              <a:t>"</a:t>
            </a:r>
            <a:r>
              <a:rPr lang="pt-BR" sz="1100" dirty="0"/>
              <a:t>&gt;</a:t>
            </a:r>
          </a:p>
          <a:p>
            <a:r>
              <a:rPr lang="pt-BR" sz="1100" dirty="0"/>
              <a:t>    &lt;</a:t>
            </a:r>
            <a:r>
              <a:rPr lang="pt-BR" sz="1100" dirty="0" err="1"/>
              <a:t>thead</a:t>
            </a:r>
            <a:r>
              <a:rPr lang="pt-BR" sz="1100" dirty="0"/>
              <a:t>&gt;</a:t>
            </a:r>
          </a:p>
          <a:p>
            <a:r>
              <a:rPr lang="pt-BR" sz="1100" dirty="0"/>
              <a:t>      &lt;</a:t>
            </a:r>
            <a:r>
              <a:rPr lang="pt-BR" sz="1100" dirty="0" err="1"/>
              <a:t>tr</a:t>
            </a:r>
            <a:r>
              <a:rPr lang="pt-BR" sz="1100" dirty="0"/>
              <a:t>&gt;</a:t>
            </a:r>
          </a:p>
          <a:p>
            <a:r>
              <a:rPr lang="pt-BR" sz="1100" dirty="0"/>
              <a:t>        &lt;</a:t>
            </a:r>
            <a:r>
              <a:rPr lang="pt-BR" sz="1100" dirty="0" err="1"/>
              <a:t>th</a:t>
            </a:r>
            <a:r>
              <a:rPr lang="pt-BR" sz="1100" dirty="0"/>
              <a:t>&gt;</a:t>
            </a:r>
            <a:r>
              <a:rPr lang="pt-BR" sz="1100" dirty="0" err="1"/>
              <a:t>Firstname</a:t>
            </a:r>
            <a:r>
              <a:rPr lang="pt-BR" sz="1100" dirty="0"/>
              <a:t>&lt;/</a:t>
            </a:r>
            <a:r>
              <a:rPr lang="pt-BR" sz="1100" dirty="0" err="1"/>
              <a:t>th</a:t>
            </a:r>
            <a:r>
              <a:rPr lang="pt-BR" sz="1100" dirty="0"/>
              <a:t>&gt;</a:t>
            </a:r>
          </a:p>
          <a:p>
            <a:r>
              <a:rPr lang="pt-BR" sz="1100" dirty="0"/>
              <a:t>        &lt;</a:t>
            </a:r>
            <a:r>
              <a:rPr lang="pt-BR" sz="1100" dirty="0" err="1"/>
              <a:t>th</a:t>
            </a:r>
            <a:r>
              <a:rPr lang="pt-BR" sz="1100" dirty="0"/>
              <a:t>&gt;</a:t>
            </a:r>
            <a:r>
              <a:rPr lang="pt-BR" sz="1100" dirty="0" err="1"/>
              <a:t>Lastname</a:t>
            </a:r>
            <a:r>
              <a:rPr lang="pt-BR" sz="1100" dirty="0"/>
              <a:t>&lt;/</a:t>
            </a:r>
            <a:r>
              <a:rPr lang="pt-BR" sz="1100" dirty="0" err="1"/>
              <a:t>th</a:t>
            </a:r>
            <a:r>
              <a:rPr lang="pt-BR" sz="1100" dirty="0"/>
              <a:t>&gt;</a:t>
            </a:r>
          </a:p>
          <a:p>
            <a:r>
              <a:rPr lang="pt-BR" sz="1100" dirty="0"/>
              <a:t>        &lt;</a:t>
            </a:r>
            <a:r>
              <a:rPr lang="pt-BR" sz="1100" dirty="0" err="1"/>
              <a:t>th</a:t>
            </a:r>
            <a:r>
              <a:rPr lang="pt-BR" sz="1100" dirty="0"/>
              <a:t>&gt;</a:t>
            </a:r>
            <a:r>
              <a:rPr lang="pt-BR" sz="1100" dirty="0" err="1"/>
              <a:t>Email</a:t>
            </a:r>
            <a:r>
              <a:rPr lang="pt-BR" sz="1100" dirty="0"/>
              <a:t>&lt;/</a:t>
            </a:r>
            <a:r>
              <a:rPr lang="pt-BR" sz="1100" dirty="0" err="1"/>
              <a:t>th</a:t>
            </a:r>
            <a:r>
              <a:rPr lang="pt-BR" sz="1100" dirty="0"/>
              <a:t>&gt;</a:t>
            </a:r>
          </a:p>
          <a:p>
            <a:r>
              <a:rPr lang="pt-BR" sz="1100" dirty="0"/>
              <a:t>      &lt;/</a:t>
            </a:r>
            <a:r>
              <a:rPr lang="pt-BR" sz="1100" dirty="0" err="1"/>
              <a:t>tr</a:t>
            </a:r>
            <a:r>
              <a:rPr lang="pt-BR" sz="1100" dirty="0"/>
              <a:t>&gt;</a:t>
            </a:r>
          </a:p>
          <a:p>
            <a:r>
              <a:rPr lang="pt-BR" sz="1100" dirty="0"/>
              <a:t>    &lt;/</a:t>
            </a:r>
            <a:r>
              <a:rPr lang="pt-BR" sz="1100" dirty="0" err="1"/>
              <a:t>thead</a:t>
            </a:r>
            <a:r>
              <a:rPr lang="pt-BR" sz="1100" dirty="0"/>
              <a:t>&gt;</a:t>
            </a:r>
          </a:p>
          <a:p>
            <a:r>
              <a:rPr lang="pt-BR" sz="1100" dirty="0"/>
              <a:t>    &lt;</a:t>
            </a:r>
            <a:r>
              <a:rPr lang="pt-BR" sz="1100" dirty="0" err="1"/>
              <a:t>tbody</a:t>
            </a:r>
            <a:r>
              <a:rPr lang="pt-BR" sz="1100" dirty="0"/>
              <a:t>&gt;</a:t>
            </a:r>
          </a:p>
          <a:p>
            <a:r>
              <a:rPr lang="pt-BR" sz="1100" dirty="0"/>
              <a:t>      &lt;</a:t>
            </a:r>
            <a:r>
              <a:rPr lang="pt-BR" sz="1100" dirty="0" err="1"/>
              <a:t>tr</a:t>
            </a:r>
            <a:r>
              <a:rPr lang="pt-BR" sz="1100" dirty="0"/>
              <a:t>&gt;</a:t>
            </a:r>
          </a:p>
          <a:p>
            <a:r>
              <a:rPr lang="pt-BR" sz="1100" dirty="0"/>
              <a:t>        &lt;</a:t>
            </a:r>
            <a:r>
              <a:rPr lang="pt-BR" sz="1100" dirty="0" err="1"/>
              <a:t>td</a:t>
            </a:r>
            <a:r>
              <a:rPr lang="pt-BR" sz="1100" dirty="0"/>
              <a:t>&gt;John&lt;/</a:t>
            </a:r>
            <a:r>
              <a:rPr lang="pt-BR" sz="1100" dirty="0" err="1"/>
              <a:t>td</a:t>
            </a:r>
            <a:r>
              <a:rPr lang="pt-BR" sz="1100" dirty="0"/>
              <a:t>&gt;</a:t>
            </a:r>
          </a:p>
          <a:p>
            <a:r>
              <a:rPr lang="pt-BR" sz="1100" dirty="0"/>
              <a:t>        &lt;</a:t>
            </a:r>
            <a:r>
              <a:rPr lang="pt-BR" sz="1100" dirty="0" err="1"/>
              <a:t>td</a:t>
            </a:r>
            <a:r>
              <a:rPr lang="pt-BR" sz="1100" dirty="0"/>
              <a:t>&gt;Doe&lt;/</a:t>
            </a:r>
            <a:r>
              <a:rPr lang="pt-BR" sz="1100" dirty="0" err="1"/>
              <a:t>td</a:t>
            </a:r>
            <a:r>
              <a:rPr lang="pt-BR" sz="1100" dirty="0"/>
              <a:t>&gt;</a:t>
            </a:r>
          </a:p>
          <a:p>
            <a:r>
              <a:rPr lang="pt-BR" sz="1100" dirty="0"/>
              <a:t>        &lt;</a:t>
            </a:r>
            <a:r>
              <a:rPr lang="pt-BR" sz="1100" dirty="0" err="1"/>
              <a:t>td</a:t>
            </a:r>
            <a:r>
              <a:rPr lang="pt-BR" sz="1100" dirty="0"/>
              <a:t>&gt;john@example.com&lt;/</a:t>
            </a:r>
            <a:r>
              <a:rPr lang="pt-BR" sz="1100" dirty="0" err="1"/>
              <a:t>td</a:t>
            </a:r>
            <a:r>
              <a:rPr lang="pt-BR" sz="1100" dirty="0"/>
              <a:t>&gt;</a:t>
            </a:r>
          </a:p>
          <a:p>
            <a:r>
              <a:rPr lang="pt-BR" sz="1100" dirty="0"/>
              <a:t>      &lt;/</a:t>
            </a:r>
            <a:r>
              <a:rPr lang="pt-BR" sz="1100" dirty="0" err="1"/>
              <a:t>tr</a:t>
            </a:r>
            <a:r>
              <a:rPr lang="pt-BR" sz="1100" dirty="0"/>
              <a:t>&gt;</a:t>
            </a:r>
          </a:p>
          <a:p>
            <a:r>
              <a:rPr lang="pt-BR" sz="1100" dirty="0"/>
              <a:t>      &lt;</a:t>
            </a:r>
            <a:r>
              <a:rPr lang="pt-BR" sz="1100" dirty="0" err="1"/>
              <a:t>tr</a:t>
            </a:r>
            <a:r>
              <a:rPr lang="pt-BR" sz="1100" dirty="0"/>
              <a:t>&gt;</a:t>
            </a:r>
          </a:p>
          <a:p>
            <a:r>
              <a:rPr lang="pt-BR" sz="1100" dirty="0"/>
              <a:t>        &lt;</a:t>
            </a:r>
            <a:r>
              <a:rPr lang="pt-BR" sz="1100" dirty="0" err="1"/>
              <a:t>td</a:t>
            </a:r>
            <a:r>
              <a:rPr lang="pt-BR" sz="1100" dirty="0"/>
              <a:t>&gt;Mary&lt;/</a:t>
            </a:r>
            <a:r>
              <a:rPr lang="pt-BR" sz="1100" dirty="0" err="1"/>
              <a:t>td</a:t>
            </a:r>
            <a:r>
              <a:rPr lang="pt-BR" sz="1100" dirty="0"/>
              <a:t>&gt;</a:t>
            </a:r>
          </a:p>
          <a:p>
            <a:r>
              <a:rPr lang="pt-BR" sz="1100" dirty="0"/>
              <a:t>        &lt;</a:t>
            </a:r>
            <a:r>
              <a:rPr lang="pt-BR" sz="1100" dirty="0" err="1"/>
              <a:t>td</a:t>
            </a:r>
            <a:r>
              <a:rPr lang="pt-BR" sz="1100" dirty="0"/>
              <a:t>&gt;</a:t>
            </a:r>
            <a:r>
              <a:rPr lang="pt-BR" sz="1100" dirty="0" err="1"/>
              <a:t>Moe</a:t>
            </a:r>
            <a:r>
              <a:rPr lang="pt-BR" sz="1100" dirty="0"/>
              <a:t>&lt;/</a:t>
            </a:r>
            <a:r>
              <a:rPr lang="pt-BR" sz="1100" dirty="0" err="1"/>
              <a:t>td</a:t>
            </a:r>
            <a:r>
              <a:rPr lang="pt-BR" sz="1100" dirty="0"/>
              <a:t>&gt;</a:t>
            </a:r>
          </a:p>
          <a:p>
            <a:r>
              <a:rPr lang="pt-BR" sz="1100" dirty="0"/>
              <a:t>        &lt;</a:t>
            </a:r>
            <a:r>
              <a:rPr lang="pt-BR" sz="1100" dirty="0" err="1"/>
              <a:t>td</a:t>
            </a:r>
            <a:r>
              <a:rPr lang="pt-BR" sz="1100" dirty="0"/>
              <a:t>&gt;mary@example.com&lt;/</a:t>
            </a:r>
            <a:r>
              <a:rPr lang="pt-BR" sz="1100" dirty="0" err="1"/>
              <a:t>td</a:t>
            </a:r>
            <a:r>
              <a:rPr lang="pt-BR" sz="1100" dirty="0"/>
              <a:t>&gt;</a:t>
            </a:r>
          </a:p>
          <a:p>
            <a:r>
              <a:rPr lang="pt-BR" sz="1100" dirty="0"/>
              <a:t>      &lt;/</a:t>
            </a:r>
            <a:r>
              <a:rPr lang="pt-BR" sz="1100" dirty="0" err="1"/>
              <a:t>tr</a:t>
            </a:r>
            <a:r>
              <a:rPr lang="pt-BR" sz="1100" dirty="0"/>
              <a:t>&gt;</a:t>
            </a:r>
          </a:p>
          <a:p>
            <a:r>
              <a:rPr lang="pt-BR" sz="1100" dirty="0"/>
              <a:t> </a:t>
            </a:r>
            <a:r>
              <a:rPr lang="pt-BR" sz="1100" dirty="0" smtClean="0"/>
              <a:t>    </a:t>
            </a:r>
            <a:r>
              <a:rPr lang="pt-BR" sz="1100" dirty="0"/>
              <a:t>&lt;/</a:t>
            </a:r>
            <a:r>
              <a:rPr lang="pt-BR" sz="1100" dirty="0" err="1"/>
              <a:t>tbody</a:t>
            </a:r>
            <a:r>
              <a:rPr lang="pt-BR" sz="1100" dirty="0"/>
              <a:t>&gt;</a:t>
            </a:r>
          </a:p>
          <a:p>
            <a:r>
              <a:rPr lang="pt-BR" sz="1100" dirty="0"/>
              <a:t>  &lt;/</a:t>
            </a:r>
            <a:r>
              <a:rPr lang="pt-BR" sz="1100" dirty="0" err="1"/>
              <a:t>table</a:t>
            </a:r>
            <a:r>
              <a:rPr lang="pt-BR" sz="1100" dirty="0"/>
              <a:t>&gt;</a:t>
            </a:r>
          </a:p>
          <a:p>
            <a:r>
              <a:rPr lang="pt-BR" sz="1100" dirty="0"/>
              <a:t>&lt;/</a:t>
            </a:r>
            <a:r>
              <a:rPr lang="pt-BR" sz="1100" dirty="0" err="1"/>
              <a:t>div</a:t>
            </a:r>
            <a:r>
              <a:rPr lang="pt-BR" sz="1100" dirty="0"/>
              <a:t>&gt;</a:t>
            </a:r>
          </a:p>
          <a:p>
            <a:r>
              <a:rPr lang="pt-BR" sz="1100" dirty="0" smtClean="0"/>
              <a:t>&lt;/</a:t>
            </a:r>
            <a:r>
              <a:rPr lang="pt-BR" sz="1100" dirty="0" err="1" smtClean="0"/>
              <a:t>body</a:t>
            </a:r>
            <a:r>
              <a:rPr lang="pt-BR" sz="1100" dirty="0" smtClean="0"/>
              <a:t>&gt;</a:t>
            </a:r>
            <a:endParaRPr lang="pt-BR" sz="11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842" y="3256996"/>
            <a:ext cx="7934325" cy="23241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698210" y="5838762"/>
            <a:ext cx="5776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https://www.w3schools.com/bootstrap/bootstrap_tables.asp</a:t>
            </a:r>
          </a:p>
        </p:txBody>
      </p:sp>
    </p:spTree>
    <p:extLst>
      <p:ext uri="{BB962C8B-B14F-4D97-AF65-F5344CB8AC3E}">
        <p14:creationId xmlns:p14="http://schemas.microsoft.com/office/powerpoint/2010/main" val="306858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 – </a:t>
            </a:r>
            <a:r>
              <a:rPr lang="pt-BR" dirty="0" err="1" smtClean="0"/>
              <a:t>striped-rows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“Efeito zebra”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17119" y="2364462"/>
            <a:ext cx="6972822" cy="449353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100" dirty="0"/>
              <a:t>&lt;table </a:t>
            </a:r>
            <a:r>
              <a:rPr lang="en-US" sz="1100" b="1" dirty="0">
                <a:solidFill>
                  <a:schemeClr val="accent1"/>
                </a:solidFill>
              </a:rPr>
              <a:t>class="table table-striped</a:t>
            </a:r>
            <a:r>
              <a:rPr lang="en-US" sz="1100" dirty="0"/>
              <a:t>"&gt;</a:t>
            </a:r>
          </a:p>
          <a:p>
            <a:r>
              <a:rPr lang="en-US" sz="1100" dirty="0"/>
              <a:t>    &lt;</a:t>
            </a:r>
            <a:r>
              <a:rPr lang="en-US" sz="1100" dirty="0" err="1"/>
              <a:t>thead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&lt;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  &lt;</a:t>
            </a:r>
            <a:r>
              <a:rPr lang="en-US" sz="1100" dirty="0" err="1"/>
              <a:t>th</a:t>
            </a:r>
            <a:r>
              <a:rPr lang="en-US" sz="1100" dirty="0"/>
              <a:t>&gt;</a:t>
            </a:r>
            <a:r>
              <a:rPr lang="en-US" sz="1100" dirty="0" err="1"/>
              <a:t>Firstname</a:t>
            </a:r>
            <a:r>
              <a:rPr lang="en-US" sz="1100" dirty="0"/>
              <a:t>&lt;/</a:t>
            </a:r>
            <a:r>
              <a:rPr lang="en-US" sz="1100" dirty="0" err="1"/>
              <a:t>th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  &lt;</a:t>
            </a:r>
            <a:r>
              <a:rPr lang="en-US" sz="1100" dirty="0" err="1"/>
              <a:t>th</a:t>
            </a:r>
            <a:r>
              <a:rPr lang="en-US" sz="1100" dirty="0"/>
              <a:t>&gt;</a:t>
            </a:r>
            <a:r>
              <a:rPr lang="en-US" sz="1100" dirty="0" err="1"/>
              <a:t>Lastname</a:t>
            </a:r>
            <a:r>
              <a:rPr lang="en-US" sz="1100" dirty="0"/>
              <a:t>&lt;/</a:t>
            </a:r>
            <a:r>
              <a:rPr lang="en-US" sz="1100" dirty="0" err="1"/>
              <a:t>th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  &lt;</a:t>
            </a:r>
            <a:r>
              <a:rPr lang="en-US" sz="1100" dirty="0" err="1"/>
              <a:t>th</a:t>
            </a:r>
            <a:r>
              <a:rPr lang="en-US" sz="1100" dirty="0"/>
              <a:t>&gt;Email&lt;/</a:t>
            </a:r>
            <a:r>
              <a:rPr lang="en-US" sz="1100" dirty="0" err="1"/>
              <a:t>th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&lt;/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&lt;/</a:t>
            </a:r>
            <a:r>
              <a:rPr lang="en-US" sz="1100" dirty="0" err="1"/>
              <a:t>thead</a:t>
            </a:r>
            <a:r>
              <a:rPr lang="en-US" sz="1100" dirty="0"/>
              <a:t>&gt;</a:t>
            </a:r>
          </a:p>
          <a:p>
            <a:r>
              <a:rPr lang="en-US" sz="1100" dirty="0"/>
              <a:t>    &lt;</a:t>
            </a:r>
            <a:r>
              <a:rPr lang="en-US" sz="1100" dirty="0" err="1"/>
              <a:t>tbody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&lt;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  &lt;td&gt;John&lt;/td&gt;</a:t>
            </a:r>
          </a:p>
          <a:p>
            <a:r>
              <a:rPr lang="en-US" sz="1100" dirty="0"/>
              <a:t>        &lt;td&gt;Doe&lt;/td&gt;</a:t>
            </a:r>
          </a:p>
          <a:p>
            <a:r>
              <a:rPr lang="en-US" sz="1100" dirty="0"/>
              <a:t>        &lt;td&gt;john@example.com&lt;/td&gt;</a:t>
            </a:r>
          </a:p>
          <a:p>
            <a:r>
              <a:rPr lang="en-US" sz="1100" dirty="0"/>
              <a:t>      &lt;/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&lt;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  &lt;td&gt;Mary&lt;/td&gt;</a:t>
            </a:r>
          </a:p>
          <a:p>
            <a:r>
              <a:rPr lang="en-US" sz="1100" dirty="0"/>
              <a:t>        &lt;td&gt;Moe&lt;/td&gt;</a:t>
            </a:r>
          </a:p>
          <a:p>
            <a:r>
              <a:rPr lang="en-US" sz="1100" dirty="0"/>
              <a:t>        &lt;td&gt;mary@example.com&lt;/td&gt;</a:t>
            </a:r>
          </a:p>
          <a:p>
            <a:r>
              <a:rPr lang="en-US" sz="1100" dirty="0"/>
              <a:t>      &lt;/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&lt;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  &lt;td&gt;July&lt;/td&gt;</a:t>
            </a:r>
          </a:p>
          <a:p>
            <a:r>
              <a:rPr lang="en-US" sz="1100" dirty="0"/>
              <a:t>        &lt;td&gt;Dooley&lt;/td&gt;</a:t>
            </a:r>
          </a:p>
          <a:p>
            <a:r>
              <a:rPr lang="en-US" sz="1100" dirty="0"/>
              <a:t>        &lt;td&gt;july@example.com&lt;/td&gt;</a:t>
            </a:r>
          </a:p>
          <a:p>
            <a:r>
              <a:rPr lang="en-US" sz="1100" dirty="0"/>
              <a:t>      &lt;/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&lt;/</a:t>
            </a:r>
            <a:r>
              <a:rPr lang="en-US" sz="1100" dirty="0" err="1"/>
              <a:t>tbody</a:t>
            </a:r>
            <a:r>
              <a:rPr lang="en-US" sz="1100" dirty="0"/>
              <a:t>&gt;</a:t>
            </a:r>
          </a:p>
          <a:p>
            <a:r>
              <a:rPr lang="en-US" sz="1100" dirty="0"/>
              <a:t>  &lt;/table&gt;</a:t>
            </a:r>
            <a:endParaRPr lang="pt-BR" sz="11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655" y="3190875"/>
            <a:ext cx="72866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3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 – </a:t>
            </a:r>
            <a:r>
              <a:rPr lang="pt-BR" dirty="0" err="1" smtClean="0"/>
              <a:t>bordered</a:t>
            </a:r>
            <a:r>
              <a:rPr lang="pt-BR" dirty="0" smtClean="0"/>
              <a:t> </a:t>
            </a:r>
            <a:r>
              <a:rPr lang="pt-BR" dirty="0" err="1" smtClean="0"/>
              <a:t>table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547426" y="822399"/>
            <a:ext cx="8825659" cy="302538"/>
          </a:xfrm>
        </p:spPr>
        <p:txBody>
          <a:bodyPr>
            <a:normAutofit fontScale="62500" lnSpcReduction="20000"/>
          </a:bodyPr>
          <a:lstStyle/>
          <a:p>
            <a:r>
              <a:rPr lang="pt-BR" dirty="0" smtClean="0"/>
              <a:t>A tabela padrão do </a:t>
            </a:r>
            <a:r>
              <a:rPr lang="pt-BR" dirty="0" err="1" smtClean="0"/>
              <a:t>BootStrap</a:t>
            </a:r>
            <a:r>
              <a:rPr lang="pt-BR" dirty="0" smtClean="0"/>
              <a:t> tem somente linhas horizontais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94244" y="2214150"/>
            <a:ext cx="6972822" cy="449353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100" dirty="0"/>
              <a:t>&lt;table class</a:t>
            </a:r>
            <a:r>
              <a:rPr lang="en-US" sz="1100" b="1" dirty="0">
                <a:solidFill>
                  <a:schemeClr val="accent1"/>
                </a:solidFill>
              </a:rPr>
              <a:t>="table table-bordered</a:t>
            </a:r>
            <a:r>
              <a:rPr lang="en-US" sz="1100" dirty="0"/>
              <a:t>"&gt;</a:t>
            </a:r>
          </a:p>
          <a:p>
            <a:r>
              <a:rPr lang="en-US" sz="1100" dirty="0"/>
              <a:t>    &lt;</a:t>
            </a:r>
            <a:r>
              <a:rPr lang="en-US" sz="1100" dirty="0" err="1"/>
              <a:t>thead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&lt;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  &lt;</a:t>
            </a:r>
            <a:r>
              <a:rPr lang="en-US" sz="1100" dirty="0" err="1"/>
              <a:t>th</a:t>
            </a:r>
            <a:r>
              <a:rPr lang="en-US" sz="1100" dirty="0"/>
              <a:t>&gt;</a:t>
            </a:r>
            <a:r>
              <a:rPr lang="en-US" sz="1100" dirty="0" err="1"/>
              <a:t>Firstname</a:t>
            </a:r>
            <a:r>
              <a:rPr lang="en-US" sz="1100" dirty="0"/>
              <a:t>&lt;/</a:t>
            </a:r>
            <a:r>
              <a:rPr lang="en-US" sz="1100" dirty="0" err="1"/>
              <a:t>th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  &lt;</a:t>
            </a:r>
            <a:r>
              <a:rPr lang="en-US" sz="1100" dirty="0" err="1"/>
              <a:t>th</a:t>
            </a:r>
            <a:r>
              <a:rPr lang="en-US" sz="1100" dirty="0"/>
              <a:t>&gt;</a:t>
            </a:r>
            <a:r>
              <a:rPr lang="en-US" sz="1100" dirty="0" err="1"/>
              <a:t>Lastname</a:t>
            </a:r>
            <a:r>
              <a:rPr lang="en-US" sz="1100" dirty="0"/>
              <a:t>&lt;/</a:t>
            </a:r>
            <a:r>
              <a:rPr lang="en-US" sz="1100" dirty="0" err="1"/>
              <a:t>th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  &lt;</a:t>
            </a:r>
            <a:r>
              <a:rPr lang="en-US" sz="1100" dirty="0" err="1"/>
              <a:t>th</a:t>
            </a:r>
            <a:r>
              <a:rPr lang="en-US" sz="1100" dirty="0"/>
              <a:t>&gt;Email&lt;/</a:t>
            </a:r>
            <a:r>
              <a:rPr lang="en-US" sz="1100" dirty="0" err="1"/>
              <a:t>th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&lt;/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&lt;/</a:t>
            </a:r>
            <a:r>
              <a:rPr lang="en-US" sz="1100" dirty="0" err="1"/>
              <a:t>thead</a:t>
            </a:r>
            <a:r>
              <a:rPr lang="en-US" sz="1100" dirty="0"/>
              <a:t>&gt;</a:t>
            </a:r>
          </a:p>
          <a:p>
            <a:r>
              <a:rPr lang="en-US" sz="1100" dirty="0"/>
              <a:t>    &lt;</a:t>
            </a:r>
            <a:r>
              <a:rPr lang="en-US" sz="1100" dirty="0" err="1"/>
              <a:t>tbody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&lt;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  &lt;td&gt;John&lt;/td&gt;</a:t>
            </a:r>
          </a:p>
          <a:p>
            <a:r>
              <a:rPr lang="en-US" sz="1100" dirty="0"/>
              <a:t>        &lt;td&gt;Doe&lt;/td&gt;</a:t>
            </a:r>
          </a:p>
          <a:p>
            <a:r>
              <a:rPr lang="en-US" sz="1100" dirty="0"/>
              <a:t>        &lt;td&gt;john@example.com&lt;/td&gt;</a:t>
            </a:r>
          </a:p>
          <a:p>
            <a:r>
              <a:rPr lang="en-US" sz="1100" dirty="0"/>
              <a:t>      &lt;/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&lt;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  &lt;td&gt;Mary&lt;/td&gt;</a:t>
            </a:r>
          </a:p>
          <a:p>
            <a:r>
              <a:rPr lang="en-US" sz="1100" dirty="0"/>
              <a:t>        &lt;td&gt;Moe&lt;/td&gt;</a:t>
            </a:r>
          </a:p>
          <a:p>
            <a:r>
              <a:rPr lang="en-US" sz="1100" dirty="0"/>
              <a:t>        &lt;td&gt;mary@example.com&lt;/td&gt;</a:t>
            </a:r>
          </a:p>
          <a:p>
            <a:r>
              <a:rPr lang="en-US" sz="1100" dirty="0"/>
              <a:t>      &lt;/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&lt;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  &lt;td&gt;July&lt;/td&gt;</a:t>
            </a:r>
          </a:p>
          <a:p>
            <a:r>
              <a:rPr lang="en-US" sz="1100" dirty="0"/>
              <a:t>        &lt;td&gt;Dooley&lt;/td&gt;</a:t>
            </a:r>
          </a:p>
          <a:p>
            <a:r>
              <a:rPr lang="en-US" sz="1100" dirty="0"/>
              <a:t>        &lt;td&gt;july@example.com&lt;/td&gt;</a:t>
            </a:r>
          </a:p>
          <a:p>
            <a:r>
              <a:rPr lang="en-US" sz="1100" dirty="0"/>
              <a:t>      &lt;/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&lt;/</a:t>
            </a:r>
            <a:r>
              <a:rPr lang="en-US" sz="1100" dirty="0" err="1"/>
              <a:t>tbody</a:t>
            </a:r>
            <a:r>
              <a:rPr lang="en-US" sz="1100" dirty="0"/>
              <a:t>&gt;</a:t>
            </a:r>
          </a:p>
          <a:p>
            <a:r>
              <a:rPr lang="en-US" sz="1100" dirty="0"/>
              <a:t>  &lt;/table&gt;</a:t>
            </a:r>
            <a:endParaRPr lang="pt-BR" sz="11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655" y="3089427"/>
            <a:ext cx="79533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5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 – </a:t>
            </a:r>
            <a:r>
              <a:rPr lang="pt-BR" dirty="0" err="1" smtClean="0"/>
              <a:t>Hover</a:t>
            </a:r>
            <a:r>
              <a:rPr lang="pt-BR" dirty="0" smtClean="0"/>
              <a:t> </a:t>
            </a:r>
            <a:r>
              <a:rPr lang="pt-BR" dirty="0" err="1" smtClean="0"/>
              <a:t>Rows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(marca da linha quando passo o mouse)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94244" y="2214150"/>
            <a:ext cx="6972822" cy="449353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100" dirty="0"/>
              <a:t>&lt;table </a:t>
            </a:r>
            <a:r>
              <a:rPr lang="en-US" sz="1100" dirty="0">
                <a:solidFill>
                  <a:schemeClr val="accent1"/>
                </a:solidFill>
              </a:rPr>
              <a:t>class="table table-hover</a:t>
            </a:r>
            <a:r>
              <a:rPr lang="en-US" sz="1100" dirty="0"/>
              <a:t>"&gt;</a:t>
            </a:r>
          </a:p>
          <a:p>
            <a:r>
              <a:rPr lang="en-US" sz="1100" dirty="0"/>
              <a:t>    &lt;</a:t>
            </a:r>
            <a:r>
              <a:rPr lang="en-US" sz="1100" dirty="0" err="1"/>
              <a:t>thead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&lt;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  &lt;</a:t>
            </a:r>
            <a:r>
              <a:rPr lang="en-US" sz="1100" dirty="0" err="1"/>
              <a:t>th</a:t>
            </a:r>
            <a:r>
              <a:rPr lang="en-US" sz="1100" dirty="0"/>
              <a:t>&gt;</a:t>
            </a:r>
            <a:r>
              <a:rPr lang="en-US" sz="1100" dirty="0" err="1"/>
              <a:t>Firstname</a:t>
            </a:r>
            <a:r>
              <a:rPr lang="en-US" sz="1100" dirty="0"/>
              <a:t>&lt;/</a:t>
            </a:r>
            <a:r>
              <a:rPr lang="en-US" sz="1100" dirty="0" err="1"/>
              <a:t>th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  &lt;</a:t>
            </a:r>
            <a:r>
              <a:rPr lang="en-US" sz="1100" dirty="0" err="1"/>
              <a:t>th</a:t>
            </a:r>
            <a:r>
              <a:rPr lang="en-US" sz="1100" dirty="0"/>
              <a:t>&gt;</a:t>
            </a:r>
            <a:r>
              <a:rPr lang="en-US" sz="1100" dirty="0" err="1"/>
              <a:t>Lastname</a:t>
            </a:r>
            <a:r>
              <a:rPr lang="en-US" sz="1100" dirty="0"/>
              <a:t>&lt;/</a:t>
            </a:r>
            <a:r>
              <a:rPr lang="en-US" sz="1100" dirty="0" err="1"/>
              <a:t>th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  &lt;</a:t>
            </a:r>
            <a:r>
              <a:rPr lang="en-US" sz="1100" dirty="0" err="1"/>
              <a:t>th</a:t>
            </a:r>
            <a:r>
              <a:rPr lang="en-US" sz="1100" dirty="0"/>
              <a:t>&gt;Email&lt;/</a:t>
            </a:r>
            <a:r>
              <a:rPr lang="en-US" sz="1100" dirty="0" err="1"/>
              <a:t>th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&lt;/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&lt;/</a:t>
            </a:r>
            <a:r>
              <a:rPr lang="en-US" sz="1100" dirty="0" err="1"/>
              <a:t>thead</a:t>
            </a:r>
            <a:r>
              <a:rPr lang="en-US" sz="1100" dirty="0"/>
              <a:t>&gt;</a:t>
            </a:r>
          </a:p>
          <a:p>
            <a:r>
              <a:rPr lang="en-US" sz="1100" dirty="0"/>
              <a:t>    &lt;</a:t>
            </a:r>
            <a:r>
              <a:rPr lang="en-US" sz="1100" dirty="0" err="1"/>
              <a:t>tbody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&lt;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  &lt;td&gt;John&lt;/td&gt;</a:t>
            </a:r>
          </a:p>
          <a:p>
            <a:r>
              <a:rPr lang="en-US" sz="1100" dirty="0"/>
              <a:t>        &lt;td&gt;Doe&lt;/td&gt;</a:t>
            </a:r>
          </a:p>
          <a:p>
            <a:r>
              <a:rPr lang="en-US" sz="1100" dirty="0"/>
              <a:t>        &lt;td&gt;john@example.com&lt;/td&gt;</a:t>
            </a:r>
          </a:p>
          <a:p>
            <a:r>
              <a:rPr lang="en-US" sz="1100" dirty="0"/>
              <a:t>      &lt;/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&lt;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  &lt;td&gt;Mary&lt;/td&gt;</a:t>
            </a:r>
          </a:p>
          <a:p>
            <a:r>
              <a:rPr lang="en-US" sz="1100" dirty="0"/>
              <a:t>        &lt;td&gt;Moe&lt;/td&gt;</a:t>
            </a:r>
          </a:p>
          <a:p>
            <a:r>
              <a:rPr lang="en-US" sz="1100" dirty="0"/>
              <a:t>        &lt;td&gt;mary@example.com&lt;/td&gt;</a:t>
            </a:r>
          </a:p>
          <a:p>
            <a:r>
              <a:rPr lang="en-US" sz="1100" dirty="0"/>
              <a:t>      &lt;/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&lt;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  &lt;td&gt;July&lt;/td&gt;</a:t>
            </a:r>
          </a:p>
          <a:p>
            <a:r>
              <a:rPr lang="en-US" sz="1100" dirty="0"/>
              <a:t>        &lt;td&gt;Dooley&lt;/td&gt;</a:t>
            </a:r>
          </a:p>
          <a:p>
            <a:r>
              <a:rPr lang="en-US" sz="1100" dirty="0"/>
              <a:t>        &lt;td&gt;july@example.com&lt;/td&gt;</a:t>
            </a:r>
          </a:p>
          <a:p>
            <a:r>
              <a:rPr lang="en-US" sz="1100" dirty="0"/>
              <a:t>      &lt;/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&lt;/</a:t>
            </a:r>
            <a:r>
              <a:rPr lang="en-US" sz="1100" dirty="0" err="1"/>
              <a:t>tbody</a:t>
            </a:r>
            <a:r>
              <a:rPr lang="en-US" sz="1100" dirty="0"/>
              <a:t>&gt;</a:t>
            </a:r>
          </a:p>
          <a:p>
            <a:r>
              <a:rPr lang="en-US" sz="1100" dirty="0"/>
              <a:t>  &lt;/table&gt;</a:t>
            </a:r>
            <a:endParaRPr lang="pt-BR" sz="11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466" y="3336969"/>
            <a:ext cx="8077200" cy="22479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328466" y="6111547"/>
            <a:ext cx="8002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Mais recursos e exemplos em </a:t>
            </a:r>
            <a:r>
              <a:rPr lang="pt-BR" sz="1400" dirty="0">
                <a:hlinkClick r:id="rId3"/>
              </a:rPr>
              <a:t>https://www.w3schools.com/bootstrap/bootstrap_tables.asp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55266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Imagens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376" y="2603000"/>
            <a:ext cx="7639050" cy="1952625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7557369" y="4792197"/>
            <a:ext cx="3064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="cinqueterre.jpg"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endParaRPr lang="pt-B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t-BR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img-thumbnail</a:t>
            </a:r>
            <a:r>
              <a:rPr lang="pt-B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endParaRPr lang="pt-BR" sz="1200" dirty="0"/>
          </a:p>
        </p:txBody>
      </p:sp>
      <p:sp>
        <p:nvSpPr>
          <p:cNvPr id="10" name="Retângulo 9"/>
          <p:cNvSpPr/>
          <p:nvPr/>
        </p:nvSpPr>
        <p:spPr>
          <a:xfrm>
            <a:off x="4688910" y="4785127"/>
            <a:ext cx="26012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="cinqueterre.jpg"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endParaRPr lang="pt-B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t-BR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img-circle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sp>
        <p:nvSpPr>
          <p:cNvPr id="11" name="Retângulo 10"/>
          <p:cNvSpPr/>
          <p:nvPr/>
        </p:nvSpPr>
        <p:spPr>
          <a:xfrm>
            <a:off x="1814659" y="4792197"/>
            <a:ext cx="2406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="cinqueterre.jpg"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img-rounded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sp>
        <p:nvSpPr>
          <p:cNvPr id="12" name="Retângulo 11"/>
          <p:cNvSpPr/>
          <p:nvPr/>
        </p:nvSpPr>
        <p:spPr>
          <a:xfrm>
            <a:off x="989557" y="5773879"/>
            <a:ext cx="7398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Para </a:t>
            </a:r>
            <a:r>
              <a:rPr lang="en-US" sz="12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imagem</a:t>
            </a:r>
            <a:r>
              <a:rPr lang="en-US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responsive, a </a:t>
            </a:r>
            <a:r>
              <a:rPr lang="en-US" sz="12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imagem</a:t>
            </a:r>
            <a:r>
              <a:rPr lang="en-US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é </a:t>
            </a:r>
            <a:r>
              <a:rPr lang="en-US" sz="12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escalada</a:t>
            </a:r>
            <a:r>
              <a:rPr lang="en-US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de forma </a:t>
            </a:r>
            <a:r>
              <a:rPr lang="en-US" sz="12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amigável</a:t>
            </a:r>
            <a:r>
              <a:rPr lang="en-US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img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-responsive"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="img_chania.jpg</a:t>
            </a:r>
            <a:r>
              <a:rPr lang="en-US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endParaRPr lang="pt-BR" sz="1200" dirty="0"/>
          </a:p>
        </p:txBody>
      </p:sp>
      <p:sp>
        <p:nvSpPr>
          <p:cNvPr id="6" name="Retângulo 5"/>
          <p:cNvSpPr/>
          <p:nvPr/>
        </p:nvSpPr>
        <p:spPr>
          <a:xfrm>
            <a:off x="3590121" y="6488668"/>
            <a:ext cx="5863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https://www.w3schools.com/bootstrap/bootstrap_images.asp</a:t>
            </a:r>
          </a:p>
        </p:txBody>
      </p:sp>
    </p:spTree>
    <p:extLst>
      <p:ext uri="{BB962C8B-B14F-4D97-AF65-F5344CB8AC3E}">
        <p14:creationId xmlns:p14="http://schemas.microsoft.com/office/powerpoint/2010/main" val="112635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Vídeo responsivo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154954" y="2354893"/>
            <a:ext cx="9943106" cy="181221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 smtClean="0"/>
              <a:t>O vídeo responsivo deve ter uma boa proporção entre a largura e a altura da janela aonde o vídeo é apresentado. Esta proporção é determinada pelo </a:t>
            </a:r>
            <a:r>
              <a:rPr lang="pt-BR" dirty="0" smtClean="0">
                <a:solidFill>
                  <a:schemeClr val="accent1"/>
                </a:solidFill>
              </a:rPr>
              <a:t>“</a:t>
            </a:r>
            <a:r>
              <a:rPr lang="pt-BR" dirty="0" err="1" smtClean="0">
                <a:solidFill>
                  <a:schemeClr val="accent1"/>
                </a:solidFill>
              </a:rPr>
              <a:t>ascpect</a:t>
            </a:r>
            <a:r>
              <a:rPr lang="pt-BR" dirty="0" smtClean="0">
                <a:solidFill>
                  <a:schemeClr val="accent1"/>
                </a:solidFill>
              </a:rPr>
              <a:t> </a:t>
            </a:r>
            <a:r>
              <a:rPr lang="pt-BR" dirty="0" err="1" smtClean="0">
                <a:solidFill>
                  <a:schemeClr val="accent1"/>
                </a:solidFill>
              </a:rPr>
              <a:t>ratio</a:t>
            </a:r>
            <a:r>
              <a:rPr lang="pt-BR" dirty="0" smtClean="0">
                <a:solidFill>
                  <a:schemeClr val="accent1"/>
                </a:solidFill>
              </a:rPr>
              <a:t>” </a:t>
            </a:r>
            <a:r>
              <a:rPr lang="pt-BR" dirty="0" smtClean="0"/>
              <a:t>definhada pela </a:t>
            </a:r>
            <a:r>
              <a:rPr lang="pt-BR" dirty="0" err="1" smtClean="0"/>
              <a:t>tag</a:t>
            </a:r>
            <a:r>
              <a:rPr lang="pt-BR" dirty="0" smtClean="0">
                <a:solidFill>
                  <a:schemeClr val="accent1"/>
                </a:solidFill>
              </a:rPr>
              <a:t> </a:t>
            </a:r>
            <a:r>
              <a:rPr lang="pt-BR" dirty="0" err="1" smtClean="0">
                <a:solidFill>
                  <a:schemeClr val="accent1"/>
                </a:solidFill>
              </a:rPr>
              <a:t>embed-responsive</a:t>
            </a:r>
            <a:endParaRPr lang="pt-BR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BR" dirty="0" smtClean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pt-BR" dirty="0" err="1" smtClean="0"/>
              <a:t>Aspect</a:t>
            </a:r>
            <a:r>
              <a:rPr lang="pt-BR" dirty="0" smtClean="0"/>
              <a:t> </a:t>
            </a:r>
            <a:r>
              <a:rPr lang="pt-BR" dirty="0" err="1" smtClean="0"/>
              <a:t>ratio</a:t>
            </a:r>
            <a:r>
              <a:rPr lang="pt-BR" dirty="0" smtClean="0"/>
              <a:t> consiste na relação entre a altura e a largura do vídeo apresentado. É comum usar 4:3 (formato universal)ou 16:9 (formato HDTV e europeu)</a:t>
            </a:r>
          </a:p>
          <a:p>
            <a:pPr marL="457200" lvl="1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 classe </a:t>
            </a:r>
            <a:r>
              <a:rPr lang="pt-BR" b="1" dirty="0" err="1" smtClean="0">
                <a:solidFill>
                  <a:schemeClr val="accent1"/>
                </a:solidFill>
              </a:rPr>
              <a:t>embed-responsive</a:t>
            </a:r>
            <a:r>
              <a:rPr lang="pt-BR" dirty="0" smtClean="0"/>
              <a:t> pode ser usada nos elementos de containers </a:t>
            </a:r>
            <a:r>
              <a:rPr lang="en-US" dirty="0"/>
              <a:t>&lt;</a:t>
            </a:r>
            <a:r>
              <a:rPr lang="en-US" dirty="0" err="1"/>
              <a:t>iframe</a:t>
            </a:r>
            <a:r>
              <a:rPr lang="en-US" dirty="0"/>
              <a:t>&gt;, &lt;embed&gt;, &lt;video&gt;, </a:t>
            </a:r>
            <a:r>
              <a:rPr lang="en-US" dirty="0" smtClean="0"/>
              <a:t>e </a:t>
            </a:r>
            <a:r>
              <a:rPr lang="en-US" dirty="0"/>
              <a:t>&lt;object&gt;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482246" y="4463442"/>
            <a:ext cx="883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="embed-responsive embed-responsive-16by9"&gt;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iframe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="embed-responsive-item"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="..."&gt;&lt;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iframe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712753" y="5674290"/>
            <a:ext cx="7305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Execute o teste em </a:t>
            </a:r>
            <a:r>
              <a:rPr lang="pt-BR" sz="1400" dirty="0">
                <a:hlinkClick r:id="rId2"/>
              </a:rPr>
              <a:t>https://www.w3schools.com/bootstrap/bootstrap_images.asp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712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Well</a:t>
            </a:r>
            <a:r>
              <a:rPr lang="pt-BR" dirty="0"/>
              <a:t>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154954" y="2603500"/>
            <a:ext cx="8825659" cy="690845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well</a:t>
            </a:r>
            <a:r>
              <a:rPr lang="pt-BR" dirty="0" smtClean="0"/>
              <a:t> adiciona ao elemento uma borda e um background cinza com algum </a:t>
            </a:r>
            <a:r>
              <a:rPr lang="pt-BR" dirty="0" err="1" smtClean="0"/>
              <a:t>padding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18494" y="3563211"/>
            <a:ext cx="39998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="well"&gt;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Basic Well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6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441" y="3413342"/>
            <a:ext cx="7636559" cy="48842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668" y="4217213"/>
            <a:ext cx="7554592" cy="179528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18494" y="4576759"/>
            <a:ext cx="39998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="container"&gt;</a:t>
            </a:r>
          </a:p>
          <a:p>
            <a:r>
              <a:rPr lang="pt-BR" sz="1200" dirty="0"/>
              <a:t>  &lt;h2&gt;</a:t>
            </a:r>
            <a:r>
              <a:rPr lang="pt-BR" sz="1200" dirty="0" err="1"/>
              <a:t>Well</a:t>
            </a:r>
            <a:r>
              <a:rPr lang="pt-BR" sz="1200" dirty="0"/>
              <a:t> </a:t>
            </a:r>
            <a:r>
              <a:rPr lang="pt-BR" sz="1200" dirty="0" err="1"/>
              <a:t>Size</a:t>
            </a:r>
            <a:r>
              <a:rPr lang="pt-BR" sz="1200" dirty="0"/>
              <a:t>&lt;/h2&gt;</a:t>
            </a:r>
          </a:p>
          <a:p>
            <a:r>
              <a:rPr lang="pt-BR" sz="1200" dirty="0"/>
              <a:t>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>
                <a:solidFill>
                  <a:schemeClr val="accent1"/>
                </a:solidFill>
              </a:rPr>
              <a:t>well</a:t>
            </a:r>
            <a:r>
              <a:rPr lang="pt-BR" sz="1200" dirty="0">
                <a:solidFill>
                  <a:schemeClr val="accent1"/>
                </a:solidFill>
              </a:rPr>
              <a:t> </a:t>
            </a:r>
            <a:r>
              <a:rPr lang="pt-BR" sz="1200" dirty="0" err="1">
                <a:solidFill>
                  <a:schemeClr val="accent1"/>
                </a:solidFill>
              </a:rPr>
              <a:t>well-sm</a:t>
            </a:r>
            <a:r>
              <a:rPr lang="pt-BR" sz="1200" dirty="0"/>
              <a:t>"&gt;</a:t>
            </a:r>
            <a:r>
              <a:rPr lang="pt-BR" sz="1200" dirty="0" err="1"/>
              <a:t>Small</a:t>
            </a:r>
            <a:r>
              <a:rPr lang="pt-BR" sz="1200" dirty="0"/>
              <a:t> </a:t>
            </a:r>
            <a:r>
              <a:rPr lang="pt-BR" sz="1200" dirty="0" err="1"/>
              <a:t>Well</a:t>
            </a:r>
            <a:r>
              <a:rPr lang="pt-BR" sz="1200" dirty="0"/>
              <a:t>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>
                <a:solidFill>
                  <a:schemeClr val="accent1"/>
                </a:solidFill>
              </a:rPr>
              <a:t>well</a:t>
            </a:r>
            <a:r>
              <a:rPr lang="pt-BR" sz="1200" dirty="0"/>
              <a:t>"&gt;Normal </a:t>
            </a:r>
            <a:r>
              <a:rPr lang="pt-BR" sz="1200" dirty="0" err="1"/>
              <a:t>Well</a:t>
            </a:r>
            <a:r>
              <a:rPr lang="pt-BR" sz="1200" dirty="0"/>
              <a:t>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>
                <a:solidFill>
                  <a:schemeClr val="accent1"/>
                </a:solidFill>
              </a:rPr>
              <a:t>well</a:t>
            </a:r>
            <a:r>
              <a:rPr lang="pt-BR" sz="1200" dirty="0">
                <a:solidFill>
                  <a:schemeClr val="accent1"/>
                </a:solidFill>
              </a:rPr>
              <a:t> </a:t>
            </a:r>
            <a:r>
              <a:rPr lang="pt-BR" sz="1200" dirty="0" err="1">
                <a:solidFill>
                  <a:schemeClr val="accent1"/>
                </a:solidFill>
              </a:rPr>
              <a:t>well-lg</a:t>
            </a:r>
            <a:r>
              <a:rPr lang="pt-BR" sz="1200" dirty="0"/>
              <a:t>"&gt;</a:t>
            </a:r>
            <a:r>
              <a:rPr lang="pt-BR" sz="1200" dirty="0" err="1"/>
              <a:t>Large</a:t>
            </a:r>
            <a:r>
              <a:rPr lang="pt-BR" sz="1200" dirty="0"/>
              <a:t> </a:t>
            </a:r>
            <a:r>
              <a:rPr lang="pt-BR" sz="1200" dirty="0" err="1"/>
              <a:t>Well</a:t>
            </a:r>
            <a:r>
              <a:rPr lang="pt-BR" sz="1200" dirty="0"/>
              <a:t>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</p:txBody>
      </p:sp>
      <p:sp>
        <p:nvSpPr>
          <p:cNvPr id="8" name="Retângulo 7"/>
          <p:cNvSpPr/>
          <p:nvPr/>
        </p:nvSpPr>
        <p:spPr>
          <a:xfrm>
            <a:off x="1707893" y="6271130"/>
            <a:ext cx="5661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https://www.w3schools.com/bootstrap/bootstrap_wells.asp</a:t>
            </a:r>
          </a:p>
        </p:txBody>
      </p:sp>
    </p:spTree>
    <p:extLst>
      <p:ext uri="{BB962C8B-B14F-4D97-AF65-F5344CB8AC3E}">
        <p14:creationId xmlns:p14="http://schemas.microsoft.com/office/powerpoint/2010/main" val="395125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Mensagens de alerta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329852" y="301855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="alert alert-success"&gt;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strong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Success!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/strong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Indicates a successful or positive action.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="alert alert-info"&gt;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strong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Info!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/strong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Indicates a neutral informative change or action.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="alert alert-warning"&gt;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strong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Warning!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/strong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Indicates a warning that might need attention.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="alert alert-danger"&gt;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strong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Danger!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/strong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Indicates a dangerous or potentially negative action.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435" y="3757808"/>
            <a:ext cx="5606899" cy="215884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553746" y="6434875"/>
            <a:ext cx="5731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https://www.w3schools.com/bootstrap/bootstrap_alerts.asp</a:t>
            </a:r>
          </a:p>
        </p:txBody>
      </p:sp>
    </p:spTree>
    <p:extLst>
      <p:ext uri="{BB962C8B-B14F-4D97-AF65-F5344CB8AC3E}">
        <p14:creationId xmlns:p14="http://schemas.microsoft.com/office/powerpoint/2010/main" val="304638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Mensagens de alerta(2)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57407" y="3836860"/>
            <a:ext cx="8825659" cy="1094756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Alertas que podem ser fechados</a:t>
            </a:r>
          </a:p>
          <a:p>
            <a:pPr lvl="1"/>
            <a:r>
              <a:rPr lang="pt-BR" dirty="0" err="1" smtClean="0"/>
              <a:t>Class</a:t>
            </a:r>
            <a:r>
              <a:rPr lang="pt-BR" dirty="0" smtClean="0"/>
              <a:t> = “</a:t>
            </a:r>
            <a:r>
              <a:rPr lang="pt-BR" dirty="0" err="1" smtClean="0"/>
              <a:t>alert-dismissible</a:t>
            </a:r>
            <a:r>
              <a:rPr lang="pt-BR" dirty="0" smtClean="0"/>
              <a:t>” na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div</a:t>
            </a:r>
            <a:r>
              <a:rPr lang="pt-BR" dirty="0" smtClean="0"/>
              <a:t>&gt; </a:t>
            </a:r>
          </a:p>
          <a:p>
            <a:pPr lvl="1"/>
            <a:r>
              <a:rPr lang="pt-BR" dirty="0" err="1" smtClean="0"/>
              <a:t>Class</a:t>
            </a:r>
            <a:r>
              <a:rPr lang="pt-BR" dirty="0" smtClean="0"/>
              <a:t>=“close” na </a:t>
            </a:r>
            <a:r>
              <a:rPr lang="pt-BR" dirty="0" err="1" smtClean="0"/>
              <a:t>tag</a:t>
            </a:r>
            <a:r>
              <a:rPr lang="pt-BR" dirty="0" smtClean="0"/>
              <a:t> &lt;a&gt;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405007" y="2482554"/>
            <a:ext cx="98663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alert alert-success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strong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Success!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/strong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You should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="#"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="alert-link"&gt;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read this message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432" y="3098196"/>
            <a:ext cx="6962775" cy="600075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57407" y="2091961"/>
            <a:ext cx="8825659" cy="380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mtClean="0"/>
              <a:t>Alertas com links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05007" y="4931616"/>
            <a:ext cx="8839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alert alert-success alert-dismissible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="#"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class="close"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data-dismiss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="alert"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aria-label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="close"&gt;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&amp;times;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strong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Success!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/strong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Indicates a successful or positive action.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432" y="5786798"/>
            <a:ext cx="6943725" cy="561975"/>
          </a:xfrm>
          <a:prstGeom prst="rect">
            <a:avLst/>
          </a:prstGeom>
        </p:spPr>
      </p:pic>
      <p:sp>
        <p:nvSpPr>
          <p:cNvPr id="12" name="Seta para baixo 11"/>
          <p:cNvSpPr/>
          <p:nvPr/>
        </p:nvSpPr>
        <p:spPr>
          <a:xfrm rot="1953070">
            <a:off x="8914114" y="5638916"/>
            <a:ext cx="424813" cy="2880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893962" y="6488125"/>
            <a:ext cx="688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Mais opções em </a:t>
            </a:r>
            <a:r>
              <a:rPr lang="pt-BR" sz="1400" dirty="0">
                <a:hlinkClick r:id="rId4"/>
              </a:rPr>
              <a:t>https://</a:t>
            </a:r>
            <a:r>
              <a:rPr lang="pt-BR" sz="1400" dirty="0" smtClean="0">
                <a:hlinkClick r:id="rId4"/>
              </a:rPr>
              <a:t>www.w3schools.com/bootstrap/bootstrap_alerts.asp</a:t>
            </a:r>
            <a:endParaRPr lang="pt-BR" sz="1400" dirty="0"/>
          </a:p>
        </p:txBody>
      </p:sp>
      <p:sp>
        <p:nvSpPr>
          <p:cNvPr id="6" name="Texto explicativo retangular 5"/>
          <p:cNvSpPr/>
          <p:nvPr/>
        </p:nvSpPr>
        <p:spPr>
          <a:xfrm>
            <a:off x="8669319" y="4283300"/>
            <a:ext cx="2791995" cy="612648"/>
          </a:xfrm>
          <a:prstGeom prst="wedgeRectCallout">
            <a:avLst>
              <a:gd name="adj1" fmla="val -63425"/>
              <a:gd name="adj2" fmla="val 1115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Responsável por fechar quando clicar no “x”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340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Objetivo</a:t>
            </a:r>
          </a:p>
          <a:p>
            <a:pPr lvl="1"/>
            <a:r>
              <a:rPr lang="pt-BR" dirty="0" smtClean="0"/>
              <a:t>Apresentar </a:t>
            </a:r>
            <a:r>
              <a:rPr lang="pt-BR" dirty="0"/>
              <a:t>o </a:t>
            </a:r>
            <a:r>
              <a:rPr lang="pt-BR" i="1" dirty="0"/>
              <a:t>framework </a:t>
            </a:r>
            <a:r>
              <a:rPr lang="pt-BR" i="1" dirty="0" err="1"/>
              <a:t>Bootstrap</a:t>
            </a:r>
            <a:r>
              <a:rPr lang="pt-BR" i="1" dirty="0"/>
              <a:t> </a:t>
            </a:r>
            <a:r>
              <a:rPr lang="pt-BR" dirty="0"/>
              <a:t>como integração de alto nível entre HTML, CSS e </a:t>
            </a:r>
            <a:r>
              <a:rPr lang="pt-BR" i="1" dirty="0" err="1"/>
              <a:t>JavaScript</a:t>
            </a:r>
            <a:r>
              <a:rPr lang="pt-BR" dirty="0"/>
              <a:t>. </a:t>
            </a:r>
          </a:p>
          <a:p>
            <a:pPr lvl="1"/>
            <a:r>
              <a:rPr lang="pt-BR" dirty="0" smtClean="0"/>
              <a:t>Destacar </a:t>
            </a:r>
            <a:r>
              <a:rPr lang="pt-BR" dirty="0"/>
              <a:t>a diferença entre os atributos </a:t>
            </a:r>
            <a:r>
              <a:rPr lang="pt-BR" i="1" dirty="0" err="1"/>
              <a:t>name</a:t>
            </a:r>
            <a:r>
              <a:rPr lang="pt-BR" dirty="0"/>
              <a:t>, </a:t>
            </a:r>
            <a:r>
              <a:rPr lang="pt-BR" i="1" dirty="0"/>
              <a:t>id </a:t>
            </a:r>
            <a:r>
              <a:rPr lang="pt-BR" dirty="0"/>
              <a:t>e </a:t>
            </a:r>
            <a:r>
              <a:rPr lang="pt-BR" i="1" dirty="0"/>
              <a:t>class</a:t>
            </a:r>
            <a:r>
              <a:rPr lang="pt-BR" dirty="0"/>
              <a:t>. </a:t>
            </a:r>
          </a:p>
          <a:p>
            <a:pPr lvl="1"/>
            <a:r>
              <a:rPr lang="pt-BR" dirty="0" smtClean="0"/>
              <a:t>Construir </a:t>
            </a:r>
            <a:r>
              <a:rPr lang="pt-BR" dirty="0"/>
              <a:t>páginas com os componentes de </a:t>
            </a:r>
            <a:r>
              <a:rPr lang="pt-BR" i="1" dirty="0" err="1"/>
              <a:t>Bootstrap</a:t>
            </a:r>
            <a:r>
              <a:rPr lang="pt-BR" dirty="0"/>
              <a:t>. </a:t>
            </a:r>
          </a:p>
          <a:p>
            <a:pPr lvl="1"/>
            <a:r>
              <a:rPr lang="pt-BR" dirty="0" smtClean="0"/>
              <a:t>Personalizar </a:t>
            </a:r>
            <a:r>
              <a:rPr lang="pt-BR" dirty="0"/>
              <a:t>e modificar a partir do CSS e </a:t>
            </a:r>
            <a:r>
              <a:rPr lang="pt-BR" i="1" dirty="0" err="1"/>
              <a:t>JavaScript</a:t>
            </a:r>
            <a:r>
              <a:rPr lang="pt-BR" i="1" dirty="0"/>
              <a:t> </a:t>
            </a:r>
            <a:r>
              <a:rPr lang="pt-BR" dirty="0"/>
              <a:t>com </a:t>
            </a:r>
            <a:r>
              <a:rPr lang="pt-BR" i="1" dirty="0" err="1"/>
              <a:t>Bootstrap</a:t>
            </a:r>
            <a:r>
              <a:rPr lang="pt-BR" dirty="0"/>
              <a:t>. 	</a:t>
            </a:r>
            <a:endParaRPr lang="pt-BR" dirty="0" smtClean="0"/>
          </a:p>
          <a:p>
            <a:r>
              <a:rPr lang="pt-BR" dirty="0" smtClean="0"/>
              <a:t>Recursos</a:t>
            </a:r>
          </a:p>
          <a:p>
            <a:pPr lvl="1"/>
            <a:r>
              <a:rPr lang="pt-BR" dirty="0"/>
              <a:t>Utilização da documentação do </a:t>
            </a:r>
            <a:r>
              <a:rPr lang="pt-BR" i="1" dirty="0"/>
              <a:t>framework </a:t>
            </a:r>
            <a:r>
              <a:rPr lang="pt-BR" i="1" dirty="0" err="1" smtClean="0"/>
              <a:t>Bootstrap</a:t>
            </a:r>
            <a:r>
              <a:rPr lang="pt-BR" i="1" dirty="0" smtClean="0"/>
              <a:t>.</a:t>
            </a:r>
            <a:r>
              <a:rPr lang="pt-BR" dirty="0" smtClean="0"/>
              <a:t> </a:t>
            </a:r>
            <a:r>
              <a:rPr lang="pt-BR" dirty="0"/>
              <a:t>Disponível em: http://getbootstrap.com/ </a:t>
            </a:r>
          </a:p>
          <a:p>
            <a:pPr lvl="1"/>
            <a:r>
              <a:rPr lang="pt-BR" dirty="0"/>
              <a:t>Apresentação de modelos prontos em </a:t>
            </a:r>
            <a:r>
              <a:rPr lang="pt-BR" i="1" dirty="0" err="1"/>
              <a:t>Bootstrap</a:t>
            </a:r>
            <a:r>
              <a:rPr lang="pt-BR" i="1" dirty="0"/>
              <a:t> </a:t>
            </a:r>
            <a:r>
              <a:rPr lang="pt-BR" dirty="0"/>
              <a:t>através do site: https://startbootstrap.com </a:t>
            </a:r>
          </a:p>
          <a:p>
            <a:pPr lvl="1"/>
            <a:r>
              <a:rPr lang="pt-BR" dirty="0"/>
              <a:t>Curso sobre a proposta e o uso de </a:t>
            </a:r>
            <a:r>
              <a:rPr lang="pt-BR" i="1" dirty="0" err="1"/>
              <a:t>Bootstrap</a:t>
            </a:r>
            <a:r>
              <a:rPr lang="pt-BR" dirty="0"/>
              <a:t>: </a:t>
            </a:r>
            <a:r>
              <a:rPr lang="pt-BR" dirty="0" smtClean="0"/>
              <a:t> https</a:t>
            </a:r>
            <a:r>
              <a:rPr lang="pt-BR" dirty="0"/>
              <a:t>://www.w3schools.com/bootstrap/default.asp </a:t>
            </a:r>
          </a:p>
          <a:p>
            <a:pPr lvl="1"/>
            <a:r>
              <a:rPr lang="pt-BR" dirty="0"/>
              <a:t>Uso do portal </a:t>
            </a:r>
            <a:r>
              <a:rPr lang="pt-BR" dirty="0" err="1"/>
              <a:t>CodePen</a:t>
            </a:r>
            <a:r>
              <a:rPr lang="pt-BR" dirty="0"/>
              <a:t> para divulgar interfaces de front-end. Disponível em: https://codepen.io 	</a:t>
            </a:r>
            <a:endParaRPr lang="pt-BR" dirty="0" smtClean="0"/>
          </a:p>
          <a:p>
            <a:pPr lvl="1"/>
            <a:r>
              <a:rPr lang="pt-BR" dirty="0"/>
              <a:t>Portal W3CSchools. Disponível em </a:t>
            </a:r>
            <a:r>
              <a:rPr lang="pt-BR" dirty="0">
                <a:hlinkClick r:id="rId2"/>
              </a:rPr>
              <a:t>https://www.w3schools.com/bootstrap/default.asp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146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Botões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154954" y="2603500"/>
            <a:ext cx="8825659" cy="41527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BootStrap</a:t>
            </a:r>
            <a:r>
              <a:rPr lang="pt-BR" dirty="0" smtClean="0"/>
              <a:t> possui diferentes tipos e tamanhos de botões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760" y="3037230"/>
            <a:ext cx="6019800" cy="40957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530268" y="359091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Basic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-default"&gt;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Default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btn-primary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Primary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btn-success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btn-info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Info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btn-warning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Warning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btn-danger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Danger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-link"&gt;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Link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189" y="4735295"/>
            <a:ext cx="2838450" cy="61912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5567783" y="5519079"/>
            <a:ext cx="60834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btn-primary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btn-lg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Large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btn-primary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Normal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btn-primary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btn-sm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Small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btn-primary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btn-xs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XSmall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sp>
        <p:nvSpPr>
          <p:cNvPr id="5" name="Retângulo 4"/>
          <p:cNvSpPr/>
          <p:nvPr/>
        </p:nvSpPr>
        <p:spPr>
          <a:xfrm>
            <a:off x="232664" y="6385826"/>
            <a:ext cx="5863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https://www.w3schools.com/bootstrap/bootstrap_buttons.asp</a:t>
            </a:r>
          </a:p>
        </p:txBody>
      </p:sp>
    </p:spTree>
    <p:extLst>
      <p:ext uri="{BB962C8B-B14F-4D97-AF65-F5344CB8AC3E}">
        <p14:creationId xmlns:p14="http://schemas.microsoft.com/office/powerpoint/2010/main" val="400800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Botões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729069" y="2477850"/>
            <a:ext cx="8825659" cy="754555"/>
          </a:xfrm>
        </p:spPr>
        <p:txBody>
          <a:bodyPr>
            <a:normAutofit fontScale="92500" lnSpcReduction="20000"/>
          </a:bodyPr>
          <a:lstStyle/>
          <a:p>
            <a:r>
              <a:rPr lang="pt-BR" dirty="0" err="1" smtClean="0"/>
              <a:t>Block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r>
              <a:rPr lang="pt-BR" dirty="0" smtClean="0"/>
              <a:t>, ocupam toda a largura do elemento parente</a:t>
            </a:r>
          </a:p>
          <a:p>
            <a:pPr lvl="1"/>
            <a:r>
              <a:rPr lang="pt-BR" dirty="0" smtClean="0"/>
              <a:t>Usa-se a classe .</a:t>
            </a:r>
            <a:r>
              <a:rPr lang="pt-BR" dirty="0" err="1" smtClean="0"/>
              <a:t>bnt-block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369511" y="3383292"/>
            <a:ext cx="90020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="button"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-primary </a:t>
            </a:r>
            <a:r>
              <a:rPr lang="en-US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-block"&gt;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Button 1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780" y="3843885"/>
            <a:ext cx="6962775" cy="371475"/>
          </a:xfrm>
          <a:prstGeom prst="rect">
            <a:avLst/>
          </a:prstGeom>
        </p:spPr>
      </p:pic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729069" y="4368176"/>
            <a:ext cx="8825659" cy="10581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smtClean="0"/>
              <a:t>Ativar / desativar botões</a:t>
            </a:r>
          </a:p>
          <a:p>
            <a:pPr lvl="1"/>
            <a:r>
              <a:rPr lang="pt-BR" sz="1400" dirty="0" smtClean="0"/>
              <a:t>.</a:t>
            </a:r>
            <a:r>
              <a:rPr lang="pt-BR" sz="1400" dirty="0" err="1" smtClean="0"/>
              <a:t>active</a:t>
            </a:r>
            <a:r>
              <a:rPr lang="pt-BR" sz="1400" dirty="0" smtClean="0"/>
              <a:t> deixa o botão com a aparência de selecionado</a:t>
            </a:r>
          </a:p>
          <a:p>
            <a:pPr lvl="1"/>
            <a:r>
              <a:rPr lang="pt-BR" sz="1400" dirty="0" smtClean="0"/>
              <a:t>.</a:t>
            </a:r>
            <a:r>
              <a:rPr lang="pt-BR" sz="1400" dirty="0" err="1" smtClean="0"/>
              <a:t>disable</a:t>
            </a:r>
            <a:r>
              <a:rPr lang="pt-BR" sz="1400" dirty="0" smtClean="0"/>
              <a:t> deixa o botão </a:t>
            </a:r>
            <a:r>
              <a:rPr lang="pt-BR" sz="1400" dirty="0" err="1" smtClean="0"/>
              <a:t>desabilidato</a:t>
            </a:r>
            <a:endParaRPr lang="pt-BR" sz="1400" dirty="0"/>
          </a:p>
        </p:txBody>
      </p:sp>
      <p:sp>
        <p:nvSpPr>
          <p:cNvPr id="12" name="Retângulo 11"/>
          <p:cNvSpPr/>
          <p:nvPr/>
        </p:nvSpPr>
        <p:spPr>
          <a:xfrm>
            <a:off x="1482246" y="5654769"/>
            <a:ext cx="7599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="button"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-primary active"&gt;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Active Primary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="button"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-primary disabled"&gt;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Disabled Primary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617" y="6155273"/>
            <a:ext cx="2705100" cy="39052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20924" y="6545798"/>
            <a:ext cx="5863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https://www.w3schools.com/bootstrap/bootstrap_buttons.asp</a:t>
            </a:r>
          </a:p>
        </p:txBody>
      </p:sp>
    </p:spTree>
    <p:extLst>
      <p:ext uri="{BB962C8B-B14F-4D97-AF65-F5344CB8AC3E}">
        <p14:creationId xmlns:p14="http://schemas.microsoft.com/office/powerpoint/2010/main" val="126894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Botões </a:t>
            </a:r>
            <a:r>
              <a:rPr lang="pt-BR" dirty="0" err="1" smtClean="0"/>
              <a:t>agrupdos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729069" y="2477850"/>
            <a:ext cx="8825659" cy="754555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Agrupa vários botões</a:t>
            </a:r>
          </a:p>
          <a:p>
            <a:pPr lvl="1"/>
            <a:r>
              <a:rPr lang="pt-BR" dirty="0" smtClean="0"/>
              <a:t>Usa-se a classe .</a:t>
            </a:r>
            <a:r>
              <a:rPr lang="pt-BR" dirty="0" err="1" smtClean="0"/>
              <a:t>bnt-group</a:t>
            </a:r>
            <a:r>
              <a:rPr lang="pt-BR" dirty="0" smtClean="0"/>
              <a:t> aplicado ao elemento &lt;</a:t>
            </a:r>
            <a:r>
              <a:rPr lang="pt-BR" dirty="0" err="1" smtClean="0"/>
              <a:t>div</a:t>
            </a:r>
            <a:r>
              <a:rPr lang="pt-BR" dirty="0" smtClean="0"/>
              <a:t>&gt;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469720" y="323240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btn-group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btn-primary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Apple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btn-primary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Samsung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btn-primary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Sony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720" y="3544973"/>
            <a:ext cx="2114550" cy="390525"/>
          </a:xfrm>
          <a:prstGeom prst="rect">
            <a:avLst/>
          </a:prstGeom>
        </p:spPr>
      </p:pic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729068" y="4342191"/>
            <a:ext cx="8825659" cy="754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mtClean="0"/>
              <a:t>Os botões podem ser agrupados na vertical</a:t>
            </a:r>
          </a:p>
          <a:p>
            <a:pPr lvl="1"/>
            <a:r>
              <a:rPr lang="pt-BR" smtClean="0"/>
              <a:t>Usa-se a classe .bnt-group-vertical aplicado ao elemento &lt;div&gt;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469720" y="519086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-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group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-vertical"&gt;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btn-primary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Apple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btn-primary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Samsung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btn-primary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Sony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082" y="4881236"/>
            <a:ext cx="9429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3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Botões agrupados e aninhados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729069" y="2477850"/>
            <a:ext cx="8825659" cy="754555"/>
          </a:xfrm>
        </p:spPr>
        <p:txBody>
          <a:bodyPr>
            <a:normAutofit/>
          </a:bodyPr>
          <a:lstStyle/>
          <a:p>
            <a:r>
              <a:rPr lang="pt-BR" dirty="0" smtClean="0"/>
              <a:t>Cria uma forma de menu </a:t>
            </a:r>
            <a:r>
              <a:rPr lang="pt-BR" dirty="0" err="1" smtClean="0"/>
              <a:t>dropdown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154954" y="2855127"/>
            <a:ext cx="91289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btn-group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btn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btn-primary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Apple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btn-primary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Samsung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btn-group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btn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btn-primary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dropdown-toggle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data-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toggle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dropdown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 Sony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caret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dropdown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-menu"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role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="menu"&gt;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Tablet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Smartphone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783" y="4630051"/>
            <a:ext cx="3076575" cy="106680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230041" y="6184057"/>
            <a:ext cx="8978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Outros exemplos de botões em </a:t>
            </a:r>
            <a:r>
              <a:rPr lang="pt-BR" sz="1400" dirty="0">
                <a:hlinkClick r:id="rId3"/>
              </a:rPr>
              <a:t>https://www.w3schools.com/bootstrap/bootstrap_button_groups.asp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6068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Glyphicons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96388" y="2308033"/>
            <a:ext cx="8862397" cy="1323441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BootStrap</a:t>
            </a:r>
            <a:r>
              <a:rPr lang="pt-BR" dirty="0" smtClean="0"/>
              <a:t> provê 260 </a:t>
            </a:r>
            <a:r>
              <a:rPr lang="pt-BR" dirty="0" err="1" smtClean="0"/>
              <a:t>glyphicons</a:t>
            </a:r>
            <a:r>
              <a:rPr lang="pt-BR" dirty="0" smtClean="0"/>
              <a:t> para serem utilizados em textos, botões </a:t>
            </a:r>
            <a:r>
              <a:rPr lang="pt-BR" dirty="0" err="1" smtClean="0"/>
              <a:t>forms</a:t>
            </a:r>
            <a:r>
              <a:rPr lang="pt-BR" dirty="0" smtClean="0"/>
              <a:t>, etc.</a:t>
            </a:r>
          </a:p>
          <a:p>
            <a:r>
              <a:rPr lang="pt-BR" dirty="0" smtClean="0"/>
              <a:t>Usa-se a seguinte sintaxe</a:t>
            </a:r>
          </a:p>
          <a:p>
            <a:pPr lvl="1"/>
            <a:r>
              <a:rPr lang="en-US" dirty="0"/>
              <a:t>&lt;span </a:t>
            </a:r>
            <a:r>
              <a:rPr lang="en-US" b="1" dirty="0">
                <a:solidFill>
                  <a:schemeClr val="accent1"/>
                </a:solidFill>
              </a:rPr>
              <a:t>class="</a:t>
            </a:r>
            <a:r>
              <a:rPr lang="en-US" b="1" dirty="0" err="1">
                <a:solidFill>
                  <a:schemeClr val="accent1"/>
                </a:solidFill>
              </a:rPr>
              <a:t>glyphicon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glyphicon</a:t>
            </a:r>
            <a:r>
              <a:rPr lang="en-US" b="1" dirty="0">
                <a:solidFill>
                  <a:schemeClr val="accent1"/>
                </a:solidFill>
              </a:rPr>
              <a:t>-</a:t>
            </a:r>
            <a:r>
              <a:rPr lang="en-US" b="1" i="1" dirty="0">
                <a:solidFill>
                  <a:schemeClr val="accent1"/>
                </a:solidFill>
              </a:rPr>
              <a:t>name</a:t>
            </a:r>
            <a:r>
              <a:rPr lang="en-US" b="1" dirty="0">
                <a:solidFill>
                  <a:schemeClr val="accent1"/>
                </a:solidFill>
              </a:rPr>
              <a:t>"</a:t>
            </a:r>
            <a:r>
              <a:rPr lang="en-US" dirty="0"/>
              <a:t>&gt;&lt;/span&gt;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357257" y="2703016"/>
            <a:ext cx="562138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/>
              <a:t>&lt;</a:t>
            </a:r>
            <a:r>
              <a:rPr lang="pt-BR" sz="1100" dirty="0" err="1"/>
              <a:t>div</a:t>
            </a:r>
            <a:r>
              <a:rPr lang="pt-BR" sz="1100" dirty="0"/>
              <a:t> </a:t>
            </a:r>
            <a:r>
              <a:rPr lang="pt-BR" sz="1100" dirty="0" err="1"/>
              <a:t>class</a:t>
            </a:r>
            <a:r>
              <a:rPr lang="pt-BR" sz="1100" dirty="0"/>
              <a:t>="container"&gt;</a:t>
            </a:r>
          </a:p>
          <a:p>
            <a:r>
              <a:rPr lang="pt-BR" sz="1100" dirty="0"/>
              <a:t>  &lt;h2&gt;</a:t>
            </a:r>
            <a:r>
              <a:rPr lang="pt-BR" sz="1100" dirty="0" err="1"/>
              <a:t>Glyphicon</a:t>
            </a:r>
            <a:r>
              <a:rPr lang="pt-BR" sz="1100" dirty="0"/>
              <a:t> </a:t>
            </a:r>
            <a:r>
              <a:rPr lang="pt-BR" sz="1100" dirty="0" err="1"/>
              <a:t>Examples</a:t>
            </a:r>
            <a:r>
              <a:rPr lang="pt-BR" sz="1100" dirty="0"/>
              <a:t>&lt;/h2&gt;</a:t>
            </a:r>
          </a:p>
          <a:p>
            <a:r>
              <a:rPr lang="pt-BR" sz="1100" dirty="0"/>
              <a:t>  &lt;p&gt;Envelope </a:t>
            </a:r>
            <a:r>
              <a:rPr lang="pt-BR" sz="1100" dirty="0" err="1"/>
              <a:t>icon</a:t>
            </a:r>
            <a:r>
              <a:rPr lang="pt-BR" sz="1100" dirty="0"/>
              <a:t>: </a:t>
            </a:r>
            <a:r>
              <a:rPr lang="pt-BR" sz="1100" b="1" dirty="0">
                <a:solidFill>
                  <a:schemeClr val="accent1"/>
                </a:solidFill>
              </a:rPr>
              <a:t>&lt;</a:t>
            </a:r>
            <a:r>
              <a:rPr lang="pt-BR" sz="1100" b="1" dirty="0" err="1">
                <a:solidFill>
                  <a:schemeClr val="accent1"/>
                </a:solidFill>
              </a:rPr>
              <a:t>span</a:t>
            </a:r>
            <a:r>
              <a:rPr lang="pt-BR" sz="1100" b="1" dirty="0">
                <a:solidFill>
                  <a:schemeClr val="accent1"/>
                </a:solidFill>
              </a:rPr>
              <a:t> </a:t>
            </a:r>
            <a:r>
              <a:rPr lang="pt-BR" sz="1100" b="1" dirty="0" err="1">
                <a:solidFill>
                  <a:schemeClr val="accent1"/>
                </a:solidFill>
              </a:rPr>
              <a:t>class</a:t>
            </a:r>
            <a:r>
              <a:rPr lang="pt-BR" sz="1100" b="1" dirty="0">
                <a:solidFill>
                  <a:schemeClr val="accent1"/>
                </a:solidFill>
              </a:rPr>
              <a:t>="</a:t>
            </a:r>
            <a:r>
              <a:rPr lang="pt-BR" sz="1100" b="1" dirty="0" err="1">
                <a:solidFill>
                  <a:schemeClr val="accent1"/>
                </a:solidFill>
              </a:rPr>
              <a:t>glyphicon</a:t>
            </a:r>
            <a:r>
              <a:rPr lang="pt-BR" sz="1100" b="1" dirty="0">
                <a:solidFill>
                  <a:schemeClr val="accent1"/>
                </a:solidFill>
              </a:rPr>
              <a:t> </a:t>
            </a:r>
            <a:r>
              <a:rPr lang="pt-BR" sz="1100" b="1" dirty="0" err="1">
                <a:solidFill>
                  <a:schemeClr val="accent1"/>
                </a:solidFill>
              </a:rPr>
              <a:t>glyphicon</a:t>
            </a:r>
            <a:r>
              <a:rPr lang="pt-BR" sz="1100" b="1" dirty="0">
                <a:solidFill>
                  <a:schemeClr val="accent1"/>
                </a:solidFill>
              </a:rPr>
              <a:t>-envelope"&gt;&lt;/</a:t>
            </a:r>
            <a:r>
              <a:rPr lang="pt-BR" sz="1100" b="1" dirty="0" err="1">
                <a:solidFill>
                  <a:schemeClr val="accent1"/>
                </a:solidFill>
              </a:rPr>
              <a:t>span</a:t>
            </a:r>
            <a:r>
              <a:rPr lang="pt-BR" sz="1100" b="1" dirty="0">
                <a:solidFill>
                  <a:schemeClr val="accent1"/>
                </a:solidFill>
              </a:rPr>
              <a:t>&gt;</a:t>
            </a:r>
            <a:r>
              <a:rPr lang="pt-BR" sz="1100" dirty="0"/>
              <a:t>&lt;/p&gt;</a:t>
            </a:r>
          </a:p>
          <a:p>
            <a:r>
              <a:rPr lang="pt-BR" sz="1100" dirty="0"/>
              <a:t>  &lt;p&gt;Envelope </a:t>
            </a:r>
            <a:r>
              <a:rPr lang="pt-BR" sz="1100" dirty="0" err="1"/>
              <a:t>icon</a:t>
            </a:r>
            <a:r>
              <a:rPr lang="pt-BR" sz="1100" dirty="0"/>
              <a:t> as a link:</a:t>
            </a:r>
          </a:p>
          <a:p>
            <a:r>
              <a:rPr lang="pt-BR" sz="1100" dirty="0"/>
              <a:t>    &lt;a </a:t>
            </a:r>
            <a:r>
              <a:rPr lang="pt-BR" sz="1100" dirty="0" err="1"/>
              <a:t>href</a:t>
            </a:r>
            <a:r>
              <a:rPr lang="pt-BR" sz="1100" dirty="0"/>
              <a:t>="#"&gt;</a:t>
            </a:r>
            <a:r>
              <a:rPr lang="pt-BR" sz="1100" b="1" dirty="0">
                <a:solidFill>
                  <a:schemeClr val="accent1"/>
                </a:solidFill>
              </a:rPr>
              <a:t>&lt;</a:t>
            </a:r>
            <a:r>
              <a:rPr lang="pt-BR" sz="1100" b="1" dirty="0" err="1">
                <a:solidFill>
                  <a:schemeClr val="accent1"/>
                </a:solidFill>
              </a:rPr>
              <a:t>span</a:t>
            </a:r>
            <a:r>
              <a:rPr lang="pt-BR" sz="1100" b="1" dirty="0">
                <a:solidFill>
                  <a:schemeClr val="accent1"/>
                </a:solidFill>
              </a:rPr>
              <a:t> </a:t>
            </a:r>
            <a:r>
              <a:rPr lang="pt-BR" sz="1100" b="1" dirty="0" err="1">
                <a:solidFill>
                  <a:schemeClr val="accent1"/>
                </a:solidFill>
              </a:rPr>
              <a:t>class</a:t>
            </a:r>
            <a:r>
              <a:rPr lang="pt-BR" sz="1100" b="1" dirty="0">
                <a:solidFill>
                  <a:schemeClr val="accent1"/>
                </a:solidFill>
              </a:rPr>
              <a:t>="</a:t>
            </a:r>
            <a:r>
              <a:rPr lang="pt-BR" sz="1100" b="1" dirty="0" err="1">
                <a:solidFill>
                  <a:schemeClr val="accent1"/>
                </a:solidFill>
              </a:rPr>
              <a:t>glyphicon</a:t>
            </a:r>
            <a:r>
              <a:rPr lang="pt-BR" sz="1100" b="1" dirty="0">
                <a:solidFill>
                  <a:schemeClr val="accent1"/>
                </a:solidFill>
              </a:rPr>
              <a:t> </a:t>
            </a:r>
            <a:r>
              <a:rPr lang="pt-BR" sz="1100" b="1" dirty="0" err="1">
                <a:solidFill>
                  <a:schemeClr val="accent1"/>
                </a:solidFill>
              </a:rPr>
              <a:t>glyphicon</a:t>
            </a:r>
            <a:r>
              <a:rPr lang="pt-BR" sz="1100" b="1" dirty="0">
                <a:solidFill>
                  <a:schemeClr val="accent1"/>
                </a:solidFill>
              </a:rPr>
              <a:t>-envelope"&gt;</a:t>
            </a:r>
            <a:r>
              <a:rPr lang="pt-BR" sz="1100" dirty="0"/>
              <a:t>&lt;/</a:t>
            </a:r>
            <a:r>
              <a:rPr lang="pt-BR" sz="1100" dirty="0" err="1"/>
              <a:t>span</a:t>
            </a:r>
            <a:r>
              <a:rPr lang="pt-BR" sz="1100" dirty="0"/>
              <a:t>&gt;&lt;/a&gt;</a:t>
            </a:r>
          </a:p>
          <a:p>
            <a:r>
              <a:rPr lang="pt-BR" sz="1100" dirty="0"/>
              <a:t>  &lt;/p&gt;</a:t>
            </a:r>
          </a:p>
          <a:p>
            <a:r>
              <a:rPr lang="pt-BR" sz="1100" dirty="0"/>
              <a:t>  &lt;p&gt;</a:t>
            </a:r>
            <a:r>
              <a:rPr lang="pt-BR" sz="1100" dirty="0" err="1"/>
              <a:t>Search</a:t>
            </a:r>
            <a:r>
              <a:rPr lang="pt-BR" sz="1100" dirty="0"/>
              <a:t> </a:t>
            </a:r>
            <a:r>
              <a:rPr lang="pt-BR" sz="1100" dirty="0" err="1"/>
              <a:t>icon</a:t>
            </a:r>
            <a:r>
              <a:rPr lang="pt-BR" sz="1100" dirty="0"/>
              <a:t>: </a:t>
            </a:r>
            <a:r>
              <a:rPr lang="pt-BR" sz="1100" b="1" dirty="0">
                <a:solidFill>
                  <a:schemeClr val="accent1"/>
                </a:solidFill>
              </a:rPr>
              <a:t>&lt;</a:t>
            </a:r>
            <a:r>
              <a:rPr lang="pt-BR" sz="1100" b="1" dirty="0" err="1">
                <a:solidFill>
                  <a:schemeClr val="accent1"/>
                </a:solidFill>
              </a:rPr>
              <a:t>span</a:t>
            </a:r>
            <a:r>
              <a:rPr lang="pt-BR" sz="1100" b="1" dirty="0">
                <a:solidFill>
                  <a:schemeClr val="accent1"/>
                </a:solidFill>
              </a:rPr>
              <a:t> </a:t>
            </a:r>
            <a:r>
              <a:rPr lang="pt-BR" sz="1100" b="1" dirty="0" err="1">
                <a:solidFill>
                  <a:schemeClr val="accent1"/>
                </a:solidFill>
              </a:rPr>
              <a:t>class</a:t>
            </a:r>
            <a:r>
              <a:rPr lang="pt-BR" sz="1100" b="1" dirty="0">
                <a:solidFill>
                  <a:schemeClr val="accent1"/>
                </a:solidFill>
              </a:rPr>
              <a:t>="</a:t>
            </a:r>
            <a:r>
              <a:rPr lang="pt-BR" sz="1100" b="1" dirty="0" err="1">
                <a:solidFill>
                  <a:schemeClr val="accent1"/>
                </a:solidFill>
              </a:rPr>
              <a:t>glyphicon</a:t>
            </a:r>
            <a:r>
              <a:rPr lang="pt-BR" sz="1100" b="1" dirty="0">
                <a:solidFill>
                  <a:schemeClr val="accent1"/>
                </a:solidFill>
              </a:rPr>
              <a:t> </a:t>
            </a:r>
            <a:r>
              <a:rPr lang="pt-BR" sz="1100" b="1" dirty="0" err="1">
                <a:solidFill>
                  <a:schemeClr val="accent1"/>
                </a:solidFill>
              </a:rPr>
              <a:t>glyphicon-search</a:t>
            </a:r>
            <a:r>
              <a:rPr lang="pt-BR" sz="1100" b="1" dirty="0">
                <a:solidFill>
                  <a:schemeClr val="accent1"/>
                </a:solidFill>
              </a:rPr>
              <a:t>"&gt;&lt;/</a:t>
            </a:r>
            <a:r>
              <a:rPr lang="pt-BR" sz="1100" b="1" dirty="0" err="1">
                <a:solidFill>
                  <a:schemeClr val="accent1"/>
                </a:solidFill>
              </a:rPr>
              <a:t>span</a:t>
            </a:r>
            <a:r>
              <a:rPr lang="pt-BR" sz="1100" b="1" dirty="0">
                <a:solidFill>
                  <a:schemeClr val="accent1"/>
                </a:solidFill>
              </a:rPr>
              <a:t>&gt;</a:t>
            </a:r>
            <a:r>
              <a:rPr lang="pt-BR" sz="1100" dirty="0"/>
              <a:t>&lt;/p&gt;</a:t>
            </a:r>
          </a:p>
          <a:p>
            <a:r>
              <a:rPr lang="pt-BR" sz="1100" dirty="0"/>
              <a:t>  &lt;p&gt;</a:t>
            </a:r>
            <a:r>
              <a:rPr lang="pt-BR" sz="1100" dirty="0" err="1"/>
              <a:t>Search</a:t>
            </a:r>
            <a:r>
              <a:rPr lang="pt-BR" sz="1100" dirty="0"/>
              <a:t> </a:t>
            </a:r>
            <a:r>
              <a:rPr lang="pt-BR" sz="1100" dirty="0" err="1"/>
              <a:t>icon</a:t>
            </a:r>
            <a:r>
              <a:rPr lang="pt-BR" sz="1100" dirty="0"/>
              <a:t> </a:t>
            </a:r>
            <a:r>
              <a:rPr lang="pt-BR" sz="1100" dirty="0" err="1"/>
              <a:t>on</a:t>
            </a:r>
            <a:r>
              <a:rPr lang="pt-BR" sz="1100" dirty="0"/>
              <a:t> a </a:t>
            </a:r>
            <a:r>
              <a:rPr lang="pt-BR" sz="1100" dirty="0" err="1"/>
              <a:t>button</a:t>
            </a:r>
            <a:r>
              <a:rPr lang="pt-BR" sz="1100" dirty="0"/>
              <a:t>:</a:t>
            </a:r>
          </a:p>
          <a:p>
            <a:r>
              <a:rPr lang="pt-BR" sz="1100" dirty="0"/>
              <a:t>    &lt;</a:t>
            </a:r>
            <a:r>
              <a:rPr lang="pt-BR" sz="1100" dirty="0" err="1"/>
              <a:t>button</a:t>
            </a:r>
            <a:r>
              <a:rPr lang="pt-BR" sz="1100" dirty="0"/>
              <a:t> </a:t>
            </a:r>
            <a:r>
              <a:rPr lang="pt-BR" sz="1100" dirty="0" err="1"/>
              <a:t>type</a:t>
            </a:r>
            <a:r>
              <a:rPr lang="pt-BR" sz="1100" dirty="0"/>
              <a:t>="</a:t>
            </a:r>
            <a:r>
              <a:rPr lang="pt-BR" sz="1100" dirty="0" err="1"/>
              <a:t>button</a:t>
            </a:r>
            <a:r>
              <a:rPr lang="pt-BR" sz="1100" dirty="0"/>
              <a:t>" </a:t>
            </a:r>
            <a:r>
              <a:rPr lang="pt-BR" sz="1100" dirty="0" err="1"/>
              <a:t>class</a:t>
            </a:r>
            <a:r>
              <a:rPr lang="pt-BR" sz="1100" dirty="0"/>
              <a:t>="</a:t>
            </a:r>
            <a:r>
              <a:rPr lang="pt-BR" sz="1100" dirty="0" err="1"/>
              <a:t>btn</a:t>
            </a:r>
            <a:r>
              <a:rPr lang="pt-BR" sz="1100" dirty="0"/>
              <a:t> </a:t>
            </a:r>
            <a:r>
              <a:rPr lang="pt-BR" sz="1100" dirty="0" err="1"/>
              <a:t>btn</a:t>
            </a:r>
            <a:r>
              <a:rPr lang="pt-BR" sz="1100" dirty="0"/>
              <a:t>-default"&gt;</a:t>
            </a:r>
          </a:p>
          <a:p>
            <a:r>
              <a:rPr lang="pt-BR" sz="1100" dirty="0"/>
              <a:t>      </a:t>
            </a:r>
            <a:r>
              <a:rPr lang="pt-BR" sz="1100" b="1" dirty="0">
                <a:solidFill>
                  <a:schemeClr val="accent1"/>
                </a:solidFill>
              </a:rPr>
              <a:t>&lt;</a:t>
            </a:r>
            <a:r>
              <a:rPr lang="pt-BR" sz="1100" b="1" dirty="0" err="1">
                <a:solidFill>
                  <a:schemeClr val="accent1"/>
                </a:solidFill>
              </a:rPr>
              <a:t>span</a:t>
            </a:r>
            <a:r>
              <a:rPr lang="pt-BR" sz="1100" b="1" dirty="0">
                <a:solidFill>
                  <a:schemeClr val="accent1"/>
                </a:solidFill>
              </a:rPr>
              <a:t> </a:t>
            </a:r>
            <a:r>
              <a:rPr lang="pt-BR" sz="1100" b="1" dirty="0" err="1">
                <a:solidFill>
                  <a:schemeClr val="accent1"/>
                </a:solidFill>
              </a:rPr>
              <a:t>class</a:t>
            </a:r>
            <a:r>
              <a:rPr lang="pt-BR" sz="1100" b="1" dirty="0">
                <a:solidFill>
                  <a:schemeClr val="accent1"/>
                </a:solidFill>
              </a:rPr>
              <a:t>="</a:t>
            </a:r>
            <a:r>
              <a:rPr lang="pt-BR" sz="1100" b="1" dirty="0" err="1">
                <a:solidFill>
                  <a:schemeClr val="accent1"/>
                </a:solidFill>
              </a:rPr>
              <a:t>glyphicon</a:t>
            </a:r>
            <a:r>
              <a:rPr lang="pt-BR" sz="1100" b="1" dirty="0">
                <a:solidFill>
                  <a:schemeClr val="accent1"/>
                </a:solidFill>
              </a:rPr>
              <a:t> </a:t>
            </a:r>
            <a:r>
              <a:rPr lang="pt-BR" sz="1100" b="1" dirty="0" err="1">
                <a:solidFill>
                  <a:schemeClr val="accent1"/>
                </a:solidFill>
              </a:rPr>
              <a:t>glyphicon-search</a:t>
            </a:r>
            <a:r>
              <a:rPr lang="pt-BR" sz="1100" b="1" dirty="0">
                <a:solidFill>
                  <a:schemeClr val="accent1"/>
                </a:solidFill>
              </a:rPr>
              <a:t>"&gt;&lt;/</a:t>
            </a:r>
            <a:r>
              <a:rPr lang="pt-BR" sz="1100" b="1" dirty="0" err="1">
                <a:solidFill>
                  <a:schemeClr val="accent1"/>
                </a:solidFill>
              </a:rPr>
              <a:t>span</a:t>
            </a:r>
            <a:r>
              <a:rPr lang="pt-BR" sz="1100" b="1" dirty="0">
                <a:solidFill>
                  <a:schemeClr val="accent1"/>
                </a:solidFill>
              </a:rPr>
              <a:t>&gt;</a:t>
            </a:r>
            <a:r>
              <a:rPr lang="pt-BR" sz="1100" dirty="0"/>
              <a:t> </a:t>
            </a:r>
            <a:r>
              <a:rPr lang="pt-BR" sz="1100" dirty="0" err="1"/>
              <a:t>Search</a:t>
            </a:r>
            <a:endParaRPr lang="pt-BR" sz="1100" dirty="0"/>
          </a:p>
          <a:p>
            <a:r>
              <a:rPr lang="pt-BR" sz="1100" dirty="0"/>
              <a:t>    &lt;/</a:t>
            </a:r>
            <a:r>
              <a:rPr lang="pt-BR" sz="1100" dirty="0" err="1"/>
              <a:t>button</a:t>
            </a:r>
            <a:r>
              <a:rPr lang="pt-BR" sz="1100" dirty="0"/>
              <a:t>&gt;</a:t>
            </a:r>
          </a:p>
          <a:p>
            <a:r>
              <a:rPr lang="pt-BR" sz="1100" dirty="0"/>
              <a:t>  &lt;/p&gt;</a:t>
            </a:r>
          </a:p>
          <a:p>
            <a:r>
              <a:rPr lang="pt-BR" sz="1100" dirty="0"/>
              <a:t>  &lt;p&gt;</a:t>
            </a:r>
            <a:r>
              <a:rPr lang="pt-BR" sz="1100" dirty="0" err="1"/>
              <a:t>Search</a:t>
            </a:r>
            <a:r>
              <a:rPr lang="pt-BR" sz="1100" dirty="0"/>
              <a:t> </a:t>
            </a:r>
            <a:r>
              <a:rPr lang="pt-BR" sz="1100" dirty="0" err="1"/>
              <a:t>icon</a:t>
            </a:r>
            <a:r>
              <a:rPr lang="pt-BR" sz="1100" dirty="0"/>
              <a:t> </a:t>
            </a:r>
            <a:r>
              <a:rPr lang="pt-BR" sz="1100" dirty="0" err="1"/>
              <a:t>on</a:t>
            </a:r>
            <a:r>
              <a:rPr lang="pt-BR" sz="1100" dirty="0"/>
              <a:t> a </a:t>
            </a:r>
            <a:r>
              <a:rPr lang="pt-BR" sz="1100" dirty="0" err="1"/>
              <a:t>styled</a:t>
            </a:r>
            <a:r>
              <a:rPr lang="pt-BR" sz="1100" dirty="0"/>
              <a:t> </a:t>
            </a:r>
            <a:r>
              <a:rPr lang="pt-BR" sz="1100" dirty="0" err="1"/>
              <a:t>button</a:t>
            </a:r>
            <a:r>
              <a:rPr lang="pt-BR" sz="1100" dirty="0"/>
              <a:t>:</a:t>
            </a:r>
          </a:p>
          <a:p>
            <a:r>
              <a:rPr lang="pt-BR" sz="1100" dirty="0"/>
              <a:t>    &lt;</a:t>
            </a:r>
            <a:r>
              <a:rPr lang="pt-BR" sz="1100" dirty="0" err="1"/>
              <a:t>button</a:t>
            </a:r>
            <a:r>
              <a:rPr lang="pt-BR" sz="1100" dirty="0"/>
              <a:t> </a:t>
            </a:r>
            <a:r>
              <a:rPr lang="pt-BR" sz="1100" dirty="0" err="1"/>
              <a:t>type</a:t>
            </a:r>
            <a:r>
              <a:rPr lang="pt-BR" sz="1100" dirty="0"/>
              <a:t>="</a:t>
            </a:r>
            <a:r>
              <a:rPr lang="pt-BR" sz="1100" dirty="0" err="1"/>
              <a:t>button</a:t>
            </a:r>
            <a:r>
              <a:rPr lang="pt-BR" sz="1100" dirty="0"/>
              <a:t>" </a:t>
            </a:r>
            <a:r>
              <a:rPr lang="pt-BR" sz="1100" dirty="0" err="1"/>
              <a:t>class</a:t>
            </a:r>
            <a:r>
              <a:rPr lang="pt-BR" sz="1100" dirty="0"/>
              <a:t>="</a:t>
            </a:r>
            <a:r>
              <a:rPr lang="pt-BR" sz="1100" dirty="0" err="1"/>
              <a:t>btn</a:t>
            </a:r>
            <a:r>
              <a:rPr lang="pt-BR" sz="1100" dirty="0"/>
              <a:t> </a:t>
            </a:r>
            <a:r>
              <a:rPr lang="pt-BR" sz="1100" dirty="0" err="1"/>
              <a:t>btn-info</a:t>
            </a:r>
            <a:r>
              <a:rPr lang="pt-BR" sz="1100" dirty="0"/>
              <a:t>"&gt;</a:t>
            </a:r>
          </a:p>
          <a:p>
            <a:r>
              <a:rPr lang="pt-BR" sz="1100" dirty="0"/>
              <a:t>      &lt;</a:t>
            </a:r>
            <a:r>
              <a:rPr lang="pt-BR" sz="1100" dirty="0" err="1"/>
              <a:t>span</a:t>
            </a:r>
            <a:r>
              <a:rPr lang="pt-BR" sz="1100" dirty="0"/>
              <a:t> </a:t>
            </a:r>
            <a:r>
              <a:rPr lang="pt-BR" sz="1100" dirty="0" err="1"/>
              <a:t>class</a:t>
            </a:r>
            <a:r>
              <a:rPr lang="pt-BR" sz="1100" dirty="0"/>
              <a:t>="</a:t>
            </a:r>
            <a:r>
              <a:rPr lang="pt-BR" sz="1100" dirty="0" err="1"/>
              <a:t>glyphicon</a:t>
            </a:r>
            <a:r>
              <a:rPr lang="pt-BR" sz="1100" dirty="0"/>
              <a:t> </a:t>
            </a:r>
            <a:r>
              <a:rPr lang="pt-BR" sz="1100" dirty="0" err="1"/>
              <a:t>glyphicon-search</a:t>
            </a:r>
            <a:r>
              <a:rPr lang="pt-BR" sz="1100" dirty="0"/>
              <a:t>"&gt;&lt;/</a:t>
            </a:r>
            <a:r>
              <a:rPr lang="pt-BR" sz="1100" dirty="0" err="1"/>
              <a:t>span</a:t>
            </a:r>
            <a:r>
              <a:rPr lang="pt-BR" sz="1100" dirty="0"/>
              <a:t>&gt; </a:t>
            </a:r>
            <a:r>
              <a:rPr lang="pt-BR" sz="1100" dirty="0" err="1"/>
              <a:t>Search</a:t>
            </a:r>
            <a:endParaRPr lang="pt-BR" sz="1100" dirty="0"/>
          </a:p>
          <a:p>
            <a:r>
              <a:rPr lang="pt-BR" sz="1100" dirty="0"/>
              <a:t>    &lt;/</a:t>
            </a:r>
            <a:r>
              <a:rPr lang="pt-BR" sz="1100" dirty="0" err="1"/>
              <a:t>button</a:t>
            </a:r>
            <a:r>
              <a:rPr lang="pt-BR" sz="1100" dirty="0"/>
              <a:t>&gt;</a:t>
            </a:r>
          </a:p>
          <a:p>
            <a:r>
              <a:rPr lang="pt-BR" sz="1100" dirty="0"/>
              <a:t>  &lt;/p&gt;</a:t>
            </a:r>
          </a:p>
          <a:p>
            <a:r>
              <a:rPr lang="pt-BR" sz="1100" dirty="0"/>
              <a:t>  &lt;p&gt;Print </a:t>
            </a:r>
            <a:r>
              <a:rPr lang="pt-BR" sz="1100" dirty="0" err="1"/>
              <a:t>icon</a:t>
            </a:r>
            <a:r>
              <a:rPr lang="pt-BR" sz="1100" dirty="0"/>
              <a:t>: &lt;</a:t>
            </a:r>
            <a:r>
              <a:rPr lang="pt-BR" sz="1100" dirty="0" err="1"/>
              <a:t>span</a:t>
            </a:r>
            <a:r>
              <a:rPr lang="pt-BR" sz="1100" dirty="0"/>
              <a:t> </a:t>
            </a:r>
            <a:r>
              <a:rPr lang="pt-BR" sz="1100" dirty="0" err="1"/>
              <a:t>class</a:t>
            </a:r>
            <a:r>
              <a:rPr lang="pt-BR" sz="1100" dirty="0"/>
              <a:t>="</a:t>
            </a:r>
            <a:r>
              <a:rPr lang="pt-BR" sz="1100" dirty="0" err="1"/>
              <a:t>glyphicon</a:t>
            </a:r>
            <a:r>
              <a:rPr lang="pt-BR" sz="1100" dirty="0"/>
              <a:t> </a:t>
            </a:r>
            <a:r>
              <a:rPr lang="pt-BR" sz="1100" dirty="0" err="1"/>
              <a:t>glyphicon-print</a:t>
            </a:r>
            <a:r>
              <a:rPr lang="pt-BR" sz="1100" dirty="0"/>
              <a:t>"&gt;&lt;/</a:t>
            </a:r>
            <a:r>
              <a:rPr lang="pt-BR" sz="1100" dirty="0" err="1"/>
              <a:t>span</a:t>
            </a:r>
            <a:r>
              <a:rPr lang="pt-BR" sz="1100" dirty="0"/>
              <a:t>&gt;&lt;/p&gt;      </a:t>
            </a:r>
          </a:p>
          <a:p>
            <a:r>
              <a:rPr lang="pt-BR" sz="1100" dirty="0"/>
              <a:t>  &lt;p&gt;Print </a:t>
            </a:r>
            <a:r>
              <a:rPr lang="pt-BR" sz="1100" dirty="0" err="1"/>
              <a:t>icon</a:t>
            </a:r>
            <a:r>
              <a:rPr lang="pt-BR" sz="1100" dirty="0"/>
              <a:t> </a:t>
            </a:r>
            <a:r>
              <a:rPr lang="pt-BR" sz="1100" dirty="0" err="1"/>
              <a:t>on</a:t>
            </a:r>
            <a:r>
              <a:rPr lang="pt-BR" sz="1100" dirty="0"/>
              <a:t> a </a:t>
            </a:r>
            <a:r>
              <a:rPr lang="pt-BR" sz="1100" dirty="0" err="1"/>
              <a:t>styled</a:t>
            </a:r>
            <a:r>
              <a:rPr lang="pt-BR" sz="1100" dirty="0"/>
              <a:t> link </a:t>
            </a:r>
            <a:r>
              <a:rPr lang="pt-BR" sz="1100" dirty="0" err="1"/>
              <a:t>button</a:t>
            </a:r>
            <a:r>
              <a:rPr lang="pt-BR" sz="1100" dirty="0"/>
              <a:t>:</a:t>
            </a:r>
          </a:p>
          <a:p>
            <a:r>
              <a:rPr lang="pt-BR" sz="1100" dirty="0"/>
              <a:t>    &lt;a </a:t>
            </a:r>
            <a:r>
              <a:rPr lang="pt-BR" sz="1100" dirty="0" err="1"/>
              <a:t>href</a:t>
            </a:r>
            <a:r>
              <a:rPr lang="pt-BR" sz="1100" dirty="0"/>
              <a:t>="#" </a:t>
            </a:r>
            <a:r>
              <a:rPr lang="pt-BR" sz="1100" dirty="0" err="1"/>
              <a:t>class</a:t>
            </a:r>
            <a:r>
              <a:rPr lang="pt-BR" sz="1100" dirty="0"/>
              <a:t>="</a:t>
            </a:r>
            <a:r>
              <a:rPr lang="pt-BR" sz="1100" dirty="0" err="1"/>
              <a:t>btn</a:t>
            </a:r>
            <a:r>
              <a:rPr lang="pt-BR" sz="1100" dirty="0"/>
              <a:t> </a:t>
            </a:r>
            <a:r>
              <a:rPr lang="pt-BR" sz="1100" dirty="0" err="1"/>
              <a:t>btn-success</a:t>
            </a:r>
            <a:r>
              <a:rPr lang="pt-BR" sz="1100" dirty="0"/>
              <a:t> </a:t>
            </a:r>
            <a:r>
              <a:rPr lang="pt-BR" sz="1100" dirty="0" err="1"/>
              <a:t>btn-lg</a:t>
            </a:r>
            <a:r>
              <a:rPr lang="pt-BR" sz="1100" dirty="0"/>
              <a:t>"&gt;</a:t>
            </a:r>
          </a:p>
          <a:p>
            <a:r>
              <a:rPr lang="pt-BR" sz="1100" dirty="0"/>
              <a:t>      &lt;</a:t>
            </a:r>
            <a:r>
              <a:rPr lang="pt-BR" sz="1100" dirty="0" err="1"/>
              <a:t>span</a:t>
            </a:r>
            <a:r>
              <a:rPr lang="pt-BR" sz="1100" dirty="0"/>
              <a:t> </a:t>
            </a:r>
            <a:r>
              <a:rPr lang="pt-BR" sz="1100" dirty="0" err="1"/>
              <a:t>class</a:t>
            </a:r>
            <a:r>
              <a:rPr lang="pt-BR" sz="1100" dirty="0"/>
              <a:t>="</a:t>
            </a:r>
            <a:r>
              <a:rPr lang="pt-BR" sz="1100" dirty="0" err="1"/>
              <a:t>glyphicon</a:t>
            </a:r>
            <a:r>
              <a:rPr lang="pt-BR" sz="1100" dirty="0"/>
              <a:t> </a:t>
            </a:r>
            <a:r>
              <a:rPr lang="pt-BR" sz="1100" dirty="0" err="1"/>
              <a:t>glyphicon-print</a:t>
            </a:r>
            <a:r>
              <a:rPr lang="pt-BR" sz="1100" dirty="0"/>
              <a:t>"&gt;&lt;/</a:t>
            </a:r>
            <a:r>
              <a:rPr lang="pt-BR" sz="1100" dirty="0" err="1"/>
              <a:t>span</a:t>
            </a:r>
            <a:r>
              <a:rPr lang="pt-BR" sz="1100" dirty="0"/>
              <a:t>&gt; Print </a:t>
            </a:r>
          </a:p>
          <a:p>
            <a:r>
              <a:rPr lang="pt-BR" sz="1100" dirty="0"/>
              <a:t>    &lt;/a&gt;</a:t>
            </a:r>
          </a:p>
          <a:p>
            <a:r>
              <a:rPr lang="pt-BR" sz="1100" dirty="0"/>
              <a:t>  &lt;/p&gt; </a:t>
            </a:r>
          </a:p>
          <a:p>
            <a:r>
              <a:rPr lang="pt-BR" sz="1100" dirty="0"/>
              <a:t>&lt;/</a:t>
            </a:r>
            <a:r>
              <a:rPr lang="pt-BR" sz="1100" dirty="0" err="1"/>
              <a:t>div</a:t>
            </a:r>
            <a:r>
              <a:rPr lang="pt-BR" sz="1100" dirty="0"/>
              <a:t>&gt;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072" y="3768362"/>
            <a:ext cx="30765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0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Paginação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96388" y="2308033"/>
            <a:ext cx="8862397" cy="347485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Para criar paginação usa-se a classe .</a:t>
            </a:r>
            <a:r>
              <a:rPr lang="pt-BR" dirty="0" err="1" smtClean="0"/>
              <a:t>pagination</a:t>
            </a:r>
            <a:r>
              <a:rPr lang="pt-BR" dirty="0" smtClean="0"/>
              <a:t> no elemento &lt;</a:t>
            </a:r>
            <a:r>
              <a:rPr lang="pt-BR" dirty="0" err="1" smtClean="0"/>
              <a:t>ul</a:t>
            </a:r>
            <a:r>
              <a:rPr lang="pt-BR" dirty="0" smtClean="0"/>
              <a:t>&gt;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55945" y="2748279"/>
            <a:ext cx="347806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="pagination"&gt;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/ul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586" y="3126649"/>
            <a:ext cx="1676400" cy="504825"/>
          </a:xfrm>
          <a:prstGeom prst="rect">
            <a:avLst/>
          </a:prstGeom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496387" y="4472363"/>
            <a:ext cx="8862397" cy="3474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Para indicar a paginação ativa usa-se a classe .</a:t>
            </a:r>
            <a:r>
              <a:rPr lang="pt-BR" dirty="0" err="1" smtClean="0"/>
              <a:t>active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956153" y="5022678"/>
            <a:ext cx="450519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="pagination"&gt;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="active"&gt;&lt;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/ul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4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786" y="5448319"/>
            <a:ext cx="1733550" cy="46672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029411" y="6020295"/>
            <a:ext cx="7604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Outros recursos em </a:t>
            </a:r>
            <a:r>
              <a:rPr lang="pt-BR" sz="1400" dirty="0">
                <a:hlinkClick r:id="rId4"/>
              </a:rPr>
              <a:t>https://</a:t>
            </a:r>
            <a:r>
              <a:rPr lang="pt-BR" sz="1400" dirty="0" smtClean="0">
                <a:hlinkClick r:id="rId4"/>
              </a:rPr>
              <a:t>www.w3schools.com/bootstrap/bootstrap_pagination.asp</a:t>
            </a:r>
            <a:endParaRPr lang="pt-BR" sz="1400" dirty="0" smtClean="0"/>
          </a:p>
          <a:p>
            <a:r>
              <a:rPr lang="pt-BR" sz="1400" dirty="0">
                <a:hlinkClick r:id="rId5"/>
              </a:rPr>
              <a:t>https://www.w3schools.com/bootstrap/bootstrap_pager.asp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6766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Dropdowns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96388" y="2308033"/>
            <a:ext cx="8862397" cy="1427944"/>
          </a:xfrm>
        </p:spPr>
        <p:txBody>
          <a:bodyPr>
            <a:normAutofit fontScale="55000" lnSpcReduction="20000"/>
          </a:bodyPr>
          <a:lstStyle/>
          <a:p>
            <a:r>
              <a:rPr lang="pt-BR" dirty="0" smtClean="0"/>
              <a:t>Menu </a:t>
            </a:r>
            <a:r>
              <a:rPr lang="pt-BR" dirty="0" err="1" smtClean="0"/>
              <a:t>dropdown</a:t>
            </a:r>
            <a:endParaRPr lang="pt-BR" dirty="0" smtClean="0"/>
          </a:p>
          <a:p>
            <a:pPr lvl="1"/>
            <a:r>
              <a:rPr lang="pt-BR" dirty="0" smtClean="0"/>
              <a:t>A classe .</a:t>
            </a:r>
            <a:r>
              <a:rPr lang="pt-BR" dirty="0" err="1" smtClean="0"/>
              <a:t>dropdown</a:t>
            </a:r>
            <a:r>
              <a:rPr lang="pt-BR" dirty="0" smtClean="0"/>
              <a:t> indica o menu</a:t>
            </a:r>
          </a:p>
          <a:p>
            <a:pPr lvl="1"/>
            <a:r>
              <a:rPr lang="pt-BR" dirty="0" smtClean="0"/>
              <a:t>Para abrir o menu usa-se um botão ou um link com a classe </a:t>
            </a:r>
            <a:r>
              <a:rPr lang="pt-BR" dirty="0" err="1" smtClean="0"/>
              <a:t>dropdown-toggled</a:t>
            </a:r>
            <a:r>
              <a:rPr lang="pt-BR" dirty="0" smtClean="0"/>
              <a:t> e o atributo data-</a:t>
            </a:r>
            <a:r>
              <a:rPr lang="pt-BR" dirty="0" err="1" smtClean="0"/>
              <a:t>toggled</a:t>
            </a:r>
            <a:r>
              <a:rPr lang="pt-BR" dirty="0" smtClean="0"/>
              <a:t>=“</a:t>
            </a:r>
            <a:r>
              <a:rPr lang="pt-BR" dirty="0" err="1" smtClean="0"/>
              <a:t>dropdown</a:t>
            </a:r>
            <a:r>
              <a:rPr lang="pt-BR" dirty="0" smtClean="0"/>
              <a:t>”</a:t>
            </a:r>
          </a:p>
          <a:p>
            <a:pPr lvl="1"/>
            <a:r>
              <a:rPr lang="pt-BR" dirty="0" smtClean="0"/>
              <a:t>A classe .</a:t>
            </a:r>
            <a:r>
              <a:rPr lang="pt-BR" dirty="0" err="1" smtClean="0"/>
              <a:t>caret</a:t>
            </a:r>
            <a:r>
              <a:rPr lang="pt-BR" dirty="0" smtClean="0"/>
              <a:t> cria a seta para baixo indicando que é um menu</a:t>
            </a:r>
          </a:p>
          <a:p>
            <a:pPr lvl="1"/>
            <a:r>
              <a:rPr lang="pt-BR" dirty="0" smtClean="0"/>
              <a:t>Adiciona uma classe .</a:t>
            </a:r>
            <a:r>
              <a:rPr lang="pt-BR" dirty="0" err="1" smtClean="0"/>
              <a:t>dropdown</a:t>
            </a:r>
            <a:r>
              <a:rPr lang="pt-BR" dirty="0" smtClean="0"/>
              <a:t>-menu para o elemento &lt;</a:t>
            </a:r>
            <a:r>
              <a:rPr lang="pt-BR" dirty="0" err="1" smtClean="0"/>
              <a:t>ul</a:t>
            </a:r>
            <a:r>
              <a:rPr lang="pt-BR" dirty="0" smtClean="0"/>
              <a:t>&gt;com os itens do menu</a:t>
            </a:r>
          </a:p>
          <a:p>
            <a:pPr lvl="1"/>
            <a:r>
              <a:rPr lang="pt-BR" dirty="0" smtClean="0"/>
              <a:t>A classe .divides separa itens do menu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905691" y="3871020"/>
            <a:ext cx="97405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&lt;</a:t>
            </a:r>
            <a:r>
              <a:rPr lang="pt-BR" sz="1200" dirty="0"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latin typeface="Consolas" panose="020B0609020204030204" pitchFamily="49" charset="0"/>
              </a:rPr>
              <a:t>div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class</a:t>
            </a:r>
            <a:r>
              <a:rPr lang="pt-BR" sz="1200" dirty="0">
                <a:latin typeface="Consolas" panose="020B0609020204030204" pitchFamily="49" charset="0"/>
              </a:rPr>
              <a:t>="container"&gt;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&lt;h2&gt;</a:t>
            </a:r>
            <a:r>
              <a:rPr lang="pt-BR" sz="1200" dirty="0" err="1">
                <a:latin typeface="Consolas" panose="020B0609020204030204" pitchFamily="49" charset="0"/>
              </a:rPr>
              <a:t>Dropdowns</a:t>
            </a:r>
            <a:r>
              <a:rPr lang="pt-BR" sz="1200" dirty="0">
                <a:latin typeface="Consolas" panose="020B0609020204030204" pitchFamily="49" charset="0"/>
              </a:rPr>
              <a:t>&lt;/h2&gt;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&lt;p&gt;The .</a:t>
            </a:r>
            <a:r>
              <a:rPr lang="pt-BR" sz="1200" dirty="0" err="1">
                <a:latin typeface="Consolas" panose="020B0609020204030204" pitchFamily="49" charset="0"/>
              </a:rPr>
              <a:t>divider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class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is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used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to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separate</a:t>
            </a:r>
            <a:r>
              <a:rPr lang="pt-BR" sz="1200" dirty="0">
                <a:latin typeface="Consolas" panose="020B0609020204030204" pitchFamily="49" charset="0"/>
              </a:rPr>
              <a:t> links </a:t>
            </a:r>
            <a:r>
              <a:rPr lang="pt-BR" sz="1200" dirty="0" err="1">
                <a:latin typeface="Consolas" panose="020B0609020204030204" pitchFamily="49" charset="0"/>
              </a:rPr>
              <a:t>inside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the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dropdown</a:t>
            </a:r>
            <a:r>
              <a:rPr lang="pt-BR" sz="1200" dirty="0">
                <a:latin typeface="Consolas" panose="020B0609020204030204" pitchFamily="49" charset="0"/>
              </a:rPr>
              <a:t> menu </a:t>
            </a:r>
            <a:r>
              <a:rPr lang="pt-BR" sz="1200" dirty="0" err="1">
                <a:latin typeface="Consolas" panose="020B0609020204030204" pitchFamily="49" charset="0"/>
              </a:rPr>
              <a:t>with</a:t>
            </a:r>
            <a:r>
              <a:rPr lang="pt-BR" sz="1200" dirty="0">
                <a:latin typeface="Consolas" panose="020B0609020204030204" pitchFamily="49" charset="0"/>
              </a:rPr>
              <a:t> a </a:t>
            </a:r>
            <a:r>
              <a:rPr lang="pt-BR" sz="1200" dirty="0" err="1">
                <a:latin typeface="Consolas" panose="020B0609020204030204" pitchFamily="49" charset="0"/>
              </a:rPr>
              <a:t>thin</a:t>
            </a:r>
            <a:r>
              <a:rPr lang="pt-BR" sz="1200" dirty="0">
                <a:latin typeface="Consolas" panose="020B0609020204030204" pitchFamily="49" charset="0"/>
              </a:rPr>
              <a:t> horizontal </a:t>
            </a:r>
            <a:r>
              <a:rPr lang="pt-BR" sz="1200" dirty="0" err="1">
                <a:latin typeface="Consolas" panose="020B0609020204030204" pitchFamily="49" charset="0"/>
              </a:rPr>
              <a:t>line</a:t>
            </a:r>
            <a:r>
              <a:rPr lang="pt-BR" sz="1200" dirty="0">
                <a:latin typeface="Consolas" panose="020B0609020204030204" pitchFamily="49" charset="0"/>
              </a:rPr>
              <a:t>:&lt;/p&gt;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&lt;</a:t>
            </a:r>
            <a:r>
              <a:rPr lang="pt-BR" sz="1200" dirty="0" err="1">
                <a:latin typeface="Consolas" panose="020B0609020204030204" pitchFamily="49" charset="0"/>
              </a:rPr>
              <a:t>div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dropdown</a:t>
            </a:r>
            <a:r>
              <a:rPr lang="pt-BR" sz="1200" dirty="0">
                <a:latin typeface="Consolas" panose="020B0609020204030204" pitchFamily="49" charset="0"/>
              </a:rPr>
              <a:t>"&gt;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&lt;</a:t>
            </a:r>
            <a:r>
              <a:rPr lang="pt-BR" sz="1200" dirty="0" err="1">
                <a:latin typeface="Consolas" panose="020B0609020204030204" pitchFamily="49" charset="0"/>
              </a:rPr>
              <a:t>button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btn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btn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-default 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dropdown-toggle</a:t>
            </a:r>
            <a:r>
              <a:rPr lang="pt-BR" sz="1200" dirty="0">
                <a:latin typeface="Consolas" panose="020B0609020204030204" pitchFamily="49" charset="0"/>
              </a:rPr>
              <a:t>" </a:t>
            </a:r>
            <a:r>
              <a:rPr lang="pt-BR" sz="1200" dirty="0" err="1">
                <a:latin typeface="Consolas" panose="020B0609020204030204" pitchFamily="49" charset="0"/>
              </a:rPr>
              <a:t>type</a:t>
            </a:r>
            <a:r>
              <a:rPr lang="pt-BR" sz="1200" dirty="0">
                <a:latin typeface="Consolas" panose="020B0609020204030204" pitchFamily="49" charset="0"/>
              </a:rPr>
              <a:t>="</a:t>
            </a:r>
            <a:r>
              <a:rPr lang="pt-BR" sz="1200" dirty="0" err="1">
                <a:latin typeface="Consolas" panose="020B0609020204030204" pitchFamily="49" charset="0"/>
              </a:rPr>
              <a:t>button</a:t>
            </a:r>
            <a:r>
              <a:rPr lang="pt-BR" sz="1200" dirty="0">
                <a:latin typeface="Consolas" panose="020B0609020204030204" pitchFamily="49" charset="0"/>
              </a:rPr>
              <a:t>" 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data-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toggle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dropdown</a:t>
            </a:r>
            <a:r>
              <a:rPr lang="pt-BR" sz="1200" dirty="0">
                <a:latin typeface="Consolas" panose="020B0609020204030204" pitchFamily="49" charset="0"/>
              </a:rPr>
              <a:t>"&gt;</a:t>
            </a:r>
            <a:r>
              <a:rPr lang="pt-BR" sz="1200" dirty="0" err="1">
                <a:latin typeface="Consolas" panose="020B0609020204030204" pitchFamily="49" charset="0"/>
              </a:rPr>
              <a:t>Tutorials</a:t>
            </a:r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    &lt;</a:t>
            </a:r>
            <a:r>
              <a:rPr lang="pt-BR" sz="1200" dirty="0" err="1">
                <a:latin typeface="Consolas" panose="020B0609020204030204" pitchFamily="49" charset="0"/>
              </a:rPr>
              <a:t>span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class</a:t>
            </a:r>
            <a:r>
              <a:rPr lang="pt-BR" sz="1200" dirty="0">
                <a:latin typeface="Consolas" panose="020B0609020204030204" pitchFamily="49" charset="0"/>
              </a:rPr>
              <a:t>="</a:t>
            </a:r>
            <a:r>
              <a:rPr lang="pt-BR" sz="1200" dirty="0" err="1">
                <a:latin typeface="Consolas" panose="020B0609020204030204" pitchFamily="49" charset="0"/>
              </a:rPr>
              <a:t>caret</a:t>
            </a:r>
            <a:r>
              <a:rPr lang="pt-BR" sz="1200" dirty="0">
                <a:latin typeface="Consolas" panose="020B0609020204030204" pitchFamily="49" charset="0"/>
              </a:rPr>
              <a:t>"&gt;&lt;/</a:t>
            </a:r>
            <a:r>
              <a:rPr lang="pt-BR" sz="1200" dirty="0" err="1">
                <a:latin typeface="Consolas" panose="020B0609020204030204" pitchFamily="49" charset="0"/>
              </a:rPr>
              <a:t>span</a:t>
            </a:r>
            <a:r>
              <a:rPr lang="pt-BR" sz="1200" dirty="0">
                <a:latin typeface="Consolas" panose="020B0609020204030204" pitchFamily="49" charset="0"/>
              </a:rPr>
              <a:t>&gt;&lt;/</a:t>
            </a:r>
            <a:r>
              <a:rPr lang="pt-BR" sz="1200" dirty="0" err="1">
                <a:latin typeface="Consolas" panose="020B0609020204030204" pitchFamily="49" charset="0"/>
              </a:rPr>
              <a:t>button</a:t>
            </a:r>
            <a:r>
              <a:rPr lang="pt-BR" sz="12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&lt;</a:t>
            </a:r>
            <a:r>
              <a:rPr lang="pt-BR" sz="1200" dirty="0" err="1">
                <a:latin typeface="Consolas" panose="020B0609020204030204" pitchFamily="49" charset="0"/>
              </a:rPr>
              <a:t>ul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dropdown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-menu</a:t>
            </a:r>
            <a:r>
              <a:rPr lang="pt-BR" sz="1200" dirty="0">
                <a:latin typeface="Consolas" panose="020B0609020204030204" pitchFamily="49" charset="0"/>
              </a:rPr>
              <a:t>"&gt;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&lt;li&gt;&lt;a </a:t>
            </a:r>
            <a:r>
              <a:rPr lang="pt-BR" sz="1200" dirty="0" err="1">
                <a:latin typeface="Consolas" panose="020B0609020204030204" pitchFamily="49" charset="0"/>
              </a:rPr>
              <a:t>href</a:t>
            </a:r>
            <a:r>
              <a:rPr lang="pt-BR" sz="1200" dirty="0">
                <a:latin typeface="Consolas" panose="020B0609020204030204" pitchFamily="49" charset="0"/>
              </a:rPr>
              <a:t>="#"&gt;HTML&lt;/a&gt;&lt;/li&gt;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&lt;li&gt;&lt;a </a:t>
            </a:r>
            <a:r>
              <a:rPr lang="pt-BR" sz="1200" dirty="0" err="1">
                <a:latin typeface="Consolas" panose="020B0609020204030204" pitchFamily="49" charset="0"/>
              </a:rPr>
              <a:t>href</a:t>
            </a:r>
            <a:r>
              <a:rPr lang="pt-BR" sz="1200" dirty="0">
                <a:latin typeface="Consolas" panose="020B0609020204030204" pitchFamily="49" charset="0"/>
              </a:rPr>
              <a:t>="#"&gt;CSS&lt;/a&gt;&lt;/li&gt;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&lt;li&gt;&lt;a </a:t>
            </a:r>
            <a:r>
              <a:rPr lang="pt-BR" sz="1200" dirty="0" err="1">
                <a:latin typeface="Consolas" panose="020B0609020204030204" pitchFamily="49" charset="0"/>
              </a:rPr>
              <a:t>href</a:t>
            </a:r>
            <a:r>
              <a:rPr lang="pt-BR" sz="1200" dirty="0">
                <a:latin typeface="Consolas" panose="020B0609020204030204" pitchFamily="49" charset="0"/>
              </a:rPr>
              <a:t>="#"&gt;</a:t>
            </a:r>
            <a:r>
              <a:rPr lang="pt-BR" sz="1200" dirty="0" err="1">
                <a:latin typeface="Consolas" panose="020B0609020204030204" pitchFamily="49" charset="0"/>
              </a:rPr>
              <a:t>JavaScript</a:t>
            </a:r>
            <a:r>
              <a:rPr lang="pt-BR" sz="1200" dirty="0">
                <a:latin typeface="Consolas" panose="020B0609020204030204" pitchFamily="49" charset="0"/>
              </a:rPr>
              <a:t>&lt;/a&gt;&lt;/li&gt;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&lt;li </a:t>
            </a:r>
            <a:r>
              <a:rPr lang="pt-BR" sz="1200" dirty="0" err="1">
                <a:latin typeface="Consolas" panose="020B0609020204030204" pitchFamily="49" charset="0"/>
              </a:rPr>
              <a:t>class</a:t>
            </a:r>
            <a:r>
              <a:rPr lang="pt-BR" sz="1200" dirty="0">
                <a:latin typeface="Consolas" panose="020B0609020204030204" pitchFamily="49" charset="0"/>
              </a:rPr>
              <a:t>="</a:t>
            </a:r>
            <a:r>
              <a:rPr lang="pt-BR" sz="1200" dirty="0" err="1">
                <a:latin typeface="Consolas" panose="020B0609020204030204" pitchFamily="49" charset="0"/>
              </a:rPr>
              <a:t>divider</a:t>
            </a:r>
            <a:r>
              <a:rPr lang="pt-BR" sz="1200" dirty="0">
                <a:latin typeface="Consolas" panose="020B0609020204030204" pitchFamily="49" charset="0"/>
              </a:rPr>
              <a:t>"&gt;&lt;/li&gt;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&lt;li&gt;&lt;a </a:t>
            </a:r>
            <a:r>
              <a:rPr lang="pt-BR" sz="1200" dirty="0" err="1">
                <a:latin typeface="Consolas" panose="020B0609020204030204" pitchFamily="49" charset="0"/>
              </a:rPr>
              <a:t>href</a:t>
            </a:r>
            <a:r>
              <a:rPr lang="pt-BR" sz="1200" dirty="0">
                <a:latin typeface="Consolas" panose="020B0609020204030204" pitchFamily="49" charset="0"/>
              </a:rPr>
              <a:t>="#"&gt;</a:t>
            </a:r>
            <a:r>
              <a:rPr lang="pt-BR" sz="1200" dirty="0" err="1">
                <a:latin typeface="Consolas" panose="020B0609020204030204" pitchFamily="49" charset="0"/>
              </a:rPr>
              <a:t>About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Us</a:t>
            </a:r>
            <a:r>
              <a:rPr lang="pt-BR" sz="1200" dirty="0">
                <a:latin typeface="Consolas" panose="020B0609020204030204" pitchFamily="49" charset="0"/>
              </a:rPr>
              <a:t>&lt;/a&gt;&lt;/li&gt;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&lt;/</a:t>
            </a:r>
            <a:r>
              <a:rPr lang="pt-BR" sz="1200" dirty="0" err="1">
                <a:latin typeface="Consolas" panose="020B0609020204030204" pitchFamily="49" charset="0"/>
              </a:rPr>
              <a:t>ul</a:t>
            </a:r>
            <a:r>
              <a:rPr lang="pt-BR" sz="12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&lt;/</a:t>
            </a:r>
            <a:r>
              <a:rPr lang="pt-BR" sz="1200" dirty="0" err="1">
                <a:latin typeface="Consolas" panose="020B0609020204030204" pitchFamily="49" charset="0"/>
              </a:rPr>
              <a:t>div</a:t>
            </a:r>
            <a:r>
              <a:rPr lang="pt-BR" sz="12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latin typeface="Consolas" panose="020B0609020204030204" pitchFamily="49" charset="0"/>
              </a:rPr>
              <a:t>div</a:t>
            </a:r>
            <a:r>
              <a:rPr lang="pt-BR" sz="12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393754" y="6420354"/>
            <a:ext cx="6585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Outras informações em </a:t>
            </a:r>
            <a:r>
              <a:rPr lang="pt-BR" sz="1400" dirty="0">
                <a:hlinkClick r:id="rId2"/>
              </a:rPr>
              <a:t>https://</a:t>
            </a:r>
            <a:r>
              <a:rPr lang="pt-BR" sz="1400" dirty="0" smtClean="0">
                <a:hlinkClick r:id="rId2"/>
              </a:rPr>
              <a:t>www.w3schools.com/bootstrap/bootstrap_dropdowns.asp</a:t>
            </a:r>
            <a:endParaRPr lang="pt-BR" sz="1400" dirty="0" smtClean="0"/>
          </a:p>
          <a:p>
            <a:endParaRPr lang="pt-BR" sz="14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433" y="4238657"/>
            <a:ext cx="16859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4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Colapse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33967" y="2388471"/>
            <a:ext cx="8862397" cy="1778695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Utilizado quando se deseja esconder/mostrar grande quantidade de elementos na página</a:t>
            </a:r>
          </a:p>
          <a:p>
            <a:pPr lvl="1"/>
            <a:r>
              <a:rPr lang="pt-BR" dirty="0" smtClean="0"/>
              <a:t>No exemplo quando seleciona o botão aparece o texto abaixo dele e quando seleciona novamente esconde o texto</a:t>
            </a:r>
          </a:p>
          <a:p>
            <a:pPr lvl="1"/>
            <a:r>
              <a:rPr lang="pt-BR" dirty="0" smtClean="0"/>
              <a:t>A classe </a:t>
            </a:r>
            <a:r>
              <a:rPr lang="pt-BR" b="1" dirty="0" smtClean="0"/>
              <a:t>.colapse </a:t>
            </a:r>
            <a:r>
              <a:rPr lang="pt-BR" dirty="0" smtClean="0"/>
              <a:t>indica o elemento que será mostrado/escondido</a:t>
            </a:r>
          </a:p>
          <a:p>
            <a:pPr lvl="1"/>
            <a:r>
              <a:rPr lang="pt-BR" dirty="0" smtClean="0"/>
              <a:t>Para controlar o evento de esconder/mostrar use um link ou um botão e adicione </a:t>
            </a:r>
            <a:r>
              <a:rPr lang="pt-BR" b="1" dirty="0"/>
              <a:t>data-</a:t>
            </a:r>
            <a:r>
              <a:rPr lang="pt-BR" b="1" dirty="0" err="1"/>
              <a:t>toggle</a:t>
            </a:r>
            <a:r>
              <a:rPr lang="pt-BR" b="1" dirty="0"/>
              <a:t>="</a:t>
            </a:r>
            <a:r>
              <a:rPr lang="pt-BR" b="1" dirty="0" err="1" smtClean="0"/>
              <a:t>collapse</a:t>
            </a:r>
            <a:r>
              <a:rPr lang="pt-BR" dirty="0" smtClean="0"/>
              <a:t>“</a:t>
            </a:r>
          </a:p>
          <a:p>
            <a:pPr lvl="1"/>
            <a:r>
              <a:rPr lang="pt-BR" dirty="0" smtClean="0"/>
              <a:t>Adicione um </a:t>
            </a:r>
            <a:r>
              <a:rPr lang="pt-BR" b="1" dirty="0"/>
              <a:t>data-</a:t>
            </a:r>
            <a:r>
              <a:rPr lang="pt-BR" b="1" dirty="0" err="1"/>
              <a:t>target</a:t>
            </a:r>
            <a:r>
              <a:rPr lang="pt-BR" b="1" dirty="0"/>
              <a:t>="#</a:t>
            </a:r>
            <a:r>
              <a:rPr lang="pt-BR" b="1" dirty="0" smtClean="0"/>
              <a:t>id“ </a:t>
            </a:r>
            <a:r>
              <a:rPr lang="pt-BR" dirty="0" smtClean="0"/>
              <a:t>para conectar as duas partes (ex. o texto e o botão)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33967" y="4039669"/>
            <a:ext cx="581673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="container"&gt;</a:t>
            </a:r>
          </a:p>
          <a:p>
            <a:r>
              <a:rPr lang="pt-BR" sz="1200" dirty="0"/>
              <a:t>  &lt;h2&gt;</a:t>
            </a:r>
            <a:r>
              <a:rPr lang="pt-BR" sz="1200" dirty="0" err="1"/>
              <a:t>Simple</a:t>
            </a:r>
            <a:r>
              <a:rPr lang="pt-BR" sz="1200" dirty="0"/>
              <a:t> </a:t>
            </a:r>
            <a:r>
              <a:rPr lang="pt-BR" sz="1200" dirty="0" err="1"/>
              <a:t>Collapsible</a:t>
            </a:r>
            <a:r>
              <a:rPr lang="pt-BR" sz="1200" dirty="0"/>
              <a:t>&lt;/h2&gt;</a:t>
            </a:r>
          </a:p>
          <a:p>
            <a:r>
              <a:rPr lang="pt-BR" sz="1200" dirty="0"/>
              <a:t>  &lt;p&gt;Click </a:t>
            </a:r>
            <a:r>
              <a:rPr lang="pt-BR" sz="1200" dirty="0" err="1"/>
              <a:t>on</a:t>
            </a:r>
            <a:r>
              <a:rPr lang="pt-BR" sz="1200" dirty="0"/>
              <a:t> </a:t>
            </a:r>
            <a:r>
              <a:rPr lang="pt-BR" sz="1200" dirty="0" err="1"/>
              <a:t>the</a:t>
            </a:r>
            <a:r>
              <a:rPr lang="pt-BR" sz="1200" dirty="0"/>
              <a:t> </a:t>
            </a:r>
            <a:r>
              <a:rPr lang="pt-BR" sz="1200" dirty="0" err="1"/>
              <a:t>button</a:t>
            </a:r>
            <a:r>
              <a:rPr lang="pt-BR" sz="1200" dirty="0"/>
              <a:t> </a:t>
            </a:r>
            <a:r>
              <a:rPr lang="pt-BR" sz="1200" dirty="0" err="1"/>
              <a:t>to</a:t>
            </a:r>
            <a:r>
              <a:rPr lang="pt-BR" sz="1200" dirty="0"/>
              <a:t> </a:t>
            </a:r>
            <a:r>
              <a:rPr lang="pt-BR" sz="1200" dirty="0" err="1"/>
              <a:t>toggle</a:t>
            </a:r>
            <a:r>
              <a:rPr lang="pt-BR" sz="1200" dirty="0"/>
              <a:t> </a:t>
            </a:r>
            <a:r>
              <a:rPr lang="pt-BR" sz="1200" dirty="0" err="1"/>
              <a:t>between</a:t>
            </a:r>
            <a:r>
              <a:rPr lang="pt-BR" sz="1200" dirty="0"/>
              <a:t> </a:t>
            </a:r>
            <a:r>
              <a:rPr lang="pt-BR" sz="1200" dirty="0" err="1"/>
              <a:t>showing</a:t>
            </a:r>
            <a:r>
              <a:rPr lang="pt-BR" sz="1200" dirty="0"/>
              <a:t>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hiding</a:t>
            </a:r>
            <a:r>
              <a:rPr lang="pt-BR" sz="1200" dirty="0"/>
              <a:t> </a:t>
            </a:r>
            <a:r>
              <a:rPr lang="pt-BR" sz="1200" dirty="0" err="1"/>
              <a:t>content</a:t>
            </a:r>
            <a:r>
              <a:rPr lang="pt-BR" sz="1200" dirty="0"/>
              <a:t>.&lt;/p&gt;</a:t>
            </a:r>
          </a:p>
          <a:p>
            <a:r>
              <a:rPr lang="pt-BR" sz="1200" dirty="0"/>
              <a:t>  </a:t>
            </a:r>
            <a:r>
              <a:rPr lang="pt-BR" sz="1200" b="1" dirty="0">
                <a:solidFill>
                  <a:schemeClr val="accent1"/>
                </a:solidFill>
              </a:rPr>
              <a:t>&lt;</a:t>
            </a:r>
            <a:r>
              <a:rPr lang="pt-BR" sz="1200" b="1" dirty="0" err="1">
                <a:solidFill>
                  <a:schemeClr val="accent1"/>
                </a:solidFill>
              </a:rPr>
              <a:t>button</a:t>
            </a:r>
            <a:r>
              <a:rPr lang="pt-BR" sz="1200" b="1" dirty="0">
                <a:solidFill>
                  <a:schemeClr val="accent1"/>
                </a:solidFill>
              </a:rPr>
              <a:t> </a:t>
            </a:r>
            <a:r>
              <a:rPr lang="pt-BR" sz="1200" dirty="0" err="1"/>
              <a:t>type</a:t>
            </a:r>
            <a:r>
              <a:rPr lang="pt-BR" sz="1200" dirty="0"/>
              <a:t>="</a:t>
            </a:r>
            <a:r>
              <a:rPr lang="pt-BR" sz="1200" dirty="0" err="1"/>
              <a:t>button</a:t>
            </a:r>
            <a:r>
              <a:rPr lang="pt-BR" sz="1200" dirty="0"/>
              <a:t>"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/>
              <a:t>btn</a:t>
            </a:r>
            <a:r>
              <a:rPr lang="pt-BR" sz="1200" dirty="0"/>
              <a:t> </a:t>
            </a:r>
            <a:r>
              <a:rPr lang="pt-BR" sz="1200" dirty="0" err="1"/>
              <a:t>btn-info</a:t>
            </a:r>
            <a:r>
              <a:rPr lang="pt-BR" sz="1200" dirty="0"/>
              <a:t>" </a:t>
            </a:r>
            <a:r>
              <a:rPr lang="pt-BR" sz="1200" b="1" dirty="0">
                <a:solidFill>
                  <a:schemeClr val="accent1"/>
                </a:solidFill>
              </a:rPr>
              <a:t>data-</a:t>
            </a:r>
            <a:r>
              <a:rPr lang="pt-BR" sz="1200" b="1" dirty="0" err="1">
                <a:solidFill>
                  <a:schemeClr val="accent1"/>
                </a:solidFill>
              </a:rPr>
              <a:t>toggle</a:t>
            </a:r>
            <a:r>
              <a:rPr lang="pt-BR" sz="1200" b="1" dirty="0">
                <a:solidFill>
                  <a:schemeClr val="accent1"/>
                </a:solidFill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</a:rPr>
              <a:t>collapse</a:t>
            </a:r>
            <a:r>
              <a:rPr lang="pt-BR" sz="1200" b="1" dirty="0">
                <a:solidFill>
                  <a:schemeClr val="accent1"/>
                </a:solidFill>
              </a:rPr>
              <a:t>" data-</a:t>
            </a:r>
            <a:r>
              <a:rPr lang="pt-BR" sz="1200" b="1" dirty="0" err="1">
                <a:solidFill>
                  <a:schemeClr val="accent1"/>
                </a:solidFill>
              </a:rPr>
              <a:t>target</a:t>
            </a:r>
            <a:r>
              <a:rPr lang="pt-BR" sz="1200" b="1" dirty="0">
                <a:solidFill>
                  <a:schemeClr val="accent1"/>
                </a:solidFill>
              </a:rPr>
              <a:t>="#demo"</a:t>
            </a:r>
            <a:r>
              <a:rPr lang="pt-BR" sz="1200" dirty="0"/>
              <a:t>&gt;</a:t>
            </a:r>
            <a:r>
              <a:rPr lang="pt-BR" sz="1200" dirty="0" err="1"/>
              <a:t>Simple</a:t>
            </a:r>
            <a:r>
              <a:rPr lang="pt-BR" sz="1200" dirty="0"/>
              <a:t> </a:t>
            </a:r>
            <a:r>
              <a:rPr lang="pt-BR" sz="1200" dirty="0" err="1"/>
              <a:t>collapsible</a:t>
            </a:r>
            <a:r>
              <a:rPr lang="pt-BR" sz="1200" dirty="0"/>
              <a:t>&lt;/</a:t>
            </a:r>
            <a:r>
              <a:rPr lang="pt-BR" sz="1200" dirty="0" err="1"/>
              <a:t>button</a:t>
            </a:r>
            <a:r>
              <a:rPr lang="pt-BR" sz="1200" dirty="0"/>
              <a:t>&gt;</a:t>
            </a:r>
          </a:p>
          <a:p>
            <a:r>
              <a:rPr lang="pt-BR" sz="1200" dirty="0"/>
              <a:t>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b="1" dirty="0">
                <a:solidFill>
                  <a:schemeClr val="accent1"/>
                </a:solidFill>
              </a:rPr>
              <a:t>id="demo" </a:t>
            </a:r>
            <a:r>
              <a:rPr lang="pt-BR" sz="1200" b="1" dirty="0" err="1">
                <a:solidFill>
                  <a:schemeClr val="accent1"/>
                </a:solidFill>
              </a:rPr>
              <a:t>class</a:t>
            </a:r>
            <a:r>
              <a:rPr lang="pt-BR" sz="1200" b="1" dirty="0">
                <a:solidFill>
                  <a:schemeClr val="accent1"/>
                </a:solidFill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</a:rPr>
              <a:t>collapse</a:t>
            </a:r>
            <a:r>
              <a:rPr lang="pt-BR" sz="1200" dirty="0"/>
              <a:t>"&gt;</a:t>
            </a:r>
          </a:p>
          <a:p>
            <a:r>
              <a:rPr lang="pt-BR" sz="1200" dirty="0"/>
              <a:t>    </a:t>
            </a:r>
            <a:r>
              <a:rPr lang="pt-BR" sz="1200" dirty="0" err="1"/>
              <a:t>Lorem</a:t>
            </a:r>
            <a:r>
              <a:rPr lang="pt-BR" sz="1200" dirty="0"/>
              <a:t> ipsum </a:t>
            </a:r>
            <a:r>
              <a:rPr lang="pt-BR" sz="1200" dirty="0" err="1"/>
              <a:t>dolor</a:t>
            </a:r>
            <a:r>
              <a:rPr lang="pt-BR" sz="1200" dirty="0"/>
              <a:t> </a:t>
            </a:r>
            <a:r>
              <a:rPr lang="pt-BR" sz="1200" dirty="0" err="1"/>
              <a:t>sit</a:t>
            </a:r>
            <a:r>
              <a:rPr lang="pt-BR" sz="1200" dirty="0"/>
              <a:t> </a:t>
            </a:r>
            <a:r>
              <a:rPr lang="pt-BR" sz="1200" dirty="0" err="1"/>
              <a:t>amet</a:t>
            </a:r>
            <a:r>
              <a:rPr lang="pt-BR" sz="1200" dirty="0"/>
              <a:t>, </a:t>
            </a:r>
            <a:r>
              <a:rPr lang="pt-BR" sz="1200" dirty="0" err="1"/>
              <a:t>consectetur</a:t>
            </a:r>
            <a:r>
              <a:rPr lang="pt-BR" sz="1200" dirty="0"/>
              <a:t> </a:t>
            </a:r>
            <a:r>
              <a:rPr lang="pt-BR" sz="1200" dirty="0" err="1"/>
              <a:t>adipisicing</a:t>
            </a:r>
            <a:r>
              <a:rPr lang="pt-BR" sz="1200" dirty="0"/>
              <a:t> </a:t>
            </a:r>
            <a:r>
              <a:rPr lang="pt-BR" sz="1200" dirty="0" err="1"/>
              <a:t>elit</a:t>
            </a:r>
            <a:r>
              <a:rPr lang="pt-BR" sz="1200" dirty="0"/>
              <a:t>,</a:t>
            </a:r>
          </a:p>
          <a:p>
            <a:r>
              <a:rPr lang="pt-BR" sz="1200" dirty="0"/>
              <a:t>    </a:t>
            </a:r>
            <a:r>
              <a:rPr lang="pt-BR" sz="1200" dirty="0" err="1"/>
              <a:t>sed</a:t>
            </a:r>
            <a:r>
              <a:rPr lang="pt-BR" sz="1200" dirty="0"/>
              <a:t> do </a:t>
            </a:r>
            <a:r>
              <a:rPr lang="pt-BR" sz="1200" dirty="0" err="1"/>
              <a:t>eiusmod</a:t>
            </a:r>
            <a:r>
              <a:rPr lang="pt-BR" sz="1200" dirty="0"/>
              <a:t> </a:t>
            </a:r>
            <a:r>
              <a:rPr lang="pt-BR" sz="1200" dirty="0" err="1"/>
              <a:t>tempor</a:t>
            </a:r>
            <a:r>
              <a:rPr lang="pt-BR" sz="1200" dirty="0"/>
              <a:t> </a:t>
            </a:r>
            <a:r>
              <a:rPr lang="pt-BR" sz="1200" dirty="0" err="1"/>
              <a:t>incididunt</a:t>
            </a:r>
            <a:r>
              <a:rPr lang="pt-BR" sz="1200" dirty="0"/>
              <a:t> ut labore et </a:t>
            </a:r>
            <a:r>
              <a:rPr lang="pt-BR" sz="1200" dirty="0" err="1"/>
              <a:t>dolore</a:t>
            </a:r>
            <a:r>
              <a:rPr lang="pt-BR" sz="1200" dirty="0"/>
              <a:t> magna </a:t>
            </a:r>
            <a:r>
              <a:rPr lang="pt-BR" sz="1200" dirty="0" err="1"/>
              <a:t>aliqua</a:t>
            </a:r>
            <a:r>
              <a:rPr lang="pt-BR" sz="1200" dirty="0"/>
              <a:t>. Ut </a:t>
            </a:r>
            <a:r>
              <a:rPr lang="pt-BR" sz="1200" dirty="0" err="1"/>
              <a:t>enim</a:t>
            </a:r>
            <a:r>
              <a:rPr lang="pt-BR" sz="1200" dirty="0"/>
              <a:t> ad </a:t>
            </a:r>
            <a:r>
              <a:rPr lang="pt-BR" sz="1200" dirty="0" err="1"/>
              <a:t>minim</a:t>
            </a:r>
            <a:r>
              <a:rPr lang="pt-BR" sz="1200" dirty="0"/>
              <a:t> </a:t>
            </a:r>
            <a:r>
              <a:rPr lang="pt-BR" sz="1200" dirty="0" err="1"/>
              <a:t>veniam</a:t>
            </a:r>
            <a:r>
              <a:rPr lang="pt-BR" sz="1200" dirty="0" smtClean="0"/>
              <a:t>, </a:t>
            </a:r>
            <a:r>
              <a:rPr lang="pt-BR" sz="1200" dirty="0"/>
              <a:t>quis </a:t>
            </a:r>
            <a:r>
              <a:rPr lang="pt-BR" sz="1200" dirty="0" err="1"/>
              <a:t>nostrud</a:t>
            </a:r>
            <a:r>
              <a:rPr lang="pt-BR" sz="1200" dirty="0"/>
              <a:t> </a:t>
            </a:r>
            <a:r>
              <a:rPr lang="pt-BR" sz="1200" dirty="0" err="1"/>
              <a:t>exercitation</a:t>
            </a:r>
            <a:r>
              <a:rPr lang="pt-BR" sz="1200" dirty="0"/>
              <a:t> </a:t>
            </a:r>
            <a:r>
              <a:rPr lang="pt-BR" sz="1200" dirty="0" err="1"/>
              <a:t>ullamco</a:t>
            </a:r>
            <a:r>
              <a:rPr lang="pt-BR" sz="1200" dirty="0"/>
              <a:t> </a:t>
            </a:r>
            <a:r>
              <a:rPr lang="pt-BR" sz="1200" dirty="0" err="1"/>
              <a:t>laboris</a:t>
            </a:r>
            <a:r>
              <a:rPr lang="pt-BR" sz="1200" dirty="0"/>
              <a:t> </a:t>
            </a:r>
            <a:r>
              <a:rPr lang="pt-BR" sz="1200" dirty="0" err="1"/>
              <a:t>nisi</a:t>
            </a:r>
            <a:r>
              <a:rPr lang="pt-BR" sz="1200" dirty="0"/>
              <a:t> ut </a:t>
            </a:r>
            <a:r>
              <a:rPr lang="pt-BR" sz="1200" dirty="0" err="1"/>
              <a:t>aliquip</a:t>
            </a:r>
            <a:r>
              <a:rPr lang="pt-BR" sz="1200" dirty="0"/>
              <a:t> </a:t>
            </a:r>
            <a:r>
              <a:rPr lang="pt-BR" sz="1200" dirty="0" err="1"/>
              <a:t>ex</a:t>
            </a:r>
            <a:r>
              <a:rPr lang="pt-BR" sz="1200" dirty="0"/>
              <a:t> </a:t>
            </a:r>
            <a:r>
              <a:rPr lang="pt-BR" sz="1200" dirty="0" err="1"/>
              <a:t>ea</a:t>
            </a:r>
            <a:r>
              <a:rPr lang="pt-BR" sz="1200" dirty="0"/>
              <a:t> </a:t>
            </a:r>
            <a:r>
              <a:rPr lang="pt-BR" sz="1200" dirty="0" err="1"/>
              <a:t>commodo</a:t>
            </a:r>
            <a:r>
              <a:rPr lang="pt-BR" sz="1200" dirty="0"/>
              <a:t> </a:t>
            </a:r>
            <a:r>
              <a:rPr lang="pt-BR" sz="1200" dirty="0" err="1"/>
              <a:t>consequat</a:t>
            </a:r>
            <a:r>
              <a:rPr lang="pt-BR" sz="1200" dirty="0"/>
              <a:t>.</a:t>
            </a:r>
          </a:p>
          <a:p>
            <a:r>
              <a:rPr lang="pt-BR" sz="1200" dirty="0"/>
              <a:t>  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991" y="4039669"/>
            <a:ext cx="3429572" cy="9775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991" y="5215643"/>
            <a:ext cx="4584526" cy="120544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605658" y="6481009"/>
            <a:ext cx="9289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Para utilizar em outros elementos, ex. painéis, verifique em </a:t>
            </a:r>
            <a:r>
              <a:rPr lang="pt-BR" sz="1200" dirty="0">
                <a:hlinkClick r:id="rId4"/>
              </a:rPr>
              <a:t>https://www.w3schools.com/bootstrap/bootstrap_collapse.asp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0743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964831"/>
          </a:xfrm>
        </p:spPr>
        <p:txBody>
          <a:bodyPr/>
          <a:lstStyle/>
          <a:p>
            <a:r>
              <a:rPr lang="pt-BR" dirty="0" smtClean="0"/>
              <a:t>Muitas páginas contém menus</a:t>
            </a:r>
          </a:p>
          <a:p>
            <a:r>
              <a:rPr lang="pt-BR" dirty="0" smtClean="0"/>
              <a:t>Estes menus podem ser criados através de listas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402895" y="4009414"/>
            <a:ext cx="41043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&lt;</a:t>
            </a:r>
            <a:r>
              <a:rPr lang="pt-BR" sz="1400" dirty="0" err="1" smtClean="0"/>
              <a:t>div</a:t>
            </a:r>
            <a:r>
              <a:rPr lang="pt-BR" sz="1400" dirty="0" smtClean="0"/>
              <a:t> </a:t>
            </a:r>
            <a:r>
              <a:rPr lang="pt-BR" sz="1400" dirty="0" err="1" smtClean="0"/>
              <a:t>class</a:t>
            </a:r>
            <a:r>
              <a:rPr lang="pt-BR" sz="1400" dirty="0" smtClean="0"/>
              <a:t>="container"&gt;</a:t>
            </a:r>
          </a:p>
          <a:p>
            <a:r>
              <a:rPr lang="pt-BR" sz="1400" dirty="0" smtClean="0"/>
              <a:t>  &lt;h3&gt;</a:t>
            </a:r>
            <a:r>
              <a:rPr lang="pt-BR" sz="1400" dirty="0" err="1" smtClean="0"/>
              <a:t>Inline</a:t>
            </a:r>
            <a:r>
              <a:rPr lang="pt-BR" sz="1400" dirty="0" smtClean="0"/>
              <a:t> </a:t>
            </a:r>
            <a:r>
              <a:rPr lang="pt-BR" sz="1400" dirty="0" err="1" smtClean="0"/>
              <a:t>List</a:t>
            </a:r>
            <a:r>
              <a:rPr lang="pt-BR" sz="1400" dirty="0" smtClean="0"/>
              <a:t>&lt;/h3&gt;</a:t>
            </a:r>
          </a:p>
          <a:p>
            <a:r>
              <a:rPr lang="pt-BR" sz="1400" dirty="0" smtClean="0"/>
              <a:t>  </a:t>
            </a:r>
            <a:r>
              <a:rPr lang="pt-BR" sz="1400" dirty="0" smtClean="0">
                <a:solidFill>
                  <a:schemeClr val="accent1"/>
                </a:solidFill>
              </a:rPr>
              <a:t>&lt;</a:t>
            </a:r>
            <a:r>
              <a:rPr lang="pt-BR" sz="1400" dirty="0" err="1" smtClean="0">
                <a:solidFill>
                  <a:schemeClr val="accent1"/>
                </a:solidFill>
              </a:rPr>
              <a:t>ul</a:t>
            </a:r>
            <a:r>
              <a:rPr lang="pt-BR" sz="1400" dirty="0" smtClean="0">
                <a:solidFill>
                  <a:schemeClr val="accent1"/>
                </a:solidFill>
              </a:rPr>
              <a:t> </a:t>
            </a:r>
            <a:r>
              <a:rPr lang="pt-BR" sz="1400" dirty="0" err="1" smtClean="0">
                <a:solidFill>
                  <a:schemeClr val="accent1"/>
                </a:solidFill>
              </a:rPr>
              <a:t>class</a:t>
            </a:r>
            <a:r>
              <a:rPr lang="pt-BR" sz="1400" dirty="0" smtClean="0">
                <a:solidFill>
                  <a:schemeClr val="accent1"/>
                </a:solidFill>
              </a:rPr>
              <a:t>="</a:t>
            </a:r>
            <a:r>
              <a:rPr lang="pt-BR" sz="1400" dirty="0" err="1" smtClean="0">
                <a:solidFill>
                  <a:schemeClr val="accent1"/>
                </a:solidFill>
              </a:rPr>
              <a:t>list-inline</a:t>
            </a:r>
            <a:r>
              <a:rPr lang="pt-BR" sz="1400" dirty="0" smtClean="0">
                <a:solidFill>
                  <a:schemeClr val="accent1"/>
                </a:solidFill>
              </a:rPr>
              <a:t>"&gt;</a:t>
            </a:r>
          </a:p>
          <a:p>
            <a:r>
              <a:rPr lang="pt-BR" sz="1400" dirty="0" smtClean="0"/>
              <a:t>    &lt;li&gt;&lt;a </a:t>
            </a:r>
            <a:r>
              <a:rPr lang="pt-BR" sz="1400" dirty="0" err="1" smtClean="0"/>
              <a:t>href</a:t>
            </a:r>
            <a:r>
              <a:rPr lang="pt-BR" sz="1400" dirty="0" smtClean="0"/>
              <a:t>="#"&gt;Home&lt;/a&gt;&lt;/li&gt;</a:t>
            </a:r>
          </a:p>
          <a:p>
            <a:r>
              <a:rPr lang="pt-BR" sz="1400" dirty="0" smtClean="0"/>
              <a:t>    &lt;li&gt;&lt;a </a:t>
            </a:r>
            <a:r>
              <a:rPr lang="pt-BR" sz="1400" dirty="0" err="1" smtClean="0"/>
              <a:t>href</a:t>
            </a:r>
            <a:r>
              <a:rPr lang="pt-BR" sz="1400" dirty="0" smtClean="0"/>
              <a:t>="#"&gt;Menu 1&lt;/a&gt;&lt;/li&gt;</a:t>
            </a:r>
          </a:p>
          <a:p>
            <a:r>
              <a:rPr lang="pt-BR" sz="1400" dirty="0" smtClean="0"/>
              <a:t>    &lt;li&gt;&lt;a </a:t>
            </a:r>
            <a:r>
              <a:rPr lang="pt-BR" sz="1400" dirty="0" err="1" smtClean="0"/>
              <a:t>href</a:t>
            </a:r>
            <a:r>
              <a:rPr lang="pt-BR" sz="1400" dirty="0" smtClean="0"/>
              <a:t>="#"&gt;Menu 2&lt;/a&gt;&lt;/li&gt;</a:t>
            </a:r>
          </a:p>
          <a:p>
            <a:r>
              <a:rPr lang="pt-BR" sz="1400" dirty="0" smtClean="0"/>
              <a:t>    &lt;li&gt;&lt;a </a:t>
            </a:r>
            <a:r>
              <a:rPr lang="pt-BR" sz="1400" dirty="0" err="1" smtClean="0"/>
              <a:t>href</a:t>
            </a:r>
            <a:r>
              <a:rPr lang="pt-BR" sz="1400" dirty="0" smtClean="0"/>
              <a:t>="#"&gt;Menu 3&lt;/a&gt;&lt;/li&gt;</a:t>
            </a:r>
          </a:p>
          <a:p>
            <a:r>
              <a:rPr lang="pt-BR" sz="1400" dirty="0" smtClean="0"/>
              <a:t>  &lt;/</a:t>
            </a:r>
            <a:r>
              <a:rPr lang="pt-BR" sz="1400" dirty="0" err="1" smtClean="0"/>
              <a:t>ul</a:t>
            </a:r>
            <a:r>
              <a:rPr lang="pt-BR" sz="1400" dirty="0" smtClean="0"/>
              <a:t>&gt;</a:t>
            </a:r>
          </a:p>
          <a:p>
            <a:r>
              <a:rPr lang="pt-BR" sz="1400" dirty="0" smtClean="0"/>
              <a:t>&lt;/</a:t>
            </a:r>
            <a:r>
              <a:rPr lang="pt-BR" sz="1400" dirty="0" err="1" smtClean="0"/>
              <a:t>div</a:t>
            </a:r>
            <a:r>
              <a:rPr lang="pt-BR" sz="1400" dirty="0" smtClean="0"/>
              <a:t>&gt;</a:t>
            </a:r>
            <a:endParaRPr lang="pt-BR" sz="1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610" y="4609263"/>
            <a:ext cx="2238375" cy="69532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701715" y="6347660"/>
            <a:ext cx="6082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https://www.w3schools.com/bootstrap/bootstrap_tabs_pills.asp</a:t>
            </a:r>
          </a:p>
        </p:txBody>
      </p:sp>
      <p:sp>
        <p:nvSpPr>
          <p:cNvPr id="7" name="Retângulo 6"/>
          <p:cNvSpPr/>
          <p:nvPr/>
        </p:nvSpPr>
        <p:spPr>
          <a:xfrm>
            <a:off x="580372" y="3954410"/>
            <a:ext cx="51189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Menu 1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Menu 2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Menu 3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/ul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5402895" y="3557576"/>
            <a:ext cx="656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 quisermos criar o menu em linha podemos usar a classe “</a:t>
            </a:r>
            <a:r>
              <a:rPr lang="pt-BR" dirty="0" err="1" smtClean="0"/>
              <a:t>list-inline</a:t>
            </a:r>
            <a:r>
              <a:rPr lang="pt-BR" dirty="0" smtClean="0"/>
              <a:t>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490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Tabs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33967" y="1916483"/>
            <a:ext cx="8862397" cy="1310044"/>
          </a:xfrm>
        </p:spPr>
        <p:txBody>
          <a:bodyPr>
            <a:normAutofit fontScale="62500" lnSpcReduction="20000"/>
          </a:bodyPr>
          <a:lstStyle/>
          <a:p>
            <a:r>
              <a:rPr lang="pt-BR" dirty="0" smtClean="0"/>
              <a:t>Menus também podem ser criados com </a:t>
            </a:r>
            <a:r>
              <a:rPr lang="pt-BR" dirty="0" err="1" smtClean="0"/>
              <a:t>tabs</a:t>
            </a:r>
            <a:endParaRPr lang="pt-BR" dirty="0" smtClean="0"/>
          </a:p>
          <a:p>
            <a:r>
              <a:rPr lang="pt-BR" dirty="0" smtClean="0"/>
              <a:t>TABS são “pastas” geralmente utilizadas para apresentação de conteúdos em uma página.</a:t>
            </a:r>
          </a:p>
          <a:p>
            <a:r>
              <a:rPr lang="pt-BR" dirty="0" err="1" smtClean="0"/>
              <a:t>Tabs</a:t>
            </a:r>
            <a:r>
              <a:rPr lang="pt-BR" dirty="0" smtClean="0"/>
              <a:t> são criadas com a classe &lt;</a:t>
            </a:r>
            <a:r>
              <a:rPr lang="pt-BR" dirty="0" err="1" smtClean="0"/>
              <a:t>nav</a:t>
            </a:r>
            <a:r>
              <a:rPr lang="pt-BR" dirty="0" smtClean="0"/>
              <a:t> </a:t>
            </a:r>
            <a:r>
              <a:rPr lang="pt-BR" dirty="0" err="1" smtClean="0"/>
              <a:t>nav-tabs</a:t>
            </a:r>
            <a:r>
              <a:rPr lang="pt-BR" dirty="0" smtClean="0"/>
              <a:t>&gt; na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ul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A </a:t>
            </a:r>
            <a:r>
              <a:rPr lang="pt-BR" dirty="0" err="1" smtClean="0"/>
              <a:t>tag</a:t>
            </a:r>
            <a:r>
              <a:rPr lang="pt-BR" dirty="0" smtClean="0"/>
              <a:t> &lt;li&gt;pode indicar a </a:t>
            </a:r>
            <a:r>
              <a:rPr lang="pt-BR" dirty="0" err="1" smtClean="0"/>
              <a:t>tab</a:t>
            </a:r>
            <a:r>
              <a:rPr lang="pt-BR" dirty="0" smtClean="0"/>
              <a:t> ativa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33967" y="355767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1400" dirty="0">
                <a:solidFill>
                  <a:schemeClr val="accent1"/>
                </a:solidFill>
                <a:latin typeface="Consolas" panose="020B0609020204030204" pitchFamily="49" charset="0"/>
              </a:rPr>
              <a:t>class="nav nav-tabs"&gt;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1400" dirty="0">
                <a:solidFill>
                  <a:schemeClr val="accent1"/>
                </a:solidFill>
                <a:latin typeface="Consolas" panose="020B0609020204030204" pitchFamily="49" charset="0"/>
              </a:rPr>
              <a:t>class="active"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Menu 1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Menu 2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Menu 3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/ul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315" y="3827281"/>
            <a:ext cx="43719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3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BootStrap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Framework HTML, CSS e </a:t>
            </a:r>
            <a:r>
              <a:rPr lang="pt-BR" dirty="0" err="1" smtClean="0"/>
              <a:t>JavaScript</a:t>
            </a:r>
            <a:r>
              <a:rPr lang="pt-BR" dirty="0" smtClean="0"/>
              <a:t> para desenvolvimento de sites responsivos.</a:t>
            </a:r>
          </a:p>
          <a:p>
            <a:r>
              <a:rPr lang="pt-BR" dirty="0" smtClean="0"/>
              <a:t>Desenvolvido por </a:t>
            </a:r>
            <a:r>
              <a:rPr lang="en-US" dirty="0"/>
              <a:t>Mark Otto </a:t>
            </a:r>
            <a:r>
              <a:rPr lang="en-US" dirty="0" smtClean="0"/>
              <a:t>e Jacob </a:t>
            </a:r>
            <a:r>
              <a:rPr lang="en-US" dirty="0"/>
              <a:t>Thornton </a:t>
            </a:r>
            <a:r>
              <a:rPr lang="en-US" dirty="0" smtClean="0"/>
              <a:t>no Twitter</a:t>
            </a:r>
          </a:p>
          <a:p>
            <a:endParaRPr lang="en-US" dirty="0"/>
          </a:p>
          <a:p>
            <a:r>
              <a:rPr lang="en-US" dirty="0" err="1" smtClean="0"/>
              <a:t>Versão</a:t>
            </a:r>
            <a:r>
              <a:rPr lang="en-US" dirty="0" smtClean="0"/>
              <a:t> 3: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estavel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Versão</a:t>
            </a:r>
            <a:r>
              <a:rPr lang="en-US" dirty="0" smtClean="0"/>
              <a:t> 4: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, mas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IE9 e </a:t>
            </a:r>
            <a:r>
              <a:rPr lang="en-US" dirty="0" err="1" smtClean="0"/>
              <a:t>anteriores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79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Tabs</a:t>
            </a:r>
            <a:r>
              <a:rPr lang="pt-BR" dirty="0" smtClean="0"/>
              <a:t> com menu </a:t>
            </a:r>
            <a:r>
              <a:rPr lang="pt-BR" dirty="0" err="1" smtClean="0"/>
              <a:t>drowdown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96181" y="291834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nav</a:t>
            </a:r>
            <a:r>
              <a:rPr lang="pt-BR" sz="12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nav-tabs</a:t>
            </a:r>
            <a:r>
              <a:rPr lang="pt-BR" sz="1200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active</a:t>
            </a:r>
            <a:r>
              <a:rPr lang="pt-BR" sz="1200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dropdown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dropdown-toggle</a:t>
            </a:r>
            <a:r>
              <a:rPr lang="pt-BR" sz="1200" dirty="0">
                <a:solidFill>
                  <a:schemeClr val="accent1"/>
                </a:solidFill>
                <a:latin typeface="Consolas" panose="020B0609020204030204" pitchFamily="49" charset="0"/>
              </a:rPr>
              <a:t>" data-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toggle</a:t>
            </a:r>
            <a:r>
              <a:rPr lang="pt-BR" sz="1200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dropdown</a:t>
            </a:r>
            <a:r>
              <a:rPr lang="pt-BR" sz="1200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Menu 1</a:t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caret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dropdown</a:t>
            </a:r>
            <a:r>
              <a:rPr lang="pt-BR" sz="1200" dirty="0">
                <a:solidFill>
                  <a:schemeClr val="accent1"/>
                </a:solidFill>
                <a:latin typeface="Consolas" panose="020B0609020204030204" pitchFamily="49" charset="0"/>
              </a:rPr>
              <a:t>-menu"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Submenu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1-1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Submenu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1-2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Submenu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1-3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Menu 2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Menu 3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pt-B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46" y="3734517"/>
            <a:ext cx="36766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1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PILLs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33967" y="2104373"/>
            <a:ext cx="8862397" cy="898707"/>
          </a:xfrm>
        </p:spPr>
        <p:txBody>
          <a:bodyPr>
            <a:normAutofit fontScale="55000" lnSpcReduction="20000"/>
          </a:bodyPr>
          <a:lstStyle/>
          <a:p>
            <a:r>
              <a:rPr lang="pt-BR" dirty="0" err="1" smtClean="0"/>
              <a:t>Pills</a:t>
            </a:r>
            <a:r>
              <a:rPr lang="pt-BR" dirty="0" smtClean="0"/>
              <a:t> também são usados para criar menus.  Eles ficam com a aparência de botões</a:t>
            </a:r>
          </a:p>
          <a:p>
            <a:r>
              <a:rPr lang="pt-BR" dirty="0" smtClean="0"/>
              <a:t>Usa-se a classe &lt;</a:t>
            </a:r>
            <a:r>
              <a:rPr lang="pt-BR" dirty="0" err="1" smtClean="0"/>
              <a:t>nav</a:t>
            </a:r>
            <a:r>
              <a:rPr lang="pt-BR" dirty="0" smtClean="0"/>
              <a:t> </a:t>
            </a:r>
            <a:r>
              <a:rPr lang="pt-BR" dirty="0" err="1" smtClean="0"/>
              <a:t>nav-pills</a:t>
            </a:r>
            <a:r>
              <a:rPr lang="pt-BR" dirty="0" smtClean="0"/>
              <a:t>&gt; na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ul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A </a:t>
            </a:r>
            <a:r>
              <a:rPr lang="pt-BR" dirty="0" err="1" smtClean="0"/>
              <a:t>tag</a:t>
            </a:r>
            <a:r>
              <a:rPr lang="pt-BR" dirty="0" smtClean="0"/>
              <a:t> &lt;li&gt;pode indicar a </a:t>
            </a:r>
            <a:r>
              <a:rPr lang="pt-BR" dirty="0" err="1" smtClean="0"/>
              <a:t>tab</a:t>
            </a:r>
            <a:r>
              <a:rPr lang="pt-BR" dirty="0" smtClean="0"/>
              <a:t> ativa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66561" y="307793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class="nav nav-pills"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/>
              <a:t/>
            </a:r>
            <a:br>
              <a:rPr lang="it-IT" sz="1200" dirty="0"/>
            </a:b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="active"&gt;&lt;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/>
              <a:t/>
            </a:r>
            <a:br>
              <a:rPr lang="it-IT" sz="1200" dirty="0"/>
            </a:b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Menu 1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/>
              <a:t/>
            </a:r>
            <a:br>
              <a:rPr lang="it-IT" sz="1200" dirty="0"/>
            </a:b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Menu 2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/>
              <a:t/>
            </a:r>
            <a:br>
              <a:rPr lang="it-IT" sz="1200" dirty="0"/>
            </a:b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Menu 3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/>
              <a:t/>
            </a:r>
            <a:br>
              <a:rPr lang="it-IT" sz="1200" dirty="0"/>
            </a:b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/ul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967" y="3395746"/>
            <a:ext cx="2838450" cy="447675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366561" y="4432303"/>
            <a:ext cx="8862397" cy="3526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Na vertical usa-se a classe .</a:t>
            </a:r>
            <a:r>
              <a:rPr lang="pt-BR" dirty="0" err="1" smtClean="0"/>
              <a:t>nav-stacked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533967" y="488387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class="nav nav-pills nav-stacked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it-IT" sz="1200" dirty="0"/>
              <a:t/>
            </a:r>
            <a:br>
              <a:rPr lang="it-IT" sz="1200" dirty="0"/>
            </a:b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="active"&gt;&lt;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/>
              <a:t/>
            </a:r>
            <a:br>
              <a:rPr lang="it-IT" sz="1200" dirty="0"/>
            </a:b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Menu 1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/>
              <a:t/>
            </a:r>
            <a:br>
              <a:rPr lang="it-IT" sz="1200" dirty="0"/>
            </a:b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Menu 2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/>
              <a:t/>
            </a:r>
            <a:br>
              <a:rPr lang="it-IT" sz="1200" dirty="0"/>
            </a:b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Menu 3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/>
              <a:t/>
            </a:r>
            <a:br>
              <a:rPr lang="it-IT" sz="1200" dirty="0"/>
            </a:b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/ul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967" y="4278260"/>
            <a:ext cx="5014978" cy="160972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676405" y="6476867"/>
            <a:ext cx="11311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Para posicionar </a:t>
            </a:r>
            <a:r>
              <a:rPr lang="pt-BR" sz="1200" dirty="0" err="1" smtClean="0"/>
              <a:t>pills</a:t>
            </a:r>
            <a:r>
              <a:rPr lang="pt-BR" sz="1200" dirty="0" smtClean="0"/>
              <a:t> em uma coluna específica, colocar </a:t>
            </a:r>
            <a:r>
              <a:rPr lang="pt-BR" sz="1200" dirty="0" err="1" smtClean="0"/>
              <a:t>dropdown</a:t>
            </a:r>
            <a:r>
              <a:rPr lang="pt-BR" sz="1200" dirty="0" smtClean="0"/>
              <a:t> menu, etc. visitar </a:t>
            </a:r>
            <a:r>
              <a:rPr lang="pt-BR" sz="1200" dirty="0">
                <a:hlinkClick r:id="rId4"/>
              </a:rPr>
              <a:t>https://www.w3schools.com/bootstrap/bootstrap_tabs_pills.asp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340026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Barra de navegação (</a:t>
            </a:r>
            <a:r>
              <a:rPr lang="pt-BR" dirty="0" err="1" smtClean="0"/>
              <a:t>navbar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33967" y="2388471"/>
            <a:ext cx="8862397" cy="838055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Cria uma barra de navegação posicionada no topo da página</a:t>
            </a:r>
          </a:p>
          <a:p>
            <a:pPr lvl="1"/>
            <a:r>
              <a:rPr lang="pt-BR" dirty="0" err="1" smtClean="0"/>
              <a:t>Sintaxs</a:t>
            </a:r>
            <a:r>
              <a:rPr lang="pt-BR" dirty="0" smtClean="0"/>
              <a:t>: &lt;</a:t>
            </a:r>
            <a:r>
              <a:rPr lang="pt-BR" dirty="0" err="1" smtClean="0"/>
              <a:t>nav</a:t>
            </a:r>
            <a:r>
              <a:rPr lang="pt-BR" dirty="0" smtClean="0"/>
              <a:t>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navbar</a:t>
            </a:r>
            <a:r>
              <a:rPr lang="pt-BR" dirty="0"/>
              <a:t> </a:t>
            </a:r>
            <a:r>
              <a:rPr lang="pt-BR" dirty="0" err="1"/>
              <a:t>navbar</a:t>
            </a:r>
            <a:r>
              <a:rPr lang="pt-BR" dirty="0"/>
              <a:t>-default"&gt;</a:t>
            </a: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442586" y="3747205"/>
            <a:ext cx="49561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nav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navbar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navbar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-default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="container-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fluid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navbar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-header"&gt;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navbar-brand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WebSiteName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nav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navbar-nav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active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Page 1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Page 2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Page 3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nav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pt-BR" sz="1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304" y="3934365"/>
            <a:ext cx="55721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52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Barra de navegação invertida (</a:t>
            </a:r>
            <a:r>
              <a:rPr lang="pt-BR" dirty="0" err="1" smtClean="0"/>
              <a:t>inverted</a:t>
            </a:r>
            <a:r>
              <a:rPr lang="pt-BR" dirty="0" smtClean="0"/>
              <a:t> </a:t>
            </a:r>
            <a:r>
              <a:rPr lang="pt-BR" dirty="0" err="1" smtClean="0"/>
              <a:t>navbar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33967" y="2388471"/>
            <a:ext cx="8862397" cy="45493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Coloca a barra preta com a letra branca</a:t>
            </a:r>
          </a:p>
        </p:txBody>
      </p:sp>
      <p:sp>
        <p:nvSpPr>
          <p:cNvPr id="6" name="Retângulo 5"/>
          <p:cNvSpPr/>
          <p:nvPr/>
        </p:nvSpPr>
        <p:spPr>
          <a:xfrm>
            <a:off x="358603" y="3660236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nav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navbar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navbar-inverse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="container-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fluid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navbar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-header"&gt;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navbar-brand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WebSiteName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nav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navbar-nav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active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Page 1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Page 2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Page 3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nav</a:t>
            </a:r>
            <a:r>
              <a:rPr lang="pt-B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097" y="3945699"/>
            <a:ext cx="5554645" cy="124418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58603" y="6438689"/>
            <a:ext cx="10719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Para acrescentar botões, </a:t>
            </a:r>
            <a:r>
              <a:rPr lang="pt-BR" sz="1400" dirty="0" err="1" smtClean="0"/>
              <a:t>dropdown</a:t>
            </a:r>
            <a:r>
              <a:rPr lang="pt-BR" sz="1400" dirty="0" smtClean="0"/>
              <a:t>, alinhamento... Visitar </a:t>
            </a:r>
            <a:r>
              <a:rPr lang="pt-BR" sz="1400" dirty="0">
                <a:hlinkClick r:id="rId3"/>
              </a:rPr>
              <a:t>https://www.w3schools.com/bootstrap/bootstrap_navbar.asp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148738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Barra de navegação com formulário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33967" y="3003177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nav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navbar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navbar-inverse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="container-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fluid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navbar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-header"&gt;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navbar-brand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WebSiteName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nav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navbar-nav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active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Page 1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Page 2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navbar-form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navbar-left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="/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action_page.php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form-group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text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form-control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Search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-default"&gt;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nav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660" y="3297860"/>
            <a:ext cx="5702409" cy="1413477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533967" y="4872625"/>
            <a:ext cx="6317770" cy="11398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581967" y="6396119"/>
            <a:ext cx="5862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https://www.w3schools.com/bootstrap/bootstrap_navbar.asp</a:t>
            </a:r>
          </a:p>
        </p:txBody>
      </p:sp>
    </p:spTree>
    <p:extLst>
      <p:ext uri="{BB962C8B-B14F-4D97-AF65-F5344CB8AC3E}">
        <p14:creationId xmlns:p14="http://schemas.microsoft.com/office/powerpoint/2010/main" val="38220606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Forms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err="1" smtClean="0"/>
              <a:t>BootStrap</a:t>
            </a:r>
            <a:r>
              <a:rPr lang="pt-BR" dirty="0" smtClean="0"/>
              <a:t> contém três layouts para formulários</a:t>
            </a:r>
          </a:p>
          <a:p>
            <a:pPr lvl="1"/>
            <a:r>
              <a:rPr lang="pt-BR" dirty="0" smtClean="0"/>
              <a:t>Vertical (default)</a:t>
            </a:r>
          </a:p>
          <a:p>
            <a:pPr lvl="1"/>
            <a:r>
              <a:rPr lang="pt-BR" dirty="0" smtClean="0"/>
              <a:t>Horizontal</a:t>
            </a:r>
          </a:p>
          <a:p>
            <a:pPr lvl="1"/>
            <a:r>
              <a:rPr lang="pt-BR" dirty="0" smtClean="0"/>
              <a:t>Em linha</a:t>
            </a:r>
          </a:p>
          <a:p>
            <a:r>
              <a:rPr lang="pt-BR" dirty="0" smtClean="0"/>
              <a:t>Precisa adicionar a classe .</a:t>
            </a:r>
            <a:r>
              <a:rPr lang="pt-BR" dirty="0" err="1" smtClean="0"/>
              <a:t>form-control</a:t>
            </a:r>
            <a:r>
              <a:rPr lang="pt-BR" dirty="0" smtClean="0"/>
              <a:t> a todos os elementos do </a:t>
            </a:r>
            <a:r>
              <a:rPr lang="pt-BR" dirty="0" err="1" smtClean="0"/>
              <a:t>form</a:t>
            </a:r>
            <a:r>
              <a:rPr lang="pt-BR" dirty="0" smtClean="0"/>
              <a:t> (input, </a:t>
            </a:r>
            <a:r>
              <a:rPr lang="pt-BR" dirty="0" err="1" smtClean="0"/>
              <a:t>textarea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dirty="0" err="1" smtClean="0"/>
              <a:t>select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2599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Form</a:t>
            </a:r>
            <a:r>
              <a:rPr lang="pt-BR" dirty="0" smtClean="0"/>
              <a:t> vertical (padrão)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36" y="2753369"/>
            <a:ext cx="7038975" cy="257175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79748" y="2753369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chemeClr val="accent1"/>
                </a:solidFill>
              </a:rPr>
              <a:t>&lt;</a:t>
            </a:r>
            <a:r>
              <a:rPr lang="pt-BR" sz="1200" dirty="0" err="1">
                <a:solidFill>
                  <a:schemeClr val="accent1"/>
                </a:solidFill>
              </a:rPr>
              <a:t>div</a:t>
            </a:r>
            <a:r>
              <a:rPr lang="pt-BR" sz="1200" dirty="0">
                <a:solidFill>
                  <a:schemeClr val="accent1"/>
                </a:solidFill>
              </a:rPr>
              <a:t> </a:t>
            </a:r>
            <a:r>
              <a:rPr lang="pt-BR" sz="1200" dirty="0" err="1">
                <a:solidFill>
                  <a:schemeClr val="accent1"/>
                </a:solidFill>
              </a:rPr>
              <a:t>class</a:t>
            </a:r>
            <a:r>
              <a:rPr lang="pt-BR" sz="1200" dirty="0">
                <a:solidFill>
                  <a:schemeClr val="accent1"/>
                </a:solidFill>
              </a:rPr>
              <a:t>="container"&gt;</a:t>
            </a:r>
          </a:p>
          <a:p>
            <a:r>
              <a:rPr lang="pt-BR" sz="1200" dirty="0"/>
              <a:t>  &lt;h2&gt;Vertical (</a:t>
            </a:r>
            <a:r>
              <a:rPr lang="pt-BR" sz="1200" dirty="0" err="1"/>
              <a:t>basic</a:t>
            </a:r>
            <a:r>
              <a:rPr lang="pt-BR" sz="1200" dirty="0"/>
              <a:t>) </a:t>
            </a:r>
            <a:r>
              <a:rPr lang="pt-BR" sz="1200" dirty="0" err="1"/>
              <a:t>form</a:t>
            </a:r>
            <a:r>
              <a:rPr lang="pt-BR" sz="1200" dirty="0"/>
              <a:t>&lt;/h2&gt;</a:t>
            </a:r>
          </a:p>
          <a:p>
            <a:r>
              <a:rPr lang="pt-BR" sz="1200" dirty="0"/>
              <a:t>  </a:t>
            </a:r>
            <a:r>
              <a:rPr lang="pt-BR" sz="1200" dirty="0">
                <a:solidFill>
                  <a:schemeClr val="accent1"/>
                </a:solidFill>
              </a:rPr>
              <a:t>&lt;</a:t>
            </a:r>
            <a:r>
              <a:rPr lang="pt-BR" sz="1200" dirty="0" err="1">
                <a:solidFill>
                  <a:schemeClr val="accent1"/>
                </a:solidFill>
              </a:rPr>
              <a:t>form</a:t>
            </a:r>
            <a:r>
              <a:rPr lang="pt-BR" sz="1200" dirty="0">
                <a:solidFill>
                  <a:schemeClr val="accent1"/>
                </a:solidFill>
              </a:rPr>
              <a:t> </a:t>
            </a:r>
            <a:r>
              <a:rPr lang="pt-BR" sz="1200" dirty="0" err="1">
                <a:solidFill>
                  <a:schemeClr val="accent1"/>
                </a:solidFill>
              </a:rPr>
              <a:t>action</a:t>
            </a:r>
            <a:r>
              <a:rPr lang="pt-BR" sz="1200" dirty="0">
                <a:solidFill>
                  <a:schemeClr val="accent1"/>
                </a:solidFill>
              </a:rPr>
              <a:t>="/</a:t>
            </a:r>
            <a:r>
              <a:rPr lang="pt-BR" sz="1200" dirty="0" err="1">
                <a:solidFill>
                  <a:schemeClr val="accent1"/>
                </a:solidFill>
              </a:rPr>
              <a:t>action_page.php</a:t>
            </a:r>
            <a:r>
              <a:rPr lang="pt-BR" sz="1200" dirty="0">
                <a:solidFill>
                  <a:schemeClr val="accent1"/>
                </a:solidFill>
              </a:rPr>
              <a:t>"&gt;</a:t>
            </a:r>
          </a:p>
          <a:p>
            <a:r>
              <a:rPr lang="pt-BR" sz="1200" dirty="0"/>
              <a:t>    </a:t>
            </a:r>
            <a:r>
              <a:rPr lang="pt-BR" sz="1200" dirty="0">
                <a:solidFill>
                  <a:schemeClr val="accent1"/>
                </a:solidFill>
              </a:rPr>
              <a:t>&lt;</a:t>
            </a:r>
            <a:r>
              <a:rPr lang="pt-BR" sz="1200" dirty="0" err="1">
                <a:solidFill>
                  <a:schemeClr val="accent1"/>
                </a:solidFill>
              </a:rPr>
              <a:t>div</a:t>
            </a:r>
            <a:r>
              <a:rPr lang="pt-BR" sz="1200" dirty="0">
                <a:solidFill>
                  <a:schemeClr val="accent1"/>
                </a:solidFill>
              </a:rPr>
              <a:t> </a:t>
            </a:r>
            <a:r>
              <a:rPr lang="pt-BR" sz="1200" dirty="0" err="1">
                <a:solidFill>
                  <a:schemeClr val="accent1"/>
                </a:solidFill>
              </a:rPr>
              <a:t>class</a:t>
            </a:r>
            <a:r>
              <a:rPr lang="pt-BR" sz="1200" dirty="0">
                <a:solidFill>
                  <a:schemeClr val="accent1"/>
                </a:solidFill>
              </a:rPr>
              <a:t>="</a:t>
            </a:r>
            <a:r>
              <a:rPr lang="pt-BR" sz="1200" dirty="0" err="1">
                <a:solidFill>
                  <a:schemeClr val="accent1"/>
                </a:solidFill>
              </a:rPr>
              <a:t>form-group</a:t>
            </a:r>
            <a:r>
              <a:rPr lang="pt-BR" sz="1200" dirty="0">
                <a:solidFill>
                  <a:schemeClr val="accent1"/>
                </a:solidFill>
              </a:rPr>
              <a:t>"&gt;</a:t>
            </a:r>
          </a:p>
          <a:p>
            <a:r>
              <a:rPr lang="pt-BR" sz="1200" dirty="0"/>
              <a:t>      &lt;</a:t>
            </a:r>
            <a:r>
              <a:rPr lang="pt-BR" sz="1200" dirty="0" err="1"/>
              <a:t>label</a:t>
            </a:r>
            <a:r>
              <a:rPr lang="pt-BR" sz="1200" dirty="0"/>
              <a:t> for="</a:t>
            </a:r>
            <a:r>
              <a:rPr lang="pt-BR" sz="1200" dirty="0" err="1"/>
              <a:t>email</a:t>
            </a:r>
            <a:r>
              <a:rPr lang="pt-BR" sz="1200" dirty="0"/>
              <a:t>"&gt;</a:t>
            </a:r>
            <a:r>
              <a:rPr lang="pt-BR" sz="1200" dirty="0" err="1"/>
              <a:t>Email</a:t>
            </a:r>
            <a:r>
              <a:rPr lang="pt-BR" sz="1200" dirty="0"/>
              <a:t>:&lt;/</a:t>
            </a:r>
            <a:r>
              <a:rPr lang="pt-BR" sz="1200" dirty="0" err="1"/>
              <a:t>label</a:t>
            </a:r>
            <a:r>
              <a:rPr lang="pt-BR" sz="1200" dirty="0"/>
              <a:t>&gt;</a:t>
            </a:r>
          </a:p>
          <a:p>
            <a:r>
              <a:rPr lang="pt-BR" sz="1200" dirty="0"/>
              <a:t>      &lt;input </a:t>
            </a:r>
            <a:r>
              <a:rPr lang="pt-BR" sz="1200" dirty="0" err="1"/>
              <a:t>type</a:t>
            </a:r>
            <a:r>
              <a:rPr lang="pt-BR" sz="1200" dirty="0"/>
              <a:t>="</a:t>
            </a:r>
            <a:r>
              <a:rPr lang="pt-BR" sz="1200" dirty="0" err="1"/>
              <a:t>email</a:t>
            </a:r>
            <a:r>
              <a:rPr lang="pt-BR" sz="1200" dirty="0"/>
              <a:t>"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b="1" dirty="0" err="1">
                <a:solidFill>
                  <a:schemeClr val="accent1"/>
                </a:solidFill>
              </a:rPr>
              <a:t>form-control</a:t>
            </a:r>
            <a:r>
              <a:rPr lang="pt-BR" sz="1200" dirty="0"/>
              <a:t>" id="</a:t>
            </a:r>
            <a:r>
              <a:rPr lang="pt-BR" sz="1200" dirty="0" err="1"/>
              <a:t>email</a:t>
            </a:r>
            <a:r>
              <a:rPr lang="pt-BR" sz="1200" dirty="0"/>
              <a:t>" </a:t>
            </a:r>
            <a:r>
              <a:rPr lang="pt-BR" sz="1200" dirty="0" err="1"/>
              <a:t>placeholder</a:t>
            </a:r>
            <a:r>
              <a:rPr lang="pt-BR" sz="1200" dirty="0"/>
              <a:t>="</a:t>
            </a:r>
            <a:r>
              <a:rPr lang="pt-BR" sz="1200" dirty="0" err="1"/>
              <a:t>Enter</a:t>
            </a:r>
            <a:r>
              <a:rPr lang="pt-BR" sz="1200" dirty="0"/>
              <a:t> </a:t>
            </a:r>
            <a:r>
              <a:rPr lang="pt-BR" sz="1200" dirty="0" err="1"/>
              <a:t>email</a:t>
            </a:r>
            <a:r>
              <a:rPr lang="pt-BR" sz="1200" dirty="0"/>
              <a:t>" </a:t>
            </a:r>
            <a:r>
              <a:rPr lang="pt-BR" sz="1200" dirty="0" err="1"/>
              <a:t>name</a:t>
            </a:r>
            <a:r>
              <a:rPr lang="pt-BR" sz="1200" dirty="0"/>
              <a:t>="</a:t>
            </a:r>
            <a:r>
              <a:rPr lang="pt-BR" sz="1200" dirty="0" err="1"/>
              <a:t>email</a:t>
            </a:r>
            <a:r>
              <a:rPr lang="pt-BR" sz="1200" dirty="0"/>
              <a:t>"&gt;</a:t>
            </a:r>
          </a:p>
          <a:p>
            <a:r>
              <a:rPr lang="pt-BR" sz="1200" dirty="0"/>
              <a:t>    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/>
              <a:t>form-group</a:t>
            </a:r>
            <a:r>
              <a:rPr lang="pt-BR" sz="1200" dirty="0"/>
              <a:t>"&gt;</a:t>
            </a:r>
          </a:p>
          <a:p>
            <a:r>
              <a:rPr lang="pt-BR" sz="1200" dirty="0"/>
              <a:t>      &lt;</a:t>
            </a:r>
            <a:r>
              <a:rPr lang="pt-BR" sz="1200" dirty="0" err="1"/>
              <a:t>label</a:t>
            </a:r>
            <a:r>
              <a:rPr lang="pt-BR" sz="1200" dirty="0"/>
              <a:t> for="</a:t>
            </a:r>
            <a:r>
              <a:rPr lang="pt-BR" sz="1200" dirty="0" err="1"/>
              <a:t>pwd</a:t>
            </a:r>
            <a:r>
              <a:rPr lang="pt-BR" sz="1200" dirty="0"/>
              <a:t>"&gt;</a:t>
            </a:r>
            <a:r>
              <a:rPr lang="pt-BR" sz="1200" dirty="0" err="1"/>
              <a:t>Password</a:t>
            </a:r>
            <a:r>
              <a:rPr lang="pt-BR" sz="1200" dirty="0"/>
              <a:t>:&lt;/</a:t>
            </a:r>
            <a:r>
              <a:rPr lang="pt-BR" sz="1200" dirty="0" err="1"/>
              <a:t>label</a:t>
            </a:r>
            <a:r>
              <a:rPr lang="pt-BR" sz="1200" dirty="0"/>
              <a:t>&gt;</a:t>
            </a:r>
          </a:p>
          <a:p>
            <a:r>
              <a:rPr lang="pt-BR" sz="1200" dirty="0"/>
              <a:t>      &lt;input </a:t>
            </a:r>
            <a:r>
              <a:rPr lang="pt-BR" sz="1200" dirty="0" err="1"/>
              <a:t>type</a:t>
            </a:r>
            <a:r>
              <a:rPr lang="pt-BR" sz="1200" dirty="0"/>
              <a:t>="</a:t>
            </a:r>
            <a:r>
              <a:rPr lang="pt-BR" sz="1200" dirty="0" err="1"/>
              <a:t>password</a:t>
            </a:r>
            <a:r>
              <a:rPr lang="pt-BR" sz="1200" dirty="0"/>
              <a:t>"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b="1" dirty="0" err="1">
                <a:solidFill>
                  <a:schemeClr val="accent1"/>
                </a:solidFill>
              </a:rPr>
              <a:t>form-control</a:t>
            </a:r>
            <a:r>
              <a:rPr lang="pt-BR" sz="1200" dirty="0"/>
              <a:t>" id="</a:t>
            </a:r>
            <a:r>
              <a:rPr lang="pt-BR" sz="1200" dirty="0" err="1"/>
              <a:t>pwd</a:t>
            </a:r>
            <a:r>
              <a:rPr lang="pt-BR" sz="1200" dirty="0"/>
              <a:t>" </a:t>
            </a:r>
            <a:r>
              <a:rPr lang="pt-BR" sz="1200" dirty="0" err="1"/>
              <a:t>placeholder</a:t>
            </a:r>
            <a:r>
              <a:rPr lang="pt-BR" sz="1200" dirty="0"/>
              <a:t>="</a:t>
            </a:r>
            <a:r>
              <a:rPr lang="pt-BR" sz="1200" dirty="0" err="1"/>
              <a:t>Enter</a:t>
            </a:r>
            <a:r>
              <a:rPr lang="pt-BR" sz="1200" dirty="0"/>
              <a:t> </a:t>
            </a:r>
            <a:r>
              <a:rPr lang="pt-BR" sz="1200" dirty="0" err="1"/>
              <a:t>password</a:t>
            </a:r>
            <a:r>
              <a:rPr lang="pt-BR" sz="1200" dirty="0"/>
              <a:t>" </a:t>
            </a:r>
            <a:r>
              <a:rPr lang="pt-BR" sz="1200" dirty="0" err="1"/>
              <a:t>name</a:t>
            </a:r>
            <a:r>
              <a:rPr lang="pt-BR" sz="1200" dirty="0"/>
              <a:t>="</a:t>
            </a:r>
            <a:r>
              <a:rPr lang="pt-BR" sz="1200" dirty="0" err="1"/>
              <a:t>pwd</a:t>
            </a:r>
            <a:r>
              <a:rPr lang="pt-BR" sz="1200" dirty="0"/>
              <a:t>"&gt;</a:t>
            </a:r>
          </a:p>
          <a:p>
            <a:r>
              <a:rPr lang="pt-BR" sz="1200" dirty="0"/>
              <a:t>    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/>
              <a:t>checkbox</a:t>
            </a:r>
            <a:r>
              <a:rPr lang="pt-BR" sz="1200" dirty="0"/>
              <a:t>"&gt;</a:t>
            </a:r>
          </a:p>
          <a:p>
            <a:r>
              <a:rPr lang="pt-BR" sz="1200" dirty="0"/>
              <a:t>      &lt;</a:t>
            </a:r>
            <a:r>
              <a:rPr lang="pt-BR" sz="1200" dirty="0" err="1"/>
              <a:t>label</a:t>
            </a:r>
            <a:r>
              <a:rPr lang="pt-BR" sz="1200" dirty="0"/>
              <a:t>&gt;&lt;input </a:t>
            </a:r>
            <a:r>
              <a:rPr lang="pt-BR" sz="1200" dirty="0" err="1"/>
              <a:t>type</a:t>
            </a:r>
            <a:r>
              <a:rPr lang="pt-BR" sz="1200" dirty="0"/>
              <a:t>="</a:t>
            </a:r>
            <a:r>
              <a:rPr lang="pt-BR" sz="1200" dirty="0" err="1"/>
              <a:t>checkbox</a:t>
            </a:r>
            <a:r>
              <a:rPr lang="pt-BR" sz="1200" dirty="0"/>
              <a:t>" </a:t>
            </a:r>
            <a:r>
              <a:rPr lang="pt-BR" sz="1200" dirty="0" err="1"/>
              <a:t>name</a:t>
            </a:r>
            <a:r>
              <a:rPr lang="pt-BR" sz="1200" dirty="0"/>
              <a:t>="</a:t>
            </a:r>
            <a:r>
              <a:rPr lang="pt-BR" sz="1200" dirty="0" err="1"/>
              <a:t>remember</a:t>
            </a:r>
            <a:r>
              <a:rPr lang="pt-BR" sz="1200" dirty="0"/>
              <a:t>"&gt; </a:t>
            </a:r>
            <a:r>
              <a:rPr lang="pt-BR" sz="1200" dirty="0" err="1"/>
              <a:t>Remember</a:t>
            </a:r>
            <a:r>
              <a:rPr lang="pt-BR" sz="1200" dirty="0"/>
              <a:t> me&lt;/</a:t>
            </a:r>
            <a:r>
              <a:rPr lang="pt-BR" sz="1200" dirty="0" err="1"/>
              <a:t>label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</a:t>
            </a:r>
            <a:r>
              <a:rPr lang="pt-BR" sz="1200" dirty="0" err="1"/>
              <a:t>button</a:t>
            </a:r>
            <a:r>
              <a:rPr lang="pt-BR" sz="1200" dirty="0"/>
              <a:t> </a:t>
            </a:r>
            <a:r>
              <a:rPr lang="pt-BR" sz="1200" dirty="0" err="1"/>
              <a:t>type</a:t>
            </a:r>
            <a:r>
              <a:rPr lang="pt-BR" sz="1200" dirty="0"/>
              <a:t>="</a:t>
            </a:r>
            <a:r>
              <a:rPr lang="pt-BR" sz="1200" dirty="0" err="1"/>
              <a:t>submit</a:t>
            </a:r>
            <a:r>
              <a:rPr lang="pt-BR" sz="1200" dirty="0"/>
              <a:t>"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/>
              <a:t>btn</a:t>
            </a:r>
            <a:r>
              <a:rPr lang="pt-BR" sz="1200" dirty="0"/>
              <a:t> </a:t>
            </a:r>
            <a:r>
              <a:rPr lang="pt-BR" sz="1200" dirty="0" err="1"/>
              <a:t>btn</a:t>
            </a:r>
            <a:r>
              <a:rPr lang="pt-BR" sz="1200" dirty="0"/>
              <a:t>-default"&gt;</a:t>
            </a:r>
            <a:r>
              <a:rPr lang="pt-BR" sz="1200" dirty="0" err="1"/>
              <a:t>Submit</a:t>
            </a:r>
            <a:r>
              <a:rPr lang="pt-BR" sz="1200" dirty="0"/>
              <a:t>&lt;/</a:t>
            </a:r>
            <a:r>
              <a:rPr lang="pt-BR" sz="1200" dirty="0" err="1"/>
              <a:t>button</a:t>
            </a:r>
            <a:r>
              <a:rPr lang="pt-BR" sz="1200" dirty="0"/>
              <a:t>&gt;</a:t>
            </a:r>
          </a:p>
          <a:p>
            <a:r>
              <a:rPr lang="pt-BR" sz="1200" dirty="0"/>
              <a:t>  &lt;/</a:t>
            </a:r>
            <a:r>
              <a:rPr lang="pt-BR" sz="1200" dirty="0" err="1"/>
              <a:t>form</a:t>
            </a:r>
            <a:r>
              <a:rPr lang="pt-BR" sz="1200" dirty="0"/>
              <a:t>&gt;</a:t>
            </a:r>
          </a:p>
          <a:p>
            <a:r>
              <a:rPr lang="pt-BR" sz="1200" dirty="0"/>
              <a:t>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759438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Form</a:t>
            </a:r>
            <a:r>
              <a:rPr lang="pt-BR" dirty="0" smtClean="0"/>
              <a:t> </a:t>
            </a:r>
            <a:r>
              <a:rPr lang="pt-BR" dirty="0" err="1" smtClean="0"/>
              <a:t>InLine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79748" y="275336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chemeClr val="accent1"/>
                </a:solidFill>
              </a:rPr>
              <a:t>&lt;</a:t>
            </a:r>
            <a:r>
              <a:rPr lang="pt-BR" sz="1200" dirty="0" err="1">
                <a:solidFill>
                  <a:schemeClr val="accent1"/>
                </a:solidFill>
              </a:rPr>
              <a:t>div</a:t>
            </a:r>
            <a:r>
              <a:rPr lang="pt-BR" sz="1200" dirty="0">
                <a:solidFill>
                  <a:schemeClr val="accent1"/>
                </a:solidFill>
              </a:rPr>
              <a:t> </a:t>
            </a:r>
            <a:r>
              <a:rPr lang="pt-BR" sz="1200" dirty="0" err="1">
                <a:solidFill>
                  <a:schemeClr val="accent1"/>
                </a:solidFill>
              </a:rPr>
              <a:t>class</a:t>
            </a:r>
            <a:r>
              <a:rPr lang="pt-BR" sz="1200" dirty="0">
                <a:solidFill>
                  <a:schemeClr val="accent1"/>
                </a:solidFill>
              </a:rPr>
              <a:t>="container"&gt;</a:t>
            </a:r>
          </a:p>
          <a:p>
            <a:r>
              <a:rPr lang="pt-BR" sz="1200" dirty="0"/>
              <a:t>  &lt;h2&gt;</a:t>
            </a:r>
            <a:r>
              <a:rPr lang="pt-BR" sz="1200" dirty="0" err="1"/>
              <a:t>Inline</a:t>
            </a:r>
            <a:r>
              <a:rPr lang="pt-BR" sz="1200" dirty="0"/>
              <a:t> </a:t>
            </a:r>
            <a:r>
              <a:rPr lang="pt-BR" sz="1200" dirty="0" err="1"/>
              <a:t>form</a:t>
            </a:r>
            <a:r>
              <a:rPr lang="pt-BR" sz="1200" dirty="0"/>
              <a:t>&lt;/h2&gt;</a:t>
            </a:r>
          </a:p>
          <a:p>
            <a:r>
              <a:rPr lang="pt-BR" sz="1200" dirty="0"/>
              <a:t>  &lt;p&gt;</a:t>
            </a:r>
            <a:r>
              <a:rPr lang="pt-BR" sz="1200" dirty="0" err="1"/>
              <a:t>Make</a:t>
            </a:r>
            <a:r>
              <a:rPr lang="pt-BR" sz="1200" dirty="0"/>
              <a:t> </a:t>
            </a:r>
            <a:r>
              <a:rPr lang="pt-BR" sz="1200" dirty="0" err="1"/>
              <a:t>the</a:t>
            </a:r>
            <a:r>
              <a:rPr lang="pt-BR" sz="1200" dirty="0"/>
              <a:t> </a:t>
            </a:r>
            <a:r>
              <a:rPr lang="pt-BR" sz="1200" dirty="0" err="1"/>
              <a:t>viewport</a:t>
            </a:r>
            <a:r>
              <a:rPr lang="pt-BR" sz="1200" dirty="0"/>
              <a:t> </a:t>
            </a:r>
            <a:r>
              <a:rPr lang="pt-BR" sz="1200" dirty="0" err="1"/>
              <a:t>larger</a:t>
            </a:r>
            <a:r>
              <a:rPr lang="pt-BR" sz="1200" dirty="0"/>
              <a:t> </a:t>
            </a:r>
            <a:r>
              <a:rPr lang="pt-BR" sz="1200" dirty="0" err="1"/>
              <a:t>than</a:t>
            </a:r>
            <a:r>
              <a:rPr lang="pt-BR" sz="1200" dirty="0"/>
              <a:t> 768px </a:t>
            </a:r>
            <a:r>
              <a:rPr lang="pt-BR" sz="1200" dirty="0" err="1"/>
              <a:t>wide</a:t>
            </a:r>
            <a:r>
              <a:rPr lang="pt-BR" sz="1200" dirty="0"/>
              <a:t> </a:t>
            </a:r>
            <a:r>
              <a:rPr lang="pt-BR" sz="1200" dirty="0" err="1"/>
              <a:t>to</a:t>
            </a:r>
            <a:r>
              <a:rPr lang="pt-BR" sz="1200" dirty="0"/>
              <a:t> </a:t>
            </a:r>
            <a:r>
              <a:rPr lang="pt-BR" sz="1200" dirty="0" err="1"/>
              <a:t>see</a:t>
            </a:r>
            <a:r>
              <a:rPr lang="pt-BR" sz="1200" dirty="0"/>
              <a:t> </a:t>
            </a:r>
            <a:r>
              <a:rPr lang="pt-BR" sz="1200" dirty="0" err="1"/>
              <a:t>that</a:t>
            </a:r>
            <a:r>
              <a:rPr lang="pt-BR" sz="1200" dirty="0"/>
              <a:t> </a:t>
            </a:r>
            <a:r>
              <a:rPr lang="pt-BR" sz="1200" dirty="0" err="1"/>
              <a:t>all</a:t>
            </a:r>
            <a:r>
              <a:rPr lang="pt-BR" sz="1200" dirty="0"/>
              <a:t> </a:t>
            </a:r>
            <a:r>
              <a:rPr lang="pt-BR" sz="1200" dirty="0" err="1"/>
              <a:t>of</a:t>
            </a:r>
            <a:r>
              <a:rPr lang="pt-BR" sz="1200" dirty="0"/>
              <a:t> </a:t>
            </a:r>
            <a:r>
              <a:rPr lang="pt-BR" sz="1200" dirty="0" err="1"/>
              <a:t>the</a:t>
            </a:r>
            <a:r>
              <a:rPr lang="pt-BR" sz="1200" dirty="0"/>
              <a:t> </a:t>
            </a:r>
            <a:r>
              <a:rPr lang="pt-BR" sz="1200" dirty="0" err="1"/>
              <a:t>form</a:t>
            </a:r>
            <a:r>
              <a:rPr lang="pt-BR" sz="1200" dirty="0"/>
              <a:t> </a:t>
            </a:r>
            <a:r>
              <a:rPr lang="pt-BR" sz="1200" dirty="0" err="1"/>
              <a:t>elements</a:t>
            </a:r>
            <a:r>
              <a:rPr lang="pt-BR" sz="1200" dirty="0"/>
              <a:t> are </a:t>
            </a:r>
            <a:r>
              <a:rPr lang="pt-BR" sz="1200" dirty="0" err="1"/>
              <a:t>inline</a:t>
            </a:r>
            <a:r>
              <a:rPr lang="pt-BR" sz="1200" dirty="0"/>
              <a:t>, </a:t>
            </a:r>
            <a:r>
              <a:rPr lang="pt-BR" sz="1200" dirty="0" err="1"/>
              <a:t>left</a:t>
            </a:r>
            <a:r>
              <a:rPr lang="pt-BR" sz="1200" dirty="0"/>
              <a:t> </a:t>
            </a:r>
            <a:r>
              <a:rPr lang="pt-BR" sz="1200" dirty="0" err="1"/>
              <a:t>aligned</a:t>
            </a:r>
            <a:r>
              <a:rPr lang="pt-BR" sz="1200" dirty="0"/>
              <a:t>,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the</a:t>
            </a:r>
            <a:r>
              <a:rPr lang="pt-BR" sz="1200" dirty="0"/>
              <a:t> </a:t>
            </a:r>
            <a:r>
              <a:rPr lang="pt-BR" sz="1200" dirty="0" err="1"/>
              <a:t>labels</a:t>
            </a:r>
            <a:r>
              <a:rPr lang="pt-BR" sz="1200" dirty="0"/>
              <a:t> are </a:t>
            </a:r>
            <a:r>
              <a:rPr lang="pt-BR" sz="1200" dirty="0" err="1"/>
              <a:t>alongside</a:t>
            </a:r>
            <a:r>
              <a:rPr lang="pt-BR" sz="1200" dirty="0"/>
              <a:t>.&lt;/p&gt;</a:t>
            </a:r>
          </a:p>
          <a:p>
            <a:r>
              <a:rPr lang="pt-BR" sz="1200" dirty="0"/>
              <a:t>  &lt;</a:t>
            </a:r>
            <a:r>
              <a:rPr lang="pt-BR" sz="1200" b="1" dirty="0" err="1">
                <a:solidFill>
                  <a:schemeClr val="accent1"/>
                </a:solidFill>
              </a:rPr>
              <a:t>form</a:t>
            </a:r>
            <a:r>
              <a:rPr lang="pt-BR" sz="1200" b="1" dirty="0">
                <a:solidFill>
                  <a:schemeClr val="accent1"/>
                </a:solidFill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</a:rPr>
              <a:t>class</a:t>
            </a:r>
            <a:r>
              <a:rPr lang="pt-BR" sz="1200" b="1" dirty="0">
                <a:solidFill>
                  <a:schemeClr val="accent1"/>
                </a:solidFill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</a:rPr>
              <a:t>form-inline</a:t>
            </a:r>
            <a:r>
              <a:rPr lang="pt-BR" sz="1200" dirty="0"/>
              <a:t>" </a:t>
            </a:r>
            <a:r>
              <a:rPr lang="pt-BR" sz="1200" dirty="0" err="1"/>
              <a:t>action</a:t>
            </a:r>
            <a:r>
              <a:rPr lang="pt-BR" sz="1200" dirty="0"/>
              <a:t>="/</a:t>
            </a:r>
            <a:r>
              <a:rPr lang="pt-BR" sz="1200" dirty="0" err="1"/>
              <a:t>action_page.php</a:t>
            </a:r>
            <a:r>
              <a:rPr lang="pt-BR" sz="1200" dirty="0"/>
              <a:t>"&gt;</a:t>
            </a:r>
          </a:p>
          <a:p>
            <a:r>
              <a:rPr lang="pt-BR" sz="1200" dirty="0"/>
              <a:t>    </a:t>
            </a:r>
            <a:r>
              <a:rPr lang="pt-BR" sz="1200" dirty="0">
                <a:solidFill>
                  <a:schemeClr val="accent1"/>
                </a:solidFill>
              </a:rPr>
              <a:t>&lt;</a:t>
            </a:r>
            <a:r>
              <a:rPr lang="pt-BR" sz="1200" dirty="0" err="1">
                <a:solidFill>
                  <a:schemeClr val="accent1"/>
                </a:solidFill>
              </a:rPr>
              <a:t>div</a:t>
            </a:r>
            <a:r>
              <a:rPr lang="pt-BR" sz="1200" dirty="0">
                <a:solidFill>
                  <a:schemeClr val="accent1"/>
                </a:solidFill>
              </a:rPr>
              <a:t> </a:t>
            </a:r>
            <a:r>
              <a:rPr lang="pt-BR" sz="1200" dirty="0" err="1">
                <a:solidFill>
                  <a:schemeClr val="accent1"/>
                </a:solidFill>
              </a:rPr>
              <a:t>class</a:t>
            </a:r>
            <a:r>
              <a:rPr lang="pt-BR" sz="1200" dirty="0">
                <a:solidFill>
                  <a:schemeClr val="accent1"/>
                </a:solidFill>
              </a:rPr>
              <a:t>="</a:t>
            </a:r>
            <a:r>
              <a:rPr lang="pt-BR" sz="1200" dirty="0" err="1">
                <a:solidFill>
                  <a:schemeClr val="accent1"/>
                </a:solidFill>
              </a:rPr>
              <a:t>form-group</a:t>
            </a:r>
            <a:r>
              <a:rPr lang="pt-BR" sz="1200" dirty="0">
                <a:solidFill>
                  <a:schemeClr val="accent1"/>
                </a:solidFill>
              </a:rPr>
              <a:t>"&gt;</a:t>
            </a:r>
          </a:p>
          <a:p>
            <a:r>
              <a:rPr lang="pt-BR" sz="1200" dirty="0"/>
              <a:t>      &lt;</a:t>
            </a:r>
            <a:r>
              <a:rPr lang="pt-BR" sz="1200" dirty="0" err="1"/>
              <a:t>label</a:t>
            </a:r>
            <a:r>
              <a:rPr lang="pt-BR" sz="1200" dirty="0"/>
              <a:t> for="</a:t>
            </a:r>
            <a:r>
              <a:rPr lang="pt-BR" sz="1200" dirty="0" err="1"/>
              <a:t>email</a:t>
            </a:r>
            <a:r>
              <a:rPr lang="pt-BR" sz="1200" dirty="0"/>
              <a:t>"&gt;</a:t>
            </a:r>
            <a:r>
              <a:rPr lang="pt-BR" sz="1200" dirty="0" err="1"/>
              <a:t>Email</a:t>
            </a:r>
            <a:r>
              <a:rPr lang="pt-BR" sz="1200" dirty="0"/>
              <a:t>:&lt;/</a:t>
            </a:r>
            <a:r>
              <a:rPr lang="pt-BR" sz="1200" dirty="0" err="1"/>
              <a:t>label</a:t>
            </a:r>
            <a:r>
              <a:rPr lang="pt-BR" sz="1200" dirty="0"/>
              <a:t>&gt;</a:t>
            </a:r>
          </a:p>
          <a:p>
            <a:r>
              <a:rPr lang="pt-BR" sz="1200" dirty="0"/>
              <a:t>      &lt;input </a:t>
            </a:r>
            <a:r>
              <a:rPr lang="pt-BR" sz="1200" dirty="0" err="1"/>
              <a:t>type</a:t>
            </a:r>
            <a:r>
              <a:rPr lang="pt-BR" sz="1200" dirty="0"/>
              <a:t>="</a:t>
            </a:r>
            <a:r>
              <a:rPr lang="pt-BR" sz="1200" dirty="0" err="1"/>
              <a:t>email</a:t>
            </a:r>
            <a:r>
              <a:rPr lang="pt-BR" sz="1200" dirty="0"/>
              <a:t>" </a:t>
            </a:r>
            <a:r>
              <a:rPr lang="pt-BR" sz="1200" b="1" dirty="0" err="1">
                <a:solidFill>
                  <a:schemeClr val="accent1"/>
                </a:solidFill>
              </a:rPr>
              <a:t>class</a:t>
            </a:r>
            <a:r>
              <a:rPr lang="pt-BR" sz="1200" b="1" dirty="0">
                <a:solidFill>
                  <a:schemeClr val="accent1"/>
                </a:solidFill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</a:rPr>
              <a:t>form-control</a:t>
            </a:r>
            <a:r>
              <a:rPr lang="pt-BR" sz="1200" dirty="0"/>
              <a:t>" id="</a:t>
            </a:r>
            <a:r>
              <a:rPr lang="pt-BR" sz="1200" dirty="0" err="1"/>
              <a:t>email</a:t>
            </a:r>
            <a:r>
              <a:rPr lang="pt-BR" sz="1200" dirty="0"/>
              <a:t>" </a:t>
            </a:r>
            <a:r>
              <a:rPr lang="pt-BR" sz="1200" dirty="0" err="1"/>
              <a:t>placeholder</a:t>
            </a:r>
            <a:r>
              <a:rPr lang="pt-BR" sz="1200" dirty="0"/>
              <a:t>="</a:t>
            </a:r>
            <a:r>
              <a:rPr lang="pt-BR" sz="1200" dirty="0" err="1"/>
              <a:t>Enter</a:t>
            </a:r>
            <a:r>
              <a:rPr lang="pt-BR" sz="1200" dirty="0"/>
              <a:t> </a:t>
            </a:r>
            <a:r>
              <a:rPr lang="pt-BR" sz="1200" dirty="0" err="1"/>
              <a:t>email</a:t>
            </a:r>
            <a:r>
              <a:rPr lang="pt-BR" sz="1200" dirty="0"/>
              <a:t>" </a:t>
            </a:r>
            <a:r>
              <a:rPr lang="pt-BR" sz="1200" dirty="0" err="1"/>
              <a:t>name</a:t>
            </a:r>
            <a:r>
              <a:rPr lang="pt-BR" sz="1200" dirty="0"/>
              <a:t>="</a:t>
            </a:r>
            <a:r>
              <a:rPr lang="pt-BR" sz="1200" dirty="0" err="1"/>
              <a:t>email</a:t>
            </a:r>
            <a:r>
              <a:rPr lang="pt-BR" sz="1200" dirty="0"/>
              <a:t>"&gt;</a:t>
            </a:r>
          </a:p>
          <a:p>
            <a:r>
              <a:rPr lang="pt-BR" sz="1200" dirty="0"/>
              <a:t>    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/>
              <a:t>form-group</a:t>
            </a:r>
            <a:r>
              <a:rPr lang="pt-BR" sz="1200" dirty="0"/>
              <a:t>"&gt;</a:t>
            </a:r>
          </a:p>
          <a:p>
            <a:r>
              <a:rPr lang="pt-BR" sz="1200" dirty="0"/>
              <a:t>      &lt;</a:t>
            </a:r>
            <a:r>
              <a:rPr lang="pt-BR" sz="1200" dirty="0" err="1"/>
              <a:t>label</a:t>
            </a:r>
            <a:r>
              <a:rPr lang="pt-BR" sz="1200" dirty="0"/>
              <a:t> for="</a:t>
            </a:r>
            <a:r>
              <a:rPr lang="pt-BR" sz="1200" dirty="0" err="1"/>
              <a:t>pwd</a:t>
            </a:r>
            <a:r>
              <a:rPr lang="pt-BR" sz="1200" dirty="0"/>
              <a:t>"&gt;</a:t>
            </a:r>
            <a:r>
              <a:rPr lang="pt-BR" sz="1200" dirty="0" err="1"/>
              <a:t>Password</a:t>
            </a:r>
            <a:r>
              <a:rPr lang="pt-BR" sz="1200" dirty="0"/>
              <a:t>:&lt;/</a:t>
            </a:r>
            <a:r>
              <a:rPr lang="pt-BR" sz="1200" dirty="0" err="1"/>
              <a:t>label</a:t>
            </a:r>
            <a:r>
              <a:rPr lang="pt-BR" sz="1200" dirty="0"/>
              <a:t>&gt;</a:t>
            </a:r>
          </a:p>
          <a:p>
            <a:r>
              <a:rPr lang="pt-BR" sz="1200" dirty="0"/>
              <a:t>      &lt;input </a:t>
            </a:r>
            <a:r>
              <a:rPr lang="pt-BR" sz="1200" dirty="0" err="1"/>
              <a:t>type</a:t>
            </a:r>
            <a:r>
              <a:rPr lang="pt-BR" sz="1200" dirty="0"/>
              <a:t>="</a:t>
            </a:r>
            <a:r>
              <a:rPr lang="pt-BR" sz="1200" dirty="0" err="1"/>
              <a:t>password</a:t>
            </a:r>
            <a:r>
              <a:rPr lang="pt-BR" sz="1200" b="1" dirty="0">
                <a:solidFill>
                  <a:schemeClr val="accent1"/>
                </a:solidFill>
              </a:rPr>
              <a:t>" </a:t>
            </a:r>
            <a:r>
              <a:rPr lang="pt-BR" sz="1200" b="1" dirty="0" err="1">
                <a:solidFill>
                  <a:schemeClr val="accent1"/>
                </a:solidFill>
              </a:rPr>
              <a:t>class</a:t>
            </a:r>
            <a:r>
              <a:rPr lang="pt-BR" sz="1200" b="1" dirty="0">
                <a:solidFill>
                  <a:schemeClr val="accent1"/>
                </a:solidFill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</a:rPr>
              <a:t>form-control</a:t>
            </a:r>
            <a:r>
              <a:rPr lang="pt-BR" sz="1200" dirty="0"/>
              <a:t>" id="</a:t>
            </a:r>
            <a:r>
              <a:rPr lang="pt-BR" sz="1200" dirty="0" err="1"/>
              <a:t>pwd</a:t>
            </a:r>
            <a:r>
              <a:rPr lang="pt-BR" sz="1200" dirty="0"/>
              <a:t>" </a:t>
            </a:r>
            <a:r>
              <a:rPr lang="pt-BR" sz="1200" dirty="0" err="1"/>
              <a:t>placeholder</a:t>
            </a:r>
            <a:r>
              <a:rPr lang="pt-BR" sz="1200" dirty="0"/>
              <a:t>="</a:t>
            </a:r>
            <a:r>
              <a:rPr lang="pt-BR" sz="1200" dirty="0" err="1"/>
              <a:t>Enter</a:t>
            </a:r>
            <a:r>
              <a:rPr lang="pt-BR" sz="1200" dirty="0"/>
              <a:t> </a:t>
            </a:r>
            <a:r>
              <a:rPr lang="pt-BR" sz="1200" dirty="0" err="1"/>
              <a:t>password</a:t>
            </a:r>
            <a:r>
              <a:rPr lang="pt-BR" sz="1200" dirty="0"/>
              <a:t>" </a:t>
            </a:r>
            <a:r>
              <a:rPr lang="pt-BR" sz="1200" dirty="0" err="1"/>
              <a:t>name</a:t>
            </a:r>
            <a:r>
              <a:rPr lang="pt-BR" sz="1200" dirty="0"/>
              <a:t>="</a:t>
            </a:r>
            <a:r>
              <a:rPr lang="pt-BR" sz="1200" dirty="0" err="1"/>
              <a:t>pwd</a:t>
            </a:r>
            <a:r>
              <a:rPr lang="pt-BR" sz="1200" dirty="0"/>
              <a:t>"&gt;</a:t>
            </a:r>
          </a:p>
          <a:p>
            <a:r>
              <a:rPr lang="pt-BR" sz="1200" dirty="0"/>
              <a:t>    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/>
              <a:t>checkbox</a:t>
            </a:r>
            <a:r>
              <a:rPr lang="pt-BR" sz="1200" dirty="0"/>
              <a:t>"&gt;</a:t>
            </a:r>
          </a:p>
          <a:p>
            <a:r>
              <a:rPr lang="pt-BR" sz="1200" dirty="0"/>
              <a:t>      &lt;</a:t>
            </a:r>
            <a:r>
              <a:rPr lang="pt-BR" sz="1200" dirty="0" err="1"/>
              <a:t>label</a:t>
            </a:r>
            <a:r>
              <a:rPr lang="pt-BR" sz="1200" dirty="0"/>
              <a:t>&gt;&lt;input </a:t>
            </a:r>
            <a:r>
              <a:rPr lang="pt-BR" sz="1200" dirty="0" err="1"/>
              <a:t>type</a:t>
            </a:r>
            <a:r>
              <a:rPr lang="pt-BR" sz="1200" dirty="0"/>
              <a:t>="</a:t>
            </a:r>
            <a:r>
              <a:rPr lang="pt-BR" sz="1200" dirty="0" err="1"/>
              <a:t>checkbox</a:t>
            </a:r>
            <a:r>
              <a:rPr lang="pt-BR" sz="1200" dirty="0"/>
              <a:t>" </a:t>
            </a:r>
            <a:r>
              <a:rPr lang="pt-BR" sz="1200" dirty="0" err="1"/>
              <a:t>name</a:t>
            </a:r>
            <a:r>
              <a:rPr lang="pt-BR" sz="1200" dirty="0"/>
              <a:t>="</a:t>
            </a:r>
            <a:r>
              <a:rPr lang="pt-BR" sz="1200" dirty="0" err="1"/>
              <a:t>remember</a:t>
            </a:r>
            <a:r>
              <a:rPr lang="pt-BR" sz="1200" dirty="0"/>
              <a:t>"&gt; </a:t>
            </a:r>
            <a:r>
              <a:rPr lang="pt-BR" sz="1200" dirty="0" err="1"/>
              <a:t>Remember</a:t>
            </a:r>
            <a:r>
              <a:rPr lang="pt-BR" sz="1200" dirty="0"/>
              <a:t> me&lt;/</a:t>
            </a:r>
            <a:r>
              <a:rPr lang="pt-BR" sz="1200" dirty="0" err="1"/>
              <a:t>label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</a:t>
            </a:r>
            <a:r>
              <a:rPr lang="pt-BR" sz="1200" dirty="0" err="1"/>
              <a:t>button</a:t>
            </a:r>
            <a:r>
              <a:rPr lang="pt-BR" sz="1200" dirty="0"/>
              <a:t> </a:t>
            </a:r>
            <a:r>
              <a:rPr lang="pt-BR" sz="1200" dirty="0" err="1"/>
              <a:t>type</a:t>
            </a:r>
            <a:r>
              <a:rPr lang="pt-BR" sz="1200" dirty="0"/>
              <a:t>="</a:t>
            </a:r>
            <a:r>
              <a:rPr lang="pt-BR" sz="1200" dirty="0" err="1"/>
              <a:t>submit</a:t>
            </a:r>
            <a:r>
              <a:rPr lang="pt-BR" sz="1200" dirty="0"/>
              <a:t>"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/>
              <a:t>btn</a:t>
            </a:r>
            <a:r>
              <a:rPr lang="pt-BR" sz="1200" dirty="0"/>
              <a:t> </a:t>
            </a:r>
            <a:r>
              <a:rPr lang="pt-BR" sz="1200" dirty="0" err="1"/>
              <a:t>btn</a:t>
            </a:r>
            <a:r>
              <a:rPr lang="pt-BR" sz="1200" dirty="0"/>
              <a:t>-default"&gt;</a:t>
            </a:r>
            <a:r>
              <a:rPr lang="pt-BR" sz="1200" dirty="0" err="1"/>
              <a:t>Submit</a:t>
            </a:r>
            <a:r>
              <a:rPr lang="pt-BR" sz="1200" dirty="0"/>
              <a:t>&lt;/</a:t>
            </a:r>
            <a:r>
              <a:rPr lang="pt-BR" sz="1200" dirty="0" err="1"/>
              <a:t>button</a:t>
            </a:r>
            <a:r>
              <a:rPr lang="pt-BR" sz="1200" dirty="0"/>
              <a:t>&gt;</a:t>
            </a:r>
          </a:p>
          <a:p>
            <a:r>
              <a:rPr lang="pt-BR" sz="1200" dirty="0"/>
              <a:t>  &lt;/</a:t>
            </a:r>
            <a:r>
              <a:rPr lang="pt-BR" sz="1200" dirty="0" err="1"/>
              <a:t>form</a:t>
            </a:r>
            <a:r>
              <a:rPr lang="pt-BR" sz="1200" dirty="0"/>
              <a:t>&gt;</a:t>
            </a:r>
          </a:p>
          <a:p>
            <a:r>
              <a:rPr lang="pt-BR" sz="1200" dirty="0"/>
              <a:t>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683" y="2884288"/>
            <a:ext cx="5035267" cy="105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78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Form</a:t>
            </a:r>
            <a:r>
              <a:rPr lang="pt-BR" dirty="0" smtClean="0"/>
              <a:t> horizontal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7706067" y="2465713"/>
            <a:ext cx="4143556" cy="402747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label</a:t>
            </a:r>
            <a:r>
              <a:rPr lang="pt-BR" dirty="0" smtClean="0"/>
              <a:t> é alinhado ao campo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55112" y="1865850"/>
            <a:ext cx="863878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accent1"/>
                </a:solidFill>
              </a:rPr>
              <a:t>&lt;</a:t>
            </a:r>
            <a:r>
              <a:rPr lang="pt-BR" sz="1200" dirty="0" err="1">
                <a:solidFill>
                  <a:schemeClr val="accent1"/>
                </a:solidFill>
              </a:rPr>
              <a:t>div</a:t>
            </a:r>
            <a:r>
              <a:rPr lang="pt-BR" sz="1200" dirty="0">
                <a:solidFill>
                  <a:schemeClr val="accent1"/>
                </a:solidFill>
              </a:rPr>
              <a:t> </a:t>
            </a:r>
            <a:r>
              <a:rPr lang="pt-BR" sz="1200" dirty="0" err="1">
                <a:solidFill>
                  <a:schemeClr val="accent1"/>
                </a:solidFill>
              </a:rPr>
              <a:t>class</a:t>
            </a:r>
            <a:r>
              <a:rPr lang="pt-BR" sz="1200" dirty="0">
                <a:solidFill>
                  <a:schemeClr val="accent1"/>
                </a:solidFill>
              </a:rPr>
              <a:t>="container"&gt;</a:t>
            </a:r>
          </a:p>
          <a:p>
            <a:r>
              <a:rPr lang="pt-BR" sz="1200" dirty="0"/>
              <a:t>  &lt;h2&gt;Horizontal </a:t>
            </a:r>
            <a:r>
              <a:rPr lang="pt-BR" sz="1200" dirty="0" err="1"/>
              <a:t>form</a:t>
            </a:r>
            <a:r>
              <a:rPr lang="pt-BR" sz="1200" dirty="0"/>
              <a:t>&lt;/h2&gt;</a:t>
            </a:r>
          </a:p>
          <a:p>
            <a:r>
              <a:rPr lang="pt-BR" sz="1200" dirty="0"/>
              <a:t>  &lt;</a:t>
            </a:r>
            <a:r>
              <a:rPr lang="pt-BR" sz="1200" dirty="0" err="1"/>
              <a:t>form</a:t>
            </a:r>
            <a:r>
              <a:rPr lang="pt-BR" sz="1200" dirty="0"/>
              <a:t> </a:t>
            </a:r>
            <a:r>
              <a:rPr lang="pt-BR" sz="1200" b="1" dirty="0" err="1">
                <a:solidFill>
                  <a:schemeClr val="accent1"/>
                </a:solidFill>
              </a:rPr>
              <a:t>class</a:t>
            </a:r>
            <a:r>
              <a:rPr lang="pt-BR" sz="1200" b="1" dirty="0">
                <a:solidFill>
                  <a:schemeClr val="accent1"/>
                </a:solidFill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</a:rPr>
              <a:t>form</a:t>
            </a:r>
            <a:r>
              <a:rPr lang="pt-BR" sz="1200" b="1" dirty="0">
                <a:solidFill>
                  <a:schemeClr val="accent1"/>
                </a:solidFill>
              </a:rPr>
              <a:t>-horizontal" </a:t>
            </a:r>
            <a:r>
              <a:rPr lang="pt-BR" sz="1200" dirty="0" err="1"/>
              <a:t>action</a:t>
            </a:r>
            <a:r>
              <a:rPr lang="pt-BR" sz="1200" dirty="0"/>
              <a:t>="/</a:t>
            </a:r>
            <a:r>
              <a:rPr lang="pt-BR" sz="1200" dirty="0" err="1"/>
              <a:t>action_page.php</a:t>
            </a:r>
            <a:r>
              <a:rPr lang="pt-BR" sz="1200" dirty="0"/>
              <a:t>"&gt;</a:t>
            </a:r>
          </a:p>
          <a:p>
            <a:r>
              <a:rPr lang="pt-BR" sz="1200" dirty="0"/>
              <a:t>    </a:t>
            </a:r>
            <a:r>
              <a:rPr lang="pt-BR" sz="1200" dirty="0">
                <a:solidFill>
                  <a:schemeClr val="accent1"/>
                </a:solidFill>
              </a:rPr>
              <a:t>&lt;</a:t>
            </a:r>
            <a:r>
              <a:rPr lang="pt-BR" sz="1200" dirty="0" err="1">
                <a:solidFill>
                  <a:schemeClr val="accent1"/>
                </a:solidFill>
              </a:rPr>
              <a:t>div</a:t>
            </a:r>
            <a:r>
              <a:rPr lang="pt-BR" sz="1200" dirty="0">
                <a:solidFill>
                  <a:schemeClr val="accent1"/>
                </a:solidFill>
              </a:rPr>
              <a:t> </a:t>
            </a:r>
            <a:r>
              <a:rPr lang="pt-BR" sz="1200" dirty="0" err="1">
                <a:solidFill>
                  <a:schemeClr val="accent1"/>
                </a:solidFill>
              </a:rPr>
              <a:t>class</a:t>
            </a:r>
            <a:r>
              <a:rPr lang="pt-BR" sz="1200" dirty="0">
                <a:solidFill>
                  <a:schemeClr val="accent1"/>
                </a:solidFill>
              </a:rPr>
              <a:t>="</a:t>
            </a:r>
            <a:r>
              <a:rPr lang="pt-BR" sz="1200" dirty="0" err="1">
                <a:solidFill>
                  <a:schemeClr val="accent1"/>
                </a:solidFill>
              </a:rPr>
              <a:t>form-group</a:t>
            </a:r>
            <a:r>
              <a:rPr lang="pt-BR" sz="1200" dirty="0">
                <a:solidFill>
                  <a:schemeClr val="accent1"/>
                </a:solidFill>
              </a:rPr>
              <a:t>"&gt;</a:t>
            </a:r>
          </a:p>
          <a:p>
            <a:r>
              <a:rPr lang="pt-BR" sz="1200" dirty="0"/>
              <a:t>      &lt;</a:t>
            </a:r>
            <a:r>
              <a:rPr lang="pt-BR" sz="1200" dirty="0" err="1"/>
              <a:t>label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/>
              <a:t>control-label</a:t>
            </a:r>
            <a:r>
              <a:rPr lang="pt-BR" sz="1200" dirty="0"/>
              <a:t> col-sm-2" for="</a:t>
            </a:r>
            <a:r>
              <a:rPr lang="pt-BR" sz="1200" dirty="0" err="1"/>
              <a:t>email</a:t>
            </a:r>
            <a:r>
              <a:rPr lang="pt-BR" sz="1200" dirty="0"/>
              <a:t>"&gt;</a:t>
            </a:r>
            <a:r>
              <a:rPr lang="pt-BR" sz="1200" dirty="0" err="1"/>
              <a:t>Email</a:t>
            </a:r>
            <a:r>
              <a:rPr lang="pt-BR" sz="1200" dirty="0"/>
              <a:t>:&lt;/</a:t>
            </a:r>
            <a:r>
              <a:rPr lang="pt-BR" sz="1200" dirty="0" err="1"/>
              <a:t>label</a:t>
            </a:r>
            <a:r>
              <a:rPr lang="pt-BR" sz="1200" dirty="0"/>
              <a:t>&gt;</a:t>
            </a:r>
          </a:p>
          <a:p>
            <a:r>
              <a:rPr lang="pt-BR" sz="1200" dirty="0"/>
              <a:t>  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="col-sm-10"&gt;</a:t>
            </a:r>
          </a:p>
          <a:p>
            <a:r>
              <a:rPr lang="pt-BR" sz="1200" dirty="0"/>
              <a:t>        &lt;input </a:t>
            </a:r>
            <a:r>
              <a:rPr lang="pt-BR" sz="1200" dirty="0" err="1"/>
              <a:t>type</a:t>
            </a:r>
            <a:r>
              <a:rPr lang="pt-BR" sz="1200" dirty="0"/>
              <a:t>="</a:t>
            </a:r>
            <a:r>
              <a:rPr lang="pt-BR" sz="1200" dirty="0" err="1"/>
              <a:t>email</a:t>
            </a:r>
            <a:r>
              <a:rPr lang="pt-BR" sz="1200" b="1" dirty="0">
                <a:solidFill>
                  <a:schemeClr val="accent1"/>
                </a:solidFill>
              </a:rPr>
              <a:t>" </a:t>
            </a:r>
            <a:r>
              <a:rPr lang="pt-BR" sz="1200" b="1" dirty="0" err="1">
                <a:solidFill>
                  <a:schemeClr val="accent1"/>
                </a:solidFill>
              </a:rPr>
              <a:t>class</a:t>
            </a:r>
            <a:r>
              <a:rPr lang="pt-BR" sz="1200" b="1" dirty="0">
                <a:solidFill>
                  <a:schemeClr val="accent1"/>
                </a:solidFill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</a:rPr>
              <a:t>form-control</a:t>
            </a:r>
            <a:r>
              <a:rPr lang="pt-BR" sz="1200" dirty="0"/>
              <a:t>" id="</a:t>
            </a:r>
            <a:r>
              <a:rPr lang="pt-BR" sz="1200" dirty="0" err="1"/>
              <a:t>email</a:t>
            </a:r>
            <a:r>
              <a:rPr lang="pt-BR" sz="1200" dirty="0"/>
              <a:t>" </a:t>
            </a:r>
            <a:r>
              <a:rPr lang="pt-BR" sz="1200" dirty="0" err="1"/>
              <a:t>placeholder</a:t>
            </a:r>
            <a:r>
              <a:rPr lang="pt-BR" sz="1200" dirty="0"/>
              <a:t>="</a:t>
            </a:r>
            <a:r>
              <a:rPr lang="pt-BR" sz="1200" dirty="0" err="1"/>
              <a:t>Enter</a:t>
            </a:r>
            <a:r>
              <a:rPr lang="pt-BR" sz="1200" dirty="0"/>
              <a:t> </a:t>
            </a:r>
            <a:r>
              <a:rPr lang="pt-BR" sz="1200" dirty="0" err="1"/>
              <a:t>email</a:t>
            </a:r>
            <a:r>
              <a:rPr lang="pt-BR" sz="1200" dirty="0"/>
              <a:t>" </a:t>
            </a:r>
            <a:r>
              <a:rPr lang="pt-BR" sz="1200" dirty="0" err="1"/>
              <a:t>name</a:t>
            </a:r>
            <a:r>
              <a:rPr lang="pt-BR" sz="1200" dirty="0"/>
              <a:t>="</a:t>
            </a:r>
            <a:r>
              <a:rPr lang="pt-BR" sz="1200" dirty="0" err="1"/>
              <a:t>email</a:t>
            </a:r>
            <a:r>
              <a:rPr lang="pt-BR" sz="1200" dirty="0"/>
              <a:t>"&gt;</a:t>
            </a:r>
          </a:p>
          <a:p>
            <a:r>
              <a:rPr lang="pt-BR" sz="1200" dirty="0"/>
              <a:t>      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/>
              <a:t>form-group</a:t>
            </a:r>
            <a:r>
              <a:rPr lang="pt-BR" sz="1200" dirty="0"/>
              <a:t>"&gt;</a:t>
            </a:r>
          </a:p>
          <a:p>
            <a:r>
              <a:rPr lang="pt-BR" sz="1200" dirty="0"/>
              <a:t>      &lt;</a:t>
            </a:r>
            <a:r>
              <a:rPr lang="pt-BR" sz="1200" dirty="0" err="1"/>
              <a:t>label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/>
              <a:t>control-label</a:t>
            </a:r>
            <a:r>
              <a:rPr lang="pt-BR" sz="1200" dirty="0"/>
              <a:t> col-sm-2" for="</a:t>
            </a:r>
            <a:r>
              <a:rPr lang="pt-BR" sz="1200" dirty="0" err="1"/>
              <a:t>pwd</a:t>
            </a:r>
            <a:r>
              <a:rPr lang="pt-BR" sz="1200" dirty="0"/>
              <a:t>"&gt;</a:t>
            </a:r>
            <a:r>
              <a:rPr lang="pt-BR" sz="1200" dirty="0" err="1"/>
              <a:t>Password</a:t>
            </a:r>
            <a:r>
              <a:rPr lang="pt-BR" sz="1200" dirty="0"/>
              <a:t>:&lt;/</a:t>
            </a:r>
            <a:r>
              <a:rPr lang="pt-BR" sz="1200" dirty="0" err="1"/>
              <a:t>label</a:t>
            </a:r>
            <a:r>
              <a:rPr lang="pt-BR" sz="1200" dirty="0"/>
              <a:t>&gt;</a:t>
            </a:r>
          </a:p>
          <a:p>
            <a:r>
              <a:rPr lang="pt-BR" sz="1200" dirty="0"/>
              <a:t>  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="col-sm-10"&gt;          </a:t>
            </a:r>
          </a:p>
          <a:p>
            <a:r>
              <a:rPr lang="pt-BR" sz="1200" dirty="0"/>
              <a:t>        &lt;input </a:t>
            </a:r>
            <a:r>
              <a:rPr lang="pt-BR" sz="1200" dirty="0" err="1"/>
              <a:t>type</a:t>
            </a:r>
            <a:r>
              <a:rPr lang="pt-BR" sz="1200" dirty="0"/>
              <a:t>="</a:t>
            </a:r>
            <a:r>
              <a:rPr lang="pt-BR" sz="1200" dirty="0" err="1"/>
              <a:t>password</a:t>
            </a:r>
            <a:r>
              <a:rPr lang="pt-BR" sz="1200" b="1" dirty="0">
                <a:solidFill>
                  <a:schemeClr val="accent1"/>
                </a:solidFill>
              </a:rPr>
              <a:t>" </a:t>
            </a:r>
            <a:r>
              <a:rPr lang="pt-BR" sz="1200" b="1" dirty="0" err="1">
                <a:solidFill>
                  <a:schemeClr val="accent1"/>
                </a:solidFill>
              </a:rPr>
              <a:t>class</a:t>
            </a:r>
            <a:r>
              <a:rPr lang="pt-BR" sz="1200" b="1" dirty="0">
                <a:solidFill>
                  <a:schemeClr val="accent1"/>
                </a:solidFill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</a:rPr>
              <a:t>form-control</a:t>
            </a:r>
            <a:r>
              <a:rPr lang="pt-BR" sz="1200" dirty="0"/>
              <a:t>" id="</a:t>
            </a:r>
            <a:r>
              <a:rPr lang="pt-BR" sz="1200" dirty="0" err="1"/>
              <a:t>pwd</a:t>
            </a:r>
            <a:r>
              <a:rPr lang="pt-BR" sz="1200" dirty="0"/>
              <a:t>" </a:t>
            </a:r>
            <a:r>
              <a:rPr lang="pt-BR" sz="1200" dirty="0" err="1"/>
              <a:t>placeholder</a:t>
            </a:r>
            <a:r>
              <a:rPr lang="pt-BR" sz="1200" dirty="0"/>
              <a:t>="</a:t>
            </a:r>
            <a:r>
              <a:rPr lang="pt-BR" sz="1200" dirty="0" err="1"/>
              <a:t>Enter</a:t>
            </a:r>
            <a:r>
              <a:rPr lang="pt-BR" sz="1200" dirty="0"/>
              <a:t> </a:t>
            </a:r>
            <a:r>
              <a:rPr lang="pt-BR" sz="1200" dirty="0" err="1"/>
              <a:t>password</a:t>
            </a:r>
            <a:r>
              <a:rPr lang="pt-BR" sz="1200" dirty="0"/>
              <a:t>" </a:t>
            </a:r>
            <a:r>
              <a:rPr lang="pt-BR" sz="1200" dirty="0" err="1"/>
              <a:t>name</a:t>
            </a:r>
            <a:r>
              <a:rPr lang="pt-BR" sz="1200" dirty="0"/>
              <a:t>="</a:t>
            </a:r>
            <a:r>
              <a:rPr lang="pt-BR" sz="1200" dirty="0" err="1"/>
              <a:t>pwd</a:t>
            </a:r>
            <a:r>
              <a:rPr lang="pt-BR" sz="1200" dirty="0"/>
              <a:t>"&gt;</a:t>
            </a:r>
          </a:p>
          <a:p>
            <a:r>
              <a:rPr lang="pt-BR" sz="1200" dirty="0"/>
              <a:t>      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/>
              <a:t>form-group</a:t>
            </a:r>
            <a:r>
              <a:rPr lang="pt-BR" sz="1200" dirty="0"/>
              <a:t>"&gt;        </a:t>
            </a:r>
          </a:p>
          <a:p>
            <a:r>
              <a:rPr lang="pt-BR" sz="1200" dirty="0"/>
              <a:t>  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="col-sm-offset-2 col-sm-10"&gt;</a:t>
            </a:r>
          </a:p>
          <a:p>
            <a:r>
              <a:rPr lang="pt-BR" sz="1200" dirty="0"/>
              <a:t>    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/>
              <a:t>checkbox</a:t>
            </a:r>
            <a:r>
              <a:rPr lang="pt-BR" sz="1200" dirty="0"/>
              <a:t>"&gt;</a:t>
            </a:r>
          </a:p>
          <a:p>
            <a:r>
              <a:rPr lang="pt-BR" sz="1200" dirty="0"/>
              <a:t>          &lt;</a:t>
            </a:r>
            <a:r>
              <a:rPr lang="pt-BR" sz="1200" dirty="0" err="1"/>
              <a:t>label</a:t>
            </a:r>
            <a:r>
              <a:rPr lang="pt-BR" sz="1200" dirty="0"/>
              <a:t>&gt;&lt;input </a:t>
            </a:r>
            <a:r>
              <a:rPr lang="pt-BR" sz="1200" dirty="0" err="1"/>
              <a:t>type</a:t>
            </a:r>
            <a:r>
              <a:rPr lang="pt-BR" sz="1200" dirty="0"/>
              <a:t>="</a:t>
            </a:r>
            <a:r>
              <a:rPr lang="pt-BR" sz="1200" dirty="0" err="1"/>
              <a:t>checkbox</a:t>
            </a:r>
            <a:r>
              <a:rPr lang="pt-BR" sz="1200" dirty="0"/>
              <a:t>" </a:t>
            </a:r>
            <a:r>
              <a:rPr lang="pt-BR" sz="1200" dirty="0" err="1"/>
              <a:t>name</a:t>
            </a:r>
            <a:r>
              <a:rPr lang="pt-BR" sz="1200" dirty="0"/>
              <a:t>="</a:t>
            </a:r>
            <a:r>
              <a:rPr lang="pt-BR" sz="1200" dirty="0" err="1"/>
              <a:t>remember</a:t>
            </a:r>
            <a:r>
              <a:rPr lang="pt-BR" sz="1200" dirty="0"/>
              <a:t>"&gt; </a:t>
            </a:r>
            <a:r>
              <a:rPr lang="pt-BR" sz="1200" dirty="0" err="1"/>
              <a:t>Remember</a:t>
            </a:r>
            <a:r>
              <a:rPr lang="pt-BR" sz="1200" dirty="0"/>
              <a:t> me&lt;/</a:t>
            </a:r>
            <a:r>
              <a:rPr lang="pt-BR" sz="1200" dirty="0" err="1"/>
              <a:t>label</a:t>
            </a:r>
            <a:r>
              <a:rPr lang="pt-BR" sz="1200" dirty="0"/>
              <a:t>&gt;</a:t>
            </a:r>
          </a:p>
          <a:p>
            <a:r>
              <a:rPr lang="pt-BR" sz="1200" dirty="0"/>
              <a:t>        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    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/>
              <a:t>form-group</a:t>
            </a:r>
            <a:r>
              <a:rPr lang="pt-BR" sz="1200" dirty="0"/>
              <a:t>"&gt;        </a:t>
            </a:r>
          </a:p>
          <a:p>
            <a:r>
              <a:rPr lang="pt-BR" sz="1200" dirty="0"/>
              <a:t>  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="col-sm-offset-2 col-sm-10"&gt;</a:t>
            </a:r>
          </a:p>
          <a:p>
            <a:r>
              <a:rPr lang="pt-BR" sz="1200" dirty="0"/>
              <a:t>        &lt;</a:t>
            </a:r>
            <a:r>
              <a:rPr lang="pt-BR" sz="1200" dirty="0" err="1"/>
              <a:t>button</a:t>
            </a:r>
            <a:r>
              <a:rPr lang="pt-BR" sz="1200" dirty="0"/>
              <a:t> </a:t>
            </a:r>
            <a:r>
              <a:rPr lang="pt-BR" sz="1200" dirty="0" err="1"/>
              <a:t>type</a:t>
            </a:r>
            <a:r>
              <a:rPr lang="pt-BR" sz="1200" dirty="0"/>
              <a:t>="</a:t>
            </a:r>
            <a:r>
              <a:rPr lang="pt-BR" sz="1200" dirty="0" err="1"/>
              <a:t>submit</a:t>
            </a:r>
            <a:r>
              <a:rPr lang="pt-BR" sz="1200" dirty="0"/>
              <a:t>"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/>
              <a:t>btn</a:t>
            </a:r>
            <a:r>
              <a:rPr lang="pt-BR" sz="1200" dirty="0"/>
              <a:t> </a:t>
            </a:r>
            <a:r>
              <a:rPr lang="pt-BR" sz="1200" dirty="0" err="1"/>
              <a:t>btn</a:t>
            </a:r>
            <a:r>
              <a:rPr lang="pt-BR" sz="1200" dirty="0"/>
              <a:t>-default"&gt;</a:t>
            </a:r>
            <a:r>
              <a:rPr lang="pt-BR" sz="1200" dirty="0" err="1"/>
              <a:t>Submit</a:t>
            </a:r>
            <a:r>
              <a:rPr lang="pt-BR" sz="1200" dirty="0"/>
              <a:t>&lt;/</a:t>
            </a:r>
            <a:r>
              <a:rPr lang="pt-BR" sz="1200" dirty="0" err="1"/>
              <a:t>button</a:t>
            </a:r>
            <a:r>
              <a:rPr lang="pt-BR" sz="1200" dirty="0"/>
              <a:t>&gt;</a:t>
            </a:r>
          </a:p>
          <a:p>
            <a:r>
              <a:rPr lang="pt-BR" sz="1200" dirty="0"/>
              <a:t>      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&lt;/</a:t>
            </a:r>
            <a:r>
              <a:rPr lang="pt-BR" sz="1200" dirty="0" err="1"/>
              <a:t>form</a:t>
            </a:r>
            <a:r>
              <a:rPr lang="pt-BR" sz="1200" dirty="0"/>
              <a:t>&gt;</a:t>
            </a:r>
          </a:p>
          <a:p>
            <a:r>
              <a:rPr lang="pt-BR" sz="1200" dirty="0"/>
              <a:t>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950" y="4417707"/>
            <a:ext cx="5266673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287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Controles dos 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01041" y="2357618"/>
            <a:ext cx="11185743" cy="1312508"/>
          </a:xfrm>
        </p:spPr>
        <p:txBody>
          <a:bodyPr>
            <a:normAutofit/>
          </a:bodyPr>
          <a:lstStyle/>
          <a:p>
            <a:r>
              <a:rPr lang="pt-BR" sz="1400" dirty="0" smtClean="0"/>
              <a:t>O </a:t>
            </a:r>
            <a:r>
              <a:rPr lang="pt-BR" sz="1400" dirty="0" err="1" smtClean="0"/>
              <a:t>BootStrap</a:t>
            </a:r>
            <a:r>
              <a:rPr lang="pt-BR" sz="1400" dirty="0" smtClean="0"/>
              <a:t> pode ser aplicado a diversos controles do formulário: input, </a:t>
            </a:r>
            <a:r>
              <a:rPr lang="pt-BR" sz="1400" dirty="0" err="1" smtClean="0"/>
              <a:t>textarea</a:t>
            </a:r>
            <a:r>
              <a:rPr lang="pt-BR" sz="1400" dirty="0" smtClean="0"/>
              <a:t>, </a:t>
            </a:r>
            <a:r>
              <a:rPr lang="pt-BR" sz="1400" dirty="0" err="1" smtClean="0"/>
              <a:t>checkbox</a:t>
            </a:r>
            <a:r>
              <a:rPr lang="pt-BR" sz="1400" dirty="0" smtClean="0"/>
              <a:t>, radio, </a:t>
            </a:r>
            <a:r>
              <a:rPr lang="pt-BR" sz="1400" dirty="0" err="1" smtClean="0"/>
              <a:t>select</a:t>
            </a:r>
            <a:r>
              <a:rPr lang="pt-BR" sz="1400" dirty="0" smtClean="0"/>
              <a:t>  e suas variações ex. </a:t>
            </a:r>
            <a:r>
              <a:rPr lang="en-US" sz="1400" dirty="0"/>
              <a:t>text, password, </a:t>
            </a:r>
            <a:r>
              <a:rPr lang="en-US" sz="1400" dirty="0" err="1"/>
              <a:t>datetime</a:t>
            </a:r>
            <a:r>
              <a:rPr lang="en-US" sz="1400" dirty="0"/>
              <a:t>, </a:t>
            </a:r>
            <a:r>
              <a:rPr lang="en-US" sz="1400" dirty="0" err="1"/>
              <a:t>datetime</a:t>
            </a:r>
            <a:r>
              <a:rPr lang="en-US" sz="1400" dirty="0"/>
              <a:t>-local, date, month, time, week, number, email, </a:t>
            </a:r>
            <a:r>
              <a:rPr lang="en-US" sz="1400" dirty="0" err="1"/>
              <a:t>url</a:t>
            </a:r>
            <a:r>
              <a:rPr lang="en-US" sz="1400" dirty="0"/>
              <a:t>, search, </a:t>
            </a:r>
            <a:r>
              <a:rPr lang="en-US" sz="1400" dirty="0" err="1"/>
              <a:t>tel</a:t>
            </a:r>
            <a:r>
              <a:rPr lang="en-US" sz="1400" dirty="0"/>
              <a:t>, and </a:t>
            </a:r>
            <a:r>
              <a:rPr lang="en-US" sz="1400" dirty="0" smtClean="0"/>
              <a:t>color</a:t>
            </a:r>
          </a:p>
          <a:p>
            <a:r>
              <a:rPr lang="en-US" sz="1400" dirty="0" smtClean="0"/>
              <a:t>É </a:t>
            </a:r>
            <a:r>
              <a:rPr lang="en-US" sz="1400" dirty="0" err="1" smtClean="0"/>
              <a:t>preciso</a:t>
            </a:r>
            <a:r>
              <a:rPr lang="en-US" sz="1400" dirty="0" smtClean="0"/>
              <a:t> </a:t>
            </a:r>
            <a:r>
              <a:rPr lang="en-US" sz="1400" dirty="0" err="1" smtClean="0"/>
              <a:t>usar</a:t>
            </a:r>
            <a:r>
              <a:rPr lang="en-US" sz="1400" dirty="0" smtClean="0"/>
              <a:t> a </a:t>
            </a:r>
            <a:r>
              <a:rPr lang="en-US" sz="1400" dirty="0" err="1" smtClean="0"/>
              <a:t>classe</a:t>
            </a:r>
            <a:r>
              <a:rPr lang="en-US" sz="1400" dirty="0" smtClean="0"/>
              <a:t> </a:t>
            </a:r>
            <a:r>
              <a:rPr lang="en-US" sz="1400" b="1" dirty="0" smtClean="0"/>
              <a:t>form-control</a:t>
            </a:r>
          </a:p>
        </p:txBody>
      </p:sp>
    </p:spTree>
    <p:extLst>
      <p:ext uri="{BB962C8B-B14F-4D97-AF65-F5344CB8AC3E}">
        <p14:creationId xmlns:p14="http://schemas.microsoft.com/office/powerpoint/2010/main" val="172752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usar o </a:t>
            </a:r>
            <a:r>
              <a:rPr lang="pt-BR" dirty="0" err="1" smtClean="0"/>
              <a:t>BootStrap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926928" y="1814360"/>
            <a:ext cx="10356466" cy="3416300"/>
          </a:xfrm>
        </p:spPr>
        <p:txBody>
          <a:bodyPr/>
          <a:lstStyle/>
          <a:p>
            <a:r>
              <a:rPr lang="pt-BR" dirty="0" smtClean="0"/>
              <a:t>Existem duas maneiras de usar o </a:t>
            </a:r>
            <a:r>
              <a:rPr lang="pt-BR" dirty="0" err="1" smtClean="0"/>
              <a:t>BootStrap</a:t>
            </a:r>
            <a:endParaRPr lang="pt-BR" dirty="0" smtClean="0"/>
          </a:p>
          <a:p>
            <a:pPr lvl="1"/>
            <a:r>
              <a:rPr lang="pt-BR" dirty="0" smtClean="0"/>
              <a:t>Baixar do getbootstrap.com</a:t>
            </a:r>
          </a:p>
          <a:p>
            <a:pPr lvl="1"/>
            <a:r>
              <a:rPr lang="pt-BR" dirty="0" smtClean="0"/>
              <a:t>Incluir o </a:t>
            </a:r>
            <a:r>
              <a:rPr lang="pt-BR" dirty="0" err="1" smtClean="0"/>
              <a:t>BootStrap</a:t>
            </a:r>
            <a:r>
              <a:rPr lang="pt-BR" dirty="0" smtClean="0"/>
              <a:t> do CDN (</a:t>
            </a:r>
            <a:r>
              <a:rPr lang="pt-BR" dirty="0" err="1"/>
              <a:t>Content</a:t>
            </a:r>
            <a:r>
              <a:rPr lang="pt-BR" dirty="0"/>
              <a:t> Delivery </a:t>
            </a:r>
            <a:r>
              <a:rPr lang="pt-BR" dirty="0" smtClean="0"/>
              <a:t>Network)</a:t>
            </a:r>
          </a:p>
          <a:p>
            <a:pPr lvl="2"/>
            <a:r>
              <a:rPr lang="pt-BR" dirty="0" smtClean="0"/>
              <a:t>Usar o CDN pode ser mais rápido, pois muitos usuários já utilizam e já tem carregado no cache</a:t>
            </a:r>
          </a:p>
          <a:p>
            <a:pPr lvl="2"/>
            <a:r>
              <a:rPr lang="pt-BR" dirty="0" smtClean="0"/>
              <a:t>Incluir também o </a:t>
            </a:r>
            <a:r>
              <a:rPr lang="pt-BR" dirty="0" err="1" smtClean="0"/>
              <a:t>Jquery</a:t>
            </a:r>
            <a:r>
              <a:rPr lang="pt-BR" dirty="0" smtClean="0"/>
              <a:t> caso deseje usar </a:t>
            </a:r>
            <a:r>
              <a:rPr lang="pt-BR" dirty="0" err="1" smtClean="0"/>
              <a:t>Plugins</a:t>
            </a:r>
            <a:r>
              <a:rPr lang="pt-BR" dirty="0" smtClean="0"/>
              <a:t> do </a:t>
            </a:r>
            <a:r>
              <a:rPr lang="pt-BR" dirty="0" err="1" smtClean="0"/>
              <a:t>JavaScript</a:t>
            </a:r>
            <a:r>
              <a:rPr lang="pt-BR" dirty="0" smtClean="0"/>
              <a:t> ex. </a:t>
            </a:r>
            <a:r>
              <a:rPr lang="pt-BR" dirty="0" err="1" smtClean="0"/>
              <a:t>modals</a:t>
            </a:r>
            <a:r>
              <a:rPr lang="pt-BR" dirty="0" smtClean="0"/>
              <a:t>, </a:t>
            </a:r>
            <a:r>
              <a:rPr lang="pt-BR" dirty="0" err="1" smtClean="0"/>
              <a:t>tootips</a:t>
            </a:r>
            <a:r>
              <a:rPr lang="pt-BR" dirty="0" smtClean="0"/>
              <a:t>, etc.</a:t>
            </a:r>
          </a:p>
          <a:p>
            <a:pPr lvl="2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926928" y="4651930"/>
            <a:ext cx="10584492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&lt;!-- Latest compiled and minified CSS --&gt;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link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stylesheet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="https://maxcdn.bootstrapcdn.com/bootstrap/3.4.1/</a:t>
            </a:r>
            <a:r>
              <a:rPr lang="en-US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css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/bootstrap.min.css"&gt;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&lt;!--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jQuery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library --&gt;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="https://ajax.googleapis.com/</a:t>
            </a:r>
            <a:r>
              <a:rPr lang="en-US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ajax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/libs/</a:t>
            </a:r>
            <a:r>
              <a:rPr lang="en-US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jquery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/3.4.1/jquery.min.js"&gt;&lt;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&lt;!-- Latest compiled JavaScript --&gt;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="https://maxcdn.bootstrapcdn.com/bootstrap/3.4.1/</a:t>
            </a:r>
            <a:r>
              <a:rPr lang="en-US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js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/bootstrap.min.js"&gt;&lt;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85053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Controles dos formulários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01041" y="2357617"/>
            <a:ext cx="11185743" cy="673681"/>
          </a:xfrm>
        </p:spPr>
        <p:txBody>
          <a:bodyPr>
            <a:normAutofit/>
          </a:bodyPr>
          <a:lstStyle/>
          <a:p>
            <a:r>
              <a:rPr lang="pt-BR" sz="1600" dirty="0" err="1" smtClean="0"/>
              <a:t>Plain</a:t>
            </a:r>
            <a:r>
              <a:rPr lang="pt-BR" sz="1600" dirty="0" smtClean="0"/>
              <a:t> </a:t>
            </a:r>
            <a:r>
              <a:rPr lang="pt-BR" sz="1600" dirty="0" err="1" smtClean="0"/>
              <a:t>text</a:t>
            </a:r>
            <a:r>
              <a:rPr lang="pt-BR" sz="1600" dirty="0" smtClean="0"/>
              <a:t> : texto fixo ao lado do </a:t>
            </a:r>
            <a:r>
              <a:rPr lang="pt-BR" sz="1600" dirty="0" err="1" smtClean="0"/>
              <a:t>label</a:t>
            </a:r>
            <a:endParaRPr lang="pt-BR" sz="16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423" y="4158722"/>
            <a:ext cx="4771374" cy="1049968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027134" y="389887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="form-horizontal"&gt;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="form-group"&gt;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="control-label col-sm-2"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="email"&gt;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Email: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="col-sm-10"&gt;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="form-control-static"&gt;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someone@example.com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608295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Controles dos formulários (3)</a:t>
            </a:r>
            <a:endParaRPr lang="pt-BR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01249" y="2545072"/>
            <a:ext cx="11185743" cy="68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 smtClean="0"/>
              <a:t>Input </a:t>
            </a:r>
            <a:r>
              <a:rPr lang="pt-BR" sz="1400" dirty="0" err="1" smtClean="0"/>
              <a:t>Group</a:t>
            </a:r>
            <a:r>
              <a:rPr lang="pt-BR" sz="1400" dirty="0" smtClean="0"/>
              <a:t>: possibilita colocar um ícone junto ao campo</a:t>
            </a:r>
          </a:p>
          <a:p>
            <a:pPr lvl="1"/>
            <a:r>
              <a:rPr lang="pt-BR" sz="1200" dirty="0" smtClean="0"/>
              <a:t>Classe .input-</a:t>
            </a:r>
            <a:r>
              <a:rPr lang="pt-BR" sz="1200" dirty="0" err="1" smtClean="0"/>
              <a:t>group</a:t>
            </a:r>
            <a:r>
              <a:rPr lang="pt-BR" sz="1200" dirty="0" smtClean="0"/>
              <a:t>-</a:t>
            </a:r>
            <a:r>
              <a:rPr lang="pt-BR" sz="1200" dirty="0" err="1" smtClean="0"/>
              <a:t>addon</a:t>
            </a:r>
            <a:endParaRPr lang="pt-BR" sz="1200" dirty="0"/>
          </a:p>
        </p:txBody>
      </p:sp>
      <p:sp>
        <p:nvSpPr>
          <p:cNvPr id="9" name="Retângulo 8"/>
          <p:cNvSpPr/>
          <p:nvPr/>
        </p:nvSpPr>
        <p:spPr>
          <a:xfrm>
            <a:off x="601249" y="3228666"/>
            <a:ext cx="102462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="input-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group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="input-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group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-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addon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i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glyphicon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glyphicon-user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email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text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form-control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email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Email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="input-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group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input-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group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-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addon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i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glyphicon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glyphicon-lock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password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password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form-control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password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Password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="input-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group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="input-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group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-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addon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msg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text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form-control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msg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Additional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Info"&gt;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584120"/>
            <a:ext cx="5325649" cy="100579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0" y="645141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hlinkClick r:id="rId3"/>
              </a:rPr>
              <a:t>https://www.w3schools.com/bootstrap/bootstrap_forms_inputs2.asp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74345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Controles dos formulários </a:t>
            </a:r>
            <a:r>
              <a:rPr lang="pt-BR" dirty="0" smtClean="0"/>
              <a:t>(4)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154954" y="2603500"/>
            <a:ext cx="8825659" cy="816105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Input </a:t>
            </a:r>
            <a:r>
              <a:rPr lang="pt-BR" dirty="0" err="1" smtClean="0"/>
              <a:t>group</a:t>
            </a:r>
            <a:r>
              <a:rPr lang="pt-BR" dirty="0" smtClean="0"/>
              <a:t> </a:t>
            </a:r>
            <a:r>
              <a:rPr lang="pt-BR" dirty="0" err="1" smtClean="0"/>
              <a:t>button</a:t>
            </a:r>
            <a:r>
              <a:rPr lang="pt-BR" dirty="0" smtClean="0"/>
              <a:t>: adiciona um botão ao campo</a:t>
            </a:r>
          </a:p>
          <a:p>
            <a:pPr lvl="1"/>
            <a:r>
              <a:rPr lang="pt-BR" dirty="0" smtClean="0"/>
              <a:t>Classe .input-</a:t>
            </a:r>
            <a:r>
              <a:rPr lang="pt-BR" dirty="0" err="1" smtClean="0"/>
              <a:t>group</a:t>
            </a:r>
            <a:r>
              <a:rPr lang="pt-BR" dirty="0" smtClean="0"/>
              <a:t>-</a:t>
            </a:r>
            <a:r>
              <a:rPr lang="pt-BR" dirty="0" err="1" smtClean="0"/>
              <a:t>btn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54696" y="422533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="input-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group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text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form-control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Search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="input-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group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-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-default"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i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glyphicon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glyphicon-search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285" y="5964305"/>
            <a:ext cx="69532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467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do estado do campo no formulário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66022" y="2586584"/>
            <a:ext cx="8825659" cy="2168916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Controle de estado</a:t>
            </a:r>
          </a:p>
          <a:p>
            <a:pPr lvl="1"/>
            <a:r>
              <a:rPr lang="pt-BR" dirty="0" smtClean="0"/>
              <a:t>Input </a:t>
            </a:r>
            <a:r>
              <a:rPr lang="pt-BR" dirty="0" err="1" smtClean="0"/>
              <a:t>focus</a:t>
            </a:r>
            <a:r>
              <a:rPr lang="pt-BR" dirty="0" smtClean="0"/>
              <a:t>: aparece uma cor cinza para indicar o foco</a:t>
            </a:r>
          </a:p>
          <a:p>
            <a:pPr lvl="1"/>
            <a:r>
              <a:rPr lang="pt-BR" dirty="0" err="1" smtClean="0"/>
              <a:t>Disabled</a:t>
            </a:r>
            <a:r>
              <a:rPr lang="pt-BR" dirty="0" smtClean="0"/>
              <a:t> inputs: desabilita o campo(atributo </a:t>
            </a:r>
            <a:r>
              <a:rPr lang="pt-BR" dirty="0" err="1" smtClean="0"/>
              <a:t>disabled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Disabled</a:t>
            </a:r>
            <a:r>
              <a:rPr lang="pt-BR" dirty="0" smtClean="0"/>
              <a:t> </a:t>
            </a:r>
            <a:r>
              <a:rPr lang="pt-BR" dirty="0" err="1" smtClean="0"/>
              <a:t>fieldset</a:t>
            </a:r>
            <a:r>
              <a:rPr lang="pt-BR" dirty="0" smtClean="0"/>
              <a:t>: desabilita todos os controles do </a:t>
            </a:r>
            <a:r>
              <a:rPr lang="pt-BR" dirty="0" err="1" smtClean="0"/>
              <a:t>fieldset</a:t>
            </a:r>
            <a:r>
              <a:rPr lang="pt-BR" dirty="0" smtClean="0"/>
              <a:t> (atributo </a:t>
            </a:r>
            <a:r>
              <a:rPr lang="pt-BR" dirty="0" err="1" smtClean="0"/>
              <a:t>disabled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Readonly</a:t>
            </a:r>
            <a:r>
              <a:rPr lang="pt-BR" dirty="0" smtClean="0"/>
              <a:t> inputs: não permite digitar (atributo </a:t>
            </a:r>
            <a:r>
              <a:rPr lang="pt-BR" dirty="0" err="1" smtClean="0"/>
              <a:t>readonly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Validation</a:t>
            </a:r>
            <a:r>
              <a:rPr lang="pt-BR" dirty="0" smtClean="0"/>
              <a:t> </a:t>
            </a:r>
            <a:r>
              <a:rPr lang="pt-BR" dirty="0" err="1" smtClean="0"/>
              <a:t>states</a:t>
            </a:r>
            <a:r>
              <a:rPr lang="pt-BR" dirty="0" smtClean="0"/>
              <a:t>: validações para mensagens de erro</a:t>
            </a:r>
          </a:p>
          <a:p>
            <a:pPr lvl="1"/>
            <a:r>
              <a:rPr lang="pt-BR" dirty="0" err="1" smtClean="0"/>
              <a:t>Icons</a:t>
            </a:r>
            <a:r>
              <a:rPr lang="pt-BR" dirty="0" smtClean="0"/>
              <a:t>: adiciona um ícone de feedback  (atributo </a:t>
            </a:r>
            <a:r>
              <a:rPr lang="pt-BR" dirty="0" err="1" smtClean="0"/>
              <a:t>has</a:t>
            </a:r>
            <a:r>
              <a:rPr lang="pt-BR" dirty="0" smtClean="0"/>
              <a:t>-feedback)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83703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do estado do campo no formulário </a:t>
            </a:r>
            <a:r>
              <a:rPr lang="pt-BR" dirty="0" smtClean="0"/>
              <a:t>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66022" y="2311012"/>
            <a:ext cx="8825659" cy="374455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Controle de estado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01" y="2775832"/>
            <a:ext cx="7467209" cy="2621877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779083" y="5695952"/>
            <a:ext cx="865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Ver exemplos em </a:t>
            </a:r>
            <a:r>
              <a:rPr lang="pt-BR" sz="1400" dirty="0" smtClean="0">
                <a:hlinkClick r:id="rId3"/>
              </a:rPr>
              <a:t>https</a:t>
            </a:r>
            <a:r>
              <a:rPr lang="pt-BR" sz="1400" dirty="0">
                <a:hlinkClick r:id="rId3"/>
              </a:rPr>
              <a:t>://www.w3schools.com/bootstrap/bootstrap_forms_inputs2.asp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875563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Controles dos formulários </a:t>
            </a:r>
            <a:r>
              <a:rPr lang="pt-BR" dirty="0" smtClean="0"/>
              <a:t>(6)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66022" y="2311013"/>
            <a:ext cx="11220762" cy="1158698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Tamanho do campo</a:t>
            </a:r>
          </a:p>
          <a:p>
            <a:pPr lvl="1"/>
            <a:r>
              <a:rPr lang="pt-BR" dirty="0" smtClean="0"/>
              <a:t>Para controlar a altura usa-se as classes .input-</a:t>
            </a:r>
            <a:r>
              <a:rPr lang="pt-BR" dirty="0" err="1" smtClean="0"/>
              <a:t>lg</a:t>
            </a:r>
            <a:r>
              <a:rPr lang="pt-BR" dirty="0" smtClean="0"/>
              <a:t> e .</a:t>
            </a:r>
            <a:r>
              <a:rPr lang="pt-BR" dirty="0" err="1" smtClean="0"/>
              <a:t>input-sm</a:t>
            </a:r>
            <a:endParaRPr lang="pt-BR" dirty="0" smtClean="0"/>
          </a:p>
          <a:p>
            <a:pPr lvl="1"/>
            <a:r>
              <a:rPr lang="pt-BR" dirty="0" smtClean="0"/>
              <a:t>Para controlar a largura usa-se as classes: .</a:t>
            </a:r>
            <a:r>
              <a:rPr lang="pt-BR" dirty="0" err="1" smtClean="0"/>
              <a:t>col-lg</a:t>
            </a:r>
            <a:r>
              <a:rPr lang="pt-BR" dirty="0" smtClean="0"/>
              <a:t>-* e .</a:t>
            </a:r>
            <a:r>
              <a:rPr lang="pt-BR" dirty="0" err="1" smtClean="0"/>
              <a:t>col-sm</a:t>
            </a:r>
            <a:r>
              <a:rPr lang="pt-BR" dirty="0" smtClean="0"/>
              <a:t>-*</a:t>
            </a:r>
          </a:p>
          <a:p>
            <a:pPr lvl="1"/>
            <a:r>
              <a:rPr lang="pt-BR" dirty="0" smtClean="0"/>
              <a:t>A classe </a:t>
            </a:r>
            <a:r>
              <a:rPr lang="pt-BR" dirty="0" err="1"/>
              <a:t>form-group</a:t>
            </a:r>
            <a:r>
              <a:rPr lang="pt-BR" dirty="0"/>
              <a:t> </a:t>
            </a:r>
            <a:r>
              <a:rPr lang="pt-BR" dirty="0" err="1" smtClean="0"/>
              <a:t>form-group-lg</a:t>
            </a:r>
            <a:r>
              <a:rPr lang="pt-BR" dirty="0" smtClean="0"/>
              <a:t> deixa o </a:t>
            </a:r>
            <a:r>
              <a:rPr lang="pt-BR" dirty="0" err="1" smtClean="0"/>
              <a:t>label</a:t>
            </a:r>
            <a:r>
              <a:rPr lang="pt-BR" dirty="0" smtClean="0"/>
              <a:t> e o campo arrumados em linha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390776" y="6460040"/>
            <a:ext cx="865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Ver exemplos em </a:t>
            </a:r>
            <a:r>
              <a:rPr lang="pt-BR" sz="1400" dirty="0">
                <a:hlinkClick r:id="rId2"/>
              </a:rPr>
              <a:t>https://www.w3schools.com/bootstrap/bootstrap_forms_sizing.asp</a:t>
            </a:r>
            <a:endParaRPr lang="pt-BR" sz="1400" dirty="0"/>
          </a:p>
        </p:txBody>
      </p:sp>
      <p:sp>
        <p:nvSpPr>
          <p:cNvPr id="4" name="Retângulo 3"/>
          <p:cNvSpPr/>
          <p:nvPr/>
        </p:nvSpPr>
        <p:spPr>
          <a:xfrm>
            <a:off x="129436" y="3332133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form-group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inputsm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Small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input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form-control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input-sm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inputsm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text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form-group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inputdefault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Default input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form-control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inputdefault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text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form-group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inputlg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Large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input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form-control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input-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lg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inputlg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text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233" y="3989105"/>
            <a:ext cx="6074612" cy="157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318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 de Mídia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891907" y="2277823"/>
            <a:ext cx="8825659" cy="528007"/>
          </a:xfrm>
        </p:spPr>
        <p:txBody>
          <a:bodyPr>
            <a:normAutofit fontScale="77500" lnSpcReduction="20000"/>
          </a:bodyPr>
          <a:lstStyle/>
          <a:p>
            <a:r>
              <a:rPr lang="pt-BR" dirty="0" err="1" smtClean="0"/>
              <a:t>BootStrap</a:t>
            </a:r>
            <a:r>
              <a:rPr lang="pt-BR" dirty="0" smtClean="0"/>
              <a:t> tem recurso de alinhamento rápido para mídias como vídeos e imagens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038" y="4143085"/>
            <a:ext cx="4827314" cy="255433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78132" y="2664034"/>
            <a:ext cx="6096000" cy="38164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&lt;!--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Left-aligned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--&gt;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1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="media"&gt;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1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="media-</a:t>
            </a:r>
            <a:r>
              <a:rPr lang="pt-BR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left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pt-BR" sz="11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="img_avatar1.png"</a:t>
            </a:r>
            <a:r>
              <a:rPr lang="pt-BR" sz="11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="media-</a:t>
            </a:r>
            <a:r>
              <a:rPr lang="pt-BR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object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1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="width:60px"&gt;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1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="media-</a:t>
            </a:r>
            <a:r>
              <a:rPr lang="pt-BR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body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>
                <a:solidFill>
                  <a:srgbClr val="A52A2A"/>
                </a:solidFill>
                <a:latin typeface="Consolas" panose="020B0609020204030204" pitchFamily="49" charset="0"/>
              </a:rPr>
              <a:t>h4</a:t>
            </a:r>
            <a:r>
              <a:rPr lang="pt-BR" sz="11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="media-</a:t>
            </a:r>
            <a:r>
              <a:rPr lang="pt-BR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heading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John Doe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>
                <a:solidFill>
                  <a:srgbClr val="A52A2A"/>
                </a:solidFill>
                <a:latin typeface="Consolas" panose="020B0609020204030204" pitchFamily="49" charset="0"/>
              </a:rPr>
              <a:t>/h4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Lorem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ipsum...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&lt;!--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Right-aligned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--&gt;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1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="media"&gt;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1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="media-</a:t>
            </a:r>
            <a:r>
              <a:rPr lang="pt-BR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body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>
                <a:solidFill>
                  <a:srgbClr val="A52A2A"/>
                </a:solidFill>
                <a:latin typeface="Consolas" panose="020B0609020204030204" pitchFamily="49" charset="0"/>
              </a:rPr>
              <a:t>h4</a:t>
            </a:r>
            <a:r>
              <a:rPr lang="pt-BR" sz="11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="media-</a:t>
            </a:r>
            <a:r>
              <a:rPr lang="pt-BR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heading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John Doe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>
                <a:solidFill>
                  <a:srgbClr val="A52A2A"/>
                </a:solidFill>
                <a:latin typeface="Consolas" panose="020B0609020204030204" pitchFamily="49" charset="0"/>
              </a:rPr>
              <a:t>/h4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Lorem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ipsum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dolor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sit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amet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consectetur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adipiscing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elit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do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eiusmod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tempor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incididunt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ut labore et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dolore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magna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aliqua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1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="media-</a:t>
            </a:r>
            <a:r>
              <a:rPr lang="pt-BR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right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pt-BR" sz="11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="img_avatar1.png"</a:t>
            </a:r>
            <a:r>
              <a:rPr lang="pt-BR" sz="11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="media-</a:t>
            </a:r>
            <a:r>
              <a:rPr lang="pt-BR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object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1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="width:60px"&gt;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1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210038" y="2642992"/>
            <a:ext cx="5500542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Usar um &lt;</a:t>
            </a:r>
            <a:r>
              <a:rPr lang="pt-BR" sz="1400" dirty="0" err="1" smtClean="0"/>
              <a:t>div</a:t>
            </a:r>
            <a:r>
              <a:rPr lang="pt-BR" sz="1400" dirty="0" smtClean="0"/>
              <a:t>&gt; com a classe .media</a:t>
            </a:r>
          </a:p>
          <a:p>
            <a:r>
              <a:rPr lang="pt-BR" sz="1400" dirty="0" smtClean="0"/>
              <a:t>Usar .media-</a:t>
            </a:r>
            <a:r>
              <a:rPr lang="pt-BR" sz="1400" dirty="0" err="1" smtClean="0"/>
              <a:t>left</a:t>
            </a:r>
            <a:r>
              <a:rPr lang="pt-BR" sz="1400" dirty="0" smtClean="0"/>
              <a:t> ou .meia-</a:t>
            </a:r>
            <a:r>
              <a:rPr lang="pt-BR" sz="1400" dirty="0" err="1" smtClean="0"/>
              <a:t>right</a:t>
            </a:r>
            <a:r>
              <a:rPr lang="pt-BR" sz="1400" dirty="0" smtClean="0"/>
              <a:t> para alinha o objeto de mídia a direita ou a esquerda</a:t>
            </a:r>
          </a:p>
          <a:p>
            <a:r>
              <a:rPr lang="pt-BR" sz="1400" dirty="0" smtClean="0"/>
              <a:t>O texto deve ter a classe .</a:t>
            </a:r>
            <a:r>
              <a:rPr lang="pt-BR" sz="1400" dirty="0" err="1" smtClean="0"/>
              <a:t>mediabody</a:t>
            </a:r>
            <a:endParaRPr lang="pt-BR" sz="1400" dirty="0" smtClean="0"/>
          </a:p>
          <a:p>
            <a:r>
              <a:rPr lang="pt-BR" sz="1400" dirty="0" smtClean="0"/>
              <a:t>Pode-se usar a classe .media-</a:t>
            </a:r>
            <a:r>
              <a:rPr lang="pt-BR" sz="1400" dirty="0" err="1" smtClean="0"/>
              <a:t>heading</a:t>
            </a:r>
            <a:r>
              <a:rPr lang="pt-BR" sz="1400" dirty="0" smtClean="0"/>
              <a:t> para </a:t>
            </a:r>
            <a:r>
              <a:rPr lang="pt-BR" sz="1400" dirty="0" err="1" smtClean="0"/>
              <a:t>cabeçaho</a:t>
            </a:r>
            <a:endParaRPr lang="pt-BR" sz="1400" dirty="0"/>
          </a:p>
        </p:txBody>
      </p:sp>
      <p:sp>
        <p:nvSpPr>
          <p:cNvPr id="8" name="Retângulo 7"/>
          <p:cNvSpPr/>
          <p:nvPr/>
        </p:nvSpPr>
        <p:spPr>
          <a:xfrm>
            <a:off x="278132" y="65810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hlinkClick r:id="rId3"/>
              </a:rPr>
              <a:t>https://www.w3schools.com/bootstrap/bootstrap_media_objects.asp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7931863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Carrossel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53913" y="2240759"/>
            <a:ext cx="8825659" cy="553059"/>
          </a:xfrm>
        </p:spPr>
        <p:txBody>
          <a:bodyPr/>
          <a:lstStyle/>
          <a:p>
            <a:r>
              <a:rPr lang="pt-BR" dirty="0" err="1" smtClean="0"/>
              <a:t>Plugin</a:t>
            </a:r>
            <a:r>
              <a:rPr lang="pt-BR" dirty="0" smtClean="0"/>
              <a:t> para passar elementos na página como um carrossel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04800" y="2616982"/>
            <a:ext cx="569516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id="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myCarousel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carousel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 slide"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data-ride="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carousel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&lt;!-- </a:t>
            </a:r>
            <a:r>
              <a:rPr lang="pt-B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Indicators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 --&gt;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ol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carousel-indicators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data-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target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="#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myCarousel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" 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data-slide-to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="0" 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active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data-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myCarousel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data-slide-to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="1"&gt;&lt;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data-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myCarousel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data-slide-to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="2"&gt;&lt;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ol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&lt;!-- </a:t>
            </a:r>
            <a:r>
              <a:rPr lang="pt-B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Wrapper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 for slides --&gt;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carousel-inner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="item 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active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="la.jpg"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="Los Angeles"&gt;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="item"&gt;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="chicago.jpg"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="Chicago"&gt;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="item"&gt;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="ny.jpg"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="New York"&gt;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225436" y="3044338"/>
            <a:ext cx="5599134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&lt;</a:t>
            </a:r>
            <a:r>
              <a:rPr lang="pt-BR" sz="1200" dirty="0" err="1" smtClean="0"/>
              <a:t>div</a:t>
            </a:r>
            <a:r>
              <a:rPr lang="pt-BR" sz="1200" dirty="0" smtClean="0"/>
              <a:t>&gt; </a:t>
            </a:r>
          </a:p>
          <a:p>
            <a:pPr lvl="1"/>
            <a:r>
              <a:rPr lang="pt-BR" sz="1200" dirty="0" smtClean="0"/>
              <a:t>Utilizamos um </a:t>
            </a:r>
            <a:r>
              <a:rPr lang="pt-BR" sz="1200" b="1" dirty="0" smtClean="0">
                <a:solidFill>
                  <a:schemeClr val="accent1"/>
                </a:solidFill>
              </a:rPr>
              <a:t>id</a:t>
            </a:r>
            <a:r>
              <a:rPr lang="pt-BR" sz="1200" dirty="0" smtClean="0"/>
              <a:t>, </a:t>
            </a:r>
            <a:r>
              <a:rPr lang="pt-BR" sz="1200" dirty="0" err="1" smtClean="0"/>
              <a:t>ex</a:t>
            </a:r>
            <a:r>
              <a:rPr lang="pt-BR" sz="1200" dirty="0" smtClean="0"/>
              <a:t> “</a:t>
            </a:r>
            <a:r>
              <a:rPr lang="pt-BR" sz="1200" dirty="0" err="1" smtClean="0"/>
              <a:t>myCarousel</a:t>
            </a:r>
            <a:r>
              <a:rPr lang="pt-BR" sz="1200" dirty="0" smtClean="0"/>
              <a:t>” e a classe “</a:t>
            </a:r>
            <a:r>
              <a:rPr lang="pt-BR" sz="1200" dirty="0" err="1" smtClean="0"/>
              <a:t>carousel</a:t>
            </a:r>
            <a:r>
              <a:rPr lang="pt-BR" sz="1200" dirty="0" smtClean="0"/>
              <a:t>”</a:t>
            </a:r>
          </a:p>
          <a:p>
            <a:pPr lvl="1"/>
            <a:r>
              <a:rPr lang="pt-BR" sz="1200" dirty="0" smtClean="0"/>
              <a:t>O atributo </a:t>
            </a:r>
            <a:r>
              <a:rPr lang="pt-BR" sz="1200" b="1" dirty="0" smtClean="0">
                <a:solidFill>
                  <a:schemeClr val="accent1"/>
                </a:solidFill>
              </a:rPr>
              <a:t>slide</a:t>
            </a:r>
            <a:r>
              <a:rPr lang="pt-BR" sz="1200" dirty="0" smtClean="0"/>
              <a:t> dá o efeito do transição e animação. Se não quiser esse efeito omita esse atributo.</a:t>
            </a:r>
          </a:p>
          <a:p>
            <a:pPr lvl="1"/>
            <a:r>
              <a:rPr lang="pt-BR" sz="1200" dirty="0" smtClean="0"/>
              <a:t>O atributo </a:t>
            </a:r>
            <a:r>
              <a:rPr lang="pt-BR" sz="1200" b="1" dirty="0" smtClean="0">
                <a:solidFill>
                  <a:schemeClr val="accent1"/>
                </a:solidFill>
              </a:rPr>
              <a:t>data-ride=“</a:t>
            </a:r>
            <a:r>
              <a:rPr lang="pt-BR" sz="1200" b="1" dirty="0" err="1" smtClean="0">
                <a:solidFill>
                  <a:schemeClr val="accent1"/>
                </a:solidFill>
              </a:rPr>
              <a:t>carousel</a:t>
            </a:r>
            <a:r>
              <a:rPr lang="pt-BR" sz="1200" b="1" dirty="0" smtClean="0">
                <a:solidFill>
                  <a:schemeClr val="accent1"/>
                </a:solidFill>
              </a:rPr>
              <a:t>” </a:t>
            </a:r>
            <a:r>
              <a:rPr lang="pt-BR" sz="1200" dirty="0" smtClean="0"/>
              <a:t>informa para começar o efeito do carrossel assim que a página for aberta.</a:t>
            </a:r>
            <a:endParaRPr lang="pt-BR" sz="1200" dirty="0"/>
          </a:p>
          <a:p>
            <a:r>
              <a:rPr lang="pt-BR" sz="1200" dirty="0" smtClean="0"/>
              <a:t>	</a:t>
            </a:r>
            <a:r>
              <a:rPr lang="pt-BR" sz="1200" dirty="0" err="1" smtClean="0"/>
              <a:t>Indicator</a:t>
            </a:r>
            <a:r>
              <a:rPr lang="pt-BR" sz="1200" dirty="0" smtClean="0"/>
              <a:t>, pontos na base do slide indicando a quantidade de slides(.</a:t>
            </a:r>
            <a:r>
              <a:rPr lang="pt-BR" sz="1200" b="1" dirty="0" err="1" smtClean="0">
                <a:solidFill>
                  <a:schemeClr val="accent1"/>
                </a:solidFill>
              </a:rPr>
              <a:t>carousel-indicators</a:t>
            </a:r>
            <a:r>
              <a:rPr lang="pt-BR" sz="1200" dirty="0" smtClean="0"/>
              <a:t>)</a:t>
            </a:r>
          </a:p>
          <a:p>
            <a:r>
              <a:rPr lang="pt-BR" sz="1200" dirty="0"/>
              <a:t>	</a:t>
            </a:r>
            <a:r>
              <a:rPr lang="pt-BR" sz="1200" b="1" dirty="0" smtClean="0">
                <a:solidFill>
                  <a:schemeClr val="accent1"/>
                </a:solidFill>
              </a:rPr>
              <a:t>data-</a:t>
            </a:r>
            <a:r>
              <a:rPr lang="pt-BR" sz="1200" b="1" dirty="0" err="1" smtClean="0">
                <a:solidFill>
                  <a:schemeClr val="accent1"/>
                </a:solidFill>
              </a:rPr>
              <a:t>targe</a:t>
            </a:r>
            <a:r>
              <a:rPr lang="pt-BR" sz="1200" dirty="0" err="1" smtClean="0"/>
              <a:t>t</a:t>
            </a:r>
            <a:r>
              <a:rPr lang="pt-BR" sz="1200" dirty="0" smtClean="0"/>
              <a:t> aponta para o id do carrossel</a:t>
            </a:r>
          </a:p>
          <a:p>
            <a:r>
              <a:rPr lang="pt-BR" sz="1200" dirty="0"/>
              <a:t>	</a:t>
            </a:r>
            <a:r>
              <a:rPr lang="pt-BR" sz="1200" b="1" dirty="0" err="1" smtClean="0">
                <a:solidFill>
                  <a:schemeClr val="accent1"/>
                </a:solidFill>
              </a:rPr>
              <a:t>data-slide-to</a:t>
            </a:r>
            <a:r>
              <a:rPr lang="pt-BR" sz="1200" dirty="0" smtClean="0"/>
              <a:t> especifica para qual slide irá quando clicar nos pontos</a:t>
            </a:r>
          </a:p>
          <a:p>
            <a:r>
              <a:rPr lang="pt-BR" sz="1200" dirty="0" err="1" smtClean="0"/>
              <a:t>Wrapper</a:t>
            </a:r>
            <a:r>
              <a:rPr lang="pt-BR" sz="1200" dirty="0" smtClean="0"/>
              <a:t> for slides</a:t>
            </a:r>
          </a:p>
          <a:p>
            <a:r>
              <a:rPr lang="pt-BR" sz="1200" dirty="0"/>
              <a:t>	</a:t>
            </a:r>
            <a:r>
              <a:rPr lang="pt-BR" sz="1200" dirty="0" smtClean="0"/>
              <a:t>os slides são especificados em uma &lt;</a:t>
            </a:r>
            <a:r>
              <a:rPr lang="pt-BR" sz="1200" dirty="0" err="1" smtClean="0"/>
              <a:t>div</a:t>
            </a:r>
            <a:r>
              <a:rPr lang="pt-BR" sz="1200" dirty="0" smtClean="0"/>
              <a:t>&gt; com a classe </a:t>
            </a:r>
            <a:r>
              <a:rPr lang="pt-BR" sz="1200" b="1" dirty="0" smtClean="0">
                <a:solidFill>
                  <a:schemeClr val="accent1"/>
                </a:solidFill>
              </a:rPr>
              <a:t>.</a:t>
            </a:r>
            <a:r>
              <a:rPr lang="pt-BR" sz="1200" b="1" dirty="0" err="1" smtClean="0">
                <a:solidFill>
                  <a:schemeClr val="accent1"/>
                </a:solidFill>
              </a:rPr>
              <a:t>carousel-inner</a:t>
            </a:r>
            <a:endParaRPr lang="pt-BR" sz="1200" b="1" dirty="0" smtClean="0">
              <a:solidFill>
                <a:schemeClr val="accent1"/>
              </a:solidFill>
            </a:endParaRPr>
          </a:p>
          <a:p>
            <a:r>
              <a:rPr lang="pt-BR" sz="1200" dirty="0"/>
              <a:t>	</a:t>
            </a:r>
            <a:r>
              <a:rPr lang="pt-BR" sz="1200" dirty="0" smtClean="0"/>
              <a:t>o conteúdo é definido em uma &lt;</a:t>
            </a:r>
            <a:r>
              <a:rPr lang="pt-BR" sz="1200" dirty="0" err="1" smtClean="0"/>
              <a:t>div</a:t>
            </a:r>
            <a:r>
              <a:rPr lang="pt-BR" sz="1200" dirty="0" smtClean="0"/>
              <a:t>&gt; com a classe </a:t>
            </a:r>
            <a:r>
              <a:rPr lang="pt-BR" sz="1200" b="1" dirty="0" smtClean="0"/>
              <a:t>.item</a:t>
            </a:r>
          </a:p>
          <a:p>
            <a:r>
              <a:rPr lang="pt-BR" sz="1200" dirty="0"/>
              <a:t>	</a:t>
            </a:r>
            <a:r>
              <a:rPr lang="pt-BR" sz="1200" dirty="0" smtClean="0"/>
              <a:t>um dos slides deve ter a classe </a:t>
            </a:r>
            <a:r>
              <a:rPr lang="pt-BR" sz="1200" b="1" dirty="0" smtClean="0">
                <a:solidFill>
                  <a:schemeClr val="accent1"/>
                </a:solidFill>
              </a:rPr>
              <a:t>.</a:t>
            </a:r>
            <a:r>
              <a:rPr lang="pt-BR" sz="1200" b="1" dirty="0" err="1" smtClean="0">
                <a:solidFill>
                  <a:schemeClr val="accent1"/>
                </a:solidFill>
              </a:rPr>
              <a:t>active</a:t>
            </a:r>
            <a:r>
              <a:rPr lang="pt-BR" sz="1200" b="1" dirty="0" smtClean="0">
                <a:solidFill>
                  <a:schemeClr val="accent1"/>
                </a:solidFill>
              </a:rPr>
              <a:t> </a:t>
            </a:r>
            <a:r>
              <a:rPr lang="pt-BR" sz="1200" dirty="0" smtClean="0"/>
              <a:t>para que o carrossel apareça</a:t>
            </a:r>
          </a:p>
        </p:txBody>
      </p:sp>
    </p:spTree>
    <p:extLst>
      <p:ext uri="{BB962C8B-B14F-4D97-AF65-F5344CB8AC3E}">
        <p14:creationId xmlns:p14="http://schemas.microsoft.com/office/powerpoint/2010/main" val="42179546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Carrossel (2)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11535" y="2704664"/>
            <a:ext cx="54431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&lt;!-- </a:t>
            </a:r>
            <a:r>
              <a:rPr lang="pt-B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Left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and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right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controls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 --&gt;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left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carousel-control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myCarousel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data-slide="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prev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glyphicon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glyphicon-chevron-left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sr-only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Previous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right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carousel-control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myCarousel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data-slide="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next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glyphicon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glyphicon-chevron-right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sr-only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754637" y="2833459"/>
            <a:ext cx="5982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Left</a:t>
            </a:r>
            <a:r>
              <a:rPr lang="pt-BR" sz="1200" dirty="0" smtClean="0"/>
              <a:t> </a:t>
            </a:r>
            <a:r>
              <a:rPr lang="pt-BR" sz="1200" dirty="0" err="1" smtClean="0"/>
              <a:t>and</a:t>
            </a:r>
            <a:r>
              <a:rPr lang="pt-BR" sz="1200" dirty="0" smtClean="0"/>
              <a:t> </a:t>
            </a:r>
            <a:r>
              <a:rPr lang="pt-BR" sz="1200" dirty="0" err="1" smtClean="0"/>
              <a:t>right</a:t>
            </a:r>
            <a:r>
              <a:rPr lang="pt-BR" sz="1200" dirty="0" smtClean="0"/>
              <a:t> </a:t>
            </a:r>
            <a:r>
              <a:rPr lang="pt-BR" sz="1200" dirty="0" err="1" smtClean="0"/>
              <a:t>controls</a:t>
            </a:r>
            <a:endParaRPr lang="pt-BR" sz="1200" dirty="0" smtClean="0"/>
          </a:p>
          <a:p>
            <a:r>
              <a:rPr lang="pt-BR" sz="1200" dirty="0"/>
              <a:t>	</a:t>
            </a:r>
            <a:r>
              <a:rPr lang="pt-BR" sz="1200" dirty="0" smtClean="0"/>
              <a:t>adiciona botões a esquerda e a direita para navegação</a:t>
            </a:r>
          </a:p>
          <a:p>
            <a:r>
              <a:rPr lang="pt-BR" sz="1200" dirty="0"/>
              <a:t>	</a:t>
            </a:r>
            <a:r>
              <a:rPr lang="pt-BR" sz="1200" dirty="0" smtClean="0"/>
              <a:t>o atributo data-slide tem os valores “</a:t>
            </a:r>
            <a:r>
              <a:rPr lang="pt-BR" sz="1200" dirty="0" err="1" smtClean="0"/>
              <a:t>prev</a:t>
            </a:r>
            <a:r>
              <a:rPr lang="pt-BR" sz="1200" dirty="0" smtClean="0"/>
              <a:t>” ou “</a:t>
            </a:r>
            <a:r>
              <a:rPr lang="pt-BR" sz="1200" dirty="0" err="1" smtClean="0"/>
              <a:t>next</a:t>
            </a:r>
            <a:r>
              <a:rPr lang="pt-BR" sz="1200" dirty="0" smtClean="0"/>
              <a:t>”</a:t>
            </a:r>
          </a:p>
          <a:p>
            <a:r>
              <a:rPr lang="pt-BR" sz="1200" dirty="0" err="1" smtClean="0"/>
              <a:t>Caption</a:t>
            </a:r>
            <a:r>
              <a:rPr lang="pt-BR" sz="1200" dirty="0" smtClean="0"/>
              <a:t> Slide</a:t>
            </a:r>
          </a:p>
          <a:p>
            <a:r>
              <a:rPr lang="pt-BR" sz="1200" dirty="0"/>
              <a:t>	</a:t>
            </a:r>
            <a:r>
              <a:rPr lang="pt-BR" sz="1200" dirty="0" smtClean="0"/>
              <a:t>Possibilita colocar um titulo acima dos pontos para cada slide</a:t>
            </a:r>
          </a:p>
          <a:p>
            <a:r>
              <a:rPr lang="pt-BR" sz="1200" dirty="0"/>
              <a:t>	</a:t>
            </a:r>
            <a:r>
              <a:rPr lang="pt-BR" sz="1200" dirty="0" smtClean="0"/>
              <a:t>no &lt;</a:t>
            </a:r>
            <a:r>
              <a:rPr lang="pt-BR" sz="1200" dirty="0" err="1" smtClean="0"/>
              <a:t>div</a:t>
            </a:r>
            <a:r>
              <a:rPr lang="pt-BR" sz="1200" dirty="0" smtClean="0"/>
              <a:t> </a:t>
            </a:r>
            <a:r>
              <a:rPr lang="pt-BR" sz="1200" dirty="0" err="1" smtClean="0"/>
              <a:t>class</a:t>
            </a:r>
            <a:r>
              <a:rPr lang="pt-BR" sz="1200" dirty="0" smtClean="0"/>
              <a:t>=“item”&gt; &lt;</a:t>
            </a:r>
            <a:r>
              <a:rPr lang="pt-BR" sz="1200" dirty="0" err="1" smtClean="0"/>
              <a:t>div</a:t>
            </a:r>
            <a:r>
              <a:rPr lang="pt-BR" sz="1200" dirty="0" smtClean="0"/>
              <a:t> classe=“</a:t>
            </a:r>
            <a:r>
              <a:rPr lang="pt-BR" sz="1200" dirty="0" err="1" smtClean="0"/>
              <a:t>carousel-caption</a:t>
            </a:r>
            <a:r>
              <a:rPr lang="pt-BR" sz="1200" dirty="0" smtClean="0"/>
              <a:t>”&gt;</a:t>
            </a:r>
          </a:p>
        </p:txBody>
      </p:sp>
      <p:sp>
        <p:nvSpPr>
          <p:cNvPr id="8" name="Retângulo 7"/>
          <p:cNvSpPr/>
          <p:nvPr/>
        </p:nvSpPr>
        <p:spPr>
          <a:xfrm>
            <a:off x="2487660" y="571385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>
                <a:hlinkClick r:id="rId2"/>
              </a:rPr>
              <a:t>https://www.w3schools.com/bootstrap/bootstrap_carousel.asp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0727132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JQuery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Biblioteca </a:t>
            </a:r>
            <a:r>
              <a:rPr lang="pt-BR" dirty="0" err="1" smtClean="0"/>
              <a:t>javascript</a:t>
            </a:r>
            <a:endParaRPr lang="pt-BR" dirty="0" smtClean="0"/>
          </a:p>
          <a:p>
            <a:pPr lvl="1"/>
            <a:r>
              <a:rPr lang="pt-BR" dirty="0" smtClean="0"/>
              <a:t>Facilita o uso de </a:t>
            </a:r>
            <a:r>
              <a:rPr lang="pt-BR" dirty="0" err="1" smtClean="0"/>
              <a:t>javascript</a:t>
            </a:r>
            <a:r>
              <a:rPr lang="pt-BR" dirty="0" smtClean="0"/>
              <a:t> para manipulação de </a:t>
            </a:r>
            <a:r>
              <a:rPr lang="pt-BR" dirty="0" err="1" smtClean="0"/>
              <a:t>tags</a:t>
            </a:r>
            <a:r>
              <a:rPr lang="pt-BR" dirty="0" smtClean="0"/>
              <a:t>, </a:t>
            </a:r>
            <a:r>
              <a:rPr lang="pt-BR" dirty="0" err="1" smtClean="0"/>
              <a:t>css</a:t>
            </a:r>
            <a:r>
              <a:rPr lang="pt-BR" dirty="0" smtClean="0"/>
              <a:t>, efeitos de animação, entre outros.</a:t>
            </a:r>
          </a:p>
          <a:p>
            <a:r>
              <a:rPr lang="pt-BR" dirty="0" smtClean="0"/>
              <a:t>O </a:t>
            </a:r>
            <a:r>
              <a:rPr lang="pt-BR" dirty="0" err="1" smtClean="0"/>
              <a:t>Jquery</a:t>
            </a:r>
            <a:r>
              <a:rPr lang="pt-BR" dirty="0" smtClean="0"/>
              <a:t> pode ser usado de duas formas</a:t>
            </a:r>
          </a:p>
          <a:p>
            <a:pPr lvl="1"/>
            <a:r>
              <a:rPr lang="pt-BR" dirty="0" smtClean="0"/>
              <a:t>Baixar o </a:t>
            </a:r>
            <a:r>
              <a:rPr lang="pt-BR" dirty="0" err="1" smtClean="0"/>
              <a:t>Jquery</a:t>
            </a:r>
            <a:r>
              <a:rPr lang="pt-BR" dirty="0" smtClean="0"/>
              <a:t> no seu computador</a:t>
            </a:r>
          </a:p>
          <a:p>
            <a:pPr lvl="1"/>
            <a:r>
              <a:rPr lang="pt-BR" dirty="0" smtClean="0"/>
              <a:t>Incluir </a:t>
            </a:r>
            <a:r>
              <a:rPr lang="pt-BR" dirty="0" err="1" smtClean="0"/>
              <a:t>Jquery</a:t>
            </a:r>
            <a:r>
              <a:rPr lang="pt-BR" dirty="0" smtClean="0"/>
              <a:t> pelo CDN</a:t>
            </a:r>
          </a:p>
          <a:p>
            <a:pPr marL="914400" lvl="2" indent="0">
              <a:buNone/>
            </a:pPr>
            <a:r>
              <a:rPr lang="pt-BR" dirty="0" smtClean="0"/>
              <a:t>Ex.: </a:t>
            </a:r>
          </a:p>
          <a:p>
            <a:pPr marL="914400" lvl="2" indent="0">
              <a:buNone/>
            </a:pPr>
            <a:r>
              <a:rPr lang="pt-BR" dirty="0" smtClean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&lt;script </a:t>
            </a:r>
            <a:r>
              <a:rPr lang="pt-BR" dirty="0" err="1"/>
              <a:t>src</a:t>
            </a:r>
            <a:r>
              <a:rPr lang="pt-BR" dirty="0"/>
              <a:t>="https://ajax.googleapis.com/ajax/libs/jquery/3.4.1/jquery.min.js"&gt;&lt;/script&gt;</a:t>
            </a:r>
            <a:br>
              <a:rPr lang="pt-BR" dirty="0"/>
            </a:br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 smtClean="0"/>
              <a:t>&gt;</a:t>
            </a:r>
          </a:p>
        </p:txBody>
      </p:sp>
      <p:sp>
        <p:nvSpPr>
          <p:cNvPr id="4" name="Retângulo 3"/>
          <p:cNvSpPr/>
          <p:nvPr/>
        </p:nvSpPr>
        <p:spPr>
          <a:xfrm>
            <a:off x="2393560" y="6213003"/>
            <a:ext cx="46987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2"/>
              </a:rPr>
              <a:t>https://www.w3schools.com/jquery/jquery_intro.asp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43224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site com </a:t>
            </a:r>
            <a:r>
              <a:rPr lang="pt-BR" dirty="0" err="1" smtClean="0"/>
              <a:t>BootStrap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154954" y="2603500"/>
            <a:ext cx="8825659" cy="1592719"/>
          </a:xfrm>
        </p:spPr>
        <p:txBody>
          <a:bodyPr>
            <a:normAutofit/>
          </a:bodyPr>
          <a:lstStyle/>
          <a:p>
            <a:r>
              <a:rPr lang="pt-BR" dirty="0" smtClean="0"/>
              <a:t>Usar </a:t>
            </a:r>
            <a:r>
              <a:rPr lang="pt-BR" b="1" dirty="0" err="1" smtClean="0"/>
              <a:t>doctype</a:t>
            </a:r>
            <a:r>
              <a:rPr lang="pt-BR" dirty="0" smtClean="0"/>
              <a:t> para HTML5</a:t>
            </a:r>
          </a:p>
          <a:p>
            <a:r>
              <a:rPr lang="pt-BR" dirty="0" smtClean="0"/>
              <a:t>Usar Meta para definir o </a:t>
            </a:r>
            <a:r>
              <a:rPr lang="pt-BR" b="1" dirty="0" err="1" smtClean="0"/>
              <a:t>charset</a:t>
            </a:r>
            <a:r>
              <a:rPr lang="pt-BR" dirty="0" smtClean="0"/>
              <a:t> (“utf-8” para HTML5)</a:t>
            </a:r>
          </a:p>
          <a:p>
            <a:r>
              <a:rPr lang="pt-BR" dirty="0" smtClean="0"/>
              <a:t>Usar o Meta para definir o site como responsivo (</a:t>
            </a:r>
            <a:r>
              <a:rPr lang="pt-BR" b="1" dirty="0" err="1" smtClean="0"/>
              <a:t>Viewport</a:t>
            </a:r>
            <a:r>
              <a:rPr lang="pt-BR" dirty="0" smtClean="0"/>
              <a:t>)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22738" y="4355585"/>
            <a:ext cx="825047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A52A2A"/>
                </a:solidFill>
                <a:latin typeface="Consolas" panose="020B0609020204030204" pitchFamily="49" charset="0"/>
              </a:rPr>
              <a:t>meta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="utf-8</a:t>
            </a:r>
            <a:r>
              <a:rPr lang="pt-BR" sz="14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&lt;meta name="viewport" content="width=device-width, initial-scale=1"&gt;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396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Jquery</a:t>
            </a:r>
            <a:r>
              <a:rPr lang="pt-BR" dirty="0" smtClean="0"/>
              <a:t> -Sintaxe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154954" y="2603499"/>
            <a:ext cx="8825659" cy="4085399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A sintaxe básica do </a:t>
            </a:r>
            <a:r>
              <a:rPr lang="pt-BR" dirty="0" err="1" smtClean="0"/>
              <a:t>Jquery</a:t>
            </a:r>
            <a:r>
              <a:rPr lang="pt-BR" dirty="0" smtClean="0"/>
              <a:t> é</a:t>
            </a:r>
          </a:p>
          <a:p>
            <a:pPr lvl="1"/>
            <a:r>
              <a:rPr lang="pt-BR" b="1" dirty="0"/>
              <a:t>$(</a:t>
            </a:r>
            <a:r>
              <a:rPr lang="pt-BR" b="1" i="1" dirty="0" err="1"/>
              <a:t>selector</a:t>
            </a:r>
            <a:r>
              <a:rPr lang="pt-BR" b="1" dirty="0"/>
              <a:t>).</a:t>
            </a:r>
            <a:r>
              <a:rPr lang="pt-BR" b="1" i="1" dirty="0" err="1"/>
              <a:t>action</a:t>
            </a:r>
            <a:r>
              <a:rPr lang="pt-BR" b="1" dirty="0" smtClean="0"/>
              <a:t>()</a:t>
            </a:r>
          </a:p>
          <a:p>
            <a:pPr lvl="1"/>
            <a:r>
              <a:rPr lang="pt-BR" dirty="0" smtClean="0"/>
              <a:t>Onde</a:t>
            </a:r>
          </a:p>
          <a:p>
            <a:pPr lvl="2"/>
            <a:r>
              <a:rPr lang="pt-BR" dirty="0" smtClean="0"/>
              <a:t>$ indica o acesso ao </a:t>
            </a:r>
            <a:r>
              <a:rPr lang="pt-BR" dirty="0" err="1" smtClean="0"/>
              <a:t>Jquery</a:t>
            </a:r>
            <a:endParaRPr lang="pt-BR" dirty="0" smtClean="0"/>
          </a:p>
          <a:p>
            <a:pPr lvl="2"/>
            <a:r>
              <a:rPr lang="pt-BR" dirty="0" smtClean="0"/>
              <a:t>(</a:t>
            </a:r>
            <a:r>
              <a:rPr lang="pt-BR" dirty="0" err="1" smtClean="0"/>
              <a:t>selector</a:t>
            </a:r>
            <a:r>
              <a:rPr lang="pt-BR" dirty="0" smtClean="0"/>
              <a:t>) indica o elemento HTML</a:t>
            </a:r>
          </a:p>
          <a:p>
            <a:pPr lvl="2"/>
            <a:r>
              <a:rPr lang="pt-BR" dirty="0" err="1"/>
              <a:t>a</a:t>
            </a:r>
            <a:r>
              <a:rPr lang="pt-BR" dirty="0" err="1" smtClean="0"/>
              <a:t>ction</a:t>
            </a:r>
            <a:r>
              <a:rPr lang="pt-BR" dirty="0" smtClean="0"/>
              <a:t>() indica a ação </a:t>
            </a:r>
            <a:r>
              <a:rPr lang="pt-BR" dirty="0" err="1" smtClean="0"/>
              <a:t>Jquery</a:t>
            </a:r>
            <a:r>
              <a:rPr lang="pt-BR" dirty="0" smtClean="0"/>
              <a:t> a ser executada</a:t>
            </a:r>
          </a:p>
          <a:p>
            <a:pPr lvl="1"/>
            <a:r>
              <a:rPr lang="pt-BR" dirty="0" smtClean="0"/>
              <a:t>Exemplo:</a:t>
            </a:r>
          </a:p>
          <a:p>
            <a:pPr lvl="2"/>
            <a:r>
              <a:rPr lang="pt-BR" dirty="0"/>
              <a:t>$(</a:t>
            </a:r>
            <a:r>
              <a:rPr lang="pt-BR" dirty="0" err="1"/>
              <a:t>this</a:t>
            </a:r>
            <a:r>
              <a:rPr lang="pt-BR" dirty="0"/>
              <a:t>).</a:t>
            </a:r>
            <a:r>
              <a:rPr lang="pt-BR" dirty="0" err="1"/>
              <a:t>hide</a:t>
            </a:r>
            <a:r>
              <a:rPr lang="pt-BR" dirty="0" smtClean="0"/>
              <a:t>() 	Esconde o elemento corrente</a:t>
            </a:r>
          </a:p>
          <a:p>
            <a:pPr lvl="2"/>
            <a:r>
              <a:rPr lang="pt-BR" dirty="0"/>
              <a:t>$("p").</a:t>
            </a:r>
            <a:r>
              <a:rPr lang="pt-BR" dirty="0" err="1"/>
              <a:t>hide</a:t>
            </a:r>
            <a:r>
              <a:rPr lang="pt-BR" dirty="0" smtClean="0"/>
              <a:t>()  Esconde todos os elementos &lt;p&gt;</a:t>
            </a:r>
          </a:p>
          <a:p>
            <a:pPr lvl="2"/>
            <a:r>
              <a:rPr lang="pt-BR" dirty="0"/>
              <a:t>$(".</a:t>
            </a:r>
            <a:r>
              <a:rPr lang="pt-BR" dirty="0" err="1"/>
              <a:t>test</a:t>
            </a:r>
            <a:r>
              <a:rPr lang="pt-BR" dirty="0"/>
              <a:t>").</a:t>
            </a:r>
            <a:r>
              <a:rPr lang="pt-BR" dirty="0" err="1"/>
              <a:t>hide</a:t>
            </a:r>
            <a:r>
              <a:rPr lang="pt-BR" dirty="0" smtClean="0"/>
              <a:t>() Esconde todos os elementos da classe .</a:t>
            </a:r>
            <a:r>
              <a:rPr lang="pt-BR" dirty="0" err="1" smtClean="0"/>
              <a:t>test</a:t>
            </a:r>
            <a:endParaRPr lang="pt-BR" dirty="0" smtClean="0"/>
          </a:p>
          <a:p>
            <a:pPr lvl="2"/>
            <a:r>
              <a:rPr lang="pt-BR" dirty="0"/>
              <a:t>$("#</a:t>
            </a:r>
            <a:r>
              <a:rPr lang="pt-BR" dirty="0" err="1"/>
              <a:t>test</a:t>
            </a:r>
            <a:r>
              <a:rPr lang="pt-BR" dirty="0"/>
              <a:t>").</a:t>
            </a:r>
            <a:r>
              <a:rPr lang="pt-BR" dirty="0" err="1"/>
              <a:t>hide</a:t>
            </a:r>
            <a:r>
              <a:rPr lang="pt-BR" dirty="0" smtClean="0"/>
              <a:t>() Esconde os elementos com id </a:t>
            </a:r>
            <a:r>
              <a:rPr lang="pt-BR" dirty="0" err="1" smtClean="0"/>
              <a:t>test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6694467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Jquery</a:t>
            </a:r>
            <a:r>
              <a:rPr lang="pt-BR" dirty="0" smtClean="0"/>
              <a:t> –Sintaxe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154954" y="2603499"/>
            <a:ext cx="8825659" cy="991471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Os métodos </a:t>
            </a:r>
            <a:r>
              <a:rPr lang="pt-BR" dirty="0" err="1" smtClean="0"/>
              <a:t>Jquery</a:t>
            </a:r>
            <a:r>
              <a:rPr lang="pt-BR" dirty="0" smtClean="0"/>
              <a:t> ficam dentro do evento </a:t>
            </a:r>
            <a:r>
              <a:rPr lang="pt-BR" dirty="0" err="1" smtClean="0"/>
              <a:t>document</a:t>
            </a:r>
            <a:r>
              <a:rPr lang="pt-BR" dirty="0" smtClean="0"/>
              <a:t> </a:t>
            </a:r>
            <a:r>
              <a:rPr lang="pt-BR" dirty="0" err="1" smtClean="0"/>
              <a:t>ready</a:t>
            </a:r>
            <a:r>
              <a:rPr lang="pt-BR" dirty="0" smtClean="0"/>
              <a:t>, para prevenir que sejam executados antes do documento terminar a abertura.</a:t>
            </a:r>
          </a:p>
        </p:txBody>
      </p:sp>
      <p:sp>
        <p:nvSpPr>
          <p:cNvPr id="4" name="Retângulo 3"/>
          <p:cNvSpPr/>
          <p:nvPr/>
        </p:nvSpPr>
        <p:spPr>
          <a:xfrm>
            <a:off x="2722323" y="3779173"/>
            <a:ext cx="609600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$(document).ready(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008000"/>
                </a:solidFill>
                <a:latin typeface="Consolas" panose="020B0609020204030204" pitchFamily="49" charset="0"/>
              </a:rPr>
              <a:t>jQuery</a:t>
            </a:r>
            <a: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  <a:t> methods go here...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62215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Jquery</a:t>
            </a:r>
            <a:r>
              <a:rPr lang="pt-BR" dirty="0" smtClean="0"/>
              <a:t> – Eventos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53912" y="2234167"/>
            <a:ext cx="8825659" cy="1248069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Eventos são ações que Disparam execuções na página</a:t>
            </a:r>
          </a:p>
          <a:p>
            <a:r>
              <a:rPr lang="pt-BR" dirty="0" smtClean="0"/>
              <a:t>Sintaxe:   </a:t>
            </a:r>
            <a:r>
              <a:rPr lang="pt-BR" dirty="0"/>
              <a:t>$("p").click();</a:t>
            </a:r>
            <a:endParaRPr lang="pt-BR" dirty="0" smtClean="0"/>
          </a:p>
          <a:p>
            <a:r>
              <a:rPr lang="pt-BR" dirty="0" smtClean="0"/>
              <a:t>Eventos comuns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67" y="3589033"/>
            <a:ext cx="84582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905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Jquery</a:t>
            </a:r>
            <a:r>
              <a:rPr lang="pt-BR" dirty="0" smtClean="0"/>
              <a:t> – Exemplos de Eventos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92691" y="2276507"/>
            <a:ext cx="6096000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pt-BR" sz="1200" dirty="0"/>
              <a:t>&lt;!DOCTYPE 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  <a:p>
            <a:r>
              <a:rPr lang="pt-BR" sz="1200" dirty="0"/>
              <a:t>&lt;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  <a:p>
            <a:r>
              <a:rPr lang="pt-BR" sz="1200" dirty="0"/>
              <a:t>&lt;</a:t>
            </a:r>
            <a:r>
              <a:rPr lang="pt-BR" sz="1200" dirty="0" err="1"/>
              <a:t>head</a:t>
            </a:r>
            <a:r>
              <a:rPr lang="pt-BR" sz="1200" dirty="0"/>
              <a:t>&gt;</a:t>
            </a:r>
          </a:p>
          <a:p>
            <a:r>
              <a:rPr lang="pt-BR" sz="1200" dirty="0"/>
              <a:t>&lt;script </a:t>
            </a:r>
            <a:r>
              <a:rPr lang="pt-BR" sz="1200" dirty="0" err="1"/>
              <a:t>src</a:t>
            </a:r>
            <a:r>
              <a:rPr lang="pt-BR" sz="1200" dirty="0"/>
              <a:t>="https://ajax.googleapis.com/ajax/libs/jquery/3.4.1/jquery.min.js"&gt;&lt;/script&gt;</a:t>
            </a:r>
          </a:p>
          <a:p>
            <a:r>
              <a:rPr lang="pt-BR" sz="1200" dirty="0"/>
              <a:t>&lt;script&gt;</a:t>
            </a:r>
          </a:p>
          <a:p>
            <a:r>
              <a:rPr lang="pt-BR" sz="1200" b="1" dirty="0">
                <a:solidFill>
                  <a:schemeClr val="accent4"/>
                </a:solidFill>
              </a:rPr>
              <a:t>$(</a:t>
            </a:r>
            <a:r>
              <a:rPr lang="pt-BR" sz="1200" b="1" dirty="0" err="1">
                <a:solidFill>
                  <a:schemeClr val="accent4"/>
                </a:solidFill>
              </a:rPr>
              <a:t>document</a:t>
            </a:r>
            <a:r>
              <a:rPr lang="pt-BR" sz="1200" b="1" dirty="0">
                <a:solidFill>
                  <a:schemeClr val="accent4"/>
                </a:solidFill>
              </a:rPr>
              <a:t>).</a:t>
            </a:r>
            <a:r>
              <a:rPr lang="pt-BR" sz="1200" b="1" dirty="0" err="1">
                <a:solidFill>
                  <a:schemeClr val="accent4"/>
                </a:solidFill>
              </a:rPr>
              <a:t>ready</a:t>
            </a:r>
            <a:r>
              <a:rPr lang="pt-BR" sz="1200" b="1" dirty="0">
                <a:solidFill>
                  <a:schemeClr val="accent4"/>
                </a:solidFill>
              </a:rPr>
              <a:t>(</a:t>
            </a:r>
            <a:r>
              <a:rPr lang="pt-BR" sz="1200" b="1" dirty="0" err="1">
                <a:solidFill>
                  <a:schemeClr val="accent4"/>
                </a:solidFill>
              </a:rPr>
              <a:t>function</a:t>
            </a:r>
            <a:r>
              <a:rPr lang="pt-BR" sz="1200" b="1" dirty="0">
                <a:solidFill>
                  <a:schemeClr val="accent4"/>
                </a:solidFill>
              </a:rPr>
              <a:t>(){</a:t>
            </a:r>
          </a:p>
          <a:p>
            <a:r>
              <a:rPr lang="pt-BR" sz="1200" b="1" dirty="0">
                <a:solidFill>
                  <a:schemeClr val="accent4"/>
                </a:solidFill>
              </a:rPr>
              <a:t>  $("p").click(</a:t>
            </a:r>
            <a:r>
              <a:rPr lang="pt-BR" sz="1200" b="1" dirty="0" err="1">
                <a:solidFill>
                  <a:schemeClr val="accent4"/>
                </a:solidFill>
              </a:rPr>
              <a:t>function</a:t>
            </a:r>
            <a:r>
              <a:rPr lang="pt-BR" sz="1200" b="1" dirty="0">
                <a:solidFill>
                  <a:schemeClr val="accent4"/>
                </a:solidFill>
              </a:rPr>
              <a:t>(){</a:t>
            </a:r>
          </a:p>
          <a:p>
            <a:r>
              <a:rPr lang="pt-BR" sz="1200" b="1" dirty="0">
                <a:solidFill>
                  <a:schemeClr val="accent4"/>
                </a:solidFill>
              </a:rPr>
              <a:t>    $(</a:t>
            </a:r>
            <a:r>
              <a:rPr lang="pt-BR" sz="1200" b="1" dirty="0" err="1">
                <a:solidFill>
                  <a:schemeClr val="accent4"/>
                </a:solidFill>
              </a:rPr>
              <a:t>this</a:t>
            </a:r>
            <a:r>
              <a:rPr lang="pt-BR" sz="1200" b="1" dirty="0">
                <a:solidFill>
                  <a:schemeClr val="accent4"/>
                </a:solidFill>
              </a:rPr>
              <a:t>).</a:t>
            </a:r>
            <a:r>
              <a:rPr lang="pt-BR" sz="1200" b="1" dirty="0" err="1">
                <a:solidFill>
                  <a:schemeClr val="accent4"/>
                </a:solidFill>
              </a:rPr>
              <a:t>hide</a:t>
            </a:r>
            <a:r>
              <a:rPr lang="pt-BR" sz="1200" b="1" dirty="0">
                <a:solidFill>
                  <a:schemeClr val="accent4"/>
                </a:solidFill>
              </a:rPr>
              <a:t>();</a:t>
            </a:r>
          </a:p>
          <a:p>
            <a:r>
              <a:rPr lang="pt-BR" sz="1200" b="1" dirty="0">
                <a:solidFill>
                  <a:schemeClr val="accent4"/>
                </a:solidFill>
              </a:rPr>
              <a:t>  });</a:t>
            </a:r>
          </a:p>
          <a:p>
            <a:r>
              <a:rPr lang="pt-BR" sz="1200" b="1" dirty="0">
                <a:solidFill>
                  <a:schemeClr val="accent4"/>
                </a:solidFill>
              </a:rPr>
              <a:t>});</a:t>
            </a:r>
          </a:p>
          <a:p>
            <a:r>
              <a:rPr lang="pt-BR" sz="1200" dirty="0"/>
              <a:t>&lt;/script&gt;</a:t>
            </a:r>
          </a:p>
          <a:p>
            <a:r>
              <a:rPr lang="pt-BR" sz="1200" dirty="0"/>
              <a:t>&lt;/</a:t>
            </a:r>
            <a:r>
              <a:rPr lang="pt-BR" sz="1200" dirty="0" err="1"/>
              <a:t>head</a:t>
            </a:r>
            <a:r>
              <a:rPr lang="pt-BR" sz="1200" dirty="0"/>
              <a:t>&gt;</a:t>
            </a:r>
          </a:p>
          <a:p>
            <a:r>
              <a:rPr lang="pt-BR" sz="1200" dirty="0"/>
              <a:t>&lt;</a:t>
            </a:r>
            <a:r>
              <a:rPr lang="pt-BR" sz="1200" dirty="0" err="1"/>
              <a:t>body</a:t>
            </a:r>
            <a:r>
              <a:rPr lang="pt-BR" sz="1200" dirty="0"/>
              <a:t>&gt;</a:t>
            </a:r>
          </a:p>
          <a:p>
            <a:endParaRPr lang="pt-BR" sz="1200" dirty="0"/>
          </a:p>
          <a:p>
            <a:r>
              <a:rPr lang="pt-BR" sz="1200" dirty="0"/>
              <a:t>&lt;p&gt;</a:t>
            </a:r>
            <a:r>
              <a:rPr lang="pt-BR" sz="1200" dirty="0" err="1"/>
              <a:t>If</a:t>
            </a:r>
            <a:r>
              <a:rPr lang="pt-BR" sz="1200" dirty="0"/>
              <a:t> </a:t>
            </a:r>
            <a:r>
              <a:rPr lang="pt-BR" sz="1200" dirty="0" err="1"/>
              <a:t>you</a:t>
            </a:r>
            <a:r>
              <a:rPr lang="pt-BR" sz="1200" dirty="0"/>
              <a:t> click </a:t>
            </a:r>
            <a:r>
              <a:rPr lang="pt-BR" sz="1200" dirty="0" err="1"/>
              <a:t>on</a:t>
            </a:r>
            <a:r>
              <a:rPr lang="pt-BR" sz="1200" dirty="0"/>
              <a:t> me, I </a:t>
            </a:r>
            <a:r>
              <a:rPr lang="pt-BR" sz="1200" dirty="0" err="1"/>
              <a:t>will</a:t>
            </a:r>
            <a:r>
              <a:rPr lang="pt-BR" sz="1200" dirty="0"/>
              <a:t> </a:t>
            </a:r>
            <a:r>
              <a:rPr lang="pt-BR" sz="1200" dirty="0" err="1"/>
              <a:t>disappear</a:t>
            </a:r>
            <a:r>
              <a:rPr lang="pt-BR" sz="1200" dirty="0"/>
              <a:t>.&lt;/p&gt;</a:t>
            </a:r>
          </a:p>
          <a:p>
            <a:r>
              <a:rPr lang="pt-BR" sz="1200" dirty="0"/>
              <a:t>&lt;p&gt;Click me </a:t>
            </a:r>
            <a:r>
              <a:rPr lang="pt-BR" sz="1200" dirty="0" err="1"/>
              <a:t>away</a:t>
            </a:r>
            <a:r>
              <a:rPr lang="pt-BR" sz="1200" dirty="0"/>
              <a:t>!&lt;/p&gt;</a:t>
            </a:r>
          </a:p>
          <a:p>
            <a:r>
              <a:rPr lang="pt-BR" sz="1200" dirty="0"/>
              <a:t>&lt;p&gt;Click me too!&lt;/p&gt;</a:t>
            </a:r>
          </a:p>
          <a:p>
            <a:endParaRPr lang="pt-BR" sz="1200" dirty="0"/>
          </a:p>
          <a:p>
            <a:r>
              <a:rPr lang="pt-BR" sz="1200" dirty="0"/>
              <a:t>&lt;/</a:t>
            </a:r>
            <a:r>
              <a:rPr lang="pt-BR" sz="1200" dirty="0" err="1"/>
              <a:t>body</a:t>
            </a:r>
            <a:r>
              <a:rPr lang="pt-BR" sz="1200" dirty="0"/>
              <a:t>&gt;</a:t>
            </a:r>
          </a:p>
          <a:p>
            <a:r>
              <a:rPr lang="pt-BR" sz="1200" dirty="0"/>
              <a:t>&lt;/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564" y="4261666"/>
            <a:ext cx="2438400" cy="89535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789107" y="3807913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Quando clica na frase ela desaparece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85875" y="6246825"/>
            <a:ext cx="5183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https://www.w3schools.com/jquery/jquery_events.asp</a:t>
            </a:r>
          </a:p>
        </p:txBody>
      </p:sp>
    </p:spTree>
    <p:extLst>
      <p:ext uri="{BB962C8B-B14F-4D97-AF65-F5344CB8AC3E}">
        <p14:creationId xmlns:p14="http://schemas.microsoft.com/office/powerpoint/2010/main" val="26574686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com Filtros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090708" y="2415609"/>
            <a:ext cx="8825659" cy="703372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BootStrap</a:t>
            </a:r>
            <a:r>
              <a:rPr lang="pt-BR" dirty="0" smtClean="0"/>
              <a:t> não tem recurso de filtro, mas pode ser feito usando </a:t>
            </a:r>
            <a:r>
              <a:rPr lang="pt-BR" dirty="0" err="1" smtClean="0"/>
              <a:t>Jquery</a:t>
            </a:r>
            <a:endParaRPr lang="pt-BR" dirty="0" smtClean="0"/>
          </a:p>
          <a:p>
            <a:pPr lvl="1"/>
            <a:r>
              <a:rPr lang="pt-BR" dirty="0" smtClean="0"/>
              <a:t>Filtro de </a:t>
            </a:r>
            <a:r>
              <a:rPr lang="pt-BR" b="1" dirty="0" smtClean="0">
                <a:solidFill>
                  <a:schemeClr val="accent1"/>
                </a:solidFill>
              </a:rPr>
              <a:t>tabelas</a:t>
            </a:r>
            <a:r>
              <a:rPr lang="pt-BR" dirty="0" smtClean="0"/>
              <a:t> (escreve algo no campo para filtrar os dados da tabela)</a:t>
            </a:r>
          </a:p>
        </p:txBody>
      </p:sp>
      <p:sp>
        <p:nvSpPr>
          <p:cNvPr id="4" name="Retângulo 3"/>
          <p:cNvSpPr/>
          <p:nvPr/>
        </p:nvSpPr>
        <p:spPr>
          <a:xfrm>
            <a:off x="329852" y="341256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ready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$(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"#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myInput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keyup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$(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toLowerCase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 $(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"#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myTable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 $(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toggle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($(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toLowerCase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indexOf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 &gt; -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 });</a:t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6638795" y="3557392"/>
            <a:ext cx="5223353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- O </a:t>
            </a:r>
            <a:r>
              <a:rPr lang="pt-BR" sz="1400" dirty="0" err="1" smtClean="0"/>
              <a:t>Jquery</a:t>
            </a:r>
            <a:r>
              <a:rPr lang="pt-BR" sz="1400" dirty="0" smtClean="0"/>
              <a:t> faz um loop para cada elemento da tabela para identificar se há algum texto que coincide com o digitado</a:t>
            </a:r>
          </a:p>
          <a:p>
            <a:r>
              <a:rPr lang="pt-BR" sz="1400" dirty="0" smtClean="0"/>
              <a:t>- O método </a:t>
            </a:r>
            <a:r>
              <a:rPr lang="pt-BR" sz="1400" dirty="0" err="1" smtClean="0"/>
              <a:t>toggle</a:t>
            </a:r>
            <a:r>
              <a:rPr lang="pt-BR" sz="1400" dirty="0" smtClean="0"/>
              <a:t>() esconde a linha (</a:t>
            </a:r>
            <a:r>
              <a:rPr lang="pt-BR" sz="1400" dirty="0" err="1" smtClean="0"/>
              <a:t>display:none</a:t>
            </a:r>
            <a:r>
              <a:rPr lang="pt-BR" sz="1400" dirty="0" smtClean="0"/>
              <a:t>)</a:t>
            </a:r>
          </a:p>
          <a:p>
            <a:r>
              <a:rPr lang="pt-BR" sz="1400" dirty="0" smtClean="0"/>
              <a:t>- O método </a:t>
            </a:r>
            <a:r>
              <a:rPr lang="pt-BR" sz="1400" dirty="0" err="1" smtClean="0"/>
              <a:t>toLowerCase</a:t>
            </a:r>
            <a:r>
              <a:rPr lang="pt-BR" sz="1400" dirty="0" smtClean="0"/>
              <a:t>() é usado para que não seja sensível ao contexto.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89140" y="6025019"/>
            <a:ext cx="7499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Executar o exemplo em </a:t>
            </a:r>
            <a:r>
              <a:rPr lang="pt-BR" sz="1400" dirty="0">
                <a:hlinkClick r:id="rId2"/>
              </a:rPr>
              <a:t>https://www.w3schools.com/bootstrap/bootstrap_filters.asp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5138642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Vamos criar um novo site para a nossa livraria usando o </a:t>
            </a:r>
            <a:r>
              <a:rPr lang="pt-BR" dirty="0" err="1" smtClean="0"/>
              <a:t>bootstrap</a:t>
            </a:r>
            <a:r>
              <a:rPr lang="pt-BR" dirty="0" smtClean="0"/>
              <a:t>.</a:t>
            </a:r>
          </a:p>
          <a:p>
            <a:r>
              <a:rPr lang="pt-BR" dirty="0" smtClean="0"/>
              <a:t>Use a imaginação para fazer um site bem elegante, algumas sugestões:</a:t>
            </a:r>
          </a:p>
          <a:p>
            <a:pPr lvl="1"/>
            <a:r>
              <a:rPr lang="pt-BR" dirty="0" smtClean="0"/>
              <a:t>Use Grid</a:t>
            </a:r>
          </a:p>
          <a:p>
            <a:pPr lvl="1"/>
            <a:r>
              <a:rPr lang="pt-BR" dirty="0" smtClean="0"/>
              <a:t>Refaça </a:t>
            </a:r>
            <a:r>
              <a:rPr lang="pt-BR" smtClean="0"/>
              <a:t>o menu</a:t>
            </a:r>
            <a:endParaRPr lang="pt-BR" dirty="0" smtClean="0"/>
          </a:p>
          <a:p>
            <a:pPr lvl="1"/>
            <a:r>
              <a:rPr lang="pt-BR" dirty="0" smtClean="0"/>
              <a:t>Coloque um carrossel para passar alguns livros</a:t>
            </a:r>
          </a:p>
          <a:p>
            <a:pPr lvl="1"/>
            <a:r>
              <a:rPr lang="pt-BR" dirty="0" smtClean="0"/>
              <a:t>Mude as páginas de cadastro e compra usando campos com </a:t>
            </a:r>
            <a:r>
              <a:rPr lang="pt-BR" dirty="0" err="1" smtClean="0"/>
              <a:t>bootstrap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9287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Antes </a:t>
            </a:r>
            <a:r>
              <a:rPr lang="pt-BR" smtClean="0"/>
              <a:t>de iniciar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Diferença entre </a:t>
            </a:r>
            <a:r>
              <a:rPr lang="pt-BR" dirty="0" err="1" smtClean="0"/>
              <a:t>class</a:t>
            </a:r>
            <a:r>
              <a:rPr lang="pt-BR" dirty="0" smtClean="0"/>
              <a:t>, id e </a:t>
            </a:r>
            <a:r>
              <a:rPr lang="pt-BR" dirty="0" err="1" smtClean="0"/>
              <a:t>name</a:t>
            </a:r>
            <a:endParaRPr lang="pt-BR" dirty="0" smtClean="0"/>
          </a:p>
          <a:p>
            <a:r>
              <a:rPr lang="pt-BR" dirty="0" err="1" smtClean="0"/>
              <a:t>Class</a:t>
            </a:r>
            <a:r>
              <a:rPr lang="pt-BR" dirty="0" smtClean="0"/>
              <a:t>, utilizado para estilizar o documento. Pode ser aplicado a várias </a:t>
            </a:r>
            <a:r>
              <a:rPr lang="pt-BR" dirty="0" err="1" smtClean="0"/>
              <a:t>tagas</a:t>
            </a:r>
            <a:r>
              <a:rPr lang="pt-BR" dirty="0" smtClean="0"/>
              <a:t> e a mesma </a:t>
            </a:r>
            <a:r>
              <a:rPr lang="pt-BR" dirty="0" err="1" smtClean="0"/>
              <a:t>tag</a:t>
            </a:r>
            <a:r>
              <a:rPr lang="pt-BR" dirty="0" smtClean="0"/>
              <a:t> pode ter várias classes associadas</a:t>
            </a:r>
          </a:p>
          <a:p>
            <a:r>
              <a:rPr lang="pt-BR" dirty="0" smtClean="0"/>
              <a:t>Id, utilizado para identificar um elemento da página do lado cliente, ex. </a:t>
            </a:r>
            <a:r>
              <a:rPr lang="pt-BR" dirty="0" err="1" smtClean="0"/>
              <a:t>javascript</a:t>
            </a:r>
            <a:r>
              <a:rPr lang="pt-BR" dirty="0" smtClean="0"/>
              <a:t>. Deve ser único na página</a:t>
            </a:r>
          </a:p>
          <a:p>
            <a:r>
              <a:rPr lang="pt-BR" dirty="0" err="1" smtClean="0"/>
              <a:t>Name</a:t>
            </a:r>
            <a:r>
              <a:rPr lang="pt-BR" dirty="0" smtClean="0"/>
              <a:t>, utilizado no envio da mensagem </a:t>
            </a:r>
            <a:r>
              <a:rPr lang="pt-BR" dirty="0" err="1" smtClean="0"/>
              <a:t>http</a:t>
            </a:r>
            <a:r>
              <a:rPr lang="pt-BR" dirty="0" smtClean="0"/>
              <a:t> para o servidor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177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site com </a:t>
            </a:r>
            <a:r>
              <a:rPr lang="pt-BR" dirty="0" err="1" smtClean="0"/>
              <a:t>BootStrap</a:t>
            </a:r>
            <a:r>
              <a:rPr lang="pt-BR" dirty="0" smtClean="0"/>
              <a:t>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154954" y="2104374"/>
            <a:ext cx="8825659" cy="2091846"/>
          </a:xfrm>
        </p:spPr>
        <p:txBody>
          <a:bodyPr>
            <a:normAutofit fontScale="77500" lnSpcReduction="20000"/>
          </a:bodyPr>
          <a:lstStyle/>
          <a:p>
            <a:r>
              <a:rPr lang="pt-BR" dirty="0" err="1" smtClean="0"/>
              <a:t>BootStrap</a:t>
            </a:r>
            <a:r>
              <a:rPr lang="pt-BR" dirty="0" smtClean="0"/>
              <a:t> requer o uso de containers para acomodar o conteúdo</a:t>
            </a:r>
          </a:p>
          <a:p>
            <a:r>
              <a:rPr lang="pt-BR" dirty="0" smtClean="0"/>
              <a:t>Temos dois tipos de container para dispositivos móveis</a:t>
            </a:r>
          </a:p>
          <a:p>
            <a:pPr lvl="1"/>
            <a:r>
              <a:rPr lang="pt-BR" dirty="0" smtClean="0"/>
              <a:t>Usa-se a classe </a:t>
            </a:r>
            <a:r>
              <a:rPr lang="pt-BR" b="1" dirty="0" smtClean="0"/>
              <a:t>.container</a:t>
            </a:r>
            <a:r>
              <a:rPr lang="pt-BR" dirty="0" smtClean="0"/>
              <a:t>  para container </a:t>
            </a:r>
            <a:r>
              <a:rPr lang="pt-BR" b="1" dirty="0" smtClean="0"/>
              <a:t>fixo</a:t>
            </a:r>
            <a:r>
              <a:rPr lang="pt-BR" dirty="0" smtClean="0"/>
              <a:t> e responsivo</a:t>
            </a:r>
          </a:p>
          <a:p>
            <a:pPr lvl="1"/>
            <a:r>
              <a:rPr lang="pt-BR" dirty="0" smtClean="0"/>
              <a:t>Usa-se a classe </a:t>
            </a:r>
            <a:r>
              <a:rPr lang="pt-BR" b="1" dirty="0" smtClean="0"/>
              <a:t>.container-</a:t>
            </a:r>
            <a:r>
              <a:rPr lang="pt-BR" b="1" dirty="0" err="1" smtClean="0"/>
              <a:t>fluid</a:t>
            </a:r>
            <a:r>
              <a:rPr lang="pt-BR" dirty="0" smtClean="0"/>
              <a:t> para o container </a:t>
            </a:r>
            <a:r>
              <a:rPr lang="pt-BR" b="1" dirty="0" smtClean="0"/>
              <a:t>abrangendo toda a janela </a:t>
            </a:r>
            <a:r>
              <a:rPr lang="pt-BR" dirty="0" smtClean="0"/>
              <a:t>do dispositivo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Exemplos em </a:t>
            </a:r>
            <a:r>
              <a:rPr lang="pt-BR" dirty="0">
                <a:hlinkClick r:id="rId2"/>
              </a:rPr>
              <a:t>https://www.w3schools.com/bootstrap/bootstrap_get_started.asp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683" y="4526136"/>
            <a:ext cx="84582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BootStrap</a:t>
            </a:r>
            <a:r>
              <a:rPr lang="pt-BR" dirty="0" smtClean="0"/>
              <a:t> Grids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154954" y="2214694"/>
            <a:ext cx="8825659" cy="1179360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BootStrap</a:t>
            </a:r>
            <a:r>
              <a:rPr lang="pt-BR" dirty="0" smtClean="0"/>
              <a:t> possibilita criar até 12 colunas na página</a:t>
            </a:r>
          </a:p>
          <a:p>
            <a:pPr lvl="1"/>
            <a:r>
              <a:rPr lang="pt-BR" dirty="0" smtClean="0"/>
              <a:t>Pode-se agrupar colunas para ter colunas mais largas ou menos colunas</a:t>
            </a:r>
          </a:p>
          <a:p>
            <a:pPr lvl="1"/>
            <a:r>
              <a:rPr lang="pt-BR" dirty="0" smtClean="0"/>
              <a:t>As colunas são </a:t>
            </a:r>
            <a:r>
              <a:rPr lang="pt-BR" dirty="0" err="1" smtClean="0"/>
              <a:t>rearrumadas</a:t>
            </a:r>
            <a:r>
              <a:rPr lang="pt-BR" dirty="0" smtClean="0"/>
              <a:t> de acordo com o dispositivo (responsivo)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970816"/>
            <a:ext cx="83629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3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BootStrap</a:t>
            </a:r>
            <a:r>
              <a:rPr lang="pt-BR" dirty="0" smtClean="0"/>
              <a:t> Grids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913775" y="1890856"/>
            <a:ext cx="8825659" cy="1717979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</a:t>
            </a:r>
            <a:r>
              <a:rPr lang="pt-BR" dirty="0" smtClean="0"/>
              <a:t> grid tem 4 classes</a:t>
            </a:r>
          </a:p>
          <a:p>
            <a:pPr lvl="1"/>
            <a:r>
              <a:rPr lang="pt-BR" b="1" dirty="0" err="1" smtClean="0"/>
              <a:t>xs</a:t>
            </a:r>
            <a:r>
              <a:rPr lang="pt-BR" dirty="0" smtClean="0"/>
              <a:t>, para telefones (telas menores que 768px)</a:t>
            </a:r>
          </a:p>
          <a:p>
            <a:pPr lvl="1"/>
            <a:r>
              <a:rPr lang="pt-BR" b="1" dirty="0" err="1"/>
              <a:t>s</a:t>
            </a:r>
            <a:r>
              <a:rPr lang="pt-BR" b="1" dirty="0" err="1" smtClean="0"/>
              <a:t>m</a:t>
            </a:r>
            <a:r>
              <a:rPr lang="pt-BR" dirty="0" smtClean="0"/>
              <a:t>, para </a:t>
            </a:r>
            <a:r>
              <a:rPr lang="pt-BR" dirty="0" err="1" smtClean="0"/>
              <a:t>tablets</a:t>
            </a:r>
            <a:r>
              <a:rPr lang="pt-BR" dirty="0" smtClean="0"/>
              <a:t> (telas iguais ou superiores a 768px)</a:t>
            </a:r>
          </a:p>
          <a:p>
            <a:pPr lvl="1"/>
            <a:r>
              <a:rPr lang="pt-BR" b="1" dirty="0" err="1" smtClean="0"/>
              <a:t>md</a:t>
            </a:r>
            <a:r>
              <a:rPr lang="pt-BR" dirty="0" smtClean="0"/>
              <a:t>, para laptops pequenos (telas iguais ou maiores que992px)</a:t>
            </a:r>
          </a:p>
          <a:p>
            <a:pPr lvl="1"/>
            <a:r>
              <a:rPr lang="pt-BR" dirty="0" err="1"/>
              <a:t>l</a:t>
            </a:r>
            <a:r>
              <a:rPr lang="pt-BR" b="1" dirty="0" err="1" smtClean="0"/>
              <a:t>g</a:t>
            </a:r>
            <a:r>
              <a:rPr lang="pt-BR" b="1" dirty="0" smtClean="0"/>
              <a:t>,</a:t>
            </a:r>
            <a:r>
              <a:rPr lang="pt-BR" dirty="0" smtClean="0"/>
              <a:t> para laptops e desktops (telas iguais ou maiores que 1200px)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80581" y="4126892"/>
            <a:ext cx="4880976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="col-*-*"&gt;&lt;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="col-*-*"&gt;&lt;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="col-*-*"&gt;&lt;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="col-*-*"&gt;&lt;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="col-*-*"&gt;&lt;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...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70075" y="3741437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Estrutura básica da grid</a:t>
            </a:r>
            <a:endParaRPr lang="pt-BR" dirty="0"/>
          </a:p>
        </p:txBody>
      </p:sp>
      <p:sp>
        <p:nvSpPr>
          <p:cNvPr id="7" name="Texto explicativo retangular 6"/>
          <p:cNvSpPr/>
          <p:nvPr/>
        </p:nvSpPr>
        <p:spPr>
          <a:xfrm>
            <a:off x="3851718" y="4168812"/>
            <a:ext cx="1584580" cy="327411"/>
          </a:xfrm>
          <a:prstGeom prst="wedgeRectCallout">
            <a:avLst>
              <a:gd name="adj1" fmla="val -122521"/>
              <a:gd name="adj2" fmla="val -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Cria uma linha</a:t>
            </a:r>
            <a:endParaRPr lang="pt-BR" sz="1200" dirty="0"/>
          </a:p>
        </p:txBody>
      </p:sp>
      <p:sp>
        <p:nvSpPr>
          <p:cNvPr id="8" name="Texto explicativo retangular 7"/>
          <p:cNvSpPr/>
          <p:nvPr/>
        </p:nvSpPr>
        <p:spPr>
          <a:xfrm>
            <a:off x="3851718" y="4496224"/>
            <a:ext cx="1584580" cy="609309"/>
          </a:xfrm>
          <a:prstGeom prst="wedgeRectCallout">
            <a:avLst>
              <a:gd name="adj1" fmla="val -91719"/>
              <a:gd name="adj2" fmla="val -39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Cria as colunas (devem ser o total de 12)</a:t>
            </a:r>
            <a:endParaRPr lang="pt-BR" sz="1200" dirty="0"/>
          </a:p>
        </p:txBody>
      </p:sp>
      <p:sp>
        <p:nvSpPr>
          <p:cNvPr id="9" name="Retângulo 8"/>
          <p:cNvSpPr/>
          <p:nvPr/>
        </p:nvSpPr>
        <p:spPr>
          <a:xfrm>
            <a:off x="6794825" y="3695065"/>
            <a:ext cx="4666489" cy="11695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="col-sm-4"&gt;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.col-sm-4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="col-sm-4"&gt;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.col-sm-4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="col-sm-4"&gt;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.col-sm-4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400" dirty="0"/>
          </a:p>
        </p:txBody>
      </p:sp>
      <p:sp>
        <p:nvSpPr>
          <p:cNvPr id="10" name="Seta para a direita 9"/>
          <p:cNvSpPr/>
          <p:nvPr/>
        </p:nvSpPr>
        <p:spPr>
          <a:xfrm>
            <a:off x="5827461" y="4131910"/>
            <a:ext cx="651353" cy="588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504" y="4908653"/>
            <a:ext cx="6347956" cy="1526563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04655" y="6451339"/>
            <a:ext cx="6284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https://www.w3schools.com/bootstrap/bootstrap_grid_basic.asp</a:t>
            </a:r>
          </a:p>
        </p:txBody>
      </p:sp>
    </p:spTree>
    <p:extLst>
      <p:ext uri="{BB962C8B-B14F-4D97-AF65-F5344CB8AC3E}">
        <p14:creationId xmlns:p14="http://schemas.microsoft.com/office/powerpoint/2010/main" val="239522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9F7461ACD029428A0EFF1944ABF9AD" ma:contentTypeVersion="2" ma:contentTypeDescription="Crie um novo documento." ma:contentTypeScope="" ma:versionID="66fc016fff7f2b03515cbc26f97b6702">
  <xsd:schema xmlns:xsd="http://www.w3.org/2001/XMLSchema" xmlns:xs="http://www.w3.org/2001/XMLSchema" xmlns:p="http://schemas.microsoft.com/office/2006/metadata/properties" xmlns:ns2="0cd23042-5060-4d6f-85a2-7e049bc89ca7" targetNamespace="http://schemas.microsoft.com/office/2006/metadata/properties" ma:root="true" ma:fieldsID="4920f8921e7779da59416dc87ab838b0" ns2:_="">
    <xsd:import namespace="0cd23042-5060-4d6f-85a2-7e049bc89c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d23042-5060-4d6f-85a2-7e049bc89c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D1B125-B60F-4BDF-ADE9-2D30EE65EA8D}"/>
</file>

<file path=customXml/itemProps2.xml><?xml version="1.0" encoding="utf-8"?>
<ds:datastoreItem xmlns:ds="http://schemas.openxmlformats.org/officeDocument/2006/customXml" ds:itemID="{56735F60-DA5E-4F40-9A3E-D55C9E1704A3}"/>
</file>

<file path=customXml/itemProps3.xml><?xml version="1.0" encoding="utf-8"?>
<ds:datastoreItem xmlns:ds="http://schemas.openxmlformats.org/officeDocument/2006/customXml" ds:itemID="{116FE17B-5F47-45E3-9AD7-DACBDCBB50FB}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1843</TotalTime>
  <Words>3937</Words>
  <Application>Microsoft Office PowerPoint</Application>
  <PresentationFormat>Widescreen</PresentationFormat>
  <Paragraphs>572</Paragraphs>
  <Slides>55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0" baseType="lpstr">
      <vt:lpstr>Arial</vt:lpstr>
      <vt:lpstr>Consolas</vt:lpstr>
      <vt:lpstr>Tw Cen MT</vt:lpstr>
      <vt:lpstr>Wingdings 3</vt:lpstr>
      <vt:lpstr>Gotícula</vt:lpstr>
      <vt:lpstr>BootStrap</vt:lpstr>
      <vt:lpstr>Objetivo</vt:lpstr>
      <vt:lpstr>BootStrap</vt:lpstr>
      <vt:lpstr>Como usar o BootStrap</vt:lpstr>
      <vt:lpstr>Criando um site com BootStrap</vt:lpstr>
      <vt:lpstr>Antes de iniciar</vt:lpstr>
      <vt:lpstr>Criando um site com BootStrap (2)</vt:lpstr>
      <vt:lpstr>BootStrap Grids</vt:lpstr>
      <vt:lpstr>BootStrap Grids (2)</vt:lpstr>
      <vt:lpstr>textos</vt:lpstr>
      <vt:lpstr>Tabelas</vt:lpstr>
      <vt:lpstr>Tabelas – striped-rows “Efeito zebra”</vt:lpstr>
      <vt:lpstr>Tabelas – bordered table</vt:lpstr>
      <vt:lpstr>Tabelas – Hover Rows (marca da linha quando passo o mouse)</vt:lpstr>
      <vt:lpstr>Imagens</vt:lpstr>
      <vt:lpstr>Vídeo responsivo</vt:lpstr>
      <vt:lpstr>Wells</vt:lpstr>
      <vt:lpstr>Mensagens de alerta</vt:lpstr>
      <vt:lpstr>Mensagens de alerta(2)</vt:lpstr>
      <vt:lpstr>Botões</vt:lpstr>
      <vt:lpstr>Botões (2)</vt:lpstr>
      <vt:lpstr>Botões agrupdos</vt:lpstr>
      <vt:lpstr>Botões agrupados e aninhados</vt:lpstr>
      <vt:lpstr>Glyphicons</vt:lpstr>
      <vt:lpstr>Paginação</vt:lpstr>
      <vt:lpstr>Dropdowns</vt:lpstr>
      <vt:lpstr>Colapse</vt:lpstr>
      <vt:lpstr>Menus</vt:lpstr>
      <vt:lpstr>Tabs</vt:lpstr>
      <vt:lpstr>Tabs com menu drowdown</vt:lpstr>
      <vt:lpstr>PILLs</vt:lpstr>
      <vt:lpstr>Barra de navegação (navbar)</vt:lpstr>
      <vt:lpstr>Barra de navegação invertida (inverted navbar)</vt:lpstr>
      <vt:lpstr>Barra de navegação com formulário</vt:lpstr>
      <vt:lpstr>Forms</vt:lpstr>
      <vt:lpstr>Form vertical (padrão)</vt:lpstr>
      <vt:lpstr>Form InLine</vt:lpstr>
      <vt:lpstr>Form horizontal </vt:lpstr>
      <vt:lpstr>Controles dos formulários</vt:lpstr>
      <vt:lpstr>Controles dos formulários (2)</vt:lpstr>
      <vt:lpstr>Controles dos formulários (3)</vt:lpstr>
      <vt:lpstr>Controles dos formulários (4)</vt:lpstr>
      <vt:lpstr>Controle do estado do campo no formulário</vt:lpstr>
      <vt:lpstr>Controle do estado do campo no formulário (2)</vt:lpstr>
      <vt:lpstr>Controles dos formulários (6)</vt:lpstr>
      <vt:lpstr>Objetos de Mídia</vt:lpstr>
      <vt:lpstr>Carrossel</vt:lpstr>
      <vt:lpstr>Carrossel (2)</vt:lpstr>
      <vt:lpstr>JQuery</vt:lpstr>
      <vt:lpstr>Jquery -Sintaxe</vt:lpstr>
      <vt:lpstr>Jquery –Sintaxe (2)</vt:lpstr>
      <vt:lpstr>Jquery – Eventos</vt:lpstr>
      <vt:lpstr>Jquery – Exemplos de Eventos</vt:lpstr>
      <vt:lpstr>Exemplo com Filtros</vt:lpstr>
      <vt:lpstr>Exercício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ANA</dc:creator>
  <cp:lastModifiedBy>ANA</cp:lastModifiedBy>
  <cp:revision>57</cp:revision>
  <dcterms:created xsi:type="dcterms:W3CDTF">2020-03-10T10:53:39Z</dcterms:created>
  <dcterms:modified xsi:type="dcterms:W3CDTF">2022-03-09T17:16:32Z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0x010100BF9F7461ACD029428A0EFF1944ABF9AD</vt:lpwstr>
  </property>
</Properties>
</file>