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0" r:id="rId1"/>
  </p:sldMasterIdLst>
  <p:notesMasterIdLst>
    <p:notesMasterId r:id="rId55"/>
  </p:notesMasterIdLst>
  <p:handoutMasterIdLst>
    <p:handoutMasterId r:id="rId56"/>
  </p:handoutMasterIdLst>
  <p:sldIdLst>
    <p:sldId id="279" r:id="rId2"/>
    <p:sldId id="280" r:id="rId3"/>
    <p:sldId id="338" r:id="rId4"/>
    <p:sldId id="281" r:id="rId5"/>
    <p:sldId id="282" r:id="rId6"/>
    <p:sldId id="283" r:id="rId7"/>
    <p:sldId id="284" r:id="rId8"/>
    <p:sldId id="285" r:id="rId9"/>
    <p:sldId id="286" r:id="rId10"/>
    <p:sldId id="339" r:id="rId11"/>
    <p:sldId id="315" r:id="rId12"/>
    <p:sldId id="287" r:id="rId13"/>
    <p:sldId id="290" r:id="rId14"/>
    <p:sldId id="316" r:id="rId15"/>
    <p:sldId id="317" r:id="rId16"/>
    <p:sldId id="334" r:id="rId17"/>
    <p:sldId id="318" r:id="rId18"/>
    <p:sldId id="319" r:id="rId19"/>
    <p:sldId id="291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292" r:id="rId28"/>
    <p:sldId id="327" r:id="rId29"/>
    <p:sldId id="328" r:id="rId30"/>
    <p:sldId id="293" r:id="rId31"/>
    <p:sldId id="294" r:id="rId32"/>
    <p:sldId id="329" r:id="rId33"/>
    <p:sldId id="330" r:id="rId34"/>
    <p:sldId id="331" r:id="rId35"/>
    <p:sldId id="332" r:id="rId36"/>
    <p:sldId id="333" r:id="rId37"/>
    <p:sldId id="335" r:id="rId38"/>
    <p:sldId id="337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14" r:id="rId5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3366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42"/>
    <a:srgbClr val="4D4D4D"/>
    <a:srgbClr val="333399"/>
    <a:srgbClr val="DDDDDD"/>
    <a:srgbClr val="FFFF00"/>
    <a:srgbClr val="C7E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1" autoAdjust="0"/>
    <p:restoredTop sz="98718" autoAdjust="0"/>
  </p:normalViewPr>
  <p:slideViewPr>
    <p:cSldViewPr snapToGrid="0">
      <p:cViewPr varScale="1">
        <p:scale>
          <a:sx n="76" d="100"/>
          <a:sy n="76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6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2304" y="-84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Verdana" pitchFamily="34" charset="0"/>
              </a:defRPr>
            </a:lvl1pPr>
          </a:lstStyle>
          <a:p>
            <a:endParaRPr lang="de-DE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itchFamily="34" charset="0"/>
              </a:defRPr>
            </a:lvl1pPr>
          </a:lstStyle>
          <a:p>
            <a:r>
              <a:rPr lang="de-DE" dirty="0" smtClean="0"/>
              <a:t>5</a:t>
            </a:r>
            <a:fld id="{93A626B3-0719-4D4E-A710-0341D9EF326B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63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855" y="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135" y="4560570"/>
            <a:ext cx="536493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855" y="9121140"/>
            <a:ext cx="316834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E994BB6-6B02-4C61-9EA4-ACE48FACA544}" type="slidenum">
              <a:rPr lang="de-DE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0258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21AB-EDAB-45B0-B7FE-222C211362FC}" type="slidenum">
              <a:rPr lang="de-DE"/>
              <a:pPr/>
              <a:t>1</a:t>
            </a:fld>
            <a:endParaRPr lang="de-DE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38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9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62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58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26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0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33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4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08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42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93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250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692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6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66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1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82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1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2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95B4F5-8203-4E46-903D-C693D652404B}" type="datetimeFigureOut">
              <a:rPr lang="pt-BR" smtClean="0"/>
              <a:pPr/>
              <a:t>25/04/2022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3D4325-03CE-499A-ACEA-585B857B63B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ext Box 42"/>
          <p:cNvSpPr txBox="1">
            <a:spLocks noChangeArrowheads="1"/>
          </p:cNvSpPr>
          <p:nvPr userDrawn="1"/>
        </p:nvSpPr>
        <p:spPr bwMode="auto">
          <a:xfrm>
            <a:off x="0" y="6584950"/>
            <a:ext cx="9144000" cy="304800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>
              <a:solidFill>
                <a:srgbClr val="000042"/>
              </a:solidFill>
            </a:endParaRP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152400" y="249238"/>
            <a:ext cx="89916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0" y="-14288"/>
            <a:ext cx="9144000" cy="274638"/>
          </a:xfrm>
          <a:prstGeom prst="rect">
            <a:avLst/>
          </a:prstGeom>
          <a:solidFill>
            <a:srgbClr val="C7E3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200" dirty="0">
              <a:solidFill>
                <a:srgbClr val="000066"/>
              </a:solidFill>
            </a:endParaRPr>
          </a:p>
        </p:txBody>
      </p:sp>
      <p:sp>
        <p:nvSpPr>
          <p:cNvPr id="11" name="Rectangle 39"/>
          <p:cNvSpPr>
            <a:spLocks noChangeArrowheads="1"/>
          </p:cNvSpPr>
          <p:nvPr userDrawn="1"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09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63" r:id="rId19"/>
    <p:sldLayoutId id="2147483664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Pagina1.php" TargetMode="External"/><Relationship Id="rId2" Type="http://schemas.openxmlformats.org/officeDocument/2006/relationships/hyperlink" Target="http://127.0.0.1:porta/Pagina1.php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_complete.asp" TargetMode="Externa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4572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endParaRPr lang="en-US" sz="5800" dirty="0">
              <a:latin typeface="Verdana" pitchFamily="34" charset="0"/>
            </a:endParaRPr>
          </a:p>
          <a:p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Desenvolvimento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en-US" sz="3600" dirty="0" err="1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Sistemas</a:t>
            </a:r>
            <a:r>
              <a:rPr lang="en-US" sz="3600" dirty="0" smtClean="0">
                <a:solidFill>
                  <a:srgbClr val="66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Web</a:t>
            </a:r>
          </a:p>
          <a:p>
            <a:endParaRPr lang="en-US" sz="3600" dirty="0" smtClean="0">
              <a:solidFill>
                <a:srgbClr val="66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pt-BR" sz="2400" b="0" dirty="0"/>
              <a:t>Introdução ao Desenvolvimento Web com PHP 	</a:t>
            </a:r>
          </a:p>
          <a:p>
            <a:pPr algn="r"/>
            <a:endParaRPr lang="en-US" sz="28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Ana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Patrícia</a:t>
            </a:r>
            <a:r>
              <a:rPr lang="en-US" sz="2400" dirty="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F. M. </a:t>
            </a:r>
            <a:r>
              <a:rPr lang="en-US" sz="2400" dirty="0" err="1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Mascarenhas</a:t>
            </a:r>
            <a:endParaRPr lang="en-US" sz="2400" dirty="0" smtClean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sz="2400" dirty="0">
              <a:solidFill>
                <a:srgbClr val="00004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400" smtClean="0">
                <a:solidFill>
                  <a:srgbClr val="00004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anapatriciamagalhaes@gmail.com</a:t>
            </a:r>
            <a:endParaRPr lang="en-US" sz="2400" dirty="0">
              <a:solidFill>
                <a:srgbClr val="000042"/>
              </a:solidFill>
            </a:endParaRPr>
          </a:p>
          <a:p>
            <a:pPr algn="r"/>
            <a:r>
              <a:rPr lang="en-US" sz="4400" dirty="0">
                <a:solidFill>
                  <a:schemeClr val="tx1"/>
                </a:solidFill>
              </a:rPr>
              <a:t/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rgbClr val="00004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A247253-ACD4-4861-A381-392494B3C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Sempre precedidas de um $</a:t>
            </a:r>
          </a:p>
          <a:p>
            <a:r>
              <a:rPr lang="pt-BR" dirty="0"/>
              <a:t>Regra de nome igual a C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$cont = 5;</a:t>
            </a:r>
          </a:p>
          <a:p>
            <a:r>
              <a:rPr lang="pt-BR" dirty="0"/>
              <a:t>Echo “numero de vezes = “.$</a:t>
            </a:r>
            <a:r>
              <a:rPr lang="pt-BR" dirty="0" err="1"/>
              <a:t>cont</a:t>
            </a:r>
            <a:r>
              <a:rPr lang="pt-BR" dirty="0" smtClean="0"/>
              <a:t>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Variáveis não precisam ser declaradas, elas são criadas no momento em que são utilizadas a primeira vez.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757F570-1462-44F6-AF1F-9072AA54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9B4FD8-8B20-4AC2-958F-86A650FE55A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726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4F59F6C-657F-4234-85ED-46471E7F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Comandos de </a:t>
            </a:r>
            <a:r>
              <a:rPr lang="pt-BR" dirty="0" smtClean="0"/>
              <a:t>impressão: </a:t>
            </a:r>
            <a:r>
              <a:rPr lang="pt-BR" b="1" dirty="0" err="1"/>
              <a:t>echo</a:t>
            </a:r>
            <a:r>
              <a:rPr lang="pt-BR" dirty="0"/>
              <a:t> </a:t>
            </a:r>
            <a:r>
              <a:rPr lang="pt-BR" dirty="0" smtClean="0"/>
              <a:t>com variáveis</a:t>
            </a:r>
            <a:endParaRPr lang="pt-BR" b="1" dirty="0"/>
          </a:p>
          <a:p>
            <a:r>
              <a:rPr lang="pt-BR" dirty="0"/>
              <a:t>Exemplo: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$</a:t>
            </a:r>
            <a:r>
              <a:rPr lang="pt-BR" dirty="0" err="1"/>
              <a:t>txt</a:t>
            </a:r>
            <a:r>
              <a:rPr lang="pt-BR" dirty="0"/>
              <a:t> = "W3Schools.com</a:t>
            </a:r>
            <a:r>
              <a:rPr lang="pt-BR" dirty="0" smtClean="0"/>
              <a:t>";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echo</a:t>
            </a:r>
            <a:r>
              <a:rPr lang="pt-BR" dirty="0"/>
              <a:t> "I </a:t>
            </a:r>
            <a:r>
              <a:rPr lang="pt-BR" dirty="0" err="1"/>
              <a:t>love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 err="1">
                <a:solidFill>
                  <a:srgbClr val="FF0000"/>
                </a:solidFill>
              </a:rPr>
              <a:t>txt</a:t>
            </a:r>
            <a:r>
              <a:rPr lang="pt-BR" dirty="0" smtClean="0"/>
              <a:t>!";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pt-BR" altLang="pt-BR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pt-BR" dirty="0" smtClean="0"/>
              <a:t>     $</a:t>
            </a:r>
            <a:r>
              <a:rPr lang="pt-BR" dirty="0" err="1"/>
              <a:t>txt</a:t>
            </a:r>
            <a:r>
              <a:rPr lang="pt-BR" dirty="0"/>
              <a:t> = "W3Schools.com";</a:t>
            </a:r>
            <a:br>
              <a:rPr lang="pt-BR" dirty="0"/>
            </a:br>
            <a:r>
              <a:rPr lang="pt-BR" dirty="0" err="1"/>
              <a:t>echo</a:t>
            </a:r>
            <a:r>
              <a:rPr lang="pt-BR" dirty="0"/>
              <a:t> "I </a:t>
            </a:r>
            <a:r>
              <a:rPr lang="pt-BR" dirty="0" err="1"/>
              <a:t>love</a:t>
            </a:r>
            <a:r>
              <a:rPr lang="pt-BR" dirty="0"/>
              <a:t> " </a:t>
            </a:r>
            <a:r>
              <a:rPr lang="pt-BR" dirty="0">
                <a:solidFill>
                  <a:srgbClr val="FF0000"/>
                </a:solidFill>
              </a:rPr>
              <a:t>. $</a:t>
            </a:r>
            <a:r>
              <a:rPr lang="pt-BR" dirty="0" err="1">
                <a:solidFill>
                  <a:srgbClr val="FF0000"/>
                </a:solidFill>
              </a:rPr>
              <a:t>txt</a:t>
            </a:r>
            <a:r>
              <a:rPr lang="pt-BR" dirty="0">
                <a:solidFill>
                  <a:srgbClr val="FF0000"/>
                </a:solidFill>
              </a:rPr>
              <a:t> .</a:t>
            </a:r>
            <a:r>
              <a:rPr lang="pt-BR" dirty="0"/>
              <a:t> "!";</a:t>
            </a:r>
            <a:endParaRPr lang="es-ES" altLang="pt-BR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CD8A2D-B31F-422E-B9EB-D2EF44EB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impressão (2)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B514003-02FA-463C-911F-CEC04262220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AFEBBAE4-6941-4A11-9356-5C07C963B649}"/>
              </a:ext>
            </a:extLst>
          </p:cNvPr>
          <p:cNvSpPr/>
          <p:nvPr/>
        </p:nvSpPr>
        <p:spPr>
          <a:xfrm>
            <a:off x="6062132" y="3429001"/>
            <a:ext cx="2104837" cy="645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Imprimi</a:t>
            </a:r>
          </a:p>
          <a:p>
            <a:pPr algn="ctr"/>
            <a:r>
              <a:rPr lang="pt-BR" dirty="0" smtClean="0"/>
              <a:t>I </a:t>
            </a:r>
            <a:r>
              <a:rPr lang="pt-BR" dirty="0" err="1" smtClean="0"/>
              <a:t>love</a:t>
            </a:r>
            <a:r>
              <a:rPr lang="pt-BR" dirty="0" smtClean="0"/>
              <a:t> W3Schools.com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98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4FCABCD-1833-4763-B610-5238C201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Exemplo: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&lt;HTML&gt;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&lt;HEAD&gt;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&lt;TITLE&gt;</a:t>
            </a:r>
            <a:r>
              <a:rPr lang="es-ES_tradnl" altLang="pt-BR" sz="1600" dirty="0" err="1">
                <a:latin typeface="Courier New" panose="02070309020205020404" pitchFamily="49" charset="0"/>
              </a:rPr>
              <a:t>Primeiro</a:t>
            </a:r>
            <a:r>
              <a:rPr lang="es-ES_tradnl" altLang="pt-BR" sz="1600" dirty="0">
                <a:latin typeface="Courier New" panose="02070309020205020404" pitchFamily="49" charset="0"/>
              </a:rPr>
              <a:t> script PHP&lt;/TITLE&gt;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&lt;/HEAD&gt;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6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&lt;BODY&gt;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6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&lt;?PHP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   echo “ </a:t>
            </a:r>
            <a:r>
              <a:rPr lang="es-ES_tradnl" altLang="pt-BR" sz="1600" dirty="0" smtClean="0">
                <a:latin typeface="Courier New" panose="02070309020205020404" pitchFamily="49" charset="0"/>
              </a:rPr>
              <a:t>ola </a:t>
            </a:r>
            <a:r>
              <a:rPr lang="es-ES_tradnl" altLang="pt-BR" sz="1600" dirty="0" err="1" smtClean="0">
                <a:latin typeface="Courier New" panose="02070309020205020404" pitchFamily="49" charset="0"/>
              </a:rPr>
              <a:t>pessoal</a:t>
            </a:r>
            <a:r>
              <a:rPr lang="es-ES_tradnl" altLang="pt-BR" sz="1600" dirty="0">
                <a:latin typeface="Courier New" panose="02070309020205020404" pitchFamily="49" charset="0"/>
              </a:rPr>
              <a:t> </a:t>
            </a:r>
            <a:r>
              <a:rPr lang="es-ES_tradnl" altLang="pt-BR" sz="1600" dirty="0" err="1" smtClean="0">
                <a:latin typeface="Courier New" panose="02070309020205020404" pitchFamily="49" charset="0"/>
              </a:rPr>
              <a:t>essa</a:t>
            </a:r>
            <a:r>
              <a:rPr lang="es-ES_tradnl" altLang="pt-BR" sz="1600" dirty="0" smtClean="0">
                <a:latin typeface="Courier New" panose="02070309020205020404" pitchFamily="49" charset="0"/>
              </a:rPr>
              <a:t> é </a:t>
            </a:r>
            <a:r>
              <a:rPr lang="es-ES_tradnl" altLang="pt-BR" sz="1600" dirty="0" err="1" smtClean="0">
                <a:latin typeface="Courier New" panose="02070309020205020404" pitchFamily="49" charset="0"/>
              </a:rPr>
              <a:t>nossa</a:t>
            </a:r>
            <a:r>
              <a:rPr lang="es-ES_tradnl" altLang="pt-BR" sz="1600" dirty="0" smtClean="0">
                <a:latin typeface="Courier New" panose="02070309020205020404" pitchFamily="49" charset="0"/>
              </a:rPr>
              <a:t> </a:t>
            </a:r>
            <a:r>
              <a:rPr lang="es-ES_tradnl" altLang="pt-BR" sz="1600" dirty="0" err="1" smtClean="0">
                <a:latin typeface="Courier New" panose="02070309020205020404" pitchFamily="49" charset="0"/>
              </a:rPr>
              <a:t>primeira</a:t>
            </a:r>
            <a:r>
              <a:rPr lang="es-ES_tradnl" altLang="pt-BR" sz="1600" dirty="0" smtClean="0">
                <a:latin typeface="Courier New" panose="02070309020205020404" pitchFamily="49" charset="0"/>
              </a:rPr>
              <a:t> aula de PHP ”;</a:t>
            </a:r>
            <a:endParaRPr lang="es-ES_tradnl" altLang="pt-BR" sz="16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?&gt;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6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&lt;/BODY&gt;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600" dirty="0">
                <a:latin typeface="Courier New" panose="02070309020205020404" pitchFamily="49" charset="0"/>
              </a:rPr>
              <a:t>&lt;/HTML&gt;</a:t>
            </a:r>
            <a:endParaRPr lang="es-ES" altLang="pt-BR" sz="1600" dirty="0">
              <a:latin typeface="Courier New" panose="02070309020205020404" pitchFamily="49" charset="0"/>
            </a:endParaRPr>
          </a:p>
          <a:p>
            <a:pPr marL="76200" indent="0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DFB3BA-10A1-4B11-9F08-4ED8ECBE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(1)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12DE3604-C6D0-429E-8EF7-9E180651290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982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48805" cy="4988490"/>
          </a:xfrm>
        </p:spPr>
        <p:txBody>
          <a:bodyPr>
            <a:noAutofit/>
          </a:bodyPr>
          <a:lstStyle/>
          <a:p>
            <a:pPr marL="357188" indent="-357188">
              <a:lnSpc>
                <a:spcPct val="80000"/>
              </a:lnSpc>
            </a:pPr>
            <a:r>
              <a:rPr lang="pt-BR" altLang="pt-BR" sz="1600" dirty="0" smtClean="0"/>
              <a:t>PHP suporta 8 </a:t>
            </a:r>
            <a:r>
              <a:rPr lang="pt-BR" altLang="pt-BR" sz="1600" b="1" dirty="0" smtClean="0"/>
              <a:t>tipos de dados primitivos</a:t>
            </a:r>
            <a:r>
              <a:rPr lang="pt-BR" altLang="pt-BR" sz="1600" dirty="0" smtClean="0"/>
              <a:t>:</a:t>
            </a:r>
          </a:p>
          <a:p>
            <a:pPr marL="1073150" lvl="1" indent="-357188">
              <a:lnSpc>
                <a:spcPct val="80000"/>
              </a:lnSpc>
            </a:pPr>
            <a:r>
              <a:rPr lang="pt-BR" altLang="pt-BR" sz="1400" dirty="0" smtClean="0"/>
              <a:t>Tipos escalares: </a:t>
            </a:r>
            <a:r>
              <a:rPr lang="pt-BR" altLang="pt-BR" sz="1400" i="1" dirty="0" err="1" smtClean="0"/>
              <a:t>boolean</a:t>
            </a:r>
            <a:r>
              <a:rPr lang="pt-BR" altLang="pt-BR" sz="1400" i="1" dirty="0" smtClean="0"/>
              <a:t>, </a:t>
            </a:r>
            <a:r>
              <a:rPr lang="pt-BR" altLang="pt-BR" sz="1400" i="1" dirty="0" err="1" smtClean="0"/>
              <a:t>integer</a:t>
            </a:r>
            <a:r>
              <a:rPr lang="pt-BR" altLang="pt-BR" sz="1400" i="1" dirty="0" smtClean="0"/>
              <a:t>, </a:t>
            </a:r>
            <a:r>
              <a:rPr lang="pt-BR" altLang="pt-BR" sz="1400" i="1" dirty="0" err="1" smtClean="0"/>
              <a:t>double</a:t>
            </a:r>
            <a:r>
              <a:rPr lang="pt-BR" altLang="pt-BR" sz="1400" i="1" dirty="0" smtClean="0"/>
              <a:t>, </a:t>
            </a:r>
            <a:r>
              <a:rPr lang="pt-BR" altLang="pt-BR" sz="1400" i="1" dirty="0" err="1" smtClean="0"/>
              <a:t>string</a:t>
            </a:r>
            <a:endParaRPr lang="pt-BR" altLang="pt-BR" sz="1400" i="1" dirty="0" smtClean="0"/>
          </a:p>
          <a:p>
            <a:pPr marL="1473200" lvl="2" indent="-357188">
              <a:lnSpc>
                <a:spcPct val="80000"/>
              </a:lnSpc>
            </a:pPr>
            <a:r>
              <a:rPr lang="pt-BR" altLang="pt-BR" sz="1100" dirty="0" smtClean="0"/>
              <a:t>Pode-se usar aspas simples ou duplas para </a:t>
            </a:r>
            <a:r>
              <a:rPr lang="pt-BR" altLang="pt-BR" sz="1100" dirty="0" err="1" smtClean="0"/>
              <a:t>string</a:t>
            </a:r>
            <a:endParaRPr lang="pt-BR" altLang="pt-BR" sz="1100" dirty="0" smtClean="0"/>
          </a:p>
          <a:p>
            <a:pPr marL="1473200" lvl="2" indent="-357188">
              <a:lnSpc>
                <a:spcPct val="80000"/>
              </a:lnSpc>
            </a:pPr>
            <a:r>
              <a:rPr lang="pt-BR" altLang="pt-BR" sz="1100" i="1" dirty="0" err="1" smtClean="0"/>
              <a:t>Boolean</a:t>
            </a:r>
            <a:r>
              <a:rPr lang="pt-BR" altLang="pt-BR" sz="1100" dirty="0" smtClean="0"/>
              <a:t> armazena </a:t>
            </a:r>
            <a:r>
              <a:rPr lang="pt-BR" altLang="pt-BR" sz="1100" i="1" dirty="0" err="1" smtClean="0"/>
              <a:t>true</a:t>
            </a:r>
            <a:r>
              <a:rPr lang="pt-BR" altLang="pt-BR" sz="1100" i="1" dirty="0" smtClean="0"/>
              <a:t>/false</a:t>
            </a:r>
          </a:p>
          <a:p>
            <a:pPr marL="1473200" lvl="2" indent="-357188">
              <a:lnSpc>
                <a:spcPct val="80000"/>
              </a:lnSpc>
            </a:pPr>
            <a:endParaRPr lang="pt-BR" altLang="pt-BR" sz="1100" dirty="0" smtClean="0"/>
          </a:p>
          <a:p>
            <a:pPr marL="1073150" lvl="1" indent="-357188">
              <a:lnSpc>
                <a:spcPct val="80000"/>
              </a:lnSpc>
            </a:pPr>
            <a:r>
              <a:rPr lang="pt-BR" altLang="pt-BR" sz="1400" dirty="0" smtClean="0"/>
              <a:t>Tipos compostos: </a:t>
            </a:r>
            <a:r>
              <a:rPr lang="pt-BR" altLang="pt-BR" sz="1400" i="1" dirty="0" err="1" smtClean="0"/>
              <a:t>array</a:t>
            </a:r>
            <a:r>
              <a:rPr lang="pt-BR" altLang="pt-BR" sz="1400" i="1" dirty="0" smtClean="0"/>
              <a:t>, </a:t>
            </a:r>
            <a:r>
              <a:rPr lang="pt-BR" altLang="pt-BR" sz="1400" i="1" dirty="0" err="1" smtClean="0"/>
              <a:t>object</a:t>
            </a:r>
            <a:endParaRPr lang="pt-BR" altLang="pt-BR" sz="1400" i="1" dirty="0" smtClean="0"/>
          </a:p>
          <a:p>
            <a:pPr marL="1473200" lvl="2" indent="-357188">
              <a:lnSpc>
                <a:spcPct val="80000"/>
              </a:lnSpc>
            </a:pPr>
            <a:r>
              <a:rPr lang="pt-BR" altLang="pt-BR" sz="1100" dirty="0" smtClean="0"/>
              <a:t>Ex. de </a:t>
            </a:r>
            <a:r>
              <a:rPr lang="pt-BR" altLang="pt-BR" sz="1100" dirty="0" err="1" smtClean="0"/>
              <a:t>Array</a:t>
            </a:r>
            <a:r>
              <a:rPr lang="pt-BR" altLang="pt-BR" sz="1100" dirty="0" smtClean="0"/>
              <a:t>:  </a:t>
            </a:r>
            <a:r>
              <a:rPr lang="pt-BR" sz="1100" dirty="0" smtClean="0"/>
              <a:t>$</a:t>
            </a:r>
            <a:r>
              <a:rPr lang="pt-BR" sz="1100" dirty="0" err="1" smtClean="0"/>
              <a:t>cars</a:t>
            </a:r>
            <a:r>
              <a:rPr lang="pt-BR" sz="1100" dirty="0" smtClean="0"/>
              <a:t> = </a:t>
            </a:r>
            <a:r>
              <a:rPr lang="pt-BR" sz="1100" dirty="0" err="1" smtClean="0"/>
              <a:t>array</a:t>
            </a:r>
            <a:r>
              <a:rPr lang="pt-BR" sz="1100" dirty="0" smtClean="0"/>
              <a:t>("</a:t>
            </a:r>
            <a:r>
              <a:rPr lang="pt-BR" sz="1100" dirty="0" err="1" smtClean="0"/>
              <a:t>Volvo","BMW","Toyota</a:t>
            </a:r>
            <a:r>
              <a:rPr lang="pt-BR" sz="1100" dirty="0" smtClean="0"/>
              <a:t>");</a:t>
            </a:r>
          </a:p>
          <a:p>
            <a:pPr marL="1473200" lvl="2" indent="-357188">
              <a:lnSpc>
                <a:spcPct val="80000"/>
              </a:lnSpc>
            </a:pPr>
            <a:r>
              <a:rPr lang="pt-BR" altLang="pt-BR" sz="1100" dirty="0" err="1" smtClean="0"/>
              <a:t>Object</a:t>
            </a:r>
            <a:r>
              <a:rPr lang="pt-BR" altLang="pt-BR" sz="1100" dirty="0" smtClean="0"/>
              <a:t>: veremos depois em OO</a:t>
            </a:r>
          </a:p>
          <a:p>
            <a:pPr marL="1473200" lvl="2" indent="-357188">
              <a:lnSpc>
                <a:spcPct val="80000"/>
              </a:lnSpc>
            </a:pPr>
            <a:endParaRPr lang="pt-BR" altLang="pt-BR" sz="1100" dirty="0" smtClean="0"/>
          </a:p>
          <a:p>
            <a:pPr marL="1073150" lvl="1" indent="-357188">
              <a:lnSpc>
                <a:spcPct val="80000"/>
              </a:lnSpc>
            </a:pPr>
            <a:r>
              <a:rPr lang="pt-BR" altLang="pt-BR" sz="1400" dirty="0" smtClean="0"/>
              <a:t>Tipos especiais: </a:t>
            </a:r>
            <a:r>
              <a:rPr lang="pt-BR" altLang="pt-BR" sz="1400" i="1" dirty="0" err="1" smtClean="0"/>
              <a:t>resource</a:t>
            </a:r>
            <a:r>
              <a:rPr lang="pt-BR" altLang="pt-BR" sz="1400" i="1" dirty="0" smtClean="0"/>
              <a:t>, NULL</a:t>
            </a:r>
          </a:p>
          <a:p>
            <a:pPr marL="1473200" lvl="2" indent="-357188">
              <a:lnSpc>
                <a:spcPct val="80000"/>
              </a:lnSpc>
            </a:pPr>
            <a:r>
              <a:rPr lang="pt-BR" altLang="pt-BR" sz="1100" dirty="0" smtClean="0"/>
              <a:t>Um </a:t>
            </a:r>
            <a:r>
              <a:rPr lang="pt-BR" altLang="pt-BR" sz="1100" dirty="0" err="1" smtClean="0"/>
              <a:t>resource</a:t>
            </a:r>
            <a:r>
              <a:rPr lang="pt-BR" altLang="pt-BR" sz="1100" dirty="0" smtClean="0"/>
              <a:t> representa uma referencias a funções ou recursos fora do PHP</a:t>
            </a:r>
          </a:p>
          <a:p>
            <a:pPr marL="1473200" lvl="2" indent="-357188">
              <a:lnSpc>
                <a:spcPct val="80000"/>
              </a:lnSpc>
            </a:pPr>
            <a:r>
              <a:rPr lang="pt-BR" altLang="pt-BR" sz="1100" dirty="0" err="1" smtClean="0"/>
              <a:t>Null</a:t>
            </a:r>
            <a:r>
              <a:rPr lang="pt-BR" altLang="pt-BR" sz="1100" dirty="0" smtClean="0"/>
              <a:t> representa uma variável não inicializada</a:t>
            </a:r>
          </a:p>
          <a:p>
            <a:pPr marL="615950" indent="-357188">
              <a:lnSpc>
                <a:spcPct val="80000"/>
              </a:lnSpc>
            </a:pPr>
            <a:endParaRPr lang="pt-BR" sz="1400" dirty="0" smtClean="0"/>
          </a:p>
          <a:p>
            <a:pPr marL="615950" indent="-357188">
              <a:lnSpc>
                <a:spcPct val="80000"/>
              </a:lnSpc>
            </a:pPr>
            <a:r>
              <a:rPr lang="pt-BR" sz="1400" dirty="0" smtClean="0"/>
              <a:t>O tipo da variável não se especifica, se define em tempo de execução em função do contexto e pode ser modificado</a:t>
            </a:r>
          </a:p>
          <a:p>
            <a:pPr marL="615950" indent="-357188">
              <a:lnSpc>
                <a:spcPct val="80000"/>
              </a:lnSpc>
            </a:pPr>
            <a:endParaRPr lang="pt-BR" sz="1400" dirty="0" smtClean="0"/>
          </a:p>
          <a:p>
            <a:pPr marL="615950" indent="-357188">
              <a:lnSpc>
                <a:spcPct val="80000"/>
              </a:lnSpc>
            </a:pPr>
            <a:r>
              <a:rPr lang="pt-BR" sz="1400" dirty="0" smtClean="0"/>
              <a:t>Variáveis podem ser definidas em qualquer parte do script</a:t>
            </a:r>
          </a:p>
          <a:p>
            <a:pPr marL="615950" indent="-357188">
              <a:lnSpc>
                <a:spcPct val="80000"/>
              </a:lnSpc>
            </a:pPr>
            <a:endParaRPr lang="pt-BR" altLang="pt-BR" sz="1400" dirty="0"/>
          </a:p>
          <a:p>
            <a:pPr marL="615950" indent="-357188">
              <a:lnSpc>
                <a:spcPct val="80000"/>
              </a:lnSpc>
            </a:pPr>
            <a:r>
              <a:rPr lang="pt-BR" altLang="pt-BR" sz="1400" dirty="0" smtClean="0"/>
              <a:t>O comando </a:t>
            </a:r>
            <a:r>
              <a:rPr lang="pt-BR" altLang="pt-BR" sz="1400" i="1" dirty="0" err="1" smtClean="0">
                <a:solidFill>
                  <a:srgbClr val="FF0000"/>
                </a:solidFill>
              </a:rPr>
              <a:t>var_dump</a:t>
            </a:r>
            <a:r>
              <a:rPr lang="pt-BR" altLang="pt-BR" sz="1400" i="1" dirty="0" smtClean="0">
                <a:solidFill>
                  <a:srgbClr val="FF0000"/>
                </a:solidFill>
              </a:rPr>
              <a:t>(</a:t>
            </a:r>
            <a:r>
              <a:rPr lang="pt-BR" altLang="pt-BR" sz="1400" i="1" dirty="0" err="1" smtClean="0">
                <a:solidFill>
                  <a:srgbClr val="FF0000"/>
                </a:solidFill>
              </a:rPr>
              <a:t>nome_variavel</a:t>
            </a:r>
            <a:r>
              <a:rPr lang="pt-BR" altLang="pt-BR" sz="1400" i="1" dirty="0" smtClean="0">
                <a:solidFill>
                  <a:srgbClr val="FF0000"/>
                </a:solidFill>
              </a:rPr>
              <a:t>)</a:t>
            </a:r>
            <a:r>
              <a:rPr lang="pt-BR" altLang="pt-BR" sz="1400" dirty="0" smtClean="0"/>
              <a:t> pode ser usado para </a:t>
            </a:r>
            <a:r>
              <a:rPr lang="pt-BR" altLang="pt-BR" sz="1400" dirty="0" smtClean="0">
                <a:solidFill>
                  <a:srgbClr val="FF0000"/>
                </a:solidFill>
              </a:rPr>
              <a:t>retornar o tipo e o valor</a:t>
            </a:r>
            <a:r>
              <a:rPr lang="pt-BR" altLang="pt-BR" sz="1400" dirty="0" smtClean="0"/>
              <a:t> de uma variável</a:t>
            </a:r>
          </a:p>
          <a:p>
            <a:pPr marL="1073150" lvl="1" indent="-357188">
              <a:lnSpc>
                <a:spcPct val="80000"/>
              </a:lnSpc>
            </a:pPr>
            <a:endParaRPr lang="pt-BR" altLang="pt-BR" sz="14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96507"/>
          </a:xfrm>
        </p:spPr>
        <p:txBody>
          <a:bodyPr/>
          <a:lstStyle/>
          <a:p>
            <a:r>
              <a:rPr lang="pt-BR" dirty="0" smtClean="0"/>
              <a:t>Variáveis(2)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002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4" y="1254739"/>
            <a:ext cx="8229600" cy="2139754"/>
          </a:xfrm>
        </p:spPr>
        <p:txBody>
          <a:bodyPr>
            <a:normAutofit/>
          </a:bodyPr>
          <a:lstStyle/>
          <a:p>
            <a:pPr marL="615950" indent="-357188">
              <a:lnSpc>
                <a:spcPct val="80000"/>
              </a:lnSpc>
            </a:pPr>
            <a:r>
              <a:rPr lang="pt-BR" sz="1800" dirty="0" smtClean="0"/>
              <a:t>O escopo da variável pode ser </a:t>
            </a:r>
          </a:p>
          <a:p>
            <a:pPr marL="1016000" lvl="1" indent="-357188">
              <a:lnSpc>
                <a:spcPct val="80000"/>
              </a:lnSpc>
            </a:pPr>
            <a:r>
              <a:rPr lang="pt-BR" sz="1400" dirty="0" smtClean="0"/>
              <a:t>Local, quando a variável é definida dentro de uma função</a:t>
            </a:r>
          </a:p>
          <a:p>
            <a:pPr marL="1016000" lvl="1" indent="-357188">
              <a:lnSpc>
                <a:spcPct val="80000"/>
              </a:lnSpc>
            </a:pPr>
            <a:endParaRPr lang="pt-BR" sz="1400" dirty="0" smtClean="0"/>
          </a:p>
          <a:p>
            <a:pPr marL="1016000" lvl="1" indent="-357188">
              <a:lnSpc>
                <a:spcPct val="80000"/>
              </a:lnSpc>
            </a:pPr>
            <a:r>
              <a:rPr lang="pt-BR" sz="1400" dirty="0" smtClean="0"/>
              <a:t>Global, quando a variável é definida fora de uma função</a:t>
            </a:r>
          </a:p>
          <a:p>
            <a:pPr marL="1416050" lvl="2" indent="-357188">
              <a:lnSpc>
                <a:spcPct val="80000"/>
              </a:lnSpc>
            </a:pPr>
            <a:r>
              <a:rPr lang="pt-BR" sz="1100" dirty="0" smtClean="0"/>
              <a:t>A palavra Global pode ser usada para acessar variável global de dentro de uma função</a:t>
            </a:r>
          </a:p>
          <a:p>
            <a:pPr marL="1016000" lvl="1" indent="-357188">
              <a:lnSpc>
                <a:spcPct val="80000"/>
              </a:lnSpc>
            </a:pPr>
            <a:endParaRPr lang="pt-BR" sz="1400" dirty="0" smtClean="0"/>
          </a:p>
          <a:p>
            <a:pPr marL="1016000" lvl="1" indent="-357188">
              <a:lnSpc>
                <a:spcPct val="80000"/>
              </a:lnSpc>
            </a:pPr>
            <a:r>
              <a:rPr lang="pt-BR" sz="1400" dirty="0" err="1" smtClean="0"/>
              <a:t>Static</a:t>
            </a:r>
            <a:r>
              <a:rPr lang="pt-BR" sz="1400" dirty="0" smtClean="0"/>
              <a:t> – quando não desejamos que uma variável local seja destruída após a função. Sempre que a função for chamada o valor continua armazenado.</a:t>
            </a:r>
          </a:p>
          <a:p>
            <a:pPr marL="615950" indent="-357188">
              <a:lnSpc>
                <a:spcPct val="80000"/>
              </a:lnSpc>
            </a:pPr>
            <a:endParaRPr lang="pt-BR" sz="18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2114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Escopo de Variáveis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04789" y="3231594"/>
            <a:ext cx="5073041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b="0" dirty="0">
                <a:solidFill>
                  <a:schemeClr val="tx1"/>
                </a:solidFill>
              </a:rPr>
              <a:t>&lt;?</a:t>
            </a:r>
            <a:r>
              <a:rPr lang="es-ES" b="0" dirty="0" err="1" smtClean="0">
                <a:solidFill>
                  <a:schemeClr val="tx1"/>
                </a:solidFill>
              </a:rPr>
              <a:t>php</a:t>
            </a:r>
            <a:endParaRPr lang="es-ES" b="0" dirty="0" smtClean="0">
              <a:solidFill>
                <a:schemeClr val="tx1"/>
              </a:solidFill>
            </a:endParaRPr>
          </a:p>
          <a:p>
            <a:pPr algn="l"/>
            <a:r>
              <a:rPr lang="es-ES" b="0" dirty="0" smtClean="0">
                <a:solidFill>
                  <a:schemeClr val="tx1"/>
                </a:solidFill>
              </a:rPr>
              <a:t>// </a:t>
            </a:r>
            <a:r>
              <a:rPr lang="es-ES" b="0" dirty="0" err="1" smtClean="0">
                <a:solidFill>
                  <a:schemeClr val="tx1"/>
                </a:solidFill>
              </a:rPr>
              <a:t>variáveis</a:t>
            </a:r>
            <a:r>
              <a:rPr lang="es-ES" b="0" dirty="0" smtClean="0">
                <a:solidFill>
                  <a:schemeClr val="tx1"/>
                </a:solidFill>
              </a:rPr>
              <a:t> </a:t>
            </a:r>
            <a:r>
              <a:rPr lang="es-ES" b="0" dirty="0" err="1" smtClean="0">
                <a:solidFill>
                  <a:schemeClr val="tx1"/>
                </a:solidFill>
              </a:rPr>
              <a:t>globais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$x = 5;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$y = 10;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 err="1">
                <a:solidFill>
                  <a:schemeClr val="tx1"/>
                </a:solidFill>
              </a:rPr>
              <a:t>function</a:t>
            </a:r>
            <a:r>
              <a:rPr lang="es-ES" b="0" dirty="0">
                <a:solidFill>
                  <a:schemeClr val="tx1"/>
                </a:solidFill>
              </a:rPr>
              <a:t> </a:t>
            </a:r>
            <a:r>
              <a:rPr lang="es-ES" b="0" dirty="0" err="1">
                <a:solidFill>
                  <a:schemeClr val="tx1"/>
                </a:solidFill>
              </a:rPr>
              <a:t>myTest</a:t>
            </a:r>
            <a:r>
              <a:rPr lang="es-ES" b="0" dirty="0">
                <a:solidFill>
                  <a:schemeClr val="tx1"/>
                </a:solidFill>
              </a:rPr>
              <a:t>() {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    global $x, $y</a:t>
            </a:r>
            <a:r>
              <a:rPr lang="es-ES" b="0" dirty="0" smtClean="0">
                <a:solidFill>
                  <a:schemeClr val="tx1"/>
                </a:solidFill>
              </a:rPr>
              <a:t>;   //a </a:t>
            </a:r>
            <a:r>
              <a:rPr lang="es-ES" b="0" dirty="0" err="1" smtClean="0">
                <a:solidFill>
                  <a:schemeClr val="tx1"/>
                </a:solidFill>
              </a:rPr>
              <a:t>palavra</a:t>
            </a:r>
            <a:r>
              <a:rPr lang="es-ES" b="0" dirty="0" smtClean="0">
                <a:solidFill>
                  <a:schemeClr val="tx1"/>
                </a:solidFill>
              </a:rPr>
              <a:t> global permite </a:t>
            </a:r>
            <a:r>
              <a:rPr lang="es-ES" b="0" dirty="0" err="1" smtClean="0">
                <a:solidFill>
                  <a:schemeClr val="tx1"/>
                </a:solidFill>
              </a:rPr>
              <a:t>acessar</a:t>
            </a:r>
            <a:r>
              <a:rPr lang="es-ES" b="0" dirty="0" smtClean="0">
                <a:solidFill>
                  <a:schemeClr val="tx1"/>
                </a:solidFill>
              </a:rPr>
              <a:t> x e y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    $y = $x + $y</a:t>
            </a:r>
            <a:r>
              <a:rPr lang="es-ES" b="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s-ES" b="0" dirty="0">
                <a:solidFill>
                  <a:schemeClr val="tx1"/>
                </a:solidFill>
              </a:rPr>
              <a:t> </a:t>
            </a:r>
            <a:r>
              <a:rPr lang="es-ES" b="0" dirty="0" smtClean="0">
                <a:solidFill>
                  <a:schemeClr val="tx1"/>
                </a:solidFill>
              </a:rPr>
              <a:t>   $w = 10;            // </a:t>
            </a:r>
            <a:r>
              <a:rPr lang="es-ES" b="0" dirty="0" err="1" smtClean="0">
                <a:solidFill>
                  <a:schemeClr val="tx1"/>
                </a:solidFill>
              </a:rPr>
              <a:t>variável</a:t>
            </a:r>
            <a:r>
              <a:rPr lang="es-ES" b="0" dirty="0" smtClean="0">
                <a:solidFill>
                  <a:schemeClr val="tx1"/>
                </a:solidFill>
              </a:rPr>
              <a:t> local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}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 err="1">
                <a:solidFill>
                  <a:schemeClr val="tx1"/>
                </a:solidFill>
              </a:rPr>
              <a:t>myTest</a:t>
            </a:r>
            <a:r>
              <a:rPr lang="es-ES" b="0" dirty="0">
                <a:solidFill>
                  <a:schemeClr val="tx1"/>
                </a:solidFill>
              </a:rPr>
              <a:t>();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echo $y; // outputs </a:t>
            </a:r>
            <a:r>
              <a:rPr lang="es-ES" b="0" dirty="0" smtClean="0">
                <a:solidFill>
                  <a:schemeClr val="tx1"/>
                </a:solidFill>
              </a:rPr>
              <a:t>15</a:t>
            </a:r>
          </a:p>
          <a:p>
            <a:pPr algn="l"/>
            <a:r>
              <a:rPr lang="es-ES" b="0" dirty="0">
                <a:solidFill>
                  <a:schemeClr val="tx1"/>
                </a:solidFill>
              </a:rPr>
              <a:t>e</a:t>
            </a:r>
            <a:r>
              <a:rPr lang="es-ES" b="0" dirty="0" smtClean="0">
                <a:solidFill>
                  <a:schemeClr val="tx1"/>
                </a:solidFill>
              </a:rPr>
              <a:t>cho $w //</a:t>
            </a:r>
            <a:r>
              <a:rPr lang="es-ES" b="0" dirty="0" err="1" smtClean="0">
                <a:solidFill>
                  <a:schemeClr val="tx1"/>
                </a:solidFill>
              </a:rPr>
              <a:t>apresenta</a:t>
            </a:r>
            <a:r>
              <a:rPr lang="es-ES" b="0" dirty="0" smtClean="0">
                <a:solidFill>
                  <a:schemeClr val="tx1"/>
                </a:solidFill>
              </a:rPr>
              <a:t> erro, </a:t>
            </a:r>
            <a:r>
              <a:rPr lang="es-ES" b="0" dirty="0" err="1" smtClean="0">
                <a:solidFill>
                  <a:schemeClr val="tx1"/>
                </a:solidFill>
              </a:rPr>
              <a:t>pois</a:t>
            </a:r>
            <a:r>
              <a:rPr lang="es-ES" b="0" dirty="0" smtClean="0">
                <a:solidFill>
                  <a:schemeClr val="tx1"/>
                </a:solidFill>
              </a:rPr>
              <a:t> é local</a:t>
            </a:r>
            <a:r>
              <a:rPr lang="es-ES" b="0" dirty="0">
                <a:solidFill>
                  <a:schemeClr val="tx1"/>
                </a:solidFill>
              </a:rPr>
              <a:t/>
            </a:r>
            <a:br>
              <a:rPr lang="es-ES" b="0" dirty="0">
                <a:solidFill>
                  <a:schemeClr val="tx1"/>
                </a:solidFill>
              </a:rPr>
            </a:br>
            <a:r>
              <a:rPr lang="es-E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0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56151"/>
          </a:xfrm>
        </p:spPr>
        <p:txBody>
          <a:bodyPr>
            <a:normAutofit/>
          </a:bodyPr>
          <a:lstStyle/>
          <a:p>
            <a:pPr marL="615950" indent="-357188">
              <a:lnSpc>
                <a:spcPct val="80000"/>
              </a:lnSpc>
            </a:pPr>
            <a:r>
              <a:rPr lang="pt-BR" sz="1600" dirty="0" smtClean="0"/>
              <a:t>Variáveis globais são armazenadas em um </a:t>
            </a:r>
            <a:r>
              <a:rPr lang="pt-BR" sz="1600" dirty="0" err="1" smtClean="0"/>
              <a:t>array</a:t>
            </a:r>
            <a:r>
              <a:rPr lang="pt-BR" sz="1600" dirty="0" smtClean="0"/>
              <a:t> chamado $GLOBALS[</a:t>
            </a:r>
            <a:r>
              <a:rPr lang="pt-BR" sz="1600" i="1" dirty="0" smtClean="0"/>
              <a:t>index</a:t>
            </a:r>
            <a:r>
              <a:rPr lang="pt-BR" sz="1600" dirty="0" smtClean="0"/>
              <a:t>] , onde o index guarda o nome da variável.</a:t>
            </a:r>
            <a:endParaRPr lang="pt-BR" sz="1200" dirty="0" smtClean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55892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Escopo de Variáveis (2)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53852" y="3238913"/>
            <a:ext cx="5073041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$x = 5;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$y = 10;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function</a:t>
            </a:r>
            <a:r>
              <a:rPr lang="pt-BR" b="0" dirty="0">
                <a:solidFill>
                  <a:schemeClr val="tx1"/>
                </a:solidFill>
              </a:rPr>
              <a:t> </a:t>
            </a:r>
            <a:r>
              <a:rPr lang="pt-BR" b="0" dirty="0" err="1">
                <a:solidFill>
                  <a:schemeClr val="tx1"/>
                </a:solidFill>
              </a:rPr>
              <a:t>myTest</a:t>
            </a:r>
            <a:r>
              <a:rPr lang="pt-BR" b="0" dirty="0">
                <a:solidFill>
                  <a:schemeClr val="tx1"/>
                </a:solidFill>
              </a:rPr>
              <a:t>() {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    </a:t>
            </a:r>
            <a:r>
              <a:rPr lang="pt-BR" b="0" dirty="0">
                <a:solidFill>
                  <a:srgbClr val="FF0000"/>
                </a:solidFill>
              </a:rPr>
              <a:t>$GLOBALS['y'] = $GLOBALS['x'] + $GLOBALS['y'];</a:t>
            </a:r>
            <a:r>
              <a:rPr lang="pt-BR" dirty="0">
                <a:solidFill>
                  <a:srgbClr val="FF0000"/>
                </a:solidFill>
              </a:rPr>
              <a:t/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} 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myTest</a:t>
            </a:r>
            <a:r>
              <a:rPr lang="pt-BR" b="0" dirty="0">
                <a:solidFill>
                  <a:schemeClr val="tx1"/>
                </a:solidFill>
              </a:rPr>
              <a:t>();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echo</a:t>
            </a:r>
            <a:r>
              <a:rPr lang="pt-BR" b="0" dirty="0">
                <a:solidFill>
                  <a:schemeClr val="tx1"/>
                </a:solidFill>
              </a:rPr>
              <a:t> $y; // outputs 15</a:t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73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Estão sempre disponíveis em qualquer parte da script</a:t>
            </a:r>
          </a:p>
          <a:p>
            <a:pPr lvl="1"/>
            <a:r>
              <a:rPr lang="pt-BR" dirty="0"/>
              <a:t>$GLOBALS</a:t>
            </a:r>
          </a:p>
          <a:p>
            <a:pPr lvl="1"/>
            <a:r>
              <a:rPr lang="pt-BR" dirty="0"/>
              <a:t>$_SERVER</a:t>
            </a:r>
          </a:p>
          <a:p>
            <a:pPr lvl="1"/>
            <a:r>
              <a:rPr lang="pt-BR" dirty="0"/>
              <a:t>$_REQUEST</a:t>
            </a:r>
          </a:p>
          <a:p>
            <a:pPr lvl="1"/>
            <a:r>
              <a:rPr lang="pt-BR" dirty="0"/>
              <a:t>$_POST</a:t>
            </a:r>
          </a:p>
          <a:p>
            <a:pPr lvl="1"/>
            <a:r>
              <a:rPr lang="pt-BR" dirty="0"/>
              <a:t>$_GET</a:t>
            </a:r>
          </a:p>
          <a:p>
            <a:pPr lvl="1"/>
            <a:r>
              <a:rPr lang="pt-BR" dirty="0"/>
              <a:t>$_FILES</a:t>
            </a:r>
          </a:p>
          <a:p>
            <a:pPr lvl="1"/>
            <a:r>
              <a:rPr lang="pt-BR" dirty="0"/>
              <a:t>$_ENV</a:t>
            </a:r>
          </a:p>
          <a:p>
            <a:pPr lvl="1"/>
            <a:r>
              <a:rPr lang="pt-BR" dirty="0"/>
              <a:t>$_COOKIE</a:t>
            </a:r>
          </a:p>
          <a:p>
            <a:pPr lvl="1"/>
            <a:r>
              <a:rPr lang="pt-BR" dirty="0"/>
              <a:t>$_</a:t>
            </a:r>
            <a:r>
              <a:rPr lang="pt-BR" dirty="0" smtClean="0"/>
              <a:t>SESSION</a:t>
            </a:r>
          </a:p>
          <a:p>
            <a:pPr marL="457200" lvl="1" indent="0" algn="r">
              <a:buNone/>
            </a:pPr>
            <a:r>
              <a:rPr lang="pt-BR" dirty="0" smtClean="0"/>
              <a:t>Serão vistas mais a frente...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</a:t>
            </a:r>
            <a:r>
              <a:rPr lang="pt-BR" dirty="0" err="1" smtClean="0"/>
              <a:t>super</a:t>
            </a:r>
            <a:r>
              <a:rPr lang="pt-BR" dirty="0" smtClean="0"/>
              <a:t> globais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65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/>
          </a:bodyPr>
          <a:lstStyle/>
          <a:p>
            <a:pPr marL="601662">
              <a:lnSpc>
                <a:spcPct val="80000"/>
              </a:lnSpc>
            </a:pPr>
            <a:r>
              <a:rPr lang="pt-BR" sz="1600" dirty="0" err="1" smtClean="0"/>
              <a:t>sStrlen</a:t>
            </a:r>
            <a:r>
              <a:rPr lang="pt-BR" sz="1600" dirty="0" smtClean="0"/>
              <a:t>() – retorna o tamanho da </a:t>
            </a:r>
            <a:r>
              <a:rPr lang="pt-BR" sz="1600" dirty="0" err="1" smtClean="0"/>
              <a:t>string</a:t>
            </a:r>
            <a:endParaRPr lang="es-ES_tradnl" sz="1200" dirty="0" smtClean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  <a:p>
            <a:pPr marL="615950" indent="-357188">
              <a:lnSpc>
                <a:spcPct val="80000"/>
              </a:lnSpc>
            </a:pP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  <a:p>
            <a:pPr marL="615950" indent="-357188">
              <a:lnSpc>
                <a:spcPct val="80000"/>
              </a:lnSpc>
            </a:pP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r>
              <a:rPr lang="pt-BR" sz="1600" dirty="0" err="1" smtClean="0"/>
              <a:t>str_word_count</a:t>
            </a:r>
            <a:r>
              <a:rPr lang="pt-BR" sz="1600" dirty="0" smtClean="0"/>
              <a:t>() – conta a quantidade de palavras da </a:t>
            </a:r>
            <a:r>
              <a:rPr lang="pt-BR" sz="1600" dirty="0" err="1" smtClean="0"/>
              <a:t>string</a:t>
            </a: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  <a:p>
            <a:pPr marL="615950" indent="-357188">
              <a:lnSpc>
                <a:spcPct val="80000"/>
              </a:lnSpc>
            </a:pP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  <a:p>
            <a:pPr marL="615950" indent="-357188">
              <a:lnSpc>
                <a:spcPct val="80000"/>
              </a:lnSpc>
            </a:pP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r>
              <a:rPr lang="pt-BR" sz="1600" dirty="0" err="1" smtClean="0"/>
              <a:t>strrev</a:t>
            </a:r>
            <a:r>
              <a:rPr lang="pt-BR" sz="1600" dirty="0" smtClean="0"/>
              <a:t>() – reverte a </a:t>
            </a:r>
            <a:r>
              <a:rPr lang="pt-BR" sz="1600" dirty="0" err="1" smtClean="0"/>
              <a:t>string</a:t>
            </a: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  <a:p>
            <a:pPr marL="615950" indent="-357188">
              <a:lnSpc>
                <a:spcPct val="80000"/>
              </a:lnSpc>
            </a:pP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13544"/>
          </a:xfrm>
        </p:spPr>
        <p:txBody>
          <a:bodyPr/>
          <a:lstStyle/>
          <a:p>
            <a:r>
              <a:rPr lang="pt-BR" dirty="0" smtClean="0"/>
              <a:t>Funções do tipo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65957" y="2215142"/>
            <a:ext cx="50730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</a:t>
            </a:r>
            <a:r>
              <a:rPr lang="en-US" b="0" dirty="0" err="1">
                <a:solidFill>
                  <a:schemeClr val="tx1"/>
                </a:solidFill>
              </a:rPr>
              <a:t>strlen</a:t>
            </a:r>
            <a:r>
              <a:rPr lang="en-US" b="0" dirty="0">
                <a:solidFill>
                  <a:schemeClr val="tx1"/>
                </a:solidFill>
              </a:rPr>
              <a:t>("Hello world!"); // outputs 12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65957" y="3631937"/>
            <a:ext cx="50730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</a:t>
            </a:r>
            <a:r>
              <a:rPr lang="en-US" b="0" dirty="0" err="1">
                <a:solidFill>
                  <a:schemeClr val="tx1"/>
                </a:solidFill>
              </a:rPr>
              <a:t>str_word_count</a:t>
            </a:r>
            <a:r>
              <a:rPr lang="en-US" b="0" dirty="0">
                <a:solidFill>
                  <a:schemeClr val="tx1"/>
                </a:solidFill>
              </a:rPr>
              <a:t>("Hello world!"); // outputs 2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65958" y="5253681"/>
            <a:ext cx="50730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pt-BR" b="0" dirty="0">
                <a:solidFill>
                  <a:schemeClr val="tx1"/>
                </a:solidFill>
              </a:rPr>
              <a:t>&lt;?</a:t>
            </a:r>
            <a:r>
              <a:rPr lang="pt-BR" b="0" dirty="0" err="1">
                <a:solidFill>
                  <a:schemeClr val="tx1"/>
                </a:solidFill>
              </a:rPr>
              <a:t>php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b="0" dirty="0" err="1">
                <a:solidFill>
                  <a:schemeClr val="tx1"/>
                </a:solidFill>
              </a:rPr>
              <a:t>echo</a:t>
            </a:r>
            <a:r>
              <a:rPr lang="pt-BR" b="0" dirty="0">
                <a:solidFill>
                  <a:schemeClr val="tx1"/>
                </a:solidFill>
              </a:rPr>
              <a:t> </a:t>
            </a:r>
            <a:r>
              <a:rPr lang="pt-BR" b="0" dirty="0" err="1">
                <a:solidFill>
                  <a:schemeClr val="tx1"/>
                </a:solidFill>
              </a:rPr>
              <a:t>strrev</a:t>
            </a:r>
            <a:r>
              <a:rPr lang="pt-BR" b="0" dirty="0">
                <a:solidFill>
                  <a:schemeClr val="tx1"/>
                </a:solidFill>
              </a:rPr>
              <a:t>("</a:t>
            </a:r>
            <a:r>
              <a:rPr lang="pt-BR" b="0" dirty="0" err="1">
                <a:solidFill>
                  <a:schemeClr val="tx1"/>
                </a:solidFill>
              </a:rPr>
              <a:t>Hello</a:t>
            </a:r>
            <a:r>
              <a:rPr lang="pt-BR" b="0" dirty="0">
                <a:solidFill>
                  <a:schemeClr val="tx1"/>
                </a:solidFill>
              </a:rPr>
              <a:t> world!"); // outputs !</a:t>
            </a:r>
            <a:r>
              <a:rPr lang="pt-BR" b="0" dirty="0" err="1">
                <a:solidFill>
                  <a:schemeClr val="tx1"/>
                </a:solidFill>
              </a:rPr>
              <a:t>dlrow</a:t>
            </a:r>
            <a:r>
              <a:rPr lang="pt-BR" b="0" dirty="0">
                <a:solidFill>
                  <a:schemeClr val="tx1"/>
                </a:solidFill>
              </a:rPr>
              <a:t> </a:t>
            </a:r>
            <a:r>
              <a:rPr lang="pt-BR" b="0" dirty="0" err="1">
                <a:solidFill>
                  <a:schemeClr val="tx1"/>
                </a:solidFill>
              </a:rPr>
              <a:t>olleH</a:t>
            </a:r>
            <a:r>
              <a:rPr lang="pt-BR" b="0" dirty="0">
                <a:solidFill>
                  <a:schemeClr val="tx1"/>
                </a:solidFill>
              </a:rPr>
              <a:t/>
            </a:r>
            <a:br>
              <a:rPr lang="pt-BR" b="0" dirty="0">
                <a:solidFill>
                  <a:schemeClr val="tx1"/>
                </a:solidFill>
              </a:rPr>
            </a:br>
            <a:r>
              <a:rPr lang="pt-BR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41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326330E-BC86-42E0-AD9D-27026679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/>
          </a:bodyPr>
          <a:lstStyle/>
          <a:p>
            <a:pPr marL="615950" indent="-357188">
              <a:lnSpc>
                <a:spcPct val="80000"/>
              </a:lnSpc>
            </a:pPr>
            <a:endParaRPr lang="pt-BR" sz="1600" dirty="0"/>
          </a:p>
          <a:p>
            <a:pPr marL="615950" indent="-357188">
              <a:lnSpc>
                <a:spcPct val="80000"/>
              </a:lnSpc>
            </a:pPr>
            <a:r>
              <a:rPr lang="pt-BR" sz="1600" dirty="0" err="1" smtClean="0"/>
              <a:t>strpos</a:t>
            </a:r>
            <a:r>
              <a:rPr lang="pt-BR" sz="1600" dirty="0" smtClean="0"/>
              <a:t> () – procura um texto em uma </a:t>
            </a:r>
            <a:r>
              <a:rPr lang="pt-BR" sz="1600" dirty="0" err="1" smtClean="0"/>
              <a:t>string</a:t>
            </a:r>
            <a:r>
              <a:rPr lang="pt-BR" sz="1600" dirty="0" smtClean="0"/>
              <a:t> e retorna a posição ou false</a:t>
            </a:r>
          </a:p>
          <a:p>
            <a:pPr marL="615950" indent="-357188">
              <a:lnSpc>
                <a:spcPct val="80000"/>
              </a:lnSpc>
            </a:pP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  <a:p>
            <a:pPr marL="615950" indent="-357188">
              <a:lnSpc>
                <a:spcPct val="80000"/>
              </a:lnSpc>
            </a:pP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endParaRPr lang="pt-BR" sz="1600" dirty="0"/>
          </a:p>
          <a:p>
            <a:pPr marL="615950" indent="-357188">
              <a:lnSpc>
                <a:spcPct val="80000"/>
              </a:lnSpc>
            </a:pPr>
            <a:endParaRPr lang="pt-BR" sz="1600" dirty="0" smtClean="0"/>
          </a:p>
          <a:p>
            <a:pPr marL="615950" indent="-357188">
              <a:lnSpc>
                <a:spcPct val="80000"/>
              </a:lnSpc>
            </a:pPr>
            <a:r>
              <a:rPr lang="pt-BR" sz="1600" dirty="0" err="1" smtClean="0"/>
              <a:t>str_replace</a:t>
            </a:r>
            <a:r>
              <a:rPr lang="pt-BR" sz="1600" dirty="0" smtClean="0"/>
              <a:t>() substitui uma cadeia de caractere por outra na </a:t>
            </a:r>
            <a:r>
              <a:rPr lang="pt-BR" sz="1600" dirty="0" err="1" smtClean="0"/>
              <a:t>string</a:t>
            </a: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7EEF71-B019-4B46-B298-F6AFE18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654464"/>
          </a:xfrm>
        </p:spPr>
        <p:txBody>
          <a:bodyPr/>
          <a:lstStyle/>
          <a:p>
            <a:r>
              <a:rPr lang="pt-BR" dirty="0" smtClean="0"/>
              <a:t>Funções do tipo </a:t>
            </a:r>
            <a:r>
              <a:rPr lang="pt-BR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1D197312-C665-4A11-991C-B38C5E5F640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17103" y="2541818"/>
            <a:ext cx="507304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</a:t>
            </a:r>
            <a:r>
              <a:rPr lang="en-US" b="0" dirty="0" err="1">
                <a:solidFill>
                  <a:schemeClr val="tx1"/>
                </a:solidFill>
              </a:rPr>
              <a:t>strpos</a:t>
            </a:r>
            <a:r>
              <a:rPr lang="en-US" b="0" dirty="0">
                <a:solidFill>
                  <a:schemeClr val="tx1"/>
                </a:solidFill>
              </a:rPr>
              <a:t>("Hello world!", "world"); // outputs 6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217102" y="4303117"/>
            <a:ext cx="507304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</a:t>
            </a:r>
            <a:r>
              <a:rPr lang="en-US" b="0" dirty="0" err="1">
                <a:solidFill>
                  <a:schemeClr val="tx1"/>
                </a:solidFill>
              </a:rPr>
              <a:t>str_replace</a:t>
            </a:r>
            <a:r>
              <a:rPr lang="en-US" b="0" dirty="0">
                <a:solidFill>
                  <a:schemeClr val="tx1"/>
                </a:solidFill>
              </a:rPr>
              <a:t>("world", "Dolly", "Hello world!"); // outputs Hello Dolly!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?&gt;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75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EC8D8F4-349F-43B6-B828-B51EF29B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57188" indent="-357188">
              <a:lnSpc>
                <a:spcPct val="80000"/>
              </a:lnSpc>
            </a:pPr>
            <a:r>
              <a:rPr lang="es-ES_tradnl" altLang="pt-BR" dirty="0" err="1" smtClean="0"/>
              <a:t>Sintaxe</a:t>
            </a:r>
            <a:endParaRPr lang="es-ES_tradnl" altLang="pt-BR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pt-BR" dirty="0" smtClean="0"/>
              <a:t>         define(</a:t>
            </a:r>
            <a:r>
              <a:rPr lang="pt-BR" i="1" dirty="0" err="1" smtClean="0"/>
              <a:t>name</a:t>
            </a:r>
            <a:r>
              <a:rPr lang="pt-BR" dirty="0"/>
              <a:t>, </a:t>
            </a:r>
            <a:r>
              <a:rPr lang="pt-BR" i="1" dirty="0" err="1"/>
              <a:t>value</a:t>
            </a:r>
            <a:r>
              <a:rPr lang="pt-BR" dirty="0"/>
              <a:t>, </a:t>
            </a:r>
            <a:r>
              <a:rPr lang="pt-BR" i="1" dirty="0"/>
              <a:t>case-</a:t>
            </a:r>
            <a:r>
              <a:rPr lang="pt-BR" i="1" dirty="0" err="1"/>
              <a:t>insensitive</a:t>
            </a:r>
            <a:r>
              <a:rPr lang="pt-BR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dirty="0" smtClean="0"/>
              <a:t>	</a:t>
            </a:r>
            <a:r>
              <a:rPr lang="pt-BR" altLang="pt-BR" sz="1900" dirty="0" err="1" smtClean="0"/>
              <a:t>name</a:t>
            </a:r>
            <a:r>
              <a:rPr lang="pt-BR" altLang="pt-BR" sz="1900" dirty="0" smtClean="0"/>
              <a:t>: nome da constante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sz="1900" dirty="0"/>
              <a:t>	</a:t>
            </a:r>
            <a:r>
              <a:rPr lang="pt-BR" altLang="pt-BR" sz="1900" dirty="0" err="1" smtClean="0"/>
              <a:t>value</a:t>
            </a:r>
            <a:r>
              <a:rPr lang="pt-BR" altLang="pt-BR" sz="1900" dirty="0" smtClean="0"/>
              <a:t>: valor da constante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pt-BR" sz="1900" dirty="0"/>
              <a:t>	</a:t>
            </a:r>
            <a:r>
              <a:rPr lang="pt-BR" altLang="pt-BR" sz="1900" dirty="0" smtClean="0"/>
              <a:t>case-</a:t>
            </a:r>
            <a:r>
              <a:rPr lang="pt-BR" altLang="pt-BR" sz="1900" dirty="0" err="1" smtClean="0"/>
              <a:t>insentitive</a:t>
            </a:r>
            <a:r>
              <a:rPr lang="pt-BR" altLang="pt-BR" sz="1900" dirty="0" smtClean="0"/>
              <a:t>: informa quando a constante deve ser sensível ao contexto. 		O default é false, ou seja é sensível.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_tradnl" altLang="pt-BR" sz="1900" dirty="0" smtClean="0"/>
              <a:t>Ex.</a:t>
            </a:r>
            <a:endParaRPr lang="es-ES_tradnl" altLang="pt-BR" sz="1900" dirty="0"/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800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800" dirty="0" smtClean="0">
                <a:latin typeface="Courier New" panose="02070309020205020404" pitchFamily="49" charset="0"/>
              </a:rPr>
              <a:t>define </a:t>
            </a:r>
            <a:r>
              <a:rPr lang="es-ES_tradnl" altLang="pt-BR" sz="1800" dirty="0">
                <a:latin typeface="Courier New" panose="02070309020205020404" pitchFamily="49" charset="0"/>
              </a:rPr>
              <a:t>(“CONSTANTE”, “OI”);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sz="1800" dirty="0">
                <a:latin typeface="Courier New" panose="02070309020205020404" pitchFamily="49" charset="0"/>
              </a:rPr>
              <a:t>echo CONSTANTE;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altLang="pt-BR" sz="1800" dirty="0">
              <a:latin typeface="Courier New" panose="02070309020205020404" pitchFamily="49" charset="0"/>
            </a:endParaRPr>
          </a:p>
          <a:p>
            <a:pPr marL="357188" indent="-357188">
              <a:lnSpc>
                <a:spcPct val="80000"/>
              </a:lnSpc>
            </a:pPr>
            <a:r>
              <a:rPr lang="es-ES_tradnl" altLang="pt-BR" dirty="0" err="1" smtClean="0">
                <a:solidFill>
                  <a:srgbClr val="FF0000"/>
                </a:solidFill>
              </a:rPr>
              <a:t>Não</a:t>
            </a:r>
            <a:r>
              <a:rPr lang="es-ES_tradnl" altLang="pt-BR" dirty="0" smtClean="0">
                <a:solidFill>
                  <a:srgbClr val="FF0000"/>
                </a:solidFill>
              </a:rPr>
              <a:t> </a:t>
            </a:r>
            <a:r>
              <a:rPr lang="es-ES_tradnl" altLang="pt-BR" dirty="0">
                <a:solidFill>
                  <a:srgbClr val="FF0000"/>
                </a:solidFill>
              </a:rPr>
              <a:t>leva $ no inicio</a:t>
            </a:r>
          </a:p>
          <a:p>
            <a:pPr marL="357188" indent="-357188">
              <a:lnSpc>
                <a:spcPct val="80000"/>
              </a:lnSpc>
            </a:pPr>
            <a:r>
              <a:rPr lang="pt-BR" altLang="pt-BR" dirty="0" smtClean="0"/>
              <a:t>Constantes são globais</a:t>
            </a:r>
          </a:p>
          <a:p>
            <a:pPr marL="357188" indent="-357188">
              <a:lnSpc>
                <a:spcPct val="80000"/>
              </a:lnSpc>
            </a:pPr>
            <a:r>
              <a:rPr lang="pt-BR" altLang="pt-BR" dirty="0" smtClean="0"/>
              <a:t>Só</a:t>
            </a:r>
            <a:r>
              <a:rPr lang="es-ES_tradnl" altLang="pt-BR" dirty="0" smtClean="0"/>
              <a:t> </a:t>
            </a:r>
            <a:r>
              <a:rPr lang="es-ES_tradnl" altLang="pt-BR" dirty="0"/>
              <a:t>se pode definir constantes dos tipos escalares (</a:t>
            </a:r>
            <a:r>
              <a:rPr lang="es-ES_tradnl" altLang="pt-BR" dirty="0" err="1"/>
              <a:t>boolean</a:t>
            </a:r>
            <a:r>
              <a:rPr lang="es-ES_tradnl" altLang="pt-BR" dirty="0"/>
              <a:t>, </a:t>
            </a:r>
            <a:r>
              <a:rPr lang="es-ES_tradnl" altLang="pt-BR" dirty="0" err="1"/>
              <a:t>integer</a:t>
            </a:r>
            <a:r>
              <a:rPr lang="es-ES_tradnl" altLang="pt-BR" dirty="0"/>
              <a:t>, </a:t>
            </a:r>
            <a:r>
              <a:rPr lang="es-ES_tradnl" altLang="pt-BR" dirty="0" err="1"/>
              <a:t>double</a:t>
            </a:r>
            <a:r>
              <a:rPr lang="es-ES_tradnl" altLang="pt-BR" dirty="0"/>
              <a:t>, </a:t>
            </a:r>
            <a:r>
              <a:rPr lang="es-ES_tradnl" altLang="pt-BR" dirty="0" err="1"/>
              <a:t>string</a:t>
            </a:r>
            <a:r>
              <a:rPr lang="es-ES_tradnl" altLang="pt-BR" dirty="0"/>
              <a:t>)</a:t>
            </a:r>
            <a:endParaRPr lang="es-ES" alt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185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4145"/>
          </a:xfrm>
        </p:spPr>
        <p:txBody>
          <a:bodyPr>
            <a:normAutofit fontScale="55000" lnSpcReduction="20000"/>
          </a:bodyPr>
          <a:lstStyle/>
          <a:p>
            <a:r>
              <a:rPr lang="pt-BR" sz="2800" smtClean="0"/>
              <a:t>Apontar o funcionamento de conteúdo </a:t>
            </a:r>
            <a:r>
              <a:rPr lang="pt-BR" sz="2800" i="1" smtClean="0"/>
              <a:t>back-end</a:t>
            </a:r>
            <a:r>
              <a:rPr lang="pt-BR" sz="2800" smtClean="0"/>
              <a:t>. </a:t>
            </a:r>
          </a:p>
          <a:p>
            <a:r>
              <a:rPr lang="pt-BR" sz="2800" smtClean="0"/>
              <a:t>Introduzir os principais comandos de funcionamento de PHP (programação estruturada). </a:t>
            </a:r>
          </a:p>
          <a:p>
            <a:r>
              <a:rPr lang="pt-BR" sz="2800" smtClean="0"/>
              <a:t>Construir páginas de resposta para manipular dados coletados em um formulário. 	</a:t>
            </a:r>
          </a:p>
          <a:p>
            <a:pPr marL="715962" lvl="1" indent="0">
              <a:lnSpc>
                <a:spcPct val="80000"/>
              </a:lnSpc>
              <a:buNone/>
            </a:pPr>
            <a:endParaRPr lang="pt-BR" altLang="pt-BR" sz="240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Objetivo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 txBox="1">
            <a:spLocks/>
          </p:cNvSpPr>
          <p:nvPr/>
        </p:nvSpPr>
        <p:spPr>
          <a:xfrm>
            <a:off x="547688" y="3620022"/>
            <a:ext cx="8229600" cy="2843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0" dirty="0"/>
              <a:t>Apresentação de detalhes de funcionamento e sintaxe de processamento no servidor web com PHP: MILETTO, Manara, E., BERTAGNOLLI, Castro, S. D. Desenvolvimento de Software II: Introdução ao Desenvolvimento Web com HTML, CSS, </a:t>
            </a:r>
            <a:r>
              <a:rPr lang="pt-BR" sz="2400" b="0" dirty="0" err="1"/>
              <a:t>JavaScript</a:t>
            </a:r>
            <a:r>
              <a:rPr lang="pt-BR" sz="2400" b="0" dirty="0"/>
              <a:t> e PHP, 1st edição, 2014. Cap. 7. Pg. 171-193. </a:t>
            </a:r>
          </a:p>
          <a:p>
            <a:r>
              <a:rPr lang="pt-BR" sz="2400" b="0" dirty="0" err="1"/>
              <a:t>Video</a:t>
            </a:r>
            <a:r>
              <a:rPr lang="pt-BR" sz="2400" b="0" dirty="0"/>
              <a:t>-aula do Curso em </a:t>
            </a:r>
            <a:r>
              <a:rPr lang="pt-BR" sz="2400" b="0" dirty="0" err="1"/>
              <a:t>Video</a:t>
            </a:r>
            <a:r>
              <a:rPr lang="pt-BR" sz="2400" b="0" dirty="0"/>
              <a:t> sobre manipulação de formulários com PHP: https://www.youtube.com/watch?v=gvZfP2iBkw4&amp;t=1829s </a:t>
            </a:r>
          </a:p>
          <a:p>
            <a:r>
              <a:rPr lang="pt-BR" sz="2400" b="0" dirty="0"/>
              <a:t>Curso com ambiente interativo sobre PHP estruturado do portal W3Schools: </a:t>
            </a:r>
          </a:p>
          <a:p>
            <a:r>
              <a:rPr lang="pt-BR" sz="2400" b="0" dirty="0"/>
              <a:t>https://www.w3schools.com/php/default.asp </a:t>
            </a:r>
          </a:p>
          <a:p>
            <a:r>
              <a:rPr lang="pt-BR" sz="2400" b="0" dirty="0"/>
              <a:t>Utilização da Documentação oficial da linguagem PHP para complementação do conteúdo abordado em sala de aula. Disponível em: http://www.php.net/ </a:t>
            </a:r>
          </a:p>
          <a:p>
            <a:r>
              <a:rPr lang="pt-BR" sz="2400" b="0" dirty="0"/>
              <a:t>Ferramenta de apoio no acompanhamento da APS: https://trello.com </a:t>
            </a:r>
            <a:endParaRPr lang="pt-BR" sz="2800" b="0" dirty="0" smtClean="0"/>
          </a:p>
          <a:p>
            <a:pPr marL="715962" lvl="1" indent="0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</a:pPr>
            <a:endParaRPr lang="pt-BR" altLang="pt-BR" sz="2400" b="0" dirty="0" smtClean="0"/>
          </a:p>
          <a:p>
            <a:pPr fontAlgn="auto">
              <a:spcAft>
                <a:spcPts val="0"/>
              </a:spcAft>
            </a:pPr>
            <a:endParaRPr lang="pt-BR" sz="4000" b="0" dirty="0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 txBox="1">
            <a:spLocks/>
          </p:cNvSpPr>
          <p:nvPr/>
        </p:nvSpPr>
        <p:spPr>
          <a:xfrm>
            <a:off x="457200" y="27122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b="0" dirty="0" smtClean="0"/>
              <a:t>Recursos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88345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71871"/>
          </a:xfrm>
        </p:spPr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401413"/>
              </p:ext>
            </p:extLst>
          </p:nvPr>
        </p:nvGraphicFramePr>
        <p:xfrm>
          <a:off x="1409395" y="1591898"/>
          <a:ext cx="6619788" cy="4528037"/>
        </p:xfrm>
        <a:graphic>
          <a:graphicData uri="http://schemas.openxmlformats.org/drawingml/2006/table">
            <a:tbl>
              <a:tblPr/>
              <a:tblGrid>
                <a:gridCol w="1129637"/>
                <a:gridCol w="1515149"/>
                <a:gridCol w="1416528"/>
                <a:gridCol w="2375823"/>
                <a:gridCol w="182651"/>
              </a:tblGrid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 dirty="0" err="1">
                          <a:effectLst/>
                        </a:rPr>
                        <a:t>Operator</a:t>
                      </a:r>
                      <a:endParaRPr lang="pt-BR" sz="1500" dirty="0">
                        <a:effectLst/>
                      </a:endParaRP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Name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Example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Result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+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Addition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+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Sum of $x and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-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Subtraction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-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Difference of $x and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*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Multiplication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*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Product of $x and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/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Division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/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Quotient of $x and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548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%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Modulus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%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Remainder of $x divided by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5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1036673"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**</a:t>
                      </a:r>
                    </a:p>
                  </a:txBody>
                  <a:tcPr marL="126424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Exponentiation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500">
                          <a:effectLst/>
                        </a:rPr>
                        <a:t>$x ** $y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Result of raising $x to the $</a:t>
                      </a:r>
                      <a:r>
                        <a:rPr lang="en-US" sz="1500" dirty="0" err="1">
                          <a:effectLst/>
                        </a:rPr>
                        <a:t>y'th</a:t>
                      </a:r>
                      <a:r>
                        <a:rPr lang="en-US" sz="1500" dirty="0">
                          <a:effectLst/>
                        </a:rPr>
                        <a:t> power (Introduced in PHP 5.6)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75854" marR="75854" marT="37927" marB="3792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/>
          <a:lstStyle/>
          <a:p>
            <a:r>
              <a:rPr lang="pt-BR" dirty="0" smtClean="0"/>
              <a:t>Operadores de atribuição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06117"/>
              </p:ext>
            </p:extLst>
          </p:nvPr>
        </p:nvGraphicFramePr>
        <p:xfrm>
          <a:off x="889349" y="1557669"/>
          <a:ext cx="7402882" cy="4532038"/>
        </p:xfrm>
        <a:graphic>
          <a:graphicData uri="http://schemas.openxmlformats.org/drawingml/2006/table">
            <a:tbl>
              <a:tblPr/>
              <a:tblGrid>
                <a:gridCol w="1345190"/>
                <a:gridCol w="1327832"/>
                <a:gridCol w="4525161"/>
                <a:gridCol w="204699"/>
              </a:tblGrid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Assignment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Same as...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Description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899570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left operand gets set to the value of the expression on the right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+=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+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 dirty="0" err="1">
                          <a:effectLst/>
                        </a:rPr>
                        <a:t>Addition</a:t>
                      </a:r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-=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-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Subtraction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*=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*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Multiplication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/=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/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Division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%= y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 = x % 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 dirty="0" err="1">
                          <a:effectLst/>
                        </a:rPr>
                        <a:t>Modulus</a:t>
                      </a:r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84335" marR="84335" marT="42167" marB="42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177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59137"/>
          </a:xfrm>
        </p:spPr>
        <p:txBody>
          <a:bodyPr/>
          <a:lstStyle/>
          <a:p>
            <a:r>
              <a:rPr lang="pt-BR" dirty="0" smtClean="0"/>
              <a:t>Operadores de comparação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42762"/>
              </p:ext>
            </p:extLst>
          </p:nvPr>
        </p:nvGraphicFramePr>
        <p:xfrm>
          <a:off x="789141" y="1546732"/>
          <a:ext cx="7778662" cy="4525964"/>
        </p:xfrm>
        <a:graphic>
          <a:graphicData uri="http://schemas.openxmlformats.org/drawingml/2006/table">
            <a:tbl>
              <a:tblPr/>
              <a:tblGrid>
                <a:gridCol w="1149017"/>
                <a:gridCol w="1595857"/>
                <a:gridCol w="1139898"/>
                <a:gridCol w="3786200"/>
                <a:gridCol w="107690"/>
              </a:tblGrid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Operator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Name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Example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Result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 fontAlgn="t"/>
                      <a:endParaRPr lang="pt-BR" sz="12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==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==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6658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===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Identical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===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equal to $y, and they are of the same type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!=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Not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!=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not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&lt;&gt;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Not equal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&lt;&gt;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not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478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!==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Not identical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!==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not equal to $y, or they are not of the same type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&gt;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Greater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&gt;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greater than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35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&lt;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Less than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&lt;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less than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6658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&gt;=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 or equal to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&gt;=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true if $x is greater than or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000" dirty="0">
                        <a:effectLst/>
                      </a:endParaRP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658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&lt;=</a:t>
                      </a:r>
                    </a:p>
                  </a:txBody>
                  <a:tcPr marL="82290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 or equal to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effectLst/>
                        </a:rPr>
                        <a:t>$x &lt;=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true if $x is less than or equal to $y</a:t>
                      </a:r>
                    </a:p>
                  </a:txBody>
                  <a:tcPr marL="41145" marR="41145" marT="41145" marB="41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000" dirty="0"/>
                    </a:p>
                  </a:txBody>
                  <a:tcPr marL="49374" marR="49374" marT="24687" marB="2468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68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de incremento/decremento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06953"/>
              </p:ext>
            </p:extLst>
          </p:nvPr>
        </p:nvGraphicFramePr>
        <p:xfrm>
          <a:off x="1199042" y="2348576"/>
          <a:ext cx="7278052" cy="2407920"/>
        </p:xfrm>
        <a:graphic>
          <a:graphicData uri="http://schemas.openxmlformats.org/drawingml/2006/table">
            <a:tbl>
              <a:tblPr/>
              <a:tblGrid>
                <a:gridCol w="1075070"/>
                <a:gridCol w="1765427"/>
                <a:gridCol w="4238701"/>
                <a:gridCol w="19885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++$x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Pre-increment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Increments $x by one, then returns $x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$x++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Post-increment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$x, then increments $x by 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--$x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Pre-decrement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Decrements $x by one, then returns $x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$x--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Post-decrement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$x, then decrements $x by 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894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26999"/>
              </p:ext>
            </p:extLst>
          </p:nvPr>
        </p:nvGraphicFramePr>
        <p:xfrm>
          <a:off x="663877" y="1557669"/>
          <a:ext cx="7891399" cy="4532038"/>
        </p:xfrm>
        <a:graphic>
          <a:graphicData uri="http://schemas.openxmlformats.org/drawingml/2006/table">
            <a:tbl>
              <a:tblPr/>
              <a:tblGrid>
                <a:gridCol w="1165670"/>
                <a:gridCol w="1470964"/>
                <a:gridCol w="1498717"/>
                <a:gridCol w="3537840"/>
                <a:gridCol w="218208"/>
              </a:tblGrid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Operator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Name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Example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Result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and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And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and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both $x and $y are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or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Or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or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either $x or $y is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9570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xor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Xor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xor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either $x or $y is true, but not both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&amp;&amp;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And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&amp;&amp;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both $x and $y are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6566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||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Or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$x || $y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True if either $x or $y is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700" dirty="0">
                        <a:effectLst/>
                      </a:endParaRP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93562"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!</a:t>
                      </a:r>
                    </a:p>
                  </a:txBody>
                  <a:tcPr marL="140558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Not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700">
                          <a:effectLst/>
                        </a:rPr>
                        <a:t>!$x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True if $x is not true</a:t>
                      </a:r>
                    </a:p>
                  </a:txBody>
                  <a:tcPr marL="70279" marR="70279" marT="70279" marB="702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84335" marR="84335" marT="42167" marB="4216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Operadores de </a:t>
            </a:r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43770"/>
              </p:ext>
            </p:extLst>
          </p:nvPr>
        </p:nvGraphicFramePr>
        <p:xfrm>
          <a:off x="926927" y="2248576"/>
          <a:ext cx="7500063" cy="1828800"/>
        </p:xfrm>
        <a:graphic>
          <a:graphicData uri="http://schemas.openxmlformats.org/drawingml/2006/table">
            <a:tbl>
              <a:tblPr/>
              <a:tblGrid>
                <a:gridCol w="1107864"/>
                <a:gridCol w="1758514"/>
                <a:gridCol w="1679381"/>
                <a:gridCol w="2749384"/>
                <a:gridCol w="20492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Operator</a:t>
                      </a:r>
                      <a:endParaRPr lang="pt-BR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.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Concatenation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$txt1 . $txt2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Concatenation of $txt1 and $txt2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.=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Concatenation assignment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</a:rPr>
                        <a:t>$txt1 .= $txt2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Appends</a:t>
                      </a:r>
                      <a:r>
                        <a:rPr lang="pt-BR" dirty="0">
                          <a:effectLst/>
                        </a:rPr>
                        <a:t> $txt2 </a:t>
                      </a:r>
                      <a:r>
                        <a:rPr lang="pt-BR" dirty="0" err="1">
                          <a:effectLst/>
                        </a:rPr>
                        <a:t>to</a:t>
                      </a:r>
                      <a:r>
                        <a:rPr lang="pt-BR" dirty="0">
                          <a:effectLst/>
                        </a:rPr>
                        <a:t> $txt1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81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CE9A49-A6CD-4A4E-BF9A-7D39906D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4189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de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9D7F6CC-E7FB-4539-B6D8-EEDC663066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38832"/>
              </p:ext>
            </p:extLst>
          </p:nvPr>
        </p:nvGraphicFramePr>
        <p:xfrm>
          <a:off x="457202" y="1540890"/>
          <a:ext cx="8229598" cy="4525963"/>
        </p:xfrm>
        <a:graphic>
          <a:graphicData uri="http://schemas.openxmlformats.org/drawingml/2006/table">
            <a:tbl>
              <a:tblPr/>
              <a:tblGrid>
                <a:gridCol w="1215627"/>
                <a:gridCol w="1418230"/>
                <a:gridCol w="1350696"/>
                <a:gridCol w="4069268"/>
                <a:gridCol w="175777"/>
              </a:tblGrid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Operator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Name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Example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Result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+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Union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+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Union of $x and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73518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==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Equality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==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and $y have the same key/value pairs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8721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===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Identity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===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and $y have the same key/value pairs in the same order and of the same types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!=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Inequality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!=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not equal to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&lt;&gt;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Inequality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&lt;&gt;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not equal to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pt-BR" sz="1400" dirty="0">
                        <a:effectLst/>
                      </a:endParaRP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8412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!==</a:t>
                      </a:r>
                    </a:p>
                  </a:txBody>
                  <a:tcPr marL="114872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Non-identity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</a:rPr>
                        <a:t>$x !==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$x is not identical to $y</a:t>
                      </a:r>
                    </a:p>
                  </a:txBody>
                  <a:tcPr marL="57436" marR="57436" marT="57436" marB="574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923" marR="68923" marT="34462" marB="344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0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481DC80-02D0-415D-88F0-3D11C0DB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pt-BR" dirty="0" err="1" smtClean="0"/>
              <a:t>if-else</a:t>
            </a:r>
            <a:endParaRPr lang="es-ES_tradnl" altLang="pt-BR" dirty="0" smtClean="0"/>
          </a:p>
          <a:p>
            <a:pPr>
              <a:lnSpc>
                <a:spcPct val="80000"/>
              </a:lnSpc>
            </a:pPr>
            <a:r>
              <a:rPr lang="es-ES_tradnl" altLang="pt-BR" dirty="0" err="1"/>
              <a:t>switch</a:t>
            </a:r>
            <a:endParaRPr lang="es-ES_tradnl" altLang="pt-BR" dirty="0"/>
          </a:p>
          <a:p>
            <a:pPr>
              <a:lnSpc>
                <a:spcPct val="80000"/>
              </a:lnSpc>
            </a:pPr>
            <a:r>
              <a:rPr lang="es-ES_tradnl" altLang="pt-BR" dirty="0" err="1"/>
              <a:t>while</a:t>
            </a:r>
            <a:endParaRPr lang="es-ES_tradnl" altLang="pt-BR" dirty="0"/>
          </a:p>
          <a:p>
            <a:pPr>
              <a:lnSpc>
                <a:spcPct val="80000"/>
              </a:lnSpc>
            </a:pPr>
            <a:r>
              <a:rPr lang="es-ES_tradnl" altLang="pt-BR" dirty="0"/>
              <a:t>do .. </a:t>
            </a:r>
            <a:r>
              <a:rPr lang="es-ES_tradnl" altLang="pt-BR" dirty="0" err="1"/>
              <a:t>while</a:t>
            </a:r>
            <a:endParaRPr lang="es-ES_tradnl" altLang="pt-BR" dirty="0"/>
          </a:p>
          <a:p>
            <a:pPr>
              <a:lnSpc>
                <a:spcPct val="80000"/>
              </a:lnSpc>
            </a:pPr>
            <a:r>
              <a:rPr lang="es-ES_tradnl" altLang="pt-BR" dirty="0" err="1"/>
              <a:t>for</a:t>
            </a:r>
            <a:endParaRPr lang="es-ES_tradnl" altLang="pt-BR" dirty="0"/>
          </a:p>
          <a:p>
            <a:pPr>
              <a:lnSpc>
                <a:spcPct val="80000"/>
              </a:lnSpc>
            </a:pPr>
            <a:r>
              <a:rPr lang="es-ES_tradnl" altLang="pt-BR" dirty="0" err="1"/>
              <a:t>foreach</a:t>
            </a:r>
            <a:endParaRPr lang="es-ES_tradnl" altLang="pt-BR" dirty="0"/>
          </a:p>
          <a:p>
            <a:r>
              <a:rPr lang="pt-BR" dirty="0" smtClean="0"/>
              <a:t>O </a:t>
            </a:r>
            <a:r>
              <a:rPr lang="pt-BR" dirty="0"/>
              <a:t>mesmo comportamento que em C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238322E-A326-4868-BE54-F1F11D5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386BE14-B260-4DBD-9B24-19D43FC6435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160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238322E-A326-4868-BE54-F1F11D50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746819"/>
          </a:xfrm>
        </p:spPr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if-else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386BE14-B260-4DBD-9B24-19D43FC6435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7200" y="1631107"/>
            <a:ext cx="3444657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tx1"/>
                </a:solidFill>
              </a:rPr>
              <a:t>&lt;?</a:t>
            </a:r>
            <a:r>
              <a:rPr lang="en-US" sz="1600" b="0" dirty="0" err="1">
                <a:solidFill>
                  <a:schemeClr val="tx1"/>
                </a:solidFill>
              </a:rPr>
              <a:t>php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$t = </a:t>
            </a:r>
            <a:r>
              <a:rPr lang="en-US" sz="1600" b="0" dirty="0" smtClean="0">
                <a:solidFill>
                  <a:schemeClr val="tx1"/>
                </a:solidFill>
              </a:rPr>
              <a:t>10;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if ($t &lt; "10") 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"Have a good morning!";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 </a:t>
            </a:r>
            <a:r>
              <a:rPr lang="en-US" sz="1600" b="0" dirty="0" err="1">
                <a:solidFill>
                  <a:schemeClr val="tx1"/>
                </a:solidFill>
              </a:rPr>
              <a:t>elseif</a:t>
            </a:r>
            <a:r>
              <a:rPr lang="en-US" sz="1600" b="0" dirty="0">
                <a:solidFill>
                  <a:schemeClr val="tx1"/>
                </a:solidFill>
              </a:rPr>
              <a:t> ($t &lt; "20") 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"Have a good day!";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 else 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"Have a good night!";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?&gt;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21688" y="1631107"/>
            <a:ext cx="4121063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</a:t>
            </a:r>
            <a:r>
              <a:rPr lang="en-US" b="0" dirty="0" err="1">
                <a:solidFill>
                  <a:schemeClr val="tx1"/>
                </a:solidFill>
              </a:rPr>
              <a:t>favcolor</a:t>
            </a:r>
            <a:r>
              <a:rPr lang="en-US" b="0" dirty="0">
                <a:solidFill>
                  <a:schemeClr val="tx1"/>
                </a:solidFill>
              </a:rPr>
              <a:t> = "red";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switch ($</a:t>
            </a:r>
            <a:r>
              <a:rPr lang="en-US" b="0" dirty="0" err="1">
                <a:solidFill>
                  <a:schemeClr val="tx1"/>
                </a:solidFill>
              </a:rPr>
              <a:t>favcolor</a:t>
            </a:r>
            <a:r>
              <a:rPr lang="en-US" b="0" dirty="0">
                <a:solidFill>
                  <a:schemeClr val="tx1"/>
                </a:solidFill>
              </a:rPr>
              <a:t>) 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case "red":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   echo "Your favorite color is red!";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   break;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case "blue":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   echo "Your favorite color is blue!";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   break;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case "green":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   echo "Your favorite color is green!";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   break;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default: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    echo "Your favorite color is neither red, </a:t>
            </a:r>
            <a:r>
              <a:rPr lang="en-US" b="0" dirty="0" smtClean="0">
                <a:solidFill>
                  <a:schemeClr val="tx1"/>
                </a:solidFill>
              </a:rPr>
              <a:t>    blue</a:t>
            </a:r>
            <a:r>
              <a:rPr lang="en-US" b="0" dirty="0">
                <a:solidFill>
                  <a:schemeClr val="tx1"/>
                </a:solidFill>
              </a:rPr>
              <a:t>, nor green!";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7688" y="5769630"/>
            <a:ext cx="4447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 smtClean="0">
                <a:solidFill>
                  <a:srgbClr val="C00000"/>
                </a:solidFill>
              </a:rPr>
              <a:t>https</a:t>
            </a:r>
            <a:r>
              <a:rPr lang="pt-BR" dirty="0">
                <a:solidFill>
                  <a:srgbClr val="C00000"/>
                </a:solidFill>
              </a:rPr>
              <a:t>://www.w3schools.com/php/php_if_else.asp</a:t>
            </a:r>
          </a:p>
        </p:txBody>
      </p:sp>
    </p:spTree>
    <p:extLst>
      <p:ext uri="{BB962C8B-B14F-4D97-AF65-F5344CB8AC3E}">
        <p14:creationId xmlns:p14="http://schemas.microsoft.com/office/powerpoint/2010/main" val="12405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238322E-A326-4868-BE54-F1F11D50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41431"/>
          </a:xfrm>
        </p:spPr>
        <p:txBody>
          <a:bodyPr/>
          <a:lstStyle/>
          <a:p>
            <a:r>
              <a:rPr lang="pt-BR" dirty="0" smtClean="0"/>
              <a:t>Exemplo de loops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386BE14-B260-4DBD-9B24-19D43FC6435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57200" y="1553226"/>
            <a:ext cx="344465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tx1"/>
                </a:solidFill>
              </a:rPr>
              <a:t>&lt;?</a:t>
            </a:r>
            <a:r>
              <a:rPr lang="en-US" sz="1600" b="0" dirty="0" err="1">
                <a:solidFill>
                  <a:schemeClr val="tx1"/>
                </a:solidFill>
              </a:rPr>
              <a:t>php</a:t>
            </a:r>
            <a:r>
              <a:rPr lang="en-US" sz="1600" b="0" dirty="0">
                <a:solidFill>
                  <a:schemeClr val="tx1"/>
                </a:solidFill>
              </a:rPr>
              <a:t>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$x = 1;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while($x &lt;= 5) 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"The number is: $x &lt;</a:t>
            </a:r>
            <a:r>
              <a:rPr lang="en-US" sz="1600" b="0" dirty="0" err="1">
                <a:solidFill>
                  <a:schemeClr val="tx1"/>
                </a:solidFill>
              </a:rPr>
              <a:t>br</a:t>
            </a:r>
            <a:r>
              <a:rPr lang="en-US" sz="1600" b="0" dirty="0">
                <a:solidFill>
                  <a:schemeClr val="tx1"/>
                </a:solidFill>
              </a:rPr>
              <a:t>&gt;";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 $x++;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?&gt;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57200" y="4183692"/>
            <a:ext cx="344465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b="0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$x = 1; 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do 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echo "The number is: $x &lt;</a:t>
            </a:r>
            <a:r>
              <a:rPr lang="en-US" b="0" dirty="0" err="1">
                <a:solidFill>
                  <a:schemeClr val="tx1"/>
                </a:solidFill>
              </a:rPr>
              <a:t>br</a:t>
            </a:r>
            <a:r>
              <a:rPr lang="en-US" b="0" dirty="0">
                <a:solidFill>
                  <a:schemeClr val="tx1"/>
                </a:solidFill>
              </a:rPr>
              <a:t>&gt;";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 $x++;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 while ($x &lt;= 5);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17096" y="1553225"/>
            <a:ext cx="344465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tx1"/>
                </a:solidFill>
              </a:rPr>
              <a:t>&lt;?</a:t>
            </a:r>
            <a:r>
              <a:rPr lang="en-US" sz="1600" b="0" dirty="0" err="1">
                <a:solidFill>
                  <a:schemeClr val="tx1"/>
                </a:solidFill>
              </a:rPr>
              <a:t>php</a:t>
            </a:r>
            <a:r>
              <a:rPr lang="en-US" sz="1600" b="0" dirty="0">
                <a:solidFill>
                  <a:schemeClr val="tx1"/>
                </a:solidFill>
              </a:rPr>
              <a:t>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for ($x = 0; $x &lt;= 10; $x++) 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"The number is: $x &lt;</a:t>
            </a:r>
            <a:r>
              <a:rPr lang="en-US" sz="1600" b="0" dirty="0" err="1">
                <a:solidFill>
                  <a:schemeClr val="tx1"/>
                </a:solidFill>
              </a:rPr>
              <a:t>br</a:t>
            </a:r>
            <a:r>
              <a:rPr lang="en-US" sz="1600" b="0" dirty="0">
                <a:solidFill>
                  <a:schemeClr val="tx1"/>
                </a:solidFill>
              </a:rPr>
              <a:t>&gt;";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?&gt;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17096" y="3158644"/>
            <a:ext cx="4826696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0" dirty="0">
                <a:solidFill>
                  <a:schemeClr val="tx1"/>
                </a:solidFill>
              </a:rPr>
              <a:t>&lt;?</a:t>
            </a:r>
            <a:r>
              <a:rPr lang="en-US" sz="1600" b="0" dirty="0" err="1">
                <a:solidFill>
                  <a:schemeClr val="tx1"/>
                </a:solidFill>
              </a:rPr>
              <a:t>php</a:t>
            </a:r>
            <a:r>
              <a:rPr lang="en-US" sz="1600" b="0" dirty="0">
                <a:solidFill>
                  <a:schemeClr val="tx1"/>
                </a:solidFill>
              </a:rPr>
              <a:t>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$colors = array("red", "green", "blue", "yellow"); 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 err="1">
                <a:solidFill>
                  <a:schemeClr val="tx1"/>
                </a:solidFill>
              </a:rPr>
              <a:t>foreach</a:t>
            </a:r>
            <a:r>
              <a:rPr lang="en-US" sz="1600" b="0" dirty="0">
                <a:solidFill>
                  <a:schemeClr val="tx1"/>
                </a:solidFill>
              </a:rPr>
              <a:t> ($colors as $value) {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    echo "$value &lt;</a:t>
            </a:r>
            <a:r>
              <a:rPr lang="en-US" sz="1600" b="0" dirty="0" err="1">
                <a:solidFill>
                  <a:schemeClr val="tx1"/>
                </a:solidFill>
              </a:rPr>
              <a:t>br</a:t>
            </a:r>
            <a:r>
              <a:rPr lang="en-US" sz="1600" b="0" dirty="0">
                <a:solidFill>
                  <a:schemeClr val="tx1"/>
                </a:solidFill>
              </a:rPr>
              <a:t>&gt;";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}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0" dirty="0">
                <a:solidFill>
                  <a:schemeClr val="tx1"/>
                </a:solidFill>
              </a:rPr>
              <a:t>?&gt;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406918" y="5774414"/>
            <a:ext cx="4447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>
                <a:solidFill>
                  <a:srgbClr val="C00000"/>
                </a:solidFill>
              </a:rPr>
              <a:t>https://www.w3schools.com/php/php_looping.asp</a:t>
            </a:r>
          </a:p>
        </p:txBody>
      </p:sp>
    </p:spTree>
    <p:extLst>
      <p:ext uri="{BB962C8B-B14F-4D97-AF65-F5344CB8AC3E}">
        <p14:creationId xmlns:p14="http://schemas.microsoft.com/office/powerpoint/2010/main" val="2263173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altLang="pt-BR" sz="2800" dirty="0" smtClean="0"/>
              <a:t>Criado por </a:t>
            </a:r>
            <a:r>
              <a:rPr lang="pt-BR" altLang="pt-BR" sz="2800" dirty="0" err="1" smtClean="0"/>
              <a:t>Rasmus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Lerdorf</a:t>
            </a:r>
            <a:r>
              <a:rPr lang="pt-BR" altLang="pt-BR" sz="2800" dirty="0" smtClean="0"/>
              <a:t> para uso pessoal em 1994</a:t>
            </a:r>
          </a:p>
          <a:p>
            <a:r>
              <a:rPr lang="pt-BR" sz="2800" dirty="0" smtClean="0"/>
              <a:t>PHP é uma linguagem de script do lado dos servidor</a:t>
            </a:r>
          </a:p>
          <a:p>
            <a:r>
              <a:rPr lang="pt-BR" sz="2800" dirty="0" smtClean="0"/>
              <a:t>Os scripts PHP estão embutidos nos documentos HTML e o servidor os interpreta e executa antes de servir as paginas ao cliente</a:t>
            </a:r>
          </a:p>
          <a:p>
            <a:r>
              <a:rPr lang="pt-BR" sz="2800" dirty="0" smtClean="0"/>
              <a:t>O cliente não visualiza o código PHP , somente os resultados</a:t>
            </a:r>
          </a:p>
          <a:p>
            <a:r>
              <a:rPr lang="pt-BR" sz="2800" dirty="0" smtClean="0"/>
              <a:t>A versão estável mais atual do PHP é o PHP 7.</a:t>
            </a:r>
          </a:p>
          <a:p>
            <a:r>
              <a:rPr lang="pt-BR" sz="2800" dirty="0" smtClean="0"/>
              <a:t>PHP pode conter texto, HTML, CSS, </a:t>
            </a:r>
            <a:r>
              <a:rPr lang="pt-BR" sz="2800" dirty="0" err="1" smtClean="0"/>
              <a:t>JavaScript</a:t>
            </a:r>
            <a:r>
              <a:rPr lang="pt-BR" sz="2800" dirty="0" smtClean="0"/>
              <a:t> e código PHP</a:t>
            </a:r>
          </a:p>
          <a:p>
            <a:r>
              <a:rPr lang="pt-BR" sz="2800" dirty="0" smtClean="0"/>
              <a:t>O arquivo deve ter a extensão </a:t>
            </a:r>
            <a:r>
              <a:rPr lang="pt-BR" sz="2800" i="1" dirty="0" smtClean="0"/>
              <a:t>.PHP</a:t>
            </a:r>
          </a:p>
          <a:p>
            <a:pPr marL="715962" lvl="1" indent="0">
              <a:lnSpc>
                <a:spcPct val="80000"/>
              </a:lnSpc>
              <a:buNone/>
            </a:pPr>
            <a:endParaRPr lang="pt-BR" altLang="pt-BR" sz="2400" dirty="0" smtClean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PHP -</a:t>
            </a:r>
            <a:r>
              <a:rPr lang="pt-BR" dirty="0" err="1"/>
              <a:t>Personal</a:t>
            </a:r>
            <a:r>
              <a:rPr lang="pt-BR" dirty="0"/>
              <a:t> Hypertext </a:t>
            </a:r>
            <a:r>
              <a:rPr lang="pt-BR" dirty="0" err="1"/>
              <a:t>Preprocessor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19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/>
              <a:t>Agrupamento de código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/>
              <a:t>Representa uma ação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/>
              <a:t>Escopo “local</a:t>
            </a:r>
            <a:r>
              <a:rPr lang="pt-BR" altLang="pt-BR" dirty="0" smtClean="0"/>
              <a:t>”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 smtClean="0"/>
              <a:t>O nome da função pode começar com letra ou _ e não pode começar com número.</a:t>
            </a:r>
            <a:endParaRPr lang="pt-BR" altLang="pt-BR" dirty="0"/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pt-BR" altLang="pt-BR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GB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GB" altLang="pt-BR" b="1" dirty="0">
                <a:latin typeface="Courier New" panose="02070309020205020404" pitchFamily="49" charset="0"/>
              </a:rPr>
              <a:t> </a:t>
            </a:r>
            <a:r>
              <a:rPr lang="en-GB" altLang="pt-BR" b="1" dirty="0" err="1">
                <a:latin typeface="Courier New" panose="02070309020205020404" pitchFamily="49" charset="0"/>
              </a:rPr>
              <a:t>my_func</a:t>
            </a:r>
            <a:r>
              <a:rPr lang="en-GB" altLang="pt-BR" b="1" dirty="0">
                <a:latin typeface="Courier New" panose="02070309020205020404" pitchFamily="49" charset="0"/>
              </a:rPr>
              <a:t>($arg1,..,$argN) {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GB" altLang="pt-BR" b="1" dirty="0">
                <a:latin typeface="Courier New" panose="02070309020205020404" pitchFamily="49" charset="0"/>
              </a:rPr>
              <a:t>		</a:t>
            </a:r>
            <a:r>
              <a:rPr lang="en-GB" altLang="pt-BR" b="1" i="1" dirty="0">
                <a:latin typeface="Courier New" panose="02070309020205020404" pitchFamily="49" charset="0"/>
              </a:rPr>
              <a:t>&lt;&lt; function statements &gt;&gt;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GB" altLang="pt-BR" b="1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pt-BR" dirty="0"/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latin typeface="Titillium Web Light" panose="020B0604020202020204" charset="0"/>
              </a:rPr>
              <a:t>Funções </a:t>
            </a:r>
            <a:endParaRPr lang="en-US" altLang="pt-BR" dirty="0">
              <a:latin typeface="Titillium We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0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F0866B-E057-474E-A57F-E3760031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Titillium Web Light" panose="020B0604020202020204" charset="0"/>
              </a:rPr>
              <a:t>Funções (2)</a:t>
            </a:r>
            <a:endParaRPr lang="pt-BR" dirty="0">
              <a:latin typeface="Titillium Web Light" panose="020B060402020202020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EF7C16A-CC1B-4557-A315-5D76AA19F2E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lang="pt-BR"/>
          </a:p>
        </p:txBody>
      </p:sp>
      <p:pic>
        <p:nvPicPr>
          <p:cNvPr id="8" name="Imagem 7" descr="*C:\Users\Ines\Desktop\SM2-2018\Aulas\LP2-POO\PROGRAMAS\estatico.php - Notepad++">
            <a:extLst>
              <a:ext uri="{FF2B5EF4-FFF2-40B4-BE49-F238E27FC236}">
                <a16:creationId xmlns="" xmlns:a16="http://schemas.microsoft.com/office/drawing/2014/main" id="{DF30BF70-BC49-4D66-B63A-54247D4F6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5" t="51971" r="69302" b="6482"/>
          <a:stretch/>
        </p:blipFill>
        <p:spPr>
          <a:xfrm>
            <a:off x="2892056" y="2099537"/>
            <a:ext cx="3923414" cy="3477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tângulo 5"/>
          <p:cNvSpPr/>
          <p:nvPr/>
        </p:nvSpPr>
        <p:spPr>
          <a:xfrm>
            <a:off x="4476622" y="5947897"/>
            <a:ext cx="4637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>
                <a:solidFill>
                  <a:srgbClr val="C00000"/>
                </a:solidFill>
              </a:rPr>
              <a:t>https://www.w3schools.com/php/php_functions.asp</a:t>
            </a:r>
          </a:p>
        </p:txBody>
      </p:sp>
    </p:spTree>
    <p:extLst>
      <p:ext uri="{BB962C8B-B14F-4D97-AF65-F5344CB8AC3E}">
        <p14:creationId xmlns:p14="http://schemas.microsoft.com/office/powerpoint/2010/main" val="13656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6867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 smtClean="0"/>
              <a:t>Podemos estabelecer um valor padrão para um parâmetro da função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dirty="0" smtClean="0"/>
              <a:t>Se chamarmos a função sem parâmetro, o padrão será utilizado</a:t>
            </a:r>
            <a:endParaRPr lang="pt-BR" altLang="pt-BR" dirty="0"/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>
                <a:latin typeface="Titillium Web Light" panose="020B0604020202020204" charset="0"/>
              </a:rPr>
              <a:t>Funções </a:t>
            </a:r>
            <a:r>
              <a:rPr lang="pt-BR" altLang="pt-BR" dirty="0" smtClean="0">
                <a:latin typeface="Titillium Web Light" panose="020B0604020202020204" charset="0"/>
              </a:rPr>
              <a:t>com parâmetro default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41535" y="3482236"/>
            <a:ext cx="4734838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function </a:t>
            </a:r>
            <a:r>
              <a:rPr lang="en-US" b="0" dirty="0" err="1">
                <a:solidFill>
                  <a:schemeClr val="tx1"/>
                </a:solidFill>
              </a:rPr>
              <a:t>setHeight</a:t>
            </a:r>
            <a:r>
              <a:rPr lang="en-US" b="0" dirty="0">
                <a:solidFill>
                  <a:schemeClr val="tx1"/>
                </a:solidFill>
              </a:rPr>
              <a:t>($</a:t>
            </a:r>
            <a:r>
              <a:rPr lang="en-US" b="0" dirty="0" err="1">
                <a:solidFill>
                  <a:schemeClr val="tx1"/>
                </a:solidFill>
              </a:rPr>
              <a:t>minheight</a:t>
            </a:r>
            <a:r>
              <a:rPr lang="en-US" b="0" dirty="0">
                <a:solidFill>
                  <a:schemeClr val="tx1"/>
                </a:solidFill>
              </a:rPr>
              <a:t> = 50) 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echo "The height is : $</a:t>
            </a:r>
            <a:r>
              <a:rPr lang="en-US" b="0" dirty="0" err="1">
                <a:solidFill>
                  <a:schemeClr val="tx1"/>
                </a:solidFill>
              </a:rPr>
              <a:t>minheight</a:t>
            </a:r>
            <a:r>
              <a:rPr lang="en-US" b="0" dirty="0">
                <a:solidFill>
                  <a:schemeClr val="tx1"/>
                </a:solidFill>
              </a:rPr>
              <a:t> &lt;</a:t>
            </a:r>
            <a:r>
              <a:rPr lang="en-US" b="0" dirty="0" err="1">
                <a:solidFill>
                  <a:schemeClr val="tx1"/>
                </a:solidFill>
              </a:rPr>
              <a:t>br</a:t>
            </a:r>
            <a:r>
              <a:rPr lang="en-US" b="0" dirty="0">
                <a:solidFill>
                  <a:schemeClr val="tx1"/>
                </a:solidFill>
              </a:rPr>
              <a:t>&gt;";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setHeight</a:t>
            </a:r>
            <a:r>
              <a:rPr lang="en-US" b="0" dirty="0">
                <a:solidFill>
                  <a:schemeClr val="tx1"/>
                </a:solidFill>
              </a:rPr>
              <a:t>(350);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rgbClr val="FF0000"/>
                </a:solidFill>
              </a:rPr>
              <a:t>setHeight</a:t>
            </a:r>
            <a:r>
              <a:rPr lang="en-US" b="0" dirty="0">
                <a:solidFill>
                  <a:srgbClr val="FF0000"/>
                </a:solidFill>
              </a:rPr>
              <a:t>(); // will use the default value of 50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setHeight</a:t>
            </a:r>
            <a:r>
              <a:rPr lang="en-US" b="0" dirty="0">
                <a:solidFill>
                  <a:schemeClr val="tx1"/>
                </a:solidFill>
              </a:rPr>
              <a:t>(135);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setHeight</a:t>
            </a:r>
            <a:r>
              <a:rPr lang="en-US" b="0" dirty="0">
                <a:solidFill>
                  <a:schemeClr val="tx1"/>
                </a:solidFill>
              </a:rPr>
              <a:t>(80);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39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dirty="0" smtClean="0"/>
              <a:t>Armazenam múltiplos valores em uma única variável</a:t>
            </a:r>
          </a:p>
          <a:p>
            <a:pPr marL="457200" lvl="1" indent="0">
              <a:buNone/>
            </a:pPr>
            <a:r>
              <a:rPr lang="pt-BR" dirty="0" smtClean="0"/>
              <a:t>&lt;?</a:t>
            </a:r>
            <a:r>
              <a:rPr lang="pt-BR" dirty="0" err="1" smtClean="0"/>
              <a:t>php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$</a:t>
            </a:r>
            <a:r>
              <a:rPr lang="pt-BR" dirty="0" err="1" smtClean="0"/>
              <a:t>cars</a:t>
            </a:r>
            <a:r>
              <a:rPr lang="pt-BR" dirty="0" smtClean="0"/>
              <a:t> = </a:t>
            </a:r>
            <a:r>
              <a:rPr lang="pt-BR" dirty="0" err="1" smtClean="0"/>
              <a:t>array</a:t>
            </a:r>
            <a:r>
              <a:rPr lang="pt-BR" dirty="0" smtClean="0"/>
              <a:t>("Volvo", "BMW", "Toyota");</a:t>
            </a:r>
            <a:br>
              <a:rPr lang="pt-BR" dirty="0" smtClean="0"/>
            </a:br>
            <a:r>
              <a:rPr lang="pt-BR" dirty="0" err="1" smtClean="0"/>
              <a:t>echo</a:t>
            </a:r>
            <a:r>
              <a:rPr lang="pt-BR" dirty="0" smtClean="0"/>
              <a:t> "I </a:t>
            </a:r>
            <a:r>
              <a:rPr lang="pt-BR" dirty="0" err="1" smtClean="0"/>
              <a:t>like</a:t>
            </a:r>
            <a:r>
              <a:rPr lang="pt-BR" dirty="0" smtClean="0"/>
              <a:t> " . $</a:t>
            </a:r>
            <a:r>
              <a:rPr lang="pt-BR" dirty="0" err="1" smtClean="0"/>
              <a:t>cars</a:t>
            </a:r>
            <a:r>
              <a:rPr lang="pt-BR" dirty="0" smtClean="0"/>
              <a:t>[0] . ", " . $</a:t>
            </a:r>
            <a:r>
              <a:rPr lang="pt-BR" dirty="0" err="1" smtClean="0"/>
              <a:t>cars</a:t>
            </a:r>
            <a:r>
              <a:rPr lang="pt-BR" dirty="0" smtClean="0"/>
              <a:t>[1] . " </a:t>
            </a:r>
            <a:r>
              <a:rPr lang="pt-BR" dirty="0" err="1" smtClean="0"/>
              <a:t>and</a:t>
            </a:r>
            <a:r>
              <a:rPr lang="pt-BR" dirty="0" smtClean="0"/>
              <a:t> " . $</a:t>
            </a:r>
            <a:r>
              <a:rPr lang="pt-BR" dirty="0" err="1" smtClean="0"/>
              <a:t>cars</a:t>
            </a:r>
            <a:r>
              <a:rPr lang="pt-BR" dirty="0" smtClean="0"/>
              <a:t>[2] . ".";</a:t>
            </a:r>
            <a:br>
              <a:rPr lang="pt-BR" dirty="0" smtClean="0"/>
            </a:br>
            <a:r>
              <a:rPr lang="pt-BR" dirty="0" smtClean="0"/>
              <a:t>?&gt;</a:t>
            </a:r>
          </a:p>
          <a:p>
            <a:pPr marL="457200" lvl="1" indent="0">
              <a:buNone/>
            </a:pPr>
            <a:endParaRPr lang="pt-BR" altLang="pt-BR" dirty="0" smtClean="0"/>
          </a:p>
          <a:p>
            <a:r>
              <a:rPr lang="pt-BR" altLang="pt-BR" dirty="0" smtClean="0"/>
              <a:t>PHP possui 3 tipos de </a:t>
            </a:r>
            <a:r>
              <a:rPr lang="pt-BR" altLang="pt-BR" dirty="0" err="1" smtClean="0"/>
              <a:t>arrays</a:t>
            </a:r>
            <a:r>
              <a:rPr lang="pt-BR" altLang="pt-BR" dirty="0" smtClean="0"/>
              <a:t>:</a:t>
            </a:r>
          </a:p>
          <a:p>
            <a:pPr lvl="1"/>
            <a:r>
              <a:rPr lang="pt-BR" altLang="pt-BR" i="1" dirty="0" err="1" smtClean="0"/>
              <a:t>Indexed</a:t>
            </a:r>
            <a:r>
              <a:rPr lang="pt-BR" altLang="pt-BR" i="1" dirty="0" smtClean="0"/>
              <a:t> </a:t>
            </a:r>
            <a:r>
              <a:rPr lang="pt-BR" altLang="pt-BR" i="1" dirty="0" err="1" smtClean="0"/>
              <a:t>arrays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arrays</a:t>
            </a:r>
            <a:r>
              <a:rPr lang="pt-BR" altLang="pt-BR" dirty="0" smtClean="0"/>
              <a:t> com um índice numérico</a:t>
            </a:r>
          </a:p>
          <a:p>
            <a:pPr lvl="1"/>
            <a:r>
              <a:rPr lang="pt-BR" altLang="pt-BR" i="1" dirty="0" err="1" smtClean="0"/>
              <a:t>Associative</a:t>
            </a:r>
            <a:r>
              <a:rPr lang="pt-BR" altLang="pt-BR" i="1" dirty="0" smtClean="0"/>
              <a:t> </a:t>
            </a:r>
            <a:r>
              <a:rPr lang="pt-BR" altLang="pt-BR" i="1" dirty="0" err="1" smtClean="0"/>
              <a:t>arrays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arrays</a:t>
            </a:r>
            <a:r>
              <a:rPr lang="pt-BR" altLang="pt-BR" dirty="0" smtClean="0"/>
              <a:t> que usam nome como chave</a:t>
            </a:r>
          </a:p>
          <a:p>
            <a:pPr lvl="1"/>
            <a:r>
              <a:rPr lang="pt-BR" altLang="pt-BR" i="1" dirty="0" smtClean="0"/>
              <a:t>Multidimensional </a:t>
            </a:r>
            <a:r>
              <a:rPr lang="pt-BR" altLang="pt-BR" i="1" dirty="0" err="1" smtClean="0"/>
              <a:t>arrays</a:t>
            </a:r>
            <a:r>
              <a:rPr lang="pt-BR" altLang="pt-BR" dirty="0" smtClean="0"/>
              <a:t>, </a:t>
            </a:r>
            <a:r>
              <a:rPr lang="pt-BR" altLang="pt-BR" dirty="0" err="1" smtClean="0"/>
              <a:t>arrays</a:t>
            </a:r>
            <a:r>
              <a:rPr lang="pt-BR" altLang="pt-BR" dirty="0" smtClean="0"/>
              <a:t> de </a:t>
            </a:r>
            <a:r>
              <a:rPr lang="pt-BR" altLang="pt-BR" dirty="0" err="1" smtClean="0"/>
              <a:t>arrays</a:t>
            </a:r>
            <a:endParaRPr lang="pt-BR" altLang="pt-BR" dirty="0"/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696715"/>
          </a:xfrm>
        </p:spPr>
        <p:txBody>
          <a:bodyPr/>
          <a:lstStyle/>
          <a:p>
            <a:pPr eaLnBrk="1" hangingPunct="1"/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4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888" y="1417638"/>
            <a:ext cx="8229600" cy="49258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1800" dirty="0" smtClean="0"/>
              <a:t>Pode-se criar o </a:t>
            </a:r>
            <a:r>
              <a:rPr lang="pt-BR" altLang="pt-BR" sz="1800" dirty="0" err="1" smtClean="0"/>
              <a:t>array</a:t>
            </a:r>
            <a:r>
              <a:rPr lang="pt-BR" altLang="pt-BR" sz="1800" dirty="0" smtClean="0"/>
              <a:t> e já inicializar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$cars = array("Volvo", "BMW", "Toyota</a:t>
            </a:r>
            <a:r>
              <a:rPr lang="en-US" sz="1600" dirty="0" smtClean="0"/>
              <a:t>");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1800" dirty="0" err="1" smtClean="0"/>
              <a:t>Pode</a:t>
            </a:r>
            <a:r>
              <a:rPr lang="en-US" altLang="pt-BR" sz="1800" dirty="0" smtClean="0"/>
              <a:t>-se </a:t>
            </a:r>
            <a:r>
              <a:rPr lang="en-US" altLang="pt-BR" sz="1800" dirty="0" err="1" smtClean="0"/>
              <a:t>inicializar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manualmente</a:t>
            </a:r>
            <a:endParaRPr lang="en-US" altLang="pt-B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$cars[0] = "Volvo";</a:t>
            </a:r>
            <a:br>
              <a:rPr lang="en-US" sz="1600" dirty="0"/>
            </a:br>
            <a:r>
              <a:rPr lang="en-US" sz="1600" dirty="0"/>
              <a:t>$cars[1] = "BMW";</a:t>
            </a:r>
            <a:br>
              <a:rPr lang="en-US" sz="1600" dirty="0"/>
            </a:br>
            <a:r>
              <a:rPr lang="en-US" sz="1600" dirty="0"/>
              <a:t>$cars[2] = "Toyota</a:t>
            </a:r>
            <a:r>
              <a:rPr lang="en-US" sz="1600" dirty="0" smtClean="0"/>
              <a:t>";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1800" dirty="0" smtClean="0"/>
              <a:t>O </a:t>
            </a:r>
            <a:r>
              <a:rPr lang="en-US" altLang="pt-BR" sz="1800" dirty="0" err="1" smtClean="0"/>
              <a:t>primeiro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índice</a:t>
            </a:r>
            <a:r>
              <a:rPr lang="en-US" altLang="pt-BR" sz="1800" dirty="0" smtClean="0"/>
              <a:t> é o zero [0]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pt-BR" sz="1800" dirty="0" smtClean="0"/>
              <a:t>A </a:t>
            </a:r>
            <a:r>
              <a:rPr lang="en-US" altLang="pt-BR" sz="1800" dirty="0" err="1" smtClean="0"/>
              <a:t>função</a:t>
            </a:r>
            <a:r>
              <a:rPr lang="en-US" altLang="pt-BR" sz="1800" dirty="0" smtClean="0"/>
              <a:t> count() </a:t>
            </a:r>
            <a:r>
              <a:rPr lang="en-US" altLang="pt-BR" sz="1800" dirty="0" err="1" smtClean="0"/>
              <a:t>retorna</a:t>
            </a:r>
            <a:r>
              <a:rPr lang="en-US" altLang="pt-BR" sz="1800" dirty="0" smtClean="0"/>
              <a:t> o </a:t>
            </a:r>
            <a:r>
              <a:rPr lang="en-US" altLang="pt-BR" sz="1800" dirty="0" err="1" smtClean="0"/>
              <a:t>tamanho</a:t>
            </a:r>
            <a:r>
              <a:rPr lang="en-US" altLang="pt-BR" sz="1800" dirty="0" smtClean="0"/>
              <a:t> do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$cars = array("Volvo", "BMW", "Toyota");</a:t>
            </a:r>
            <a:br>
              <a:rPr lang="en-US" sz="1600" dirty="0"/>
            </a:br>
            <a:r>
              <a:rPr lang="en-US" sz="1600" dirty="0"/>
              <a:t>echo count($cars</a:t>
            </a:r>
            <a:r>
              <a:rPr lang="en-US" sz="1600" dirty="0" smtClean="0"/>
              <a:t>); //</a:t>
            </a:r>
            <a:r>
              <a:rPr lang="en-US" sz="1600" dirty="0" err="1" smtClean="0"/>
              <a:t>retorna</a:t>
            </a:r>
            <a:r>
              <a:rPr lang="en-US" sz="1600" dirty="0" smtClean="0"/>
              <a:t> 3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?&gt;</a:t>
            </a:r>
            <a:endParaRPr lang="pt-BR" altLang="pt-BR" sz="1600" dirty="0"/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4336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Index </a:t>
            </a:r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88832" y="5947897"/>
            <a:ext cx="4413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>
                <a:solidFill>
                  <a:srgbClr val="C00000"/>
                </a:solidFill>
              </a:rPr>
              <a:t>https://www.w3schools.com/php/php_arrays.asp</a:t>
            </a:r>
          </a:p>
        </p:txBody>
      </p:sp>
    </p:spTree>
    <p:extLst>
      <p:ext uri="{BB962C8B-B14F-4D97-AF65-F5344CB8AC3E}">
        <p14:creationId xmlns:p14="http://schemas.microsoft.com/office/powerpoint/2010/main" val="276794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586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2800" dirty="0" smtClean="0"/>
              <a:t>Cria nomes para as chaves</a:t>
            </a:r>
          </a:p>
          <a:p>
            <a:pPr marL="457200" lvl="1" indent="0">
              <a:buNone/>
            </a:pPr>
            <a:r>
              <a:rPr lang="en-US" sz="2400" dirty="0"/>
              <a:t>$age = array("Peter"=&gt;"35", "Ben"=&gt;"37", "Joe"=&gt;"43</a:t>
            </a:r>
            <a:r>
              <a:rPr lang="en-US" sz="2400" dirty="0" smtClean="0"/>
              <a:t>");</a:t>
            </a:r>
          </a:p>
          <a:p>
            <a:pPr marL="457200" lvl="1" indent="0">
              <a:buNone/>
            </a:pPr>
            <a:endParaRPr lang="en-US" altLang="pt-BR" sz="2400" dirty="0" smtClean="0"/>
          </a:p>
          <a:p>
            <a:pPr marL="457200" lvl="1" indent="0">
              <a:buNone/>
            </a:pPr>
            <a:endParaRPr lang="en-US" altLang="pt-BR" sz="2400" dirty="0"/>
          </a:p>
          <a:p>
            <a:pPr marL="457200" lvl="1" indent="0">
              <a:buNone/>
            </a:pPr>
            <a:endParaRPr lang="en-US" altLang="pt-BR" sz="2400" dirty="0" smtClean="0"/>
          </a:p>
          <a:p>
            <a:pPr marL="457200" lvl="1" indent="0">
              <a:buNone/>
            </a:pPr>
            <a:r>
              <a:rPr lang="en-US" altLang="pt-BR" sz="2400" dirty="0" smtClean="0"/>
              <a:t>Ou</a:t>
            </a:r>
          </a:p>
          <a:p>
            <a:pPr marL="457200" lvl="1" indent="0">
              <a:buNone/>
            </a:pPr>
            <a:r>
              <a:rPr lang="en-US" sz="2400" dirty="0"/>
              <a:t>$age['Peter'] = "35";</a:t>
            </a:r>
            <a:br>
              <a:rPr lang="en-US" sz="2400" dirty="0"/>
            </a:br>
            <a:r>
              <a:rPr lang="en-US" sz="2400" dirty="0"/>
              <a:t>$age['Ben'] = "37";</a:t>
            </a:r>
            <a:br>
              <a:rPr lang="en-US" sz="2400" dirty="0"/>
            </a:br>
            <a:r>
              <a:rPr lang="en-US" sz="2400" dirty="0"/>
              <a:t>$age['Joe'] = "43</a:t>
            </a:r>
            <a:r>
              <a:rPr lang="en-US" sz="2400" dirty="0" smtClean="0"/>
              <a:t>";</a:t>
            </a:r>
          </a:p>
          <a:p>
            <a:pPr marL="457200" lvl="1" indent="0">
              <a:buNone/>
            </a:pPr>
            <a:endParaRPr lang="en-US" altLang="pt-BR" sz="2400" dirty="0" smtClean="0"/>
          </a:p>
          <a:p>
            <a:pPr marL="457200" lvl="1" indent="0">
              <a:buNone/>
            </a:pPr>
            <a:endParaRPr lang="en-US" altLang="pt-BR" sz="2400" dirty="0"/>
          </a:p>
          <a:p>
            <a:pPr marL="457200" lvl="1" indent="0">
              <a:buNone/>
            </a:pPr>
            <a:endParaRPr lang="en-US" altLang="pt-BR" sz="2400" dirty="0"/>
          </a:p>
          <a:p>
            <a:pPr marL="457200" lvl="1" indent="0">
              <a:buNone/>
            </a:pPr>
            <a:r>
              <a:rPr lang="en-US" altLang="pt-BR" sz="2400" dirty="0" err="1" smtClean="0"/>
              <a:t>Depois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pode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usar</a:t>
            </a:r>
            <a:r>
              <a:rPr lang="en-US" altLang="pt-BR" sz="2400" dirty="0" smtClean="0"/>
              <a:t> o </a:t>
            </a:r>
            <a:r>
              <a:rPr lang="en-US" altLang="pt-BR" sz="2400" dirty="0" err="1" smtClean="0"/>
              <a:t>nome</a:t>
            </a:r>
            <a:r>
              <a:rPr lang="en-US" altLang="pt-BR" sz="2400" dirty="0" smtClean="0"/>
              <a:t> para </a:t>
            </a:r>
            <a:r>
              <a:rPr lang="en-US" altLang="pt-BR" sz="2400" dirty="0" err="1" smtClean="0"/>
              <a:t>acessar</a:t>
            </a:r>
            <a:r>
              <a:rPr lang="en-US" altLang="pt-BR" sz="2400" dirty="0" smtClean="0"/>
              <a:t> o element</a:t>
            </a:r>
          </a:p>
          <a:p>
            <a:pPr marL="457200" lvl="1" indent="0">
              <a:buNone/>
            </a:pPr>
            <a:r>
              <a:rPr lang="en-US" sz="2400" dirty="0" smtClean="0"/>
              <a:t>echo</a:t>
            </a:r>
            <a:r>
              <a:rPr lang="en-US" sz="2400" dirty="0"/>
              <a:t> "Peter is " . $age['Peter'] . " years old.";</a:t>
            </a:r>
            <a:br>
              <a:rPr lang="en-US" sz="2400" dirty="0"/>
            </a:br>
            <a:endParaRPr lang="pt-BR" altLang="pt-BR" sz="2400" dirty="0"/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714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err="1" smtClean="0">
                <a:latin typeface="Titillium Web Light" panose="020B0604020202020204" charset="0"/>
              </a:rPr>
              <a:t>Associative</a:t>
            </a:r>
            <a:r>
              <a:rPr lang="pt-BR" altLang="pt-BR" dirty="0" smtClean="0">
                <a:latin typeface="Titillium Web Light" panose="020B0604020202020204" charset="0"/>
              </a:rPr>
              <a:t> </a:t>
            </a:r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659682" y="2555310"/>
            <a:ext cx="4308954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u="sng" dirty="0" err="1" smtClean="0">
                <a:solidFill>
                  <a:schemeClr val="tx1"/>
                </a:solidFill>
              </a:rPr>
              <a:t>Percorrendo</a:t>
            </a:r>
            <a:r>
              <a:rPr lang="en-US" b="0" u="sng" dirty="0" smtClean="0">
                <a:solidFill>
                  <a:schemeClr val="tx1"/>
                </a:solidFill>
              </a:rPr>
              <a:t> o array</a:t>
            </a:r>
          </a:p>
          <a:p>
            <a:pPr algn="l"/>
            <a:endParaRPr lang="en-US" b="0" dirty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$age = array("Peter"=&gt;"35", "Ben"=&gt;"37", "Joe"=&gt;"43");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foreach</a:t>
            </a:r>
            <a:r>
              <a:rPr lang="en-US" b="0" dirty="0">
                <a:solidFill>
                  <a:schemeClr val="tx1"/>
                </a:solidFill>
              </a:rPr>
              <a:t>($age as $x =&gt; $</a:t>
            </a:r>
            <a:r>
              <a:rPr lang="en-US" b="0" dirty="0" err="1">
                <a:solidFill>
                  <a:schemeClr val="tx1"/>
                </a:solidFill>
              </a:rPr>
              <a:t>x_value</a:t>
            </a:r>
            <a:r>
              <a:rPr lang="en-US" b="0" dirty="0">
                <a:solidFill>
                  <a:schemeClr val="tx1"/>
                </a:solidFill>
              </a:rPr>
              <a:t>) 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   echo "Key=" . $x . ", Value=" . $</a:t>
            </a:r>
            <a:r>
              <a:rPr lang="en-US" b="0" dirty="0" err="1">
                <a:solidFill>
                  <a:schemeClr val="tx1"/>
                </a:solidFill>
              </a:rPr>
              <a:t>x_value</a:t>
            </a:r>
            <a:r>
              <a:rPr lang="en-US" b="0" dirty="0">
                <a:solidFill>
                  <a:schemeClr val="tx1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    echo "&lt;</a:t>
            </a:r>
            <a:r>
              <a:rPr lang="en-US" b="0" dirty="0" err="1">
                <a:solidFill>
                  <a:schemeClr val="tx1"/>
                </a:solidFill>
              </a:rPr>
              <a:t>br</a:t>
            </a:r>
            <a:r>
              <a:rPr lang="en-US" b="0" dirty="0">
                <a:solidFill>
                  <a:schemeClr val="tx1"/>
                </a:solidFill>
              </a:rPr>
              <a:t>&gt;";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17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6840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1600" dirty="0" smtClean="0"/>
              <a:t>PHP oferece uma biblioteca de funções para classificar </a:t>
            </a:r>
            <a:r>
              <a:rPr lang="pt-BR" altLang="pt-BR" sz="1600" dirty="0" err="1" smtClean="0"/>
              <a:t>arrays</a:t>
            </a:r>
            <a:endParaRPr lang="pt-BR" altLang="pt-B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err="1" smtClean="0"/>
              <a:t>sort</a:t>
            </a:r>
            <a:r>
              <a:rPr lang="pt-BR" altLang="pt-BR" sz="1200" dirty="0" smtClean="0"/>
              <a:t>() – classifica o </a:t>
            </a:r>
            <a:r>
              <a:rPr lang="pt-BR" altLang="pt-BR" sz="1200" dirty="0" err="1" smtClean="0"/>
              <a:t>array</a:t>
            </a:r>
            <a:r>
              <a:rPr lang="pt-BR" altLang="pt-BR" sz="1200" dirty="0" smtClean="0"/>
              <a:t> em ordem crescente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err="1" smtClean="0"/>
              <a:t>rsort</a:t>
            </a:r>
            <a:r>
              <a:rPr lang="pt-BR" altLang="pt-BR" sz="1200" dirty="0" smtClean="0"/>
              <a:t>() – classifica o </a:t>
            </a:r>
            <a:r>
              <a:rPr lang="pt-BR" altLang="pt-BR" sz="1200" dirty="0" err="1" smtClean="0"/>
              <a:t>array</a:t>
            </a:r>
            <a:r>
              <a:rPr lang="pt-BR" altLang="pt-BR" sz="1200" dirty="0" smtClean="0"/>
              <a:t> em ordem decrescente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err="1" smtClean="0"/>
              <a:t>asort</a:t>
            </a:r>
            <a:r>
              <a:rPr lang="pt-BR" altLang="pt-BR" sz="1200" dirty="0"/>
              <a:t>() – classifica o </a:t>
            </a:r>
            <a:r>
              <a:rPr lang="pt-BR" altLang="pt-BR" sz="1200" dirty="0" err="1"/>
              <a:t>array</a:t>
            </a:r>
            <a:r>
              <a:rPr lang="pt-BR" altLang="pt-BR" sz="1200" dirty="0"/>
              <a:t> em ordem </a:t>
            </a:r>
            <a:r>
              <a:rPr lang="pt-BR" altLang="pt-BR" sz="1200" dirty="0" smtClean="0"/>
              <a:t>crescente de acordo com o valor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err="1" smtClean="0"/>
              <a:t>ksort</a:t>
            </a:r>
            <a:r>
              <a:rPr lang="pt-BR" altLang="pt-BR" sz="1200" dirty="0"/>
              <a:t>() – classifica o </a:t>
            </a:r>
            <a:r>
              <a:rPr lang="pt-BR" altLang="pt-BR" sz="1200" dirty="0" err="1"/>
              <a:t>array</a:t>
            </a:r>
            <a:r>
              <a:rPr lang="pt-BR" altLang="pt-BR" sz="1200" dirty="0"/>
              <a:t> em ordem crescente de acordo com </a:t>
            </a:r>
            <a:r>
              <a:rPr lang="pt-BR" altLang="pt-BR" sz="1200" dirty="0" smtClean="0"/>
              <a:t>a chave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err="1" smtClean="0"/>
              <a:t>arsort</a:t>
            </a:r>
            <a:r>
              <a:rPr lang="pt-BR" altLang="pt-BR" sz="1200" dirty="0"/>
              <a:t>() – classifica o </a:t>
            </a:r>
            <a:r>
              <a:rPr lang="pt-BR" altLang="pt-BR" sz="1200" dirty="0" err="1"/>
              <a:t>array</a:t>
            </a:r>
            <a:r>
              <a:rPr lang="pt-BR" altLang="pt-BR" sz="1200" dirty="0"/>
              <a:t> em ordem </a:t>
            </a:r>
            <a:r>
              <a:rPr lang="pt-BR" altLang="pt-BR" sz="1200" dirty="0" err="1" smtClean="0"/>
              <a:t>descrescente</a:t>
            </a:r>
            <a:r>
              <a:rPr lang="pt-BR" altLang="pt-BR" sz="1200" dirty="0" smtClean="0"/>
              <a:t> </a:t>
            </a:r>
            <a:r>
              <a:rPr lang="pt-BR" altLang="pt-BR" sz="1200" dirty="0"/>
              <a:t>de acordo com </a:t>
            </a:r>
            <a:r>
              <a:rPr lang="pt-BR" altLang="pt-BR" sz="1200" dirty="0" smtClean="0"/>
              <a:t>o valor</a:t>
            </a:r>
            <a:endParaRPr lang="pt-BR" altLang="pt-BR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err="1" smtClean="0"/>
              <a:t>krsort</a:t>
            </a:r>
            <a:r>
              <a:rPr lang="pt-BR" altLang="pt-BR" sz="1200" dirty="0"/>
              <a:t>() – classifica o </a:t>
            </a:r>
            <a:r>
              <a:rPr lang="pt-BR" altLang="pt-BR" sz="1200" dirty="0" err="1"/>
              <a:t>array</a:t>
            </a:r>
            <a:r>
              <a:rPr lang="pt-BR" altLang="pt-BR" sz="1200" dirty="0"/>
              <a:t> em ordem </a:t>
            </a:r>
            <a:r>
              <a:rPr lang="pt-BR" altLang="pt-BR" sz="1200" dirty="0" err="1"/>
              <a:t>descrescente</a:t>
            </a:r>
            <a:r>
              <a:rPr lang="pt-BR" altLang="pt-BR" sz="1200" dirty="0"/>
              <a:t> de acordo com a </a:t>
            </a:r>
            <a:r>
              <a:rPr lang="pt-BR" altLang="pt-BR" sz="1200" dirty="0" smtClean="0"/>
              <a:t>chave</a:t>
            </a:r>
            <a:endParaRPr lang="pt-BR" altLang="pt-BR" sz="1200" dirty="0"/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609433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Ordenação de </a:t>
            </a:r>
            <a:r>
              <a:rPr lang="pt-BR" altLang="pt-BR" dirty="0" err="1" smtClean="0">
                <a:latin typeface="Titillium Web Light" panose="020B0604020202020204" charset="0"/>
              </a:rPr>
              <a:t>Arrays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2564" y="4068607"/>
            <a:ext cx="479746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$age = array("Peter"=&gt;"35", "Ben"=&gt;"37", "Joe"=&gt;"43");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asort</a:t>
            </a:r>
            <a:r>
              <a:rPr lang="en-US" b="0" dirty="0">
                <a:solidFill>
                  <a:schemeClr val="tx1"/>
                </a:solidFill>
              </a:rPr>
              <a:t>($age);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?&gt;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eta para a direita 4"/>
          <p:cNvSpPr/>
          <p:nvPr/>
        </p:nvSpPr>
        <p:spPr>
          <a:xfrm>
            <a:off x="5855916" y="4369071"/>
            <a:ext cx="475989" cy="45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651321" y="4176328"/>
            <a:ext cx="2035479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Key=Peter, Value=35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Key=Ben, Value=37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Key=Joe, Value=43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2563" y="5205276"/>
            <a:ext cx="479746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&lt;?</a:t>
            </a:r>
            <a:r>
              <a:rPr lang="en-US" b="0" dirty="0" err="1">
                <a:solidFill>
                  <a:schemeClr val="tx1"/>
                </a:solidFill>
              </a:rPr>
              <a:t>php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$age = array("Peter"=&gt;"35", "Ben"=&gt;"37", "Joe"=&gt;"43");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err="1">
                <a:solidFill>
                  <a:schemeClr val="tx1"/>
                </a:solidFill>
              </a:rPr>
              <a:t>ksort</a:t>
            </a:r>
            <a:r>
              <a:rPr lang="en-US" b="0" dirty="0">
                <a:solidFill>
                  <a:schemeClr val="tx1"/>
                </a:solidFill>
              </a:rPr>
              <a:t>($age);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?&gt;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855916" y="5461503"/>
            <a:ext cx="475989" cy="441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51320" y="5164491"/>
            <a:ext cx="2016691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Key=Ben, Value=37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Key=Joe, Value=43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Key=Peter, Value=35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338763" y="6275404"/>
            <a:ext cx="4879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Realizar exercício no final da página em</a:t>
            </a:r>
          </a:p>
          <a:p>
            <a:r>
              <a:rPr lang="pt-BR" dirty="0">
                <a:solidFill>
                  <a:srgbClr val="C00000"/>
                </a:solidFill>
              </a:rPr>
              <a:t>https://www.w3schools.com/php/php_arrays_sort.asp</a:t>
            </a:r>
          </a:p>
        </p:txBody>
      </p:sp>
    </p:spTree>
    <p:extLst>
      <p:ext uri="{BB962C8B-B14F-4D97-AF65-F5344CB8AC3E}">
        <p14:creationId xmlns:p14="http://schemas.microsoft.com/office/powerpoint/2010/main" val="307462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888" y="1417638"/>
            <a:ext cx="8229600" cy="49258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1800" dirty="0" smtClean="0"/>
              <a:t>Possibilita reutilização de código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1800" dirty="0" smtClean="0"/>
              <a:t>Permite incluir código de um arquivo </a:t>
            </a:r>
            <a:r>
              <a:rPr lang="pt-BR" altLang="pt-BR" sz="1800" dirty="0" err="1" smtClean="0"/>
              <a:t>Php</a:t>
            </a:r>
            <a:r>
              <a:rPr lang="pt-BR" altLang="pt-BR" sz="1800" dirty="0" smtClean="0"/>
              <a:t> em outro arquivo </a:t>
            </a:r>
            <a:r>
              <a:rPr lang="pt-BR" altLang="pt-BR" sz="1800" dirty="0" err="1" smtClean="0"/>
              <a:t>PhP</a:t>
            </a:r>
            <a:r>
              <a:rPr lang="pt-BR" altLang="pt-BR" sz="1800" dirty="0" smtClean="0"/>
              <a:t>, antes que o servidor os execute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1800" dirty="0" smtClean="0"/>
              <a:t>Include e </a:t>
            </a:r>
            <a:r>
              <a:rPr lang="pt-BR" altLang="pt-BR" sz="1800" dirty="0" err="1" smtClean="0"/>
              <a:t>Require</a:t>
            </a:r>
            <a:r>
              <a:rPr lang="pt-BR" altLang="pt-BR" sz="1800" dirty="0" smtClean="0"/>
              <a:t> são idênticos, exceto para o tratamento de erros. Na ocorrência de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err="1" smtClean="0"/>
              <a:t>Require</a:t>
            </a:r>
            <a:r>
              <a:rPr lang="pt-BR" altLang="pt-BR" sz="1200" dirty="0" smtClean="0"/>
              <a:t> – produz um erro fatal (</a:t>
            </a:r>
            <a:r>
              <a:rPr lang="pt-BR" sz="1200" dirty="0" smtClean="0"/>
              <a:t>E_COMPILE_ERROR) e para a execução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smtClean="0"/>
              <a:t>Include – produz um aviso (</a:t>
            </a:r>
            <a:r>
              <a:rPr lang="pt-BR" sz="1200" dirty="0"/>
              <a:t>E_WARNING</a:t>
            </a:r>
            <a:r>
              <a:rPr lang="pt-BR" altLang="pt-BR" sz="1200" dirty="0" smtClean="0"/>
              <a:t>) e continua a execução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smtClean="0"/>
              <a:t>Se a sua aplicação tem restrições de segurança melhor usar o </a:t>
            </a:r>
            <a:r>
              <a:rPr lang="pt-BR" altLang="pt-BR" sz="1200" dirty="0" err="1" smtClean="0"/>
              <a:t>Require</a:t>
            </a:r>
            <a:endParaRPr lang="pt-BR" altLang="pt-BR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pt-BR" sz="1600" dirty="0" smtClean="0"/>
              <a:t>Sintaxe</a:t>
            </a:r>
          </a:p>
          <a:p>
            <a:pPr marL="0" indent="0">
              <a:buNone/>
            </a:pPr>
            <a:r>
              <a:rPr lang="pt-BR" altLang="pt-BR" sz="1600" dirty="0"/>
              <a:t>	</a:t>
            </a:r>
            <a:r>
              <a:rPr lang="en-US" sz="1600" dirty="0"/>
              <a:t>include '</a:t>
            </a:r>
            <a:r>
              <a:rPr lang="en-US" sz="1600" i="1" dirty="0"/>
              <a:t>filename</a:t>
            </a:r>
            <a:r>
              <a:rPr lang="en-US" sz="1600" dirty="0" smtClean="0"/>
              <a:t>';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 </a:t>
            </a:r>
            <a:r>
              <a:rPr lang="en-US" sz="1600" dirty="0" err="1" smtClean="0"/>
              <a:t>ou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require </a:t>
            </a:r>
            <a:r>
              <a:rPr lang="en-US" sz="1600" dirty="0"/>
              <a:t>'</a:t>
            </a:r>
            <a:r>
              <a:rPr lang="en-US" sz="1600" i="1" dirty="0"/>
              <a:t>filename</a:t>
            </a:r>
            <a:r>
              <a:rPr lang="en-US" sz="1600" dirty="0"/>
              <a:t>';</a:t>
            </a:r>
            <a:endParaRPr lang="pt-BR" altLang="pt-BR" sz="1600" dirty="0"/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839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Include / </a:t>
            </a:r>
            <a:r>
              <a:rPr lang="pt-BR" altLang="pt-BR" dirty="0" err="1" smtClean="0">
                <a:latin typeface="Titillium Web Light" panose="020B0604020202020204" charset="0"/>
              </a:rPr>
              <a:t>Require</a:t>
            </a:r>
            <a:endParaRPr lang="en-US" altLang="pt-BR" dirty="0">
              <a:latin typeface="Titillium Web Light" panose="020B060402020202020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28991" y="4611231"/>
            <a:ext cx="3450921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Welcome to my home page!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Some text.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Some more text.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52A2A"/>
                </a:solidFill>
                <a:latin typeface="Consolas" panose="020B0609020204030204" pitchFamily="49" charset="0"/>
              </a:rPr>
              <a:t>footer.php</a:t>
            </a:r>
            <a:r>
              <a:rPr lang="en-US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  <a:p>
            <a:pPr algn="l"/>
            <a:r>
              <a:rPr lang="en-US" dirty="0"/>
              <a:t>//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footer.php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b="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486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888" y="1417638"/>
            <a:ext cx="8229600" cy="49258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1800" dirty="0" smtClean="0"/>
              <a:t>Acessar o </a:t>
            </a:r>
            <a:r>
              <a:rPr lang="pt-BR" altLang="pt-BR" sz="1800" dirty="0" err="1" smtClean="0"/>
              <a:t>Xampp</a:t>
            </a:r>
            <a:r>
              <a:rPr lang="pt-BR" altLang="pt-BR" sz="1800" dirty="0" smtClean="0"/>
              <a:t> e iniciar o servidor Apache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smtClean="0"/>
              <a:t>Verifique em que porta o servidor foi instalado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altLang="pt-BR" sz="1600" dirty="0" smtClean="0"/>
              <a:t>Colocar o seu arquivo .</a:t>
            </a:r>
            <a:r>
              <a:rPr lang="pt-BR" altLang="pt-BR" sz="1600" dirty="0" err="1" smtClean="0"/>
              <a:t>php</a:t>
            </a:r>
            <a:r>
              <a:rPr lang="pt-BR" altLang="pt-BR" sz="1600" dirty="0" smtClean="0"/>
              <a:t> na pasta </a:t>
            </a:r>
            <a:r>
              <a:rPr lang="pt-BR" altLang="pt-BR" sz="1600" dirty="0" err="1" smtClean="0"/>
              <a:t>Xamp</a:t>
            </a:r>
            <a:r>
              <a:rPr lang="pt-BR" altLang="pt-BR" sz="1600" dirty="0" smtClean="0"/>
              <a:t>\</a:t>
            </a:r>
            <a:r>
              <a:rPr lang="pt-BR" altLang="pt-BR" sz="1600" dirty="0" err="1" smtClean="0"/>
              <a:t>htdocs</a:t>
            </a:r>
            <a:endParaRPr lang="pt-BR" altLang="pt-BR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pt-BR" sz="1600" dirty="0" smtClean="0"/>
              <a:t>No browser executar </a:t>
            </a:r>
            <a:r>
              <a:rPr lang="pt-BR" sz="1600" dirty="0">
                <a:hlinkClick r:id="rId2"/>
              </a:rPr>
              <a:t>http</a:t>
            </a:r>
            <a:r>
              <a:rPr lang="pt-BR" sz="1600" dirty="0" smtClean="0">
                <a:hlinkClick r:id="rId2"/>
              </a:rPr>
              <a:t>://127.0.0.1:</a:t>
            </a:r>
            <a:r>
              <a:rPr lang="pt-BR" sz="1600" b="1" dirty="0" smtClean="0">
                <a:hlinkClick r:id="rId2"/>
              </a:rPr>
              <a:t>numero_</a:t>
            </a:r>
            <a:r>
              <a:rPr lang="pt-BR" sz="1600" b="1" dirty="0" smtClean="0">
                <a:solidFill>
                  <a:srgbClr val="FF0000"/>
                </a:solidFill>
                <a:hlinkClick r:id="rId2"/>
              </a:rPr>
              <a:t>porta</a:t>
            </a:r>
            <a:r>
              <a:rPr lang="pt-BR" sz="1600" b="1" dirty="0" smtClean="0">
                <a:hlinkClick r:id="rId2"/>
              </a:rPr>
              <a:t>/nome_arquivo</a:t>
            </a:r>
            <a:r>
              <a:rPr lang="pt-BR" sz="1600" dirty="0" smtClean="0">
                <a:hlinkClick r:id="rId2"/>
              </a:rPr>
              <a:t>.php</a:t>
            </a:r>
            <a:endParaRPr lang="pt-B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altLang="pt-BR" sz="1200" dirty="0" smtClean="0"/>
              <a:t>Ex. </a:t>
            </a:r>
            <a:r>
              <a:rPr lang="pt-BR" sz="1200" dirty="0">
                <a:hlinkClick r:id="rId3"/>
              </a:rPr>
              <a:t>http://</a:t>
            </a:r>
            <a:r>
              <a:rPr lang="pt-BR" sz="1200" dirty="0" smtClean="0">
                <a:hlinkClick r:id="rId3"/>
              </a:rPr>
              <a:t>127.0.0.1:8080/Pagina1.php</a:t>
            </a:r>
            <a:endParaRPr lang="pt-BR" sz="1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1200" dirty="0">
                <a:hlinkClick r:id="rId3"/>
              </a:rPr>
              <a:t>http</a:t>
            </a:r>
            <a:r>
              <a:rPr lang="pt-BR" sz="1200" dirty="0" smtClean="0">
                <a:hlinkClick r:id="rId3"/>
              </a:rPr>
              <a:t>://localhost/Pagina1.php</a:t>
            </a:r>
            <a:endParaRPr lang="pt-BR" altLang="pt-BR" sz="1200" dirty="0"/>
          </a:p>
          <a:p>
            <a:pPr lvl="1">
              <a:buFont typeface="Wingdings" panose="05000000000000000000" pitchFamily="2" charset="2"/>
              <a:buChar char="§"/>
            </a:pPr>
            <a:endParaRPr lang="pt-BR" altLang="pt-BR" sz="1200" dirty="0"/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42381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Executando um arquivo </a:t>
            </a:r>
            <a:r>
              <a:rPr lang="pt-BR" altLang="pt-BR" dirty="0" err="1" smtClean="0">
                <a:latin typeface="Titillium Web Light" panose="020B0604020202020204" charset="0"/>
              </a:rPr>
              <a:t>Php</a:t>
            </a:r>
            <a:endParaRPr lang="en-US" altLang="pt-BR" dirty="0">
              <a:latin typeface="Titillium Web Light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980" y="4552798"/>
            <a:ext cx="4914900" cy="17907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11" y="3911708"/>
            <a:ext cx="2743200" cy="2447925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3394553" y="5135671"/>
            <a:ext cx="461115" cy="425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177430" y="340351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Caso tenha problemas com a porta, verifique orientações no link: https</a:t>
            </a:r>
            <a:r>
              <a:rPr lang="pt-BR" dirty="0">
                <a:solidFill>
                  <a:srgbClr val="FF0000"/>
                </a:solidFill>
              </a:rPr>
              <a:t>://hcode.com.br/blog/alterando-a-porta-80-do-apache-no-xampp</a:t>
            </a:r>
          </a:p>
        </p:txBody>
      </p:sp>
    </p:spTree>
    <p:extLst>
      <p:ext uri="{BB962C8B-B14F-4D97-AF65-F5344CB8AC3E}">
        <p14:creationId xmlns:p14="http://schemas.microsoft.com/office/powerpoint/2010/main" val="2074325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FD935F-C27A-460A-882E-5BF7A9E77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6888" y="1417638"/>
            <a:ext cx="8229600" cy="492586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1800" dirty="0" smtClean="0"/>
              <a:t>Construa uma página PHP que contenha uma função para receber dois valores e uma operação e executar a operação desejada (ex. receber os numero 5 e 6 e a operação + e efetuar a soma desses dois números). Em seguida faça um teste chamando a função e imprimindo o resultado.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pt-BR" altLang="pt-BR" sz="1800" dirty="0" smtClean="0"/>
              <a:t>Execute e veja a saída.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E441085-5603-45C1-B554-D54EB38B2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5892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>
                <a:latin typeface="Titillium Web Light" panose="020B0604020202020204" charset="0"/>
              </a:rPr>
              <a:t>Praticando um pouco...</a:t>
            </a:r>
            <a:endParaRPr lang="en-US" altLang="pt-BR" dirty="0">
              <a:latin typeface="Titillium Web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0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170FDA-70B1-4302-937E-00606B29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1596177"/>
          </a:xfrm>
        </p:spPr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56D29CAE-2082-473B-AD33-45908B9DAFC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728853"/>
            <a:ext cx="731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170FDA-70B1-4302-937E-00606B29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Voltando ao nosso ambiente </a:t>
            </a:r>
            <a:r>
              <a:rPr lang="pt-BR" dirty="0"/>
              <a:t>de </a:t>
            </a:r>
            <a:r>
              <a:rPr lang="pt-BR" dirty="0" smtClean="0"/>
              <a:t>programação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56D29CAE-2082-473B-AD33-45908B9DAFC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lang="pt-BR"/>
          </a:p>
        </p:txBody>
      </p:sp>
      <p:pic>
        <p:nvPicPr>
          <p:cNvPr id="6" name="Imagem 5" descr="Uma imagem contendo captura de tela&#10;&#10;Descrição gerada com muito alta confiança">
            <a:extLst>
              <a:ext uri="{FF2B5EF4-FFF2-40B4-BE49-F238E27FC236}">
                <a16:creationId xmlns="" xmlns:a16="http://schemas.microsoft.com/office/drawing/2014/main" id="{8AD37200-A077-4458-A67A-CA3F187C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6" y="2154144"/>
            <a:ext cx="6155149" cy="34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03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altLang="pt-BR" sz="2800" dirty="0" smtClean="0"/>
              <a:t>Utilizados para entrada e saída de dados pelos sistemas Web</a:t>
            </a:r>
          </a:p>
          <a:p>
            <a:pPr marL="0" indent="0">
              <a:buNone/>
            </a:pPr>
            <a:endParaRPr lang="pt-BR" sz="2800" dirty="0" smtClean="0"/>
          </a:p>
          <a:p>
            <a:pPr marL="400050" lvl="1" indent="0">
              <a:buNone/>
            </a:pPr>
            <a:r>
              <a:rPr lang="pt-BR" sz="2000" dirty="0" smtClean="0"/>
              <a:t>&lt;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>&lt;</a:t>
            </a:r>
            <a:r>
              <a:rPr lang="pt-BR" sz="2000" dirty="0" err="1"/>
              <a:t>body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</a:t>
            </a:r>
            <a:r>
              <a:rPr lang="pt-BR" sz="2000" dirty="0" err="1" smtClean="0"/>
              <a:t>form</a:t>
            </a:r>
            <a:r>
              <a:rPr lang="pt-BR" sz="2000" dirty="0" smtClean="0"/>
              <a:t> </a:t>
            </a:r>
            <a:r>
              <a:rPr lang="pt-BR" sz="2000" dirty="0" err="1"/>
              <a:t>action</a:t>
            </a:r>
            <a:r>
              <a:rPr lang="pt-BR" sz="2000" dirty="0"/>
              <a:t>="</a:t>
            </a:r>
            <a:r>
              <a:rPr lang="pt-BR" sz="2000" dirty="0" err="1"/>
              <a:t>welcome.php</a:t>
            </a:r>
            <a:r>
              <a:rPr lang="pt-BR" sz="2000" dirty="0"/>
              <a:t>" </a:t>
            </a:r>
            <a:r>
              <a:rPr lang="pt-BR" sz="2000" dirty="0" err="1"/>
              <a:t>method</a:t>
            </a:r>
            <a:r>
              <a:rPr lang="pt-BR" sz="2000" dirty="0"/>
              <a:t>="post"</a:t>
            </a:r>
            <a:r>
              <a:rPr lang="pt-BR" sz="2000" dirty="0" smtClean="0"/>
              <a:t>&gt;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/>
              <a:t>       </a:t>
            </a:r>
            <a:r>
              <a:rPr lang="pt-BR" sz="2000" dirty="0" err="1" smtClean="0"/>
              <a:t>Name</a:t>
            </a:r>
            <a:r>
              <a:rPr lang="pt-BR" sz="2000" dirty="0"/>
              <a:t>: &lt;input 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 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name</a:t>
            </a:r>
            <a:r>
              <a:rPr lang="pt-BR" sz="2000" dirty="0"/>
              <a:t>"&gt;&lt;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 smtClean="0"/>
              <a:t>       E-mail</a:t>
            </a:r>
            <a:r>
              <a:rPr lang="pt-BR" sz="2000" dirty="0"/>
              <a:t>: &lt;input 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 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email</a:t>
            </a:r>
            <a:r>
              <a:rPr lang="pt-BR" sz="2000" dirty="0"/>
              <a:t>"&gt;&lt;</a:t>
            </a:r>
            <a:r>
              <a:rPr lang="pt-BR" sz="2000" dirty="0" err="1"/>
              <a:t>br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 smtClean="0"/>
              <a:t>      &lt;</a:t>
            </a:r>
            <a:r>
              <a:rPr lang="pt-BR" sz="2000" dirty="0"/>
              <a:t>input 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submit</a:t>
            </a:r>
            <a:r>
              <a:rPr lang="pt-BR" sz="2000" dirty="0"/>
              <a:t>" </a:t>
            </a:r>
            <a:r>
              <a:rPr lang="pt-BR" sz="2000" dirty="0" err="1" smtClean="0"/>
              <a:t>value</a:t>
            </a:r>
            <a:r>
              <a:rPr lang="pt-BR" sz="2000" dirty="0" smtClean="0"/>
              <a:t>=</a:t>
            </a:r>
            <a:r>
              <a:rPr lang="pt-BR" sz="2000" dirty="0"/>
              <a:t>"</a:t>
            </a:r>
            <a:r>
              <a:rPr lang="pt-BR" sz="2000" dirty="0" smtClean="0"/>
              <a:t>Enviar"&gt;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form</a:t>
            </a:r>
            <a:r>
              <a:rPr lang="pt-BR" sz="2000" dirty="0"/>
              <a:t>&gt;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&lt;/</a:t>
            </a:r>
            <a:r>
              <a:rPr lang="pt-BR" sz="2000" dirty="0" err="1"/>
              <a:t>html</a:t>
            </a:r>
            <a:r>
              <a:rPr lang="pt-BR" sz="2000" dirty="0"/>
              <a:t>&gt;</a:t>
            </a:r>
            <a:endParaRPr lang="pt-BR" sz="2000" i="1" dirty="0"/>
          </a:p>
          <a:p>
            <a:pPr marL="715962" lvl="1" indent="0">
              <a:lnSpc>
                <a:spcPct val="80000"/>
              </a:lnSpc>
              <a:buNone/>
            </a:pPr>
            <a:endParaRPr lang="es-ES_tradnl" altLang="pt-BR" sz="2400" dirty="0"/>
          </a:p>
          <a:p>
            <a:endParaRPr lang="pt-BR" sz="40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3183797"/>
            <a:ext cx="27622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2870669" y="5336087"/>
            <a:ext cx="61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>
                <a:solidFill>
                  <a:srgbClr val="FF0000"/>
                </a:solidFill>
              </a:rPr>
              <a:t>O que acontece quando selecionamos o botão Enviar?</a:t>
            </a:r>
            <a:endParaRPr lang="pt-B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90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8282"/>
          </a:xfrm>
        </p:spPr>
        <p:txBody>
          <a:bodyPr>
            <a:normAutofit/>
          </a:bodyPr>
          <a:lstStyle/>
          <a:p>
            <a:r>
              <a:rPr lang="pt-BR" altLang="pt-BR" sz="1400" dirty="0" smtClean="0"/>
              <a:t>Os dados são enviados para o servidor encapsulados em um objeto (</a:t>
            </a:r>
            <a:r>
              <a:rPr lang="pt-BR" altLang="pt-BR" sz="1400" dirty="0" err="1" smtClean="0"/>
              <a:t>method</a:t>
            </a:r>
            <a:r>
              <a:rPr lang="pt-BR" altLang="pt-BR" sz="1400" dirty="0" smtClean="0"/>
              <a:t> post) para serem processados pela página </a:t>
            </a:r>
            <a:r>
              <a:rPr lang="pt-BR" altLang="pt-BR" sz="1400" dirty="0" err="1" smtClean="0"/>
              <a:t>welcome.php</a:t>
            </a:r>
            <a:endParaRPr lang="pt-BR" altLang="pt-BR" sz="1400" dirty="0" smtClean="0"/>
          </a:p>
          <a:p>
            <a:endParaRPr lang="pt-BR" altLang="pt-BR" sz="1400" dirty="0"/>
          </a:p>
          <a:p>
            <a:pPr marL="0" indent="0" algn="ctr">
              <a:buNone/>
            </a:pPr>
            <a:r>
              <a:rPr lang="pt-BR" sz="1400" dirty="0">
                <a:solidFill>
                  <a:srgbClr val="FF0000"/>
                </a:solidFill>
              </a:rPr>
              <a:t>&lt;</a:t>
            </a:r>
            <a:r>
              <a:rPr lang="pt-BR" sz="1400" dirty="0" err="1">
                <a:solidFill>
                  <a:srgbClr val="FF0000"/>
                </a:solidFill>
              </a:rPr>
              <a:t>form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action</a:t>
            </a:r>
            <a:r>
              <a:rPr lang="pt-BR" sz="1400" dirty="0">
                <a:solidFill>
                  <a:srgbClr val="FF0000"/>
                </a:solidFill>
              </a:rPr>
              <a:t>="</a:t>
            </a:r>
            <a:r>
              <a:rPr lang="pt-BR" sz="1400" dirty="0" err="1">
                <a:solidFill>
                  <a:srgbClr val="FF0000"/>
                </a:solidFill>
              </a:rPr>
              <a:t>welcome.php</a:t>
            </a:r>
            <a:r>
              <a:rPr lang="pt-BR" sz="1400" dirty="0">
                <a:solidFill>
                  <a:srgbClr val="FF0000"/>
                </a:solidFill>
              </a:rPr>
              <a:t>" </a:t>
            </a:r>
            <a:r>
              <a:rPr lang="pt-BR" sz="1400" dirty="0" err="1">
                <a:solidFill>
                  <a:srgbClr val="FF0000"/>
                </a:solidFill>
              </a:rPr>
              <a:t>method</a:t>
            </a:r>
            <a:r>
              <a:rPr lang="pt-BR" sz="1400" dirty="0">
                <a:solidFill>
                  <a:srgbClr val="FF0000"/>
                </a:solidFill>
              </a:rPr>
              <a:t>="post"&gt;</a:t>
            </a:r>
            <a:br>
              <a:rPr lang="pt-BR" sz="1400" dirty="0">
                <a:solidFill>
                  <a:srgbClr val="FF0000"/>
                </a:solidFill>
              </a:rPr>
            </a:br>
            <a:endParaRPr lang="pt-BR" sz="1400" dirty="0" smtClean="0">
              <a:solidFill>
                <a:srgbClr val="FF0000"/>
              </a:solidFill>
            </a:endParaRPr>
          </a:p>
          <a:p>
            <a:r>
              <a:rPr lang="pt-BR" altLang="pt-BR" sz="1400" dirty="0" smtClean="0"/>
              <a:t>A página </a:t>
            </a:r>
            <a:r>
              <a:rPr lang="pt-BR" altLang="pt-BR" sz="1400" dirty="0" err="1" smtClean="0"/>
              <a:t>welcome.php</a:t>
            </a:r>
            <a:r>
              <a:rPr lang="pt-BR" altLang="pt-BR" sz="1400" dirty="0" smtClean="0"/>
              <a:t> pode simplesmente recuperar a mostrar os dados</a:t>
            </a:r>
          </a:p>
          <a:p>
            <a:pPr marL="0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200" dirty="0" smtClean="0"/>
              <a:t>&lt;</a:t>
            </a:r>
            <a:r>
              <a:rPr lang="en-US" sz="1200" dirty="0"/>
              <a:t>html&gt;</a:t>
            </a:r>
            <a:br>
              <a:rPr lang="en-US" sz="1200" dirty="0"/>
            </a:br>
            <a:r>
              <a:rPr lang="en-US" sz="1200" dirty="0"/>
              <a:t>&lt;body&gt;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Welcome &lt;?</a:t>
            </a:r>
            <a:r>
              <a:rPr lang="en-US" sz="1200" dirty="0" err="1"/>
              <a:t>php</a:t>
            </a:r>
            <a:r>
              <a:rPr lang="en-US" sz="1200" dirty="0"/>
              <a:t> echo $_POST["name"]; ?&gt;&lt;</a:t>
            </a:r>
            <a:r>
              <a:rPr lang="en-US" sz="1200" dirty="0" err="1"/>
              <a:t>br</a:t>
            </a:r>
            <a:r>
              <a:rPr lang="en-US" sz="1200" dirty="0"/>
              <a:t>&gt;</a:t>
            </a:r>
            <a:br>
              <a:rPr lang="en-US" sz="1200" dirty="0"/>
            </a:br>
            <a:r>
              <a:rPr lang="en-US" sz="1200" dirty="0"/>
              <a:t>Your email address is: &lt;?</a:t>
            </a:r>
            <a:r>
              <a:rPr lang="en-US" sz="1200" dirty="0" err="1"/>
              <a:t>php</a:t>
            </a:r>
            <a:r>
              <a:rPr lang="en-US" sz="1200" dirty="0"/>
              <a:t> echo $_POST["email"]; ?&gt;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&lt;/body&gt;</a:t>
            </a:r>
            <a:br>
              <a:rPr lang="en-US" sz="1200" dirty="0"/>
            </a:br>
            <a:r>
              <a:rPr lang="en-US" sz="1200" dirty="0"/>
              <a:t>&lt;/html&gt;</a:t>
            </a:r>
            <a:endParaRPr lang="pt-BR" altLang="pt-BR" sz="1200" dirty="0" smtClean="0"/>
          </a:p>
          <a:p>
            <a:pPr marL="0" indent="0">
              <a:buNone/>
            </a:pPr>
            <a:endParaRPr lang="pt-BR" sz="1400" dirty="0" smtClean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Formulários (2)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54801" y="5429464"/>
            <a:ext cx="4706738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3" algn="l"/>
            <a:r>
              <a:rPr lang="en-US" sz="1600" dirty="0">
                <a:solidFill>
                  <a:schemeClr val="tx1"/>
                </a:solidFill>
              </a:rPr>
              <a:t>Welcome John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Your email address is john.doe@example.com</a:t>
            </a:r>
            <a:endParaRPr lang="es-ES_tradnl" altLang="pt-BR" sz="2400" dirty="0">
              <a:solidFill>
                <a:schemeClr val="tx1"/>
              </a:solidFill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09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Poríamos também usar o método GET</a:t>
            </a:r>
          </a:p>
          <a:p>
            <a:pPr marL="400050" lvl="1" indent="0">
              <a:buNone/>
            </a:pPr>
            <a:r>
              <a:rPr lang="pt-BR" sz="1400" dirty="0"/>
              <a:t>&lt;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  <a:br>
              <a:rPr lang="pt-BR" sz="1400" dirty="0"/>
            </a:br>
            <a:r>
              <a:rPr lang="pt-BR" sz="1400" dirty="0"/>
              <a:t>&lt;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&lt;</a:t>
            </a:r>
            <a:r>
              <a:rPr lang="pt-BR" sz="1400" dirty="0" err="1">
                <a:solidFill>
                  <a:srgbClr val="FF0000"/>
                </a:solidFill>
              </a:rPr>
              <a:t>form</a:t>
            </a:r>
            <a:r>
              <a:rPr lang="pt-BR" sz="1400" dirty="0">
                <a:solidFill>
                  <a:srgbClr val="FF0000"/>
                </a:solidFill>
              </a:rPr>
              <a:t> </a:t>
            </a:r>
            <a:r>
              <a:rPr lang="pt-BR" sz="1400" dirty="0" err="1">
                <a:solidFill>
                  <a:srgbClr val="FF0000"/>
                </a:solidFill>
              </a:rPr>
              <a:t>action</a:t>
            </a:r>
            <a:r>
              <a:rPr lang="pt-BR" sz="1400" dirty="0">
                <a:solidFill>
                  <a:srgbClr val="FF0000"/>
                </a:solidFill>
              </a:rPr>
              <a:t>="</a:t>
            </a:r>
            <a:r>
              <a:rPr lang="pt-BR" sz="1400" dirty="0" err="1">
                <a:solidFill>
                  <a:srgbClr val="FF0000"/>
                </a:solidFill>
              </a:rPr>
              <a:t>welcome_get.php</a:t>
            </a:r>
            <a:r>
              <a:rPr lang="pt-BR" sz="1400" dirty="0">
                <a:solidFill>
                  <a:srgbClr val="FF0000"/>
                </a:solidFill>
              </a:rPr>
              <a:t>" </a:t>
            </a:r>
            <a:r>
              <a:rPr lang="pt-BR" sz="1400" dirty="0" err="1">
                <a:solidFill>
                  <a:srgbClr val="FF0000"/>
                </a:solidFill>
              </a:rPr>
              <a:t>method</a:t>
            </a:r>
            <a:r>
              <a:rPr lang="pt-BR" sz="1400" dirty="0">
                <a:solidFill>
                  <a:srgbClr val="FF0000"/>
                </a:solidFill>
              </a:rPr>
              <a:t>="</a:t>
            </a:r>
            <a:r>
              <a:rPr lang="pt-BR" sz="1400" dirty="0" err="1">
                <a:solidFill>
                  <a:srgbClr val="FF0000"/>
                </a:solidFill>
              </a:rPr>
              <a:t>get</a:t>
            </a:r>
            <a:r>
              <a:rPr lang="pt-BR" sz="1400" dirty="0">
                <a:solidFill>
                  <a:srgbClr val="FF0000"/>
                </a:solidFill>
              </a:rPr>
              <a:t>"</a:t>
            </a:r>
            <a:r>
              <a:rPr lang="pt-BR" sz="1400" dirty="0"/>
              <a:t>&gt;</a:t>
            </a:r>
            <a:br>
              <a:rPr lang="pt-BR" sz="1400" dirty="0"/>
            </a:br>
            <a:r>
              <a:rPr lang="pt-BR" sz="1400" dirty="0" err="1"/>
              <a:t>Name</a:t>
            </a:r>
            <a:r>
              <a:rPr lang="pt-BR" sz="1400" dirty="0"/>
              <a:t>: &lt;input 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text</a:t>
            </a:r>
            <a:r>
              <a:rPr lang="pt-BR" sz="1400" dirty="0"/>
              <a:t>" 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name</a:t>
            </a:r>
            <a:r>
              <a:rPr lang="pt-BR" sz="1400" dirty="0"/>
              <a:t>"&gt;&lt;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  <a:br>
              <a:rPr lang="pt-BR" sz="1400" dirty="0"/>
            </a:br>
            <a:r>
              <a:rPr lang="pt-BR" sz="1400" dirty="0"/>
              <a:t>E-mail: &lt;input 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text</a:t>
            </a:r>
            <a:r>
              <a:rPr lang="pt-BR" sz="1400" dirty="0"/>
              <a:t>" </a:t>
            </a:r>
            <a:r>
              <a:rPr lang="pt-BR" sz="1400" dirty="0" err="1"/>
              <a:t>name</a:t>
            </a:r>
            <a:r>
              <a:rPr lang="pt-BR" sz="1400" dirty="0"/>
              <a:t>="</a:t>
            </a:r>
            <a:r>
              <a:rPr lang="pt-BR" sz="1400" dirty="0" err="1"/>
              <a:t>email</a:t>
            </a:r>
            <a:r>
              <a:rPr lang="pt-BR" sz="1400" dirty="0"/>
              <a:t>"&gt;&lt;</a:t>
            </a:r>
            <a:r>
              <a:rPr lang="pt-BR" sz="1400" dirty="0" err="1"/>
              <a:t>br</a:t>
            </a:r>
            <a:r>
              <a:rPr lang="pt-BR" sz="1400" dirty="0"/>
              <a:t>&gt;</a:t>
            </a:r>
            <a:br>
              <a:rPr lang="pt-BR" sz="1400" dirty="0"/>
            </a:br>
            <a:r>
              <a:rPr lang="pt-BR" sz="1400" dirty="0"/>
              <a:t>&lt;input 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submit</a:t>
            </a:r>
            <a:r>
              <a:rPr lang="pt-BR" sz="1400" dirty="0"/>
              <a:t>"&gt;</a:t>
            </a:r>
            <a:br>
              <a:rPr lang="pt-BR" sz="1400" dirty="0"/>
            </a:br>
            <a:r>
              <a:rPr lang="pt-BR" sz="1400" dirty="0"/>
              <a:t>&lt;/</a:t>
            </a:r>
            <a:r>
              <a:rPr lang="pt-BR" sz="1400" dirty="0" err="1"/>
              <a:t>form</a:t>
            </a:r>
            <a:r>
              <a:rPr lang="pt-BR" sz="1400" dirty="0"/>
              <a:t>&gt;</a:t>
            </a:r>
            <a:br>
              <a:rPr lang="pt-BR" sz="1400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&lt;/</a:t>
            </a:r>
            <a:r>
              <a:rPr lang="pt-BR" sz="1400" dirty="0" err="1"/>
              <a:t>body</a:t>
            </a:r>
            <a:r>
              <a:rPr lang="pt-BR" sz="1400" dirty="0"/>
              <a:t>&gt;</a:t>
            </a:r>
            <a:br>
              <a:rPr lang="pt-BR" sz="1400" dirty="0"/>
            </a:br>
            <a:r>
              <a:rPr lang="pt-BR" sz="1400" dirty="0"/>
              <a:t>&lt;/</a:t>
            </a:r>
            <a:r>
              <a:rPr lang="pt-BR" sz="1400" dirty="0" err="1"/>
              <a:t>html</a:t>
            </a:r>
            <a:r>
              <a:rPr lang="pt-BR" sz="1400" dirty="0"/>
              <a:t>&gt;</a:t>
            </a:r>
            <a:endParaRPr lang="es-ES_tradnl" altLang="pt-BR" sz="1600" dirty="0"/>
          </a:p>
          <a:p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Formulários (3)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347" y="4434345"/>
            <a:ext cx="27622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0837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38194"/>
            <a:ext cx="8229600" cy="4888282"/>
          </a:xfrm>
        </p:spPr>
        <p:txBody>
          <a:bodyPr>
            <a:normAutofit/>
          </a:bodyPr>
          <a:lstStyle/>
          <a:p>
            <a:r>
              <a:rPr lang="pt-BR" altLang="pt-BR" dirty="0" smtClean="0"/>
              <a:t>A página </a:t>
            </a:r>
            <a:r>
              <a:rPr lang="pt-BR" altLang="pt-BR" dirty="0" err="1" smtClean="0"/>
              <a:t>welcome_get.php</a:t>
            </a:r>
            <a:endParaRPr lang="pt-BR" altLang="pt-BR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 &lt;?</a:t>
            </a:r>
            <a:r>
              <a:rPr lang="en-US" dirty="0" err="1"/>
              <a:t>php</a:t>
            </a:r>
            <a:r>
              <a:rPr lang="en-US" dirty="0"/>
              <a:t> echo $_GET["name"]; ?&gt;&lt;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Your email address is: &lt;?</a:t>
            </a:r>
            <a:r>
              <a:rPr lang="en-US" dirty="0" err="1"/>
              <a:t>php</a:t>
            </a:r>
            <a:r>
              <a:rPr lang="en-US" dirty="0"/>
              <a:t> echo $_GET["email"]; 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  <a:endParaRPr lang="pt-BR" sz="2000" dirty="0" smtClean="0"/>
          </a:p>
          <a:p>
            <a:endParaRPr lang="pt-BR" sz="32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Formulários (4)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44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547" y="5049436"/>
            <a:ext cx="4706738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lvl="3" algn="l"/>
            <a:r>
              <a:rPr lang="en-US" sz="1600" dirty="0">
                <a:solidFill>
                  <a:schemeClr val="tx1"/>
                </a:solidFill>
              </a:rPr>
              <a:t>Welcome John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Your email address is john.doe@example.com</a:t>
            </a:r>
            <a:endParaRPr lang="es-ES_tradnl" altLang="pt-BR" sz="2400" dirty="0">
              <a:solidFill>
                <a:schemeClr val="tx1"/>
              </a:solidFill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29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altLang="pt-BR" dirty="0" smtClean="0"/>
              <a:t>Os métodos </a:t>
            </a:r>
            <a:r>
              <a:rPr lang="pt-BR" altLang="pt-BR" dirty="0" err="1" smtClean="0"/>
              <a:t>Get</a:t>
            </a:r>
            <a:r>
              <a:rPr lang="pt-BR" altLang="pt-BR" dirty="0" smtClean="0"/>
              <a:t> e Post criam um </a:t>
            </a:r>
            <a:r>
              <a:rPr lang="pt-BR" altLang="pt-BR" dirty="0" err="1" smtClean="0"/>
              <a:t>array</a:t>
            </a:r>
            <a:r>
              <a:rPr lang="pt-BR" altLang="pt-BR" dirty="0" smtClean="0"/>
              <a:t> contendo pares (</a:t>
            </a:r>
            <a:r>
              <a:rPr lang="pt-BR" altLang="pt-BR" dirty="0" err="1" smtClean="0"/>
              <a:t>key</a:t>
            </a:r>
            <a:r>
              <a:rPr lang="pt-BR" altLang="pt-BR" dirty="0" smtClean="0"/>
              <a:t>=&gt;</a:t>
            </a:r>
            <a:r>
              <a:rPr lang="pt-BR" altLang="pt-BR" dirty="0" err="1" smtClean="0"/>
              <a:t>value</a:t>
            </a:r>
            <a:r>
              <a:rPr lang="pt-BR" altLang="pt-BR" dirty="0" smtClean="0"/>
              <a:t>) com o nome do controle (no formulário) e seu valor.</a:t>
            </a:r>
          </a:p>
          <a:p>
            <a:pPr lvl="1"/>
            <a:r>
              <a:rPr lang="en-US" sz="1600" dirty="0"/>
              <a:t>array( key1 =&gt; value1, key2 =&gt; value2, key3 =&gt; value3, </a:t>
            </a:r>
            <a:r>
              <a:rPr lang="en-US" sz="1600" dirty="0" smtClean="0"/>
              <a:t>...)</a:t>
            </a:r>
          </a:p>
          <a:p>
            <a:r>
              <a:rPr lang="en-US" altLang="pt-BR" sz="1800" dirty="0" smtClean="0"/>
              <a:t>Get e Post </a:t>
            </a:r>
            <a:r>
              <a:rPr lang="en-US" altLang="pt-BR" sz="1800" dirty="0" err="1" smtClean="0"/>
              <a:t>são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tratados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usando</a:t>
            </a:r>
            <a:r>
              <a:rPr lang="en-US" altLang="pt-BR" sz="1800" dirty="0" smtClean="0"/>
              <a:t> as </a:t>
            </a:r>
            <a:r>
              <a:rPr lang="en-US" altLang="pt-BR" sz="1800" dirty="0" err="1" smtClean="0"/>
              <a:t>variáveis</a:t>
            </a:r>
            <a:r>
              <a:rPr lang="en-US" altLang="pt-BR" sz="1800" dirty="0" smtClean="0"/>
              <a:t> </a:t>
            </a:r>
            <a:r>
              <a:rPr lang="en-US" altLang="pt-BR" sz="1800" dirty="0" err="1" smtClean="0"/>
              <a:t>superglobais</a:t>
            </a:r>
            <a:r>
              <a:rPr lang="en-US" altLang="pt-BR" sz="1800" dirty="0" smtClean="0"/>
              <a:t> $_GET e $_POST</a:t>
            </a:r>
          </a:p>
          <a:p>
            <a:pPr lvl="1"/>
            <a:r>
              <a:rPr lang="en-US" altLang="pt-BR" sz="1600" dirty="0" smtClean="0"/>
              <a:t>$_GET </a:t>
            </a:r>
            <a:r>
              <a:rPr lang="en-US" altLang="pt-BR" sz="1600" dirty="0" err="1" smtClean="0"/>
              <a:t>passa</a:t>
            </a:r>
            <a:r>
              <a:rPr lang="en-US" altLang="pt-BR" sz="1600" dirty="0" smtClean="0"/>
              <a:t> o array </a:t>
            </a:r>
            <a:r>
              <a:rPr lang="en-US" altLang="pt-BR" sz="1600" dirty="0" err="1" smtClean="0"/>
              <a:t>através</a:t>
            </a:r>
            <a:r>
              <a:rPr lang="en-US" altLang="pt-BR" sz="1600" dirty="0" smtClean="0"/>
              <a:t> de </a:t>
            </a:r>
            <a:r>
              <a:rPr lang="en-US" altLang="pt-BR" sz="1600" dirty="0" err="1" smtClean="0"/>
              <a:t>parâmetros</a:t>
            </a:r>
            <a:r>
              <a:rPr lang="en-US" altLang="pt-BR" sz="1600" dirty="0" smtClean="0"/>
              <a:t> da URL</a:t>
            </a:r>
          </a:p>
          <a:p>
            <a:pPr lvl="1"/>
            <a:r>
              <a:rPr lang="en-US" altLang="pt-BR" sz="1600" dirty="0" smtClean="0"/>
              <a:t>$_POST </a:t>
            </a:r>
            <a:r>
              <a:rPr lang="en-US" altLang="pt-BR" sz="1600" dirty="0" err="1" smtClean="0"/>
              <a:t>passa</a:t>
            </a:r>
            <a:r>
              <a:rPr lang="en-US" altLang="pt-BR" sz="1600" dirty="0" smtClean="0"/>
              <a:t> o array </a:t>
            </a:r>
            <a:r>
              <a:rPr lang="en-US" altLang="pt-BR" sz="1600" dirty="0" err="1" smtClean="0"/>
              <a:t>através</a:t>
            </a:r>
            <a:r>
              <a:rPr lang="en-US" altLang="pt-BR" sz="1600" dirty="0" smtClean="0"/>
              <a:t> do HTTP POST, um </a:t>
            </a:r>
            <a:r>
              <a:rPr lang="en-US" altLang="pt-BR" sz="1600" dirty="0" err="1" smtClean="0"/>
              <a:t>objeto</a:t>
            </a:r>
            <a:endParaRPr lang="es-ES_tradnl" altLang="pt-BR" sz="1600" dirty="0"/>
          </a:p>
          <a:p>
            <a:endParaRPr lang="pt-BR" sz="32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GET x POST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7292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1800" dirty="0" smtClean="0"/>
              <a:t>Informações passadas com o GET são visíveis para qualquer um.</a:t>
            </a:r>
          </a:p>
          <a:p>
            <a:pPr lvl="1"/>
            <a:r>
              <a:rPr lang="pt-BR" altLang="pt-BR" sz="1200" dirty="0" smtClean="0"/>
              <a:t>O nome da variável e o valor ficam visíveis na URL</a:t>
            </a:r>
          </a:p>
          <a:p>
            <a:endParaRPr lang="pt-BR" altLang="pt-BR" sz="1800" dirty="0" smtClean="0"/>
          </a:p>
          <a:p>
            <a:r>
              <a:rPr lang="pt-BR" altLang="pt-BR" sz="1800" dirty="0" smtClean="0"/>
              <a:t>GET </a:t>
            </a:r>
            <a:r>
              <a:rPr lang="pt-BR" altLang="pt-BR" sz="1800" dirty="0"/>
              <a:t>também possui um limite de tamanho de 2000 caracteres</a:t>
            </a:r>
          </a:p>
          <a:p>
            <a:endParaRPr lang="pt-BR" altLang="pt-BR" sz="1800" dirty="0"/>
          </a:p>
          <a:p>
            <a:r>
              <a:rPr lang="pt-BR" altLang="pt-BR" sz="1800" dirty="0"/>
              <a:t>GET deve ser usado para passar dados não sensíveis, nunca passar senhas ou outras informações confidenciais</a:t>
            </a:r>
            <a:endParaRPr lang="es-ES_tradnl" altLang="pt-BR" sz="1800" dirty="0"/>
          </a:p>
          <a:p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usar GET?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440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2E76EE0-E7ED-4767-B3AE-4C811EBF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 smtClean="0"/>
              <a:t>Informações passadas com o POST são Invisíveis para os outros</a:t>
            </a:r>
          </a:p>
          <a:p>
            <a:pPr lvl="1"/>
            <a:r>
              <a:rPr lang="pt-BR" altLang="pt-BR" sz="1400" dirty="0" smtClean="0"/>
              <a:t>O nome da variável e o valor encapsulados na mensagem de </a:t>
            </a:r>
            <a:r>
              <a:rPr lang="pt-BR" altLang="pt-BR" sz="1400" dirty="0" err="1" smtClean="0"/>
              <a:t>request</a:t>
            </a:r>
            <a:endParaRPr lang="pt-BR" altLang="pt-BR" sz="1400" dirty="0" smtClean="0"/>
          </a:p>
          <a:p>
            <a:endParaRPr lang="pt-BR" altLang="pt-BR" dirty="0" smtClean="0"/>
          </a:p>
          <a:p>
            <a:r>
              <a:rPr lang="pt-BR" altLang="pt-BR" dirty="0" smtClean="0"/>
              <a:t>Não há </a:t>
            </a:r>
            <a:r>
              <a:rPr lang="pt-BR" altLang="pt-BR" dirty="0"/>
              <a:t>limite de </a:t>
            </a:r>
            <a:r>
              <a:rPr lang="pt-BR" altLang="pt-BR" dirty="0" smtClean="0"/>
              <a:t>tamanho para a informação enviada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 smtClean="0"/>
              <a:t>É a opção preferida para enviar dados de um formulário</a:t>
            </a:r>
            <a:endParaRPr lang="es-ES_tradnl" altLang="pt-BR" dirty="0"/>
          </a:p>
          <a:p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3FF63E-C73E-43B4-AEBD-2339A1F0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usar POST?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3ED97A95-DF43-4353-B27B-E73B30B802A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471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5" y="1236945"/>
            <a:ext cx="8412955" cy="667011"/>
          </a:xfrm>
        </p:spPr>
        <p:txBody>
          <a:bodyPr>
            <a:noAutofit/>
          </a:bodyPr>
          <a:lstStyle/>
          <a:p>
            <a:pPr eaLnBrk="1" hangingPunct="1"/>
            <a:r>
              <a:rPr lang="pt-BR" altLang="pt-BR" sz="1600" dirty="0" smtClean="0">
                <a:ea typeface="ＭＳ Ｐゴシック" panose="020B0600070205080204" pitchFamily="34" charset="-128"/>
              </a:rPr>
              <a:t>Implemente o formulário abaixo</a:t>
            </a:r>
          </a:p>
          <a:p>
            <a:pPr eaLnBrk="1" hangingPunct="1"/>
            <a:r>
              <a:rPr lang="pt-BR" sz="1600" dirty="0" smtClean="0">
                <a:ea typeface="ＭＳ Ｐゴシック" panose="020B0600070205080204" pitchFamily="34" charset="-128"/>
              </a:rPr>
              <a:t>Implemente um código em PHP para receber os dados do formulário e apresentar o resultado na tela.</a:t>
            </a:r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408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379945"/>
            <a:ext cx="70580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5" y="1600200"/>
            <a:ext cx="8632160" cy="491333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pt-BR" sz="1600" dirty="0" err="1" smtClean="0">
                <a:ea typeface="ＭＳ Ｐゴシック" panose="020B0600070205080204" pitchFamily="34" charset="-128"/>
              </a:rPr>
              <a:t>Analisando</a:t>
            </a:r>
            <a:r>
              <a:rPr lang="en-US" altLang="pt-BR" sz="1600" dirty="0" smtClean="0">
                <a:ea typeface="ＭＳ Ｐゴシック" panose="020B0600070205080204" pitchFamily="34" charset="-128"/>
              </a:rPr>
              <a:t> o </a:t>
            </a:r>
            <a:r>
              <a:rPr lang="en-US" altLang="pt-BR" sz="1600" dirty="0" err="1" smtClean="0">
                <a:ea typeface="ＭＳ Ｐゴシック" panose="020B0600070205080204" pitchFamily="34" charset="-128"/>
              </a:rPr>
              <a:t>código</a:t>
            </a:r>
            <a:r>
              <a:rPr lang="en-US" altLang="pt-BR" sz="1600" dirty="0" smtClean="0">
                <a:ea typeface="ＭＳ Ｐゴシック" panose="020B0600070205080204" pitchFamily="34" charset="-128"/>
              </a:rPr>
              <a:t> do </a:t>
            </a:r>
            <a:r>
              <a:rPr lang="en-US" altLang="pt-BR" sz="1600" dirty="0" err="1" smtClean="0">
                <a:ea typeface="ＭＳ Ｐゴシック" panose="020B0600070205080204" pitchFamily="34" charset="-128"/>
              </a:rPr>
              <a:t>formulário</a:t>
            </a:r>
            <a:r>
              <a:rPr lang="en-US" altLang="pt-BR" sz="1600" dirty="0" smtClean="0">
                <a:ea typeface="ＭＳ Ｐゴシック" panose="020B0600070205080204" pitchFamily="34" charset="-128"/>
              </a:rPr>
              <a:t> </a:t>
            </a:r>
            <a:r>
              <a:rPr lang="en-US" altLang="pt-BR" sz="1600" dirty="0" err="1" smtClean="0">
                <a:ea typeface="ＭＳ Ｐゴシック" panose="020B0600070205080204" pitchFamily="34" charset="-128"/>
              </a:rPr>
              <a:t>temos</a:t>
            </a:r>
            <a:endParaRPr lang="en-US" altLang="pt-BR" sz="1600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600" dirty="0"/>
              <a:t>&lt;form </a:t>
            </a:r>
            <a:r>
              <a:rPr lang="en-US" sz="1600" dirty="0">
                <a:solidFill>
                  <a:srgbClr val="FF0000"/>
                </a:solidFill>
              </a:rPr>
              <a:t>method="post"</a:t>
            </a:r>
            <a:r>
              <a:rPr lang="en-US" sz="1600" dirty="0"/>
              <a:t> action</a:t>
            </a:r>
            <a:r>
              <a:rPr lang="en-US" sz="1600" dirty="0">
                <a:solidFill>
                  <a:srgbClr val="FF0000"/>
                </a:solidFill>
              </a:rPr>
              <a:t>="&lt;?</a:t>
            </a:r>
            <a:r>
              <a:rPr lang="en-US" sz="1600" dirty="0" err="1">
                <a:solidFill>
                  <a:srgbClr val="FF0000"/>
                </a:solidFill>
              </a:rPr>
              <a:t>php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dirty="0" err="1">
                <a:solidFill>
                  <a:srgbClr val="FF0000"/>
                </a:solidFill>
              </a:rPr>
              <a:t>echohtmlspecialchars</a:t>
            </a:r>
            <a:r>
              <a:rPr lang="en-US" sz="1600" dirty="0">
                <a:solidFill>
                  <a:srgbClr val="FF0000"/>
                </a:solidFill>
              </a:rPr>
              <a:t>($_SERVER["PHP_SELF"]);?&gt;"</a:t>
            </a:r>
            <a:r>
              <a:rPr lang="en-US" sz="1600" dirty="0"/>
              <a:t>&gt;</a:t>
            </a:r>
            <a:endParaRPr lang="en-US" altLang="pt-BR" sz="1600" dirty="0" smtClean="0">
              <a:ea typeface="ＭＳ Ｐゴシック" panose="020B0600070205080204" pitchFamily="34" charset="-128"/>
            </a:endParaRPr>
          </a:p>
          <a:p>
            <a:pPr marL="400050" lvl="1" indent="0">
              <a:buNone/>
            </a:pPr>
            <a:endParaRPr lang="pt-BR" sz="1200" dirty="0" smtClean="0"/>
          </a:p>
          <a:p>
            <a:pPr marL="400050" lvl="1" indent="0">
              <a:buNone/>
            </a:pPr>
            <a:endParaRPr lang="pt-BR" sz="1200" dirty="0"/>
          </a:p>
          <a:p>
            <a:pPr marL="400050" lvl="1" indent="0">
              <a:buNone/>
            </a:pPr>
            <a:r>
              <a:rPr lang="pt-BR" sz="1200" dirty="0" err="1" smtClean="0"/>
              <a:t>Name</a:t>
            </a:r>
            <a:r>
              <a:rPr lang="pt-BR" sz="1200" dirty="0"/>
              <a:t>: &lt;input 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text</a:t>
            </a:r>
            <a:r>
              <a:rPr lang="pt-BR" sz="1200" dirty="0"/>
              <a:t>" 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name</a:t>
            </a:r>
            <a:r>
              <a:rPr lang="pt-BR" sz="1200" dirty="0"/>
              <a:t>"&gt;</a:t>
            </a:r>
            <a:br>
              <a:rPr lang="pt-BR" sz="1200" dirty="0"/>
            </a:br>
            <a:r>
              <a:rPr lang="pt-BR" sz="1200" dirty="0"/>
              <a:t>E-mail: &lt;input 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text</a:t>
            </a:r>
            <a:r>
              <a:rPr lang="pt-BR" sz="1200" dirty="0"/>
              <a:t>" 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email</a:t>
            </a:r>
            <a:r>
              <a:rPr lang="pt-BR" sz="1200" dirty="0"/>
              <a:t>"&gt;</a:t>
            </a:r>
            <a:br>
              <a:rPr lang="pt-BR" sz="1200" dirty="0"/>
            </a:br>
            <a:r>
              <a:rPr lang="pt-BR" sz="1200" dirty="0"/>
              <a:t>Website: &lt;input </a:t>
            </a:r>
            <a:r>
              <a:rPr lang="pt-BR" sz="1200" dirty="0" err="1"/>
              <a:t>type</a:t>
            </a:r>
            <a:r>
              <a:rPr lang="pt-BR" sz="1200" dirty="0"/>
              <a:t>="</a:t>
            </a:r>
            <a:r>
              <a:rPr lang="pt-BR" sz="1200" dirty="0" err="1"/>
              <a:t>text</a:t>
            </a:r>
            <a:r>
              <a:rPr lang="pt-BR" sz="1200" dirty="0"/>
              <a:t>" </a:t>
            </a:r>
            <a:r>
              <a:rPr lang="pt-BR" sz="1200" dirty="0" err="1"/>
              <a:t>name</a:t>
            </a:r>
            <a:r>
              <a:rPr lang="pt-BR" sz="1200" dirty="0"/>
              <a:t>="website"&gt;</a:t>
            </a:r>
            <a:br>
              <a:rPr lang="pt-BR" sz="1200" dirty="0"/>
            </a:br>
            <a:r>
              <a:rPr lang="pt-BR" sz="1200" dirty="0" err="1"/>
              <a:t>Comment</a:t>
            </a:r>
            <a:r>
              <a:rPr lang="pt-BR" sz="1200" dirty="0"/>
              <a:t>: &lt;</a:t>
            </a:r>
            <a:r>
              <a:rPr lang="pt-BR" sz="1200" dirty="0" err="1"/>
              <a:t>textarea</a:t>
            </a:r>
            <a:r>
              <a:rPr lang="pt-BR" sz="1200" dirty="0"/>
              <a:t> 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comment</a:t>
            </a:r>
            <a:r>
              <a:rPr lang="pt-BR" sz="1200" dirty="0"/>
              <a:t>" </a:t>
            </a:r>
            <a:r>
              <a:rPr lang="pt-BR" sz="1200" dirty="0" err="1"/>
              <a:t>rows</a:t>
            </a:r>
            <a:r>
              <a:rPr lang="pt-BR" sz="1200" dirty="0"/>
              <a:t>="5" </a:t>
            </a:r>
            <a:r>
              <a:rPr lang="pt-BR" sz="1200" dirty="0" err="1"/>
              <a:t>cols</a:t>
            </a:r>
            <a:r>
              <a:rPr lang="pt-BR" sz="1200" dirty="0"/>
              <a:t>="40"&gt;&lt;/</a:t>
            </a:r>
            <a:r>
              <a:rPr lang="pt-BR" sz="1200" dirty="0" err="1"/>
              <a:t>textarea</a:t>
            </a:r>
            <a:r>
              <a:rPr lang="pt-BR" sz="1200" dirty="0" smtClean="0"/>
              <a:t>&gt;</a:t>
            </a:r>
          </a:p>
          <a:p>
            <a:pPr marL="400050" lvl="1" indent="0">
              <a:buNone/>
            </a:pPr>
            <a:endParaRPr lang="pt-BR" sz="1200" dirty="0"/>
          </a:p>
          <a:p>
            <a:pPr marL="400050" lvl="1" indent="0">
              <a:buNone/>
            </a:pPr>
            <a:r>
              <a:rPr lang="pt-BR" sz="1200" dirty="0" err="1"/>
              <a:t>Gender</a:t>
            </a:r>
            <a:r>
              <a:rPr lang="pt-BR" sz="1200" dirty="0"/>
              <a:t>:</a:t>
            </a:r>
            <a:br>
              <a:rPr lang="pt-BR" sz="1200" dirty="0"/>
            </a:br>
            <a:r>
              <a:rPr lang="pt-BR" sz="1200" dirty="0"/>
              <a:t>&lt;input </a:t>
            </a:r>
            <a:r>
              <a:rPr lang="pt-BR" sz="1200" dirty="0" err="1"/>
              <a:t>type</a:t>
            </a:r>
            <a:r>
              <a:rPr lang="pt-BR" sz="1200" dirty="0"/>
              <a:t>="radio" 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gender</a:t>
            </a:r>
            <a:r>
              <a:rPr lang="pt-BR" sz="1200" dirty="0"/>
              <a:t>" </a:t>
            </a:r>
            <a:r>
              <a:rPr lang="pt-BR" sz="1200" dirty="0" err="1"/>
              <a:t>value</a:t>
            </a:r>
            <a:r>
              <a:rPr lang="pt-BR" sz="1200" dirty="0"/>
              <a:t>="</a:t>
            </a:r>
            <a:r>
              <a:rPr lang="pt-BR" sz="1200" dirty="0" err="1"/>
              <a:t>female</a:t>
            </a:r>
            <a:r>
              <a:rPr lang="pt-BR" sz="1200" dirty="0"/>
              <a:t>"&gt;</a:t>
            </a:r>
            <a:r>
              <a:rPr lang="pt-BR" sz="1200" dirty="0" err="1"/>
              <a:t>Female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&lt;input </a:t>
            </a:r>
            <a:r>
              <a:rPr lang="pt-BR" sz="1200" dirty="0" err="1"/>
              <a:t>type</a:t>
            </a:r>
            <a:r>
              <a:rPr lang="pt-BR" sz="1200" dirty="0"/>
              <a:t>="radio" 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gender</a:t>
            </a:r>
            <a:r>
              <a:rPr lang="pt-BR" sz="1200" dirty="0"/>
              <a:t>" </a:t>
            </a:r>
            <a:r>
              <a:rPr lang="pt-BR" sz="1200" dirty="0" err="1"/>
              <a:t>value</a:t>
            </a:r>
            <a:r>
              <a:rPr lang="pt-BR" sz="1200" dirty="0"/>
              <a:t>="male"&gt;Male</a:t>
            </a:r>
            <a:br>
              <a:rPr lang="pt-BR" sz="1200" dirty="0"/>
            </a:br>
            <a:r>
              <a:rPr lang="pt-BR" sz="1200" dirty="0"/>
              <a:t>&lt;input </a:t>
            </a:r>
            <a:r>
              <a:rPr lang="pt-BR" sz="1200" dirty="0" err="1"/>
              <a:t>type</a:t>
            </a:r>
            <a:r>
              <a:rPr lang="pt-BR" sz="1200" dirty="0"/>
              <a:t>="radio" 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gender</a:t>
            </a:r>
            <a:r>
              <a:rPr lang="pt-BR" sz="1200" dirty="0"/>
              <a:t>" </a:t>
            </a:r>
            <a:r>
              <a:rPr lang="pt-BR" sz="1200" dirty="0" err="1"/>
              <a:t>value</a:t>
            </a:r>
            <a:r>
              <a:rPr lang="pt-BR" sz="1200" dirty="0"/>
              <a:t>="</a:t>
            </a:r>
            <a:r>
              <a:rPr lang="pt-BR" sz="1200" dirty="0" err="1"/>
              <a:t>other</a:t>
            </a:r>
            <a:r>
              <a:rPr lang="pt-BR" sz="1200" dirty="0"/>
              <a:t>"&gt;</a:t>
            </a:r>
            <a:r>
              <a:rPr lang="pt-BR" sz="1200" dirty="0" err="1" smtClean="0"/>
              <a:t>Other</a:t>
            </a:r>
            <a:endParaRPr lang="pt-BR" sz="1200" dirty="0" smtClean="0"/>
          </a:p>
          <a:p>
            <a:pPr marL="400050" lvl="1" indent="0">
              <a:buNone/>
            </a:pPr>
            <a:r>
              <a:rPr lang="pt-BR" sz="1200" dirty="0" smtClean="0"/>
              <a:t>....</a:t>
            </a:r>
            <a:endParaRPr lang="pt-BR" sz="1200" dirty="0"/>
          </a:p>
          <a:p>
            <a:pPr marL="0" indent="0">
              <a:buNone/>
            </a:pPr>
            <a:r>
              <a:rPr lang="pt-BR" sz="1600" dirty="0" smtClean="0"/>
              <a:t>&lt;/</a:t>
            </a:r>
            <a:r>
              <a:rPr lang="pt-BR" sz="1600" dirty="0" err="1" smtClean="0"/>
              <a:t>form</a:t>
            </a:r>
            <a:r>
              <a:rPr lang="pt-BR" sz="1600" dirty="0" smtClean="0"/>
              <a:t>&gt;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043792" cy="1143000"/>
          </a:xfrm>
        </p:spPr>
        <p:txBody>
          <a:bodyPr>
            <a:normAutofit/>
          </a:bodyPr>
          <a:lstStyle/>
          <a:p>
            <a:r>
              <a:rPr lang="pt-BR" sz="3200" dirty="0"/>
              <a:t>Enviando dados a partir do </a:t>
            </a:r>
            <a:r>
              <a:rPr lang="pt-BR" sz="3200" dirty="0" smtClean="0"/>
              <a:t>formulário (</a:t>
            </a:r>
            <a:r>
              <a:rPr lang="pt-BR" sz="3200" dirty="0"/>
              <a:t>2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 lang="pt-BR"/>
          </a:p>
        </p:txBody>
      </p:sp>
      <p:sp>
        <p:nvSpPr>
          <p:cNvPr id="8" name="Texto explicativo retangular 7"/>
          <p:cNvSpPr/>
          <p:nvPr/>
        </p:nvSpPr>
        <p:spPr>
          <a:xfrm>
            <a:off x="7363576" y="2705923"/>
            <a:ext cx="1453020" cy="801666"/>
          </a:xfrm>
          <a:prstGeom prst="wedgeRectCallout">
            <a:avLst>
              <a:gd name="adj1" fmla="val -26868"/>
              <a:gd name="adj2" fmla="val -7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Retorna o nome da página corrente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5134303" y="2704357"/>
            <a:ext cx="2139864" cy="1308036"/>
          </a:xfrm>
          <a:prstGeom prst="wedgeRectCallout">
            <a:avLst>
              <a:gd name="adj1" fmla="val -26868"/>
              <a:gd name="adj2" fmla="val -7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Converte caracteres especiais para entradas HTML</a:t>
            </a:r>
          </a:p>
          <a:p>
            <a:pPr algn="ctr"/>
            <a:r>
              <a:rPr lang="pt-BR" dirty="0" smtClean="0"/>
              <a:t>Previne contra invasores que queiram inserir código na sua página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323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dirty="0" smtClean="0">
                <a:ea typeface="ＭＳ Ｐゴシック" panose="020B0600070205080204" pitchFamily="34" charset="-128"/>
              </a:rPr>
              <a:t>DOM: 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Document-Object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Model</a:t>
            </a: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pt-BR" altLang="pt-BR" dirty="0" smtClean="0">
                <a:ea typeface="ＭＳ Ｐゴシック" panose="020B0600070205080204" pitchFamily="34" charset="-128"/>
              </a:rPr>
              <a:t>Modelo de manipulação de objetos em um documento HTML</a:t>
            </a:r>
          </a:p>
          <a:p>
            <a:pPr eaLnBrk="1" hangingPunct="1"/>
            <a:endParaRPr lang="pt-BR" altLang="pt-B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pt-BR" altLang="pt-BR" dirty="0" smtClean="0">
                <a:ea typeface="ＭＳ Ｐゴシック" panose="020B0600070205080204" pitchFamily="34" charset="-128"/>
              </a:rPr>
              <a:t>Permite que as linguagens do browser acessem os objetos definidos no HTML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e DOM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52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5" y="1600200"/>
            <a:ext cx="8632160" cy="4913334"/>
          </a:xfrm>
        </p:spPr>
        <p:txBody>
          <a:bodyPr>
            <a:noAutofit/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Sempre passar variáveis através da função </a:t>
            </a:r>
            <a:r>
              <a:rPr lang="pt-BR" dirty="0" err="1"/>
              <a:t>htmlspecialchars</a:t>
            </a:r>
            <a:r>
              <a:rPr lang="pt-BR" dirty="0"/>
              <a:t>() </a:t>
            </a:r>
            <a:endParaRPr lang="pt-BR" dirty="0" smtClean="0"/>
          </a:p>
          <a:p>
            <a:pPr lvl="1"/>
            <a:r>
              <a:rPr lang="pt-BR" sz="1600" dirty="0" smtClean="0"/>
              <a:t>Se alguém tentar inserir código malicioso em sua mensagem, o comando falhará</a:t>
            </a:r>
          </a:p>
          <a:p>
            <a:r>
              <a:rPr lang="pt-BR" dirty="0" smtClean="0"/>
              <a:t>Sempre retire caracteres desnecessários dos dados dos seus usuários (espaços extras, </a:t>
            </a:r>
            <a:r>
              <a:rPr lang="pt-BR" dirty="0" err="1" smtClean="0"/>
              <a:t>tabs</a:t>
            </a:r>
            <a:r>
              <a:rPr lang="pt-BR" dirty="0" smtClean="0"/>
              <a:t>, novas linhas)</a:t>
            </a:r>
          </a:p>
          <a:p>
            <a:pPr lvl="1"/>
            <a:r>
              <a:rPr lang="pt-BR" sz="1600" dirty="0" smtClean="0"/>
              <a:t>Use a função </a:t>
            </a:r>
            <a:r>
              <a:rPr lang="pt-BR" sz="1600" dirty="0" err="1" smtClean="0"/>
              <a:t>trim</a:t>
            </a:r>
            <a:r>
              <a:rPr lang="pt-BR" sz="1600" dirty="0" smtClean="0"/>
              <a:t>() para isso</a:t>
            </a:r>
          </a:p>
          <a:p>
            <a:r>
              <a:rPr lang="pt-BR" dirty="0" smtClean="0"/>
              <a:t>Sempre remova barras invertidas dos dados do usuário (\)</a:t>
            </a:r>
          </a:p>
          <a:p>
            <a:pPr lvl="1"/>
            <a:r>
              <a:rPr lang="pt-BR" sz="1600" dirty="0" smtClean="0"/>
              <a:t>Use a função </a:t>
            </a:r>
            <a:r>
              <a:rPr lang="pt-BR" sz="1600" dirty="0" err="1"/>
              <a:t>stripslashes</a:t>
            </a:r>
            <a:r>
              <a:rPr lang="pt-BR" sz="1600" dirty="0"/>
              <a:t>() </a:t>
            </a:r>
            <a:r>
              <a:rPr lang="pt-BR" sz="1600" dirty="0" smtClean="0"/>
              <a:t>para isso</a:t>
            </a:r>
          </a:p>
          <a:p>
            <a:endParaRPr lang="pt-BR" dirty="0" smtClean="0"/>
          </a:p>
          <a:p>
            <a:pPr lvl="1"/>
            <a:endParaRPr lang="pt-BR" sz="1600" dirty="0" smtClean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6903"/>
          </a:xfrm>
        </p:spPr>
        <p:txBody>
          <a:bodyPr/>
          <a:lstStyle/>
          <a:p>
            <a:r>
              <a:rPr lang="pt-BR" dirty="0" smtClean="0"/>
              <a:t>Recomendações de Segurança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2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E059B30-B510-4472-97A0-1913FB62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45" y="1600200"/>
            <a:ext cx="8632160" cy="4913334"/>
          </a:xfrm>
        </p:spPr>
        <p:txBody>
          <a:bodyPr>
            <a:noAutofit/>
          </a:bodyPr>
          <a:lstStyle/>
          <a:p>
            <a:r>
              <a:rPr lang="pt-BR" sz="1200" dirty="0"/>
              <a:t>&lt;?</a:t>
            </a:r>
            <a:r>
              <a:rPr lang="pt-BR" sz="1200" dirty="0" err="1"/>
              <a:t>php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// define </a:t>
            </a:r>
            <a:r>
              <a:rPr lang="pt-BR" sz="1200" dirty="0" err="1"/>
              <a:t>variables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set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empty</a:t>
            </a:r>
            <a:r>
              <a:rPr lang="pt-BR" sz="1200" dirty="0"/>
              <a:t> </a:t>
            </a:r>
            <a:r>
              <a:rPr lang="pt-BR" sz="1200" dirty="0" err="1"/>
              <a:t>values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$</a:t>
            </a:r>
            <a:r>
              <a:rPr lang="pt-BR" sz="1200" dirty="0" err="1"/>
              <a:t>name</a:t>
            </a:r>
            <a:r>
              <a:rPr lang="pt-BR" sz="1200" dirty="0"/>
              <a:t> = $</a:t>
            </a:r>
            <a:r>
              <a:rPr lang="pt-BR" sz="1200" dirty="0" err="1"/>
              <a:t>email</a:t>
            </a:r>
            <a:r>
              <a:rPr lang="pt-BR" sz="1200" dirty="0"/>
              <a:t> = $</a:t>
            </a:r>
            <a:r>
              <a:rPr lang="pt-BR" sz="1200" dirty="0" err="1"/>
              <a:t>gender</a:t>
            </a:r>
            <a:r>
              <a:rPr lang="pt-BR" sz="1200" dirty="0"/>
              <a:t> = $</a:t>
            </a:r>
            <a:r>
              <a:rPr lang="pt-BR" sz="1200" dirty="0" err="1"/>
              <a:t>comment</a:t>
            </a:r>
            <a:r>
              <a:rPr lang="pt-BR" sz="1200" dirty="0"/>
              <a:t> = $website = "";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err="1"/>
              <a:t>if</a:t>
            </a:r>
            <a:r>
              <a:rPr lang="pt-BR" sz="1200" dirty="0"/>
              <a:t> ($_SERVER["REQUEST_METHOD"] == "POST") {</a:t>
            </a:r>
            <a:br>
              <a:rPr lang="pt-BR" sz="1200" dirty="0"/>
            </a:br>
            <a:r>
              <a:rPr lang="pt-BR" sz="1200" dirty="0"/>
              <a:t>  $</a:t>
            </a:r>
            <a:r>
              <a:rPr lang="pt-BR" sz="1200" dirty="0" err="1"/>
              <a:t>name</a:t>
            </a:r>
            <a:r>
              <a:rPr lang="pt-BR" sz="1200" dirty="0"/>
              <a:t> = </a:t>
            </a:r>
            <a:r>
              <a:rPr lang="pt-BR" sz="1200" dirty="0" err="1">
                <a:solidFill>
                  <a:srgbClr val="FF0000"/>
                </a:solidFill>
              </a:rPr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name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  $</a:t>
            </a:r>
            <a:r>
              <a:rPr lang="pt-BR" sz="1200" dirty="0" err="1"/>
              <a:t>email</a:t>
            </a:r>
            <a:r>
              <a:rPr lang="pt-BR" sz="1200" dirty="0"/>
              <a:t> = </a:t>
            </a:r>
            <a:r>
              <a:rPr lang="pt-BR" sz="1200" dirty="0" err="1">
                <a:solidFill>
                  <a:srgbClr val="FF0000"/>
                </a:solidFill>
              </a:rPr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email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  $website = </a:t>
            </a:r>
            <a:r>
              <a:rPr lang="pt-BR" sz="1200" dirty="0" err="1">
                <a:solidFill>
                  <a:srgbClr val="FF0000"/>
                </a:solidFill>
              </a:rPr>
              <a:t>test_input</a:t>
            </a:r>
            <a:r>
              <a:rPr lang="pt-BR" sz="1200" dirty="0"/>
              <a:t>($_POST["website"]);</a:t>
            </a:r>
            <a:br>
              <a:rPr lang="pt-BR" sz="1200" dirty="0"/>
            </a:br>
            <a:r>
              <a:rPr lang="pt-BR" sz="1200" dirty="0"/>
              <a:t>  $</a:t>
            </a:r>
            <a:r>
              <a:rPr lang="pt-BR" sz="1200" dirty="0" err="1"/>
              <a:t>comment</a:t>
            </a:r>
            <a:r>
              <a:rPr lang="pt-BR" sz="1200" dirty="0"/>
              <a:t> = </a:t>
            </a:r>
            <a:r>
              <a:rPr lang="pt-BR" sz="1200" dirty="0" err="1">
                <a:solidFill>
                  <a:srgbClr val="FF0000"/>
                </a:solidFill>
              </a:rPr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comment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  $</a:t>
            </a:r>
            <a:r>
              <a:rPr lang="pt-BR" sz="1200" dirty="0" err="1"/>
              <a:t>gender</a:t>
            </a:r>
            <a:r>
              <a:rPr lang="pt-BR" sz="1200" dirty="0"/>
              <a:t> = </a:t>
            </a:r>
            <a:r>
              <a:rPr lang="pt-BR" sz="1200" dirty="0" err="1">
                <a:solidFill>
                  <a:srgbClr val="FF0000"/>
                </a:solidFill>
              </a:rPr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gender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}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err="1">
                <a:solidFill>
                  <a:srgbClr val="FF0000"/>
                </a:solidFill>
              </a:rPr>
              <a:t>function</a:t>
            </a:r>
            <a:r>
              <a:rPr lang="pt-BR" sz="1200" dirty="0">
                <a:solidFill>
                  <a:srgbClr val="FF0000"/>
                </a:solidFill>
              </a:rPr>
              <a:t> </a:t>
            </a:r>
            <a:r>
              <a:rPr lang="pt-BR" sz="1200" dirty="0" err="1">
                <a:solidFill>
                  <a:srgbClr val="FF0000"/>
                </a:solidFill>
              </a:rPr>
              <a:t>test_input</a:t>
            </a:r>
            <a:r>
              <a:rPr lang="pt-BR" sz="1200" dirty="0">
                <a:solidFill>
                  <a:srgbClr val="FF0000"/>
                </a:solidFill>
              </a:rPr>
              <a:t>($data) {</a:t>
            </a:r>
            <a:br>
              <a:rPr lang="pt-BR" sz="1200" dirty="0">
                <a:solidFill>
                  <a:srgbClr val="FF0000"/>
                </a:solidFill>
              </a:rPr>
            </a:br>
            <a:r>
              <a:rPr lang="pt-BR" sz="1200" dirty="0">
                <a:solidFill>
                  <a:srgbClr val="FF0000"/>
                </a:solidFill>
              </a:rPr>
              <a:t>  $data = </a:t>
            </a:r>
            <a:r>
              <a:rPr lang="pt-BR" sz="1200" dirty="0" err="1">
                <a:solidFill>
                  <a:srgbClr val="FF0000"/>
                </a:solidFill>
              </a:rPr>
              <a:t>trim</a:t>
            </a:r>
            <a:r>
              <a:rPr lang="pt-BR" sz="1200" dirty="0">
                <a:solidFill>
                  <a:srgbClr val="FF0000"/>
                </a:solidFill>
              </a:rPr>
              <a:t>($data);</a:t>
            </a:r>
            <a:br>
              <a:rPr lang="pt-BR" sz="1200" dirty="0">
                <a:solidFill>
                  <a:srgbClr val="FF0000"/>
                </a:solidFill>
              </a:rPr>
            </a:br>
            <a:r>
              <a:rPr lang="pt-BR" sz="1200" dirty="0">
                <a:solidFill>
                  <a:srgbClr val="FF0000"/>
                </a:solidFill>
              </a:rPr>
              <a:t>  $data = </a:t>
            </a:r>
            <a:r>
              <a:rPr lang="pt-BR" sz="1200" dirty="0" err="1">
                <a:solidFill>
                  <a:srgbClr val="FF0000"/>
                </a:solidFill>
              </a:rPr>
              <a:t>stripslashes</a:t>
            </a:r>
            <a:r>
              <a:rPr lang="pt-BR" sz="1200" dirty="0">
                <a:solidFill>
                  <a:srgbClr val="FF0000"/>
                </a:solidFill>
              </a:rPr>
              <a:t>($data);</a:t>
            </a:r>
            <a:br>
              <a:rPr lang="pt-BR" sz="1200" dirty="0">
                <a:solidFill>
                  <a:srgbClr val="FF0000"/>
                </a:solidFill>
              </a:rPr>
            </a:br>
            <a:r>
              <a:rPr lang="pt-BR" sz="1200" dirty="0">
                <a:solidFill>
                  <a:srgbClr val="FF0000"/>
                </a:solidFill>
              </a:rPr>
              <a:t>  $data = </a:t>
            </a:r>
            <a:r>
              <a:rPr lang="pt-BR" sz="1200" dirty="0" err="1">
                <a:solidFill>
                  <a:srgbClr val="FF0000"/>
                </a:solidFill>
              </a:rPr>
              <a:t>htmlspecialchars</a:t>
            </a:r>
            <a:r>
              <a:rPr lang="pt-BR" sz="1200" dirty="0">
                <a:solidFill>
                  <a:srgbClr val="FF0000"/>
                </a:solidFill>
              </a:rPr>
              <a:t>($data);</a:t>
            </a:r>
            <a:br>
              <a:rPr lang="pt-BR" sz="1200" dirty="0">
                <a:solidFill>
                  <a:srgbClr val="FF0000"/>
                </a:solidFill>
              </a:rPr>
            </a:br>
            <a:r>
              <a:rPr lang="pt-BR" sz="1200" dirty="0">
                <a:solidFill>
                  <a:srgbClr val="FF0000"/>
                </a:solidFill>
              </a:rPr>
              <a:t>  </a:t>
            </a:r>
            <a:r>
              <a:rPr lang="pt-BR" sz="1200" dirty="0" err="1">
                <a:solidFill>
                  <a:srgbClr val="FF0000"/>
                </a:solidFill>
              </a:rPr>
              <a:t>return</a:t>
            </a:r>
            <a:r>
              <a:rPr lang="pt-BR" sz="1200" dirty="0">
                <a:solidFill>
                  <a:srgbClr val="FF0000"/>
                </a:solidFill>
              </a:rPr>
              <a:t> $data;</a:t>
            </a:r>
            <a:br>
              <a:rPr lang="pt-BR" sz="1200" dirty="0">
                <a:solidFill>
                  <a:srgbClr val="FF0000"/>
                </a:solidFill>
              </a:rPr>
            </a:br>
            <a:r>
              <a:rPr lang="pt-BR" sz="1200" dirty="0">
                <a:solidFill>
                  <a:srgbClr val="FF0000"/>
                </a:solidFill>
              </a:rPr>
              <a:t>}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?&gt;</a:t>
            </a:r>
            <a:endParaRPr lang="pt-BR" sz="1200" dirty="0" smtClean="0"/>
          </a:p>
          <a:p>
            <a:pPr lvl="1"/>
            <a:endParaRPr lang="pt-BR" sz="1050" dirty="0" smtClean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1A1C19-8AB7-45A3-96EE-F888081A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7690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Função genérica para seguir as recomendações de segurança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78032F13-5B14-4810-B7E7-3E7E7BF8582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044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0"/>
            <a:ext cx="3563655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1200" dirty="0"/>
              <a:t>&lt;!DOCTYPE HTML&gt;  </a:t>
            </a:r>
            <a:br>
              <a:rPr lang="pt-BR" sz="1200" dirty="0"/>
            </a:br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  <a:br>
              <a:rPr lang="pt-BR" sz="1200" dirty="0"/>
            </a:br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  <a:br>
              <a:rPr lang="pt-BR" sz="1200" dirty="0"/>
            </a:br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  <a:br>
              <a:rPr lang="pt-BR" sz="1200" dirty="0"/>
            </a:br>
            <a:r>
              <a:rPr lang="pt-BR" sz="1200" dirty="0"/>
              <a:t>&lt;</a:t>
            </a:r>
            <a:r>
              <a:rPr lang="pt-BR" sz="1200" dirty="0" err="1"/>
              <a:t>body</a:t>
            </a:r>
            <a:r>
              <a:rPr lang="pt-BR" sz="1200" dirty="0"/>
              <a:t>&gt;  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&lt;?</a:t>
            </a:r>
            <a:r>
              <a:rPr lang="pt-BR" sz="1200" dirty="0" err="1"/>
              <a:t>php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// define </a:t>
            </a:r>
            <a:r>
              <a:rPr lang="pt-BR" sz="1200" dirty="0" err="1"/>
              <a:t>variables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set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empty</a:t>
            </a:r>
            <a:r>
              <a:rPr lang="pt-BR" sz="1200" dirty="0"/>
              <a:t> </a:t>
            </a:r>
            <a:r>
              <a:rPr lang="pt-BR" sz="1200" dirty="0" err="1"/>
              <a:t>values</a:t>
            </a: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/>
              <a:t>$</a:t>
            </a:r>
            <a:r>
              <a:rPr lang="pt-BR" sz="1200" dirty="0" err="1"/>
              <a:t>name</a:t>
            </a:r>
            <a:r>
              <a:rPr lang="pt-BR" sz="1200" dirty="0"/>
              <a:t> = $</a:t>
            </a:r>
            <a:r>
              <a:rPr lang="pt-BR" sz="1200" dirty="0" err="1"/>
              <a:t>email</a:t>
            </a:r>
            <a:r>
              <a:rPr lang="pt-BR" sz="1200" dirty="0"/>
              <a:t> = $</a:t>
            </a:r>
            <a:r>
              <a:rPr lang="pt-BR" sz="1200" dirty="0" err="1"/>
              <a:t>gender</a:t>
            </a:r>
            <a:r>
              <a:rPr lang="pt-BR" sz="1200" dirty="0"/>
              <a:t> = $</a:t>
            </a:r>
            <a:r>
              <a:rPr lang="pt-BR" sz="1200" dirty="0" err="1"/>
              <a:t>comment</a:t>
            </a:r>
            <a:r>
              <a:rPr lang="pt-BR" sz="1200" dirty="0"/>
              <a:t> = $website = "";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err="1"/>
              <a:t>if</a:t>
            </a:r>
            <a:r>
              <a:rPr lang="pt-BR" sz="1200" dirty="0"/>
              <a:t> ($_SERVER["REQUEST_METHOD"] == "POST") {</a:t>
            </a:r>
            <a:br>
              <a:rPr lang="pt-BR" sz="1200" dirty="0"/>
            </a:br>
            <a:r>
              <a:rPr lang="pt-BR" sz="1200" dirty="0"/>
              <a:t>  $</a:t>
            </a:r>
            <a:r>
              <a:rPr lang="pt-BR" sz="1200" dirty="0" err="1"/>
              <a:t>name</a:t>
            </a:r>
            <a:r>
              <a:rPr lang="pt-BR" sz="1200" dirty="0"/>
              <a:t> = </a:t>
            </a:r>
            <a:r>
              <a:rPr lang="pt-BR" sz="1200" dirty="0" err="1"/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name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  $</a:t>
            </a:r>
            <a:r>
              <a:rPr lang="pt-BR" sz="1200" dirty="0" err="1"/>
              <a:t>email</a:t>
            </a:r>
            <a:r>
              <a:rPr lang="pt-BR" sz="1200" dirty="0"/>
              <a:t> = </a:t>
            </a:r>
            <a:r>
              <a:rPr lang="pt-BR" sz="1200" dirty="0" err="1"/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email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  $website = </a:t>
            </a:r>
            <a:r>
              <a:rPr lang="pt-BR" sz="1200" dirty="0" err="1"/>
              <a:t>test_input</a:t>
            </a:r>
            <a:r>
              <a:rPr lang="pt-BR" sz="1200" dirty="0"/>
              <a:t>($_POST["website"]);</a:t>
            </a:r>
            <a:br>
              <a:rPr lang="pt-BR" sz="1200" dirty="0"/>
            </a:br>
            <a:r>
              <a:rPr lang="pt-BR" sz="1200" dirty="0"/>
              <a:t>  $</a:t>
            </a:r>
            <a:r>
              <a:rPr lang="pt-BR" sz="1200" dirty="0" err="1"/>
              <a:t>comment</a:t>
            </a:r>
            <a:r>
              <a:rPr lang="pt-BR" sz="1200" dirty="0"/>
              <a:t> = </a:t>
            </a:r>
            <a:r>
              <a:rPr lang="pt-BR" sz="1200" dirty="0" err="1"/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comment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  $</a:t>
            </a:r>
            <a:r>
              <a:rPr lang="pt-BR" sz="1200" dirty="0" err="1"/>
              <a:t>gender</a:t>
            </a:r>
            <a:r>
              <a:rPr lang="pt-BR" sz="1200" dirty="0"/>
              <a:t> = </a:t>
            </a:r>
            <a:r>
              <a:rPr lang="pt-BR" sz="1200" dirty="0" err="1"/>
              <a:t>test_input</a:t>
            </a:r>
            <a:r>
              <a:rPr lang="pt-BR" sz="1200" dirty="0"/>
              <a:t>($_POST["</a:t>
            </a:r>
            <a:r>
              <a:rPr lang="pt-BR" sz="1200" dirty="0" err="1"/>
              <a:t>gender</a:t>
            </a:r>
            <a:r>
              <a:rPr lang="pt-BR" sz="1200" dirty="0"/>
              <a:t>"]);</a:t>
            </a:r>
            <a:br>
              <a:rPr lang="pt-BR" sz="1200" dirty="0"/>
            </a:br>
            <a:r>
              <a:rPr lang="pt-BR" sz="1200" dirty="0"/>
              <a:t>}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r>
              <a:rPr lang="pt-BR" sz="1200" dirty="0" err="1"/>
              <a:t>function</a:t>
            </a:r>
            <a:r>
              <a:rPr lang="pt-BR" sz="1200" dirty="0"/>
              <a:t> </a:t>
            </a:r>
            <a:r>
              <a:rPr lang="pt-BR" sz="1200" dirty="0" err="1"/>
              <a:t>test_input</a:t>
            </a:r>
            <a:r>
              <a:rPr lang="pt-BR" sz="1200" dirty="0"/>
              <a:t>($data) {</a:t>
            </a:r>
            <a:br>
              <a:rPr lang="pt-BR" sz="1200" dirty="0"/>
            </a:br>
            <a:r>
              <a:rPr lang="pt-BR" sz="1200" dirty="0"/>
              <a:t>  $data = </a:t>
            </a:r>
            <a:r>
              <a:rPr lang="pt-BR" sz="1200" dirty="0" err="1"/>
              <a:t>trim</a:t>
            </a:r>
            <a:r>
              <a:rPr lang="pt-BR" sz="1200" dirty="0"/>
              <a:t>($data);</a:t>
            </a:r>
            <a:br>
              <a:rPr lang="pt-BR" sz="1200" dirty="0"/>
            </a:br>
            <a:r>
              <a:rPr lang="pt-BR" sz="1200" dirty="0"/>
              <a:t>  $data = </a:t>
            </a:r>
            <a:r>
              <a:rPr lang="pt-BR" sz="1200" dirty="0" err="1"/>
              <a:t>stripslashes</a:t>
            </a:r>
            <a:r>
              <a:rPr lang="pt-BR" sz="1200" dirty="0"/>
              <a:t>($data);</a:t>
            </a:r>
            <a:br>
              <a:rPr lang="pt-BR" sz="1200" dirty="0"/>
            </a:br>
            <a:r>
              <a:rPr lang="pt-BR" sz="1200" dirty="0"/>
              <a:t>  $data = </a:t>
            </a:r>
            <a:r>
              <a:rPr lang="pt-BR" sz="1200" dirty="0" err="1"/>
              <a:t>htmlspecialchars</a:t>
            </a:r>
            <a:r>
              <a:rPr lang="pt-BR" sz="1200" dirty="0"/>
              <a:t>($data);</a:t>
            </a:r>
            <a:br>
              <a:rPr lang="pt-BR" sz="1200" dirty="0"/>
            </a:br>
            <a:r>
              <a:rPr lang="pt-BR" sz="1200" dirty="0"/>
              <a:t>  </a:t>
            </a:r>
            <a:r>
              <a:rPr lang="pt-BR" sz="1200" dirty="0" err="1"/>
              <a:t>return</a:t>
            </a:r>
            <a:r>
              <a:rPr lang="pt-BR" sz="1200" dirty="0"/>
              <a:t> $data;</a:t>
            </a:r>
            <a:br>
              <a:rPr lang="pt-BR" sz="1200" dirty="0"/>
            </a:br>
            <a:r>
              <a:rPr lang="pt-BR" sz="1200" dirty="0"/>
              <a:t>}</a:t>
            </a:r>
            <a:br>
              <a:rPr lang="pt-BR" sz="1200" dirty="0"/>
            </a:br>
            <a:r>
              <a:rPr lang="pt-BR" sz="1200" dirty="0"/>
              <a:t>?&gt;</a:t>
            </a:r>
            <a:br>
              <a:rPr lang="pt-BR" sz="1200" dirty="0"/>
            </a:br>
            <a:r>
              <a:rPr lang="pt-BR" sz="1200" dirty="0"/>
              <a:t/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09033"/>
          </a:xfrm>
        </p:spPr>
        <p:txBody>
          <a:bodyPr/>
          <a:lstStyle/>
          <a:p>
            <a:r>
              <a:rPr lang="pt-BR" dirty="0" smtClean="0"/>
              <a:t>Código completo</a:t>
            </a:r>
            <a:endParaRPr lang="pt-BR" dirty="0"/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4020855" y="1600199"/>
            <a:ext cx="4665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&lt;h2&gt;PHP </a:t>
            </a:r>
            <a:r>
              <a:rPr lang="pt-BR" sz="1200" b="0" dirty="0" err="1" smtClean="0"/>
              <a:t>Form</a:t>
            </a:r>
            <a:r>
              <a:rPr lang="pt-BR" sz="1200" b="0" dirty="0" smtClean="0"/>
              <a:t> </a:t>
            </a:r>
            <a:r>
              <a:rPr lang="pt-BR" sz="1200" b="0" dirty="0" err="1" smtClean="0"/>
              <a:t>Validation</a:t>
            </a:r>
            <a:r>
              <a:rPr lang="pt-BR" sz="1200" b="0" dirty="0" smtClean="0"/>
              <a:t> </a:t>
            </a:r>
            <a:r>
              <a:rPr lang="pt-BR" sz="1200" b="0" dirty="0" err="1" smtClean="0"/>
              <a:t>Example</a:t>
            </a:r>
            <a:r>
              <a:rPr lang="pt-BR" sz="1200" b="0" dirty="0" smtClean="0"/>
              <a:t>&lt;/h2&gt;</a:t>
            </a:r>
            <a:br>
              <a:rPr lang="pt-BR" sz="1200" b="0" dirty="0" smtClean="0"/>
            </a:br>
            <a:r>
              <a:rPr lang="pt-BR" sz="1200" b="0" dirty="0" smtClean="0"/>
              <a:t>&lt;</a:t>
            </a:r>
            <a:r>
              <a:rPr lang="pt-BR" sz="1200" b="0" dirty="0" err="1" smtClean="0"/>
              <a:t>form</a:t>
            </a:r>
            <a:r>
              <a:rPr lang="pt-BR" sz="1200" b="0" dirty="0" smtClean="0"/>
              <a:t> </a:t>
            </a:r>
            <a:r>
              <a:rPr lang="pt-BR" sz="1200" b="0" dirty="0" err="1" smtClean="0"/>
              <a:t>method</a:t>
            </a:r>
            <a:r>
              <a:rPr lang="pt-BR" sz="1200" b="0" dirty="0" smtClean="0"/>
              <a:t>="post" </a:t>
            </a:r>
            <a:r>
              <a:rPr lang="pt-BR" sz="1200" b="0" dirty="0" err="1" smtClean="0"/>
              <a:t>action</a:t>
            </a:r>
            <a:r>
              <a:rPr lang="pt-BR" sz="1200" b="0" dirty="0" smtClean="0"/>
              <a:t>="&lt;?</a:t>
            </a:r>
            <a:r>
              <a:rPr lang="pt-BR" sz="1200" b="0" dirty="0" err="1" smtClean="0"/>
              <a:t>php</a:t>
            </a:r>
            <a:r>
              <a:rPr lang="pt-BR" sz="1200" b="0" dirty="0" smtClean="0"/>
              <a:t> </a:t>
            </a:r>
            <a:r>
              <a:rPr lang="pt-BR" sz="1200" b="0" dirty="0" err="1" smtClean="0"/>
              <a:t>echohtmlspecialchars</a:t>
            </a:r>
            <a:r>
              <a:rPr lang="pt-BR" sz="1200" b="0" dirty="0" smtClean="0"/>
              <a:t>($_SERVER["PHP_SELF"]);?&gt;"&gt;  </a:t>
            </a:r>
            <a:br>
              <a:rPr lang="pt-BR" sz="1200" b="0" dirty="0" smtClean="0"/>
            </a:br>
            <a:r>
              <a:rPr lang="pt-BR" sz="1200" b="0" dirty="0" smtClean="0"/>
              <a:t> 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: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text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"&gt;</a:t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E-mail: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text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email</a:t>
            </a:r>
            <a:r>
              <a:rPr lang="pt-BR" sz="1200" b="0" dirty="0" smtClean="0"/>
              <a:t>"&gt;</a:t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Website: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text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="website"&gt;</a:t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</a:t>
            </a:r>
            <a:r>
              <a:rPr lang="pt-BR" sz="1200" b="0" dirty="0" err="1" smtClean="0"/>
              <a:t>Comment</a:t>
            </a:r>
            <a:r>
              <a:rPr lang="pt-BR" sz="1200" b="0" dirty="0" smtClean="0"/>
              <a:t>: &lt;</a:t>
            </a:r>
            <a:r>
              <a:rPr lang="pt-BR" sz="1200" b="0" dirty="0" err="1" smtClean="0"/>
              <a:t>textarea</a:t>
            </a:r>
            <a:r>
              <a:rPr lang="pt-BR" sz="1200" b="0" dirty="0" smtClean="0"/>
              <a:t>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comment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rows</a:t>
            </a:r>
            <a:r>
              <a:rPr lang="pt-BR" sz="1200" b="0" dirty="0" smtClean="0"/>
              <a:t>="5" </a:t>
            </a:r>
            <a:r>
              <a:rPr lang="pt-BR" sz="1200" b="0" dirty="0" err="1" smtClean="0"/>
              <a:t>cols</a:t>
            </a:r>
            <a:r>
              <a:rPr lang="pt-BR" sz="1200" b="0" dirty="0" smtClean="0"/>
              <a:t>="40"&gt;&lt;/</a:t>
            </a:r>
            <a:r>
              <a:rPr lang="pt-BR" sz="1200" b="0" dirty="0" err="1" smtClean="0"/>
              <a:t>textarea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:</a:t>
            </a:r>
            <a:br>
              <a:rPr lang="pt-BR" sz="1200" b="0" dirty="0" smtClean="0"/>
            </a:br>
            <a:r>
              <a:rPr lang="pt-BR" sz="1200" b="0" dirty="0" smtClean="0"/>
              <a:t> 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="radio"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value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female</a:t>
            </a:r>
            <a:r>
              <a:rPr lang="pt-BR" sz="1200" b="0" dirty="0" smtClean="0"/>
              <a:t>"&gt;</a:t>
            </a:r>
            <a:r>
              <a:rPr lang="pt-BR" sz="1200" b="0" dirty="0" err="1" smtClean="0"/>
              <a:t>Female</a:t>
            </a: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 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="radio"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value</a:t>
            </a:r>
            <a:r>
              <a:rPr lang="pt-BR" sz="1200" b="0" dirty="0" smtClean="0"/>
              <a:t>="male"&gt;Male</a:t>
            </a:r>
            <a:br>
              <a:rPr lang="pt-BR" sz="1200" b="0" dirty="0" smtClean="0"/>
            </a:br>
            <a:r>
              <a:rPr lang="pt-BR" sz="1200" b="0" dirty="0" smtClean="0"/>
              <a:t> 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="radio"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value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other</a:t>
            </a:r>
            <a:r>
              <a:rPr lang="pt-BR" sz="1200" b="0" dirty="0" smtClean="0"/>
              <a:t>"&gt;</a:t>
            </a:r>
            <a:r>
              <a:rPr lang="pt-BR" sz="1200" b="0" dirty="0" err="1" smtClean="0"/>
              <a:t>Other</a:t>
            </a: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  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  &lt;input </a:t>
            </a:r>
            <a:r>
              <a:rPr lang="pt-BR" sz="1200" b="0" dirty="0" err="1" smtClean="0"/>
              <a:t>type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submit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submit</a:t>
            </a:r>
            <a:r>
              <a:rPr lang="pt-BR" sz="1200" b="0" dirty="0" smtClean="0"/>
              <a:t>" </a:t>
            </a:r>
            <a:r>
              <a:rPr lang="pt-BR" sz="1200" b="0" dirty="0" err="1" smtClean="0"/>
              <a:t>value</a:t>
            </a:r>
            <a:r>
              <a:rPr lang="pt-BR" sz="1200" b="0" dirty="0" smtClean="0"/>
              <a:t>="</a:t>
            </a:r>
            <a:r>
              <a:rPr lang="pt-BR" sz="1200" b="0" dirty="0" err="1" smtClean="0"/>
              <a:t>Submit</a:t>
            </a:r>
            <a:r>
              <a:rPr lang="pt-BR" sz="1200" b="0" dirty="0" smtClean="0"/>
              <a:t>"&gt;  </a:t>
            </a:r>
            <a:br>
              <a:rPr lang="pt-BR" sz="1200" b="0" dirty="0" smtClean="0"/>
            </a:br>
            <a:r>
              <a:rPr lang="pt-BR" sz="1200" b="0" dirty="0" smtClean="0"/>
              <a:t>&lt;/</a:t>
            </a:r>
            <a:r>
              <a:rPr lang="pt-BR" sz="1200" b="0" dirty="0" err="1" smtClean="0"/>
              <a:t>form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&lt;?</a:t>
            </a:r>
            <a:r>
              <a:rPr lang="pt-BR" sz="1200" b="0" dirty="0" err="1" smtClean="0"/>
              <a:t>php</a:t>
            </a: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"&lt;h2&gt;</a:t>
            </a:r>
            <a:r>
              <a:rPr lang="pt-BR" sz="1200" b="0" dirty="0" err="1" smtClean="0"/>
              <a:t>Your</a:t>
            </a:r>
            <a:r>
              <a:rPr lang="pt-BR" sz="1200" b="0" dirty="0" smtClean="0"/>
              <a:t> Input:&lt;/h2&gt;";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</a:t>
            </a:r>
            <a:r>
              <a:rPr lang="pt-BR" sz="1200" b="0" dirty="0" err="1" smtClean="0"/>
              <a:t>name</a:t>
            </a:r>
            <a:r>
              <a:rPr lang="pt-BR" sz="1200" b="0" dirty="0" smtClean="0"/>
              <a:t>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</a:t>
            </a:r>
            <a:r>
              <a:rPr lang="pt-BR" sz="1200" b="0" dirty="0" err="1" smtClean="0"/>
              <a:t>email</a:t>
            </a:r>
            <a:r>
              <a:rPr lang="pt-BR" sz="1200" b="0" dirty="0" smtClean="0"/>
              <a:t>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$website;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</a:t>
            </a:r>
            <a:r>
              <a:rPr lang="pt-BR" sz="1200" b="0" dirty="0" err="1" smtClean="0"/>
              <a:t>comment</a:t>
            </a:r>
            <a:r>
              <a:rPr lang="pt-BR" sz="1200" b="0" dirty="0" smtClean="0"/>
              <a:t>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"&lt;</a:t>
            </a:r>
            <a:r>
              <a:rPr lang="pt-BR" sz="1200" b="0" dirty="0" err="1" smtClean="0"/>
              <a:t>br</a:t>
            </a:r>
            <a:r>
              <a:rPr lang="pt-BR" sz="1200" b="0" dirty="0" smtClean="0"/>
              <a:t>&gt;";</a:t>
            </a:r>
            <a:br>
              <a:rPr lang="pt-BR" sz="1200" b="0" dirty="0" smtClean="0"/>
            </a:br>
            <a:r>
              <a:rPr lang="pt-BR" sz="1200" b="0" dirty="0" err="1" smtClean="0"/>
              <a:t>echo</a:t>
            </a:r>
            <a:r>
              <a:rPr lang="pt-BR" sz="1200" b="0" dirty="0" smtClean="0"/>
              <a:t> $</a:t>
            </a:r>
            <a:r>
              <a:rPr lang="pt-BR" sz="1200" b="0" dirty="0" err="1" smtClean="0"/>
              <a:t>gender</a:t>
            </a:r>
            <a:r>
              <a:rPr lang="pt-BR" sz="1200" b="0" dirty="0" smtClean="0"/>
              <a:t>;</a:t>
            </a:r>
            <a:br>
              <a:rPr lang="pt-BR" sz="1200" b="0" dirty="0" smtClean="0"/>
            </a:br>
            <a:r>
              <a:rPr lang="pt-BR" sz="1200" b="0" dirty="0" smtClean="0"/>
              <a:t>?&gt;</a:t>
            </a:r>
            <a:br>
              <a:rPr lang="pt-BR" sz="1200" b="0" dirty="0" smtClean="0"/>
            </a:br>
            <a:r>
              <a:rPr lang="pt-BR" sz="1200" b="0" dirty="0" smtClean="0"/>
              <a:t/>
            </a:r>
            <a:br>
              <a:rPr lang="pt-BR" sz="1200" b="0" dirty="0" smtClean="0"/>
            </a:br>
            <a:r>
              <a:rPr lang="pt-BR" sz="1200" b="0" dirty="0" smtClean="0"/>
              <a:t>&lt;/</a:t>
            </a:r>
            <a:r>
              <a:rPr lang="pt-BR" sz="1200" b="0" dirty="0" err="1" smtClean="0"/>
              <a:t>body</a:t>
            </a:r>
            <a:r>
              <a:rPr lang="pt-BR" sz="1200" b="0" dirty="0" smtClean="0"/>
              <a:t>&gt;</a:t>
            </a:r>
            <a:br>
              <a:rPr lang="pt-BR" sz="1200" b="0" dirty="0" smtClean="0"/>
            </a:br>
            <a:r>
              <a:rPr lang="pt-BR" sz="1200" b="0" dirty="0" smtClean="0"/>
              <a:t>&lt;/</a:t>
            </a:r>
            <a:r>
              <a:rPr lang="pt-BR" sz="1200" b="0" dirty="0" err="1" smtClean="0"/>
              <a:t>html</a:t>
            </a:r>
            <a:r>
              <a:rPr lang="pt-BR" sz="1200" b="0" dirty="0" smtClean="0"/>
              <a:t>&gt;</a:t>
            </a:r>
            <a:endParaRPr lang="pt-BR" sz="1200" b="0" dirty="0"/>
          </a:p>
        </p:txBody>
      </p:sp>
      <p:sp>
        <p:nvSpPr>
          <p:cNvPr id="5" name="Retângulo 4"/>
          <p:cNvSpPr/>
          <p:nvPr/>
        </p:nvSpPr>
        <p:spPr>
          <a:xfrm>
            <a:off x="682668" y="6047113"/>
            <a:ext cx="7346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https://www.w3schools.com/php/php_form_complete.asp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505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title"/>
          </p:nvPr>
        </p:nvSpPr>
        <p:spPr>
          <a:xfrm>
            <a:off x="685332" y="618518"/>
            <a:ext cx="7773338" cy="6215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pt-BR" sz="6000" dirty="0">
                <a:solidFill>
                  <a:srgbClr val="80BFB7"/>
                </a:solidFill>
              </a:rPr>
              <a:t>B</a:t>
            </a:r>
            <a:r>
              <a:rPr lang="en" sz="6000" dirty="0">
                <a:solidFill>
                  <a:srgbClr val="80BFB7"/>
                </a:solidFill>
              </a:rPr>
              <a:t>IBLIOGRAFIA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4294967295"/>
          </p:nvPr>
        </p:nvSpPr>
        <p:spPr>
          <a:xfrm>
            <a:off x="0" y="5576888"/>
            <a:ext cx="547688" cy="39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/>
              <a:pPr>
                <a:spcBef>
                  <a:spcPts val="0"/>
                </a:spcBef>
                <a:spcAft>
                  <a:spcPts val="0"/>
                </a:spcAft>
              </a:pPr>
              <a:t>53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75CFA833-D1AF-46D6-83E7-7D474DCF9BE4}"/>
              </a:ext>
            </a:extLst>
          </p:cNvPr>
          <p:cNvSpPr txBox="1"/>
          <p:nvPr/>
        </p:nvSpPr>
        <p:spPr>
          <a:xfrm>
            <a:off x="457200" y="2041766"/>
            <a:ext cx="547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dirty="0" smtClean="0">
                <a:solidFill>
                  <a:schemeClr val="tx1"/>
                </a:solidFill>
              </a:rPr>
              <a:t>Aulas da profa. Maria Inês </a:t>
            </a:r>
            <a:r>
              <a:rPr lang="pt-BR" dirty="0" err="1" smtClean="0">
                <a:solidFill>
                  <a:schemeClr val="tx1"/>
                </a:solidFill>
              </a:rPr>
              <a:t>Restovic</a:t>
            </a:r>
            <a:r>
              <a:rPr lang="pt-BR" dirty="0" smtClean="0">
                <a:solidFill>
                  <a:schemeClr val="tx1"/>
                </a:solidFill>
              </a:rPr>
              <a:t> da </a:t>
            </a:r>
            <a:r>
              <a:rPr lang="pt-BR" dirty="0" err="1" smtClean="0">
                <a:solidFill>
                  <a:schemeClr val="tx1"/>
                </a:solidFill>
              </a:rPr>
              <a:t>Uneb</a:t>
            </a:r>
            <a:r>
              <a:rPr lang="pt-BR" dirty="0" smtClean="0">
                <a:solidFill>
                  <a:schemeClr val="tx1"/>
                </a:solidFill>
              </a:rPr>
              <a:t> - Ba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Site do w3school, disponível em https</a:t>
            </a:r>
            <a:r>
              <a:rPr lang="pt-BR" dirty="0">
                <a:solidFill>
                  <a:schemeClr val="tx1"/>
                </a:solidFill>
              </a:rPr>
              <a:t>://www.w3schools.com</a:t>
            </a:r>
          </a:p>
        </p:txBody>
      </p:sp>
    </p:spTree>
    <p:extLst>
      <p:ext uri="{BB962C8B-B14F-4D97-AF65-F5344CB8AC3E}">
        <p14:creationId xmlns:p14="http://schemas.microsoft.com/office/powerpoint/2010/main" val="4139928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ACB82E7-B658-4823-84D1-E64FEF41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146FC56A-FCD7-4250-BFEC-A6EDA2034E6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pt-BR"/>
          </a:p>
        </p:txBody>
      </p:sp>
      <p:pic>
        <p:nvPicPr>
          <p:cNvPr id="1028" name="Picture 4" descr="Resultado de imagen para dom html">
            <a:extLst>
              <a:ext uri="{FF2B5EF4-FFF2-40B4-BE49-F238E27FC236}">
                <a16:creationId xmlns="" xmlns:a16="http://schemas.microsoft.com/office/drawing/2014/main" id="{82760599-1628-4542-A3BD-24892606B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5" y="2500876"/>
            <a:ext cx="7145708" cy="326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833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53AB3C2-5DF6-4E2E-90DE-5F1D270BB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8" y="2066469"/>
            <a:ext cx="7773339" cy="3424107"/>
          </a:xfrm>
        </p:spPr>
        <p:txBody>
          <a:bodyPr>
            <a:normAutofit/>
          </a:bodyPr>
          <a:lstStyle/>
          <a:p>
            <a:pPr marL="0" indent="0">
              <a:lnSpc>
                <a:spcPct val="93000"/>
              </a:lnSpc>
              <a:spcBef>
                <a:spcPts val="438"/>
              </a:spcBef>
              <a:buClr>
                <a:srgbClr val="FFFFFF"/>
              </a:buClr>
              <a:buSzPct val="90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b="1" dirty="0" smtClean="0">
                <a:latin typeface="Titillium Web Light" panose="020B0604020202020204" charset="0"/>
              </a:rPr>
              <a:t>Delimitadores:</a:t>
            </a:r>
          </a:p>
          <a:p>
            <a:pPr marL="0" indent="0">
              <a:lnSpc>
                <a:spcPct val="90000"/>
              </a:lnSpc>
              <a:spcBef>
                <a:spcPts val="438"/>
              </a:spcBef>
              <a:buClr>
                <a:srgbClr val="FFFFFF"/>
              </a:buClr>
              <a:buSzPct val="9000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800" dirty="0" smtClean="0">
                <a:latin typeface="Titillium Web Light" panose="020B0604020202020204" charset="0"/>
              </a:rPr>
              <a:t>O código PHP fica embutido no próprio HTML. O interpretador identifica quando um código é PHP pelas seguintes </a:t>
            </a:r>
            <a:r>
              <a:rPr lang="pt-BR" altLang="pt-BR" sz="1800" i="1" dirty="0" err="1" smtClean="0">
                <a:latin typeface="Titillium Web Light" panose="020B0604020202020204" charset="0"/>
              </a:rPr>
              <a:t>tags</a:t>
            </a:r>
            <a:r>
              <a:rPr lang="pt-BR" altLang="pt-BR" sz="1800" dirty="0" smtClean="0">
                <a:latin typeface="Titillium Web Light" panose="020B060402020202020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438"/>
              </a:spcBef>
              <a:buClr>
                <a:srgbClr val="FFFFFF"/>
              </a:buClr>
              <a:buSzPct val="90000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altLang="pt-BR" sz="1800" dirty="0" smtClean="0">
              <a:latin typeface="Titillium Web Light" panose="020B0604020202020204" charset="0"/>
            </a:endParaRPr>
          </a:p>
          <a:p>
            <a:pPr>
              <a:lnSpc>
                <a:spcPct val="90000"/>
              </a:lnSpc>
              <a:spcBef>
                <a:spcPts val="388"/>
              </a:spcBef>
              <a:buClr>
                <a:srgbClr val="FFFFFF"/>
              </a:buClr>
              <a:buSzPct val="80000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200" dirty="0" smtClean="0">
                <a:latin typeface="Courier" pitchFamily="32" charset="0"/>
              </a:rPr>
              <a:t>&lt;?</a:t>
            </a:r>
            <a:r>
              <a:rPr lang="pt-BR" altLang="pt-BR" sz="1200" dirty="0" err="1" smtClean="0">
                <a:latin typeface="Courier" pitchFamily="32" charset="0"/>
              </a:rPr>
              <a:t>php</a:t>
            </a:r>
            <a:endParaRPr lang="pt-BR" altLang="pt-BR" sz="1200" dirty="0" smtClean="0">
              <a:latin typeface="Courier" pitchFamily="32" charset="0"/>
            </a:endParaRPr>
          </a:p>
          <a:p>
            <a:pPr>
              <a:lnSpc>
                <a:spcPct val="90000"/>
              </a:lnSpc>
              <a:spcBef>
                <a:spcPts val="388"/>
              </a:spcBef>
              <a:buClr>
                <a:srgbClr val="FFFFFF"/>
              </a:buClr>
              <a:buSzPct val="80000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200" dirty="0" smtClean="0">
                <a:latin typeface="Courier" pitchFamily="32" charset="0"/>
              </a:rPr>
              <a:t>    //comandos</a:t>
            </a:r>
          </a:p>
          <a:p>
            <a:pPr>
              <a:lnSpc>
                <a:spcPct val="90000"/>
              </a:lnSpc>
              <a:spcBef>
                <a:spcPts val="388"/>
              </a:spcBef>
              <a:buClr>
                <a:srgbClr val="FFFFFF"/>
              </a:buClr>
              <a:buSzPct val="80000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altLang="pt-BR" sz="1200" dirty="0" smtClean="0">
                <a:latin typeface="Courier" pitchFamily="32" charset="0"/>
              </a:rPr>
              <a:t>?&gt;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As sentenças são finalizadas com ;</a:t>
            </a:r>
            <a:endParaRPr lang="pt-BR" sz="1800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5EE6601-7D64-4E5F-9D96-DB6D3A6C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AADA2309-09D6-4477-A7C7-38AEE581A1A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99343" y="3080913"/>
            <a:ext cx="283088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</a:rPr>
              <a:t>&lt;!DOCTYPE html&gt;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&lt;html&gt;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&lt;body&gt;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&lt;h1&gt;My first PHP page&lt;/h1&gt;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echo "Hello World!"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&lt;/body&gt;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&lt;/html&gt;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4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4767725-97C9-4AEE-B635-7C412D41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34" y="1312102"/>
            <a:ext cx="8461332" cy="1769301"/>
          </a:xfrm>
        </p:spPr>
        <p:txBody>
          <a:bodyPr>
            <a:noAutofit/>
          </a:bodyPr>
          <a:lstStyle/>
          <a:p>
            <a:r>
              <a:rPr lang="pt-BR" sz="1400" dirty="0"/>
              <a:t>PHP é sensível a </a:t>
            </a:r>
            <a:r>
              <a:rPr lang="pt-BR" sz="1400" dirty="0" smtClean="0"/>
              <a:t>MAIÚSCULAS </a:t>
            </a:r>
            <a:r>
              <a:rPr lang="pt-BR" sz="1400" dirty="0"/>
              <a:t>e </a:t>
            </a:r>
            <a:r>
              <a:rPr lang="pt-BR" sz="1400" dirty="0" smtClean="0"/>
              <a:t>minúsculas, exceto palavras reservadas (</a:t>
            </a:r>
            <a:r>
              <a:rPr lang="en-US" sz="1400" dirty="0"/>
              <a:t>if, else, while, echo, etc</a:t>
            </a:r>
            <a:r>
              <a:rPr lang="en-US" sz="1400" dirty="0" smtClean="0"/>
              <a:t>.)</a:t>
            </a:r>
            <a:endParaRPr lang="pt-BR" sz="1400" dirty="0"/>
          </a:p>
          <a:p>
            <a:r>
              <a:rPr lang="pt-BR" sz="1400" dirty="0"/>
              <a:t>O separador de comandos </a:t>
            </a:r>
            <a:r>
              <a:rPr lang="pt-BR" sz="1400" dirty="0" smtClean="0"/>
              <a:t>é </a:t>
            </a:r>
            <a:r>
              <a:rPr lang="pt-BR" sz="1400" b="1" dirty="0"/>
              <a:t>;</a:t>
            </a:r>
            <a:r>
              <a:rPr lang="pt-BR" sz="1400" dirty="0"/>
              <a:t> como em C</a:t>
            </a:r>
          </a:p>
          <a:p>
            <a:r>
              <a:rPr lang="pt-BR" sz="1400" dirty="0"/>
              <a:t>O ?&gt; equivale a um </a:t>
            </a:r>
            <a:r>
              <a:rPr lang="pt-BR" sz="1400" b="1" dirty="0"/>
              <a:t>;</a:t>
            </a:r>
          </a:p>
          <a:p>
            <a:r>
              <a:rPr lang="pt-BR" sz="1400" dirty="0"/>
              <a:t>Os comentários </a:t>
            </a:r>
            <a:r>
              <a:rPr lang="pt-BR" sz="1400" dirty="0" smtClean="0"/>
              <a:t>são </a:t>
            </a:r>
            <a:r>
              <a:rPr lang="pt-BR" sz="1400" dirty="0"/>
              <a:t>iguais ao C:  </a:t>
            </a:r>
            <a:r>
              <a:rPr lang="pt-BR" sz="1400" b="1" dirty="0"/>
              <a:t>// </a:t>
            </a:r>
            <a:r>
              <a:rPr lang="pt-BR" sz="1400" b="1" dirty="0" smtClean="0"/>
              <a:t> ou /*..muitas linhas...*/ </a:t>
            </a:r>
            <a:endParaRPr lang="pt-BR" sz="1400" b="1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93BFAA3-B6E0-41CD-A099-A0B1835C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130003"/>
            <a:ext cx="7773338" cy="1596177"/>
          </a:xfrm>
        </p:spPr>
        <p:txBody>
          <a:bodyPr/>
          <a:lstStyle/>
          <a:p>
            <a:r>
              <a:rPr lang="pt-BR" dirty="0"/>
              <a:t>Sintaxe básica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073116FB-087D-4D82-97DC-209772857C9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012511" y="3081403"/>
            <a:ext cx="568681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>
                <a:solidFill>
                  <a:schemeClr val="tx1"/>
                </a:solidFill>
              </a:rPr>
              <a:t>&lt;</a:t>
            </a:r>
            <a:r>
              <a:rPr lang="en-US" b="0" dirty="0">
                <a:solidFill>
                  <a:schemeClr val="tx1"/>
                </a:solidFill>
              </a:rPr>
              <a:t>body&gt;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rgbClr val="FF0000"/>
                </a:solidFill>
              </a:rPr>
              <a:t>&lt;?</a:t>
            </a:r>
            <a:r>
              <a:rPr lang="en-US" b="0" dirty="0" err="1">
                <a:solidFill>
                  <a:srgbClr val="FF0000"/>
                </a:solidFill>
              </a:rPr>
              <a:t>php</a:t>
            </a:r>
            <a:r>
              <a:rPr lang="en-US" b="0" dirty="0">
                <a:solidFill>
                  <a:srgbClr val="FF0000"/>
                </a:solidFill>
              </a:rPr>
              <a:t/>
            </a:r>
            <a:br>
              <a:rPr lang="en-US" b="0" dirty="0">
                <a:solidFill>
                  <a:srgbClr val="FF0000"/>
                </a:solidFill>
              </a:rPr>
            </a:br>
            <a:endParaRPr lang="en-US" b="0" dirty="0" smtClean="0">
              <a:solidFill>
                <a:srgbClr val="FF0000"/>
              </a:solidFill>
            </a:endParaRPr>
          </a:p>
          <a:p>
            <a:pPr algn="l"/>
            <a:r>
              <a:rPr lang="en-US" b="0" dirty="0" smtClean="0">
                <a:solidFill>
                  <a:schemeClr val="tx1"/>
                </a:solidFill>
              </a:rPr>
              <a:t>// </a:t>
            </a:r>
            <a:r>
              <a:rPr lang="en-US" b="0" dirty="0">
                <a:solidFill>
                  <a:schemeClr val="tx1"/>
                </a:solidFill>
              </a:rPr>
              <a:t>This is a single-line comment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/*This </a:t>
            </a:r>
            <a:r>
              <a:rPr lang="en-US" b="0" dirty="0">
                <a:solidFill>
                  <a:schemeClr val="tx1"/>
                </a:solidFill>
              </a:rPr>
              <a:t>is a multiple-lines comment block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that spans over multiple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lines*/</a:t>
            </a: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/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// You can also use comments to leave out parts of a code line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$x = 5 </a:t>
            </a:r>
            <a:r>
              <a:rPr lang="en-US" b="0" dirty="0">
                <a:solidFill>
                  <a:srgbClr val="FF0000"/>
                </a:solidFill>
              </a:rPr>
              <a:t>/* + 15 */</a:t>
            </a:r>
            <a:r>
              <a:rPr lang="en-US" b="0" dirty="0">
                <a:solidFill>
                  <a:schemeClr val="tx1"/>
                </a:solidFill>
              </a:rPr>
              <a:t> + 5;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echo $x;</a:t>
            </a:r>
            <a:br>
              <a:rPr lang="en-US" b="0" dirty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pPr algn="l"/>
            <a:r>
              <a:rPr lang="en-US" b="0" dirty="0" smtClean="0">
                <a:solidFill>
                  <a:srgbClr val="FF0000"/>
                </a:solidFill>
              </a:rPr>
              <a:t>?&gt;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&lt;/</a:t>
            </a:r>
            <a:r>
              <a:rPr lang="en-US" b="0" dirty="0">
                <a:solidFill>
                  <a:schemeClr val="tx1"/>
                </a:solidFill>
              </a:rPr>
              <a:t>body&gt;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4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4F59F6C-657F-4234-85ED-46471E7F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Comandos de </a:t>
            </a:r>
            <a:r>
              <a:rPr lang="pt-BR" dirty="0" err="1" smtClean="0"/>
              <a:t>impresão</a:t>
            </a:r>
            <a:r>
              <a:rPr lang="pt-BR" dirty="0" smtClean="0"/>
              <a:t>: </a:t>
            </a:r>
            <a:r>
              <a:rPr lang="pt-BR" b="1" dirty="0" err="1"/>
              <a:t>echo</a:t>
            </a:r>
            <a:r>
              <a:rPr lang="pt-BR" dirty="0"/>
              <a:t> e </a:t>
            </a:r>
            <a:r>
              <a:rPr lang="pt-BR" b="1" dirty="0" err="1" smtClean="0"/>
              <a:t>print</a:t>
            </a:r>
            <a:endParaRPr lang="pt-BR" b="1" dirty="0" smtClean="0"/>
          </a:p>
          <a:p>
            <a:pPr lvl="1"/>
            <a:r>
              <a:rPr lang="pt-BR" sz="2200" dirty="0" smtClean="0"/>
              <a:t>São similares, servem para saída de dados na tela</a:t>
            </a:r>
          </a:p>
          <a:p>
            <a:pPr lvl="1"/>
            <a:r>
              <a:rPr lang="pt-BR" sz="2200" dirty="0" err="1" smtClean="0"/>
              <a:t>Echo</a:t>
            </a:r>
            <a:r>
              <a:rPr lang="pt-BR" sz="2200" dirty="0" smtClean="0"/>
              <a:t> não retorna nada e </a:t>
            </a:r>
            <a:r>
              <a:rPr lang="pt-BR" sz="2200" dirty="0" err="1" smtClean="0"/>
              <a:t>print</a:t>
            </a:r>
            <a:r>
              <a:rPr lang="pt-BR" sz="2200" dirty="0" smtClean="0"/>
              <a:t> retorna 1 (pode ser usado em expressões)</a:t>
            </a:r>
          </a:p>
          <a:p>
            <a:pPr lvl="1"/>
            <a:r>
              <a:rPr lang="pt-BR" sz="2200" dirty="0" err="1" smtClean="0"/>
              <a:t>Echo</a:t>
            </a:r>
            <a:r>
              <a:rPr lang="pt-BR" sz="2200" dirty="0" smtClean="0"/>
              <a:t> pode ter vários parâmetros e </a:t>
            </a:r>
            <a:r>
              <a:rPr lang="pt-BR" sz="2200" dirty="0" err="1" smtClean="0"/>
              <a:t>print</a:t>
            </a:r>
            <a:r>
              <a:rPr lang="pt-BR" sz="2200" dirty="0" smtClean="0"/>
              <a:t> somente 1 parâmetro</a:t>
            </a:r>
          </a:p>
          <a:p>
            <a:pPr lvl="1"/>
            <a:r>
              <a:rPr lang="pt-BR" sz="2200" dirty="0" err="1" smtClean="0"/>
              <a:t>Echo</a:t>
            </a:r>
            <a:r>
              <a:rPr lang="pt-BR" sz="2200" dirty="0" smtClean="0"/>
              <a:t> é um pouco mais rápido que o </a:t>
            </a:r>
            <a:r>
              <a:rPr lang="pt-BR" sz="2200" dirty="0" err="1" smtClean="0"/>
              <a:t>print</a:t>
            </a:r>
            <a:endParaRPr lang="pt-BR" sz="2200" dirty="0"/>
          </a:p>
          <a:p>
            <a:r>
              <a:rPr lang="pt-BR" dirty="0"/>
              <a:t>Exemplo: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dirty="0">
                <a:latin typeface="Courier New" panose="02070309020205020404" pitchFamily="49" charset="0"/>
              </a:rPr>
              <a:t>echo “</a:t>
            </a:r>
            <a:r>
              <a:rPr lang="es-ES_tradnl" altLang="pt-BR" dirty="0" err="1">
                <a:latin typeface="Courier New" panose="02070309020205020404" pitchFamily="49" charset="0"/>
              </a:rPr>
              <a:t>Oi</a:t>
            </a:r>
            <a:r>
              <a:rPr lang="es-ES_tradnl" altLang="pt-BR" dirty="0">
                <a:latin typeface="Courier New" panose="02070309020205020404" pitchFamily="49" charset="0"/>
              </a:rPr>
              <a:t> mundo”;    </a:t>
            </a:r>
            <a:endParaRPr lang="es-ES_tradnl" altLang="pt-BR" dirty="0" smtClean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dirty="0">
                <a:latin typeface="Courier New" panose="02070309020205020404" pitchFamily="49" charset="0"/>
              </a:rPr>
              <a:t>e</a:t>
            </a:r>
            <a:r>
              <a:rPr lang="es-ES_tradnl" altLang="pt-BR" dirty="0" smtClean="0">
                <a:latin typeface="Courier New" panose="02070309020205020404" pitchFamily="49" charset="0"/>
              </a:rPr>
              <a:t>cho (“</a:t>
            </a:r>
            <a:r>
              <a:rPr lang="es-ES_tradnl" altLang="pt-BR" dirty="0" err="1" smtClean="0">
                <a:latin typeface="Courier New" panose="02070309020205020404" pitchFamily="49" charset="0"/>
              </a:rPr>
              <a:t>oi</a:t>
            </a:r>
            <a:r>
              <a:rPr lang="es-ES_tradnl" altLang="pt-BR" dirty="0" smtClean="0">
                <a:latin typeface="Courier New" panose="02070309020205020404" pitchFamily="49" charset="0"/>
              </a:rPr>
              <a:t> mundo”);  </a:t>
            </a:r>
            <a:endParaRPr lang="es-ES_tradnl" altLang="pt-BR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dirty="0">
                <a:latin typeface="Courier New" panose="02070309020205020404" pitchFamily="49" charset="0"/>
              </a:rPr>
              <a:t>echo “</a:t>
            </a:r>
            <a:r>
              <a:rPr lang="es-ES_tradnl" altLang="pt-BR" dirty="0" err="1">
                <a:latin typeface="Courier New" panose="02070309020205020404" pitchFamily="49" charset="0"/>
              </a:rPr>
              <a:t>Oi</a:t>
            </a:r>
            <a:r>
              <a:rPr lang="es-ES_tradnl" altLang="pt-BR" dirty="0">
                <a:latin typeface="Courier New" panose="02070309020205020404" pitchFamily="49" charset="0"/>
              </a:rPr>
              <a:t> “, “mundo”;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es-ES_tradnl" dirty="0">
              <a:latin typeface="Courier New" panose="02070309020205020404" pitchFamily="49" charset="0"/>
            </a:endParaRP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_tradnl" altLang="pt-BR" dirty="0" err="1">
                <a:latin typeface="Courier New" panose="02070309020205020404" pitchFamily="49" charset="0"/>
              </a:rPr>
              <a:t>print</a:t>
            </a:r>
            <a:r>
              <a:rPr lang="es-ES_tradnl" altLang="pt-BR" dirty="0">
                <a:latin typeface="Courier New" panose="02070309020205020404" pitchFamily="49" charset="0"/>
              </a:rPr>
              <a:t> “</a:t>
            </a:r>
            <a:r>
              <a:rPr lang="es-ES_tradnl" altLang="pt-BR" dirty="0" err="1">
                <a:latin typeface="Courier New" panose="02070309020205020404" pitchFamily="49" charset="0"/>
              </a:rPr>
              <a:t>Oi</a:t>
            </a:r>
            <a:r>
              <a:rPr lang="es-ES_tradnl" altLang="pt-BR" dirty="0">
                <a:latin typeface="Courier New" panose="02070309020205020404" pitchFamily="49" charset="0"/>
              </a:rPr>
              <a:t> mundo”;</a:t>
            </a:r>
          </a:p>
          <a:p>
            <a:pPr marL="1073150" lvl="1" indent="-357188">
              <a:lnSpc>
                <a:spcPct val="80000"/>
              </a:lnSpc>
              <a:buNone/>
            </a:pPr>
            <a:r>
              <a:rPr lang="es-ES" altLang="pt-BR" dirty="0" err="1">
                <a:latin typeface="Courier New" panose="02070309020205020404" pitchFamily="49" charset="0"/>
              </a:rPr>
              <a:t>print</a:t>
            </a:r>
            <a:r>
              <a:rPr lang="es-ES" altLang="pt-BR" dirty="0">
                <a:latin typeface="Courier New" panose="02070309020205020404" pitchFamily="49" charset="0"/>
              </a:rPr>
              <a:t>  “</a:t>
            </a:r>
            <a:r>
              <a:rPr lang="es-ES" altLang="pt-BR" dirty="0" err="1">
                <a:latin typeface="Courier New" panose="02070309020205020404" pitchFamily="49" charset="0"/>
              </a:rPr>
              <a:t>Oi</a:t>
            </a:r>
            <a:r>
              <a:rPr lang="es-ES" altLang="pt-BR" dirty="0">
                <a:latin typeface="Courier New" panose="02070309020205020404" pitchFamily="49" charset="0"/>
              </a:rPr>
              <a:t> “ . “mundo”;</a:t>
            </a:r>
          </a:p>
          <a:p>
            <a:pPr marL="1073150" lvl="1" indent="-357188">
              <a:lnSpc>
                <a:spcPct val="80000"/>
              </a:lnSpc>
              <a:buNone/>
            </a:pPr>
            <a:endParaRPr lang="pt-BR" dirty="0" smtClean="0"/>
          </a:p>
          <a:p>
            <a:pPr marL="1073150" lvl="1" indent="-357188">
              <a:lnSpc>
                <a:spcPct val="8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O . é o operador de concatenação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CD8A2D-B31F-422E-B9EB-D2EF44EB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de impressão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B514003-02FA-463C-911F-CEC04262220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92850"/>
            <a:ext cx="547688" cy="5254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pt-BR" smtClean="0"/>
              <a:pPr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AFEBBAE4-6941-4A11-9356-5C07C963B649}"/>
              </a:ext>
            </a:extLst>
          </p:cNvPr>
          <p:cNvSpPr/>
          <p:nvPr/>
        </p:nvSpPr>
        <p:spPr>
          <a:xfrm>
            <a:off x="6412989" y="3779437"/>
            <a:ext cx="1710778" cy="645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echo</a:t>
            </a:r>
            <a:r>
              <a:rPr lang="pt-BR" dirty="0"/>
              <a:t>: mostra varias cadeias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069F6459-DBA8-4788-BE97-C82238CAB2E7}"/>
              </a:ext>
            </a:extLst>
          </p:cNvPr>
          <p:cNvSpPr/>
          <p:nvPr/>
        </p:nvSpPr>
        <p:spPr>
          <a:xfrm>
            <a:off x="6412989" y="4768018"/>
            <a:ext cx="1710778" cy="645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print: mostra uma cadeia</a:t>
            </a:r>
          </a:p>
        </p:txBody>
      </p:sp>
    </p:spTree>
    <p:extLst>
      <p:ext uri="{BB962C8B-B14F-4D97-AF65-F5344CB8AC3E}">
        <p14:creationId xmlns:p14="http://schemas.microsoft.com/office/powerpoint/2010/main" val="2899032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9F7461ACD029428A0EFF1944ABF9AD" ma:contentTypeVersion="2" ma:contentTypeDescription="Crie um novo documento." ma:contentTypeScope="" ma:versionID="66fc016fff7f2b03515cbc26f97b6702">
  <xsd:schema xmlns:xsd="http://www.w3.org/2001/XMLSchema" xmlns:xs="http://www.w3.org/2001/XMLSchema" xmlns:p="http://schemas.microsoft.com/office/2006/metadata/properties" xmlns:ns2="0cd23042-5060-4d6f-85a2-7e049bc89ca7" targetNamespace="http://schemas.microsoft.com/office/2006/metadata/properties" ma:root="true" ma:fieldsID="4920f8921e7779da59416dc87ab838b0" ns2:_="">
    <xsd:import namespace="0cd23042-5060-4d6f-85a2-7e049bc8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3042-5060-4d6f-85a2-7e049bc89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D10AB2-95CB-4979-BDEE-8705686417D0}"/>
</file>

<file path=customXml/itemProps2.xml><?xml version="1.0" encoding="utf-8"?>
<ds:datastoreItem xmlns:ds="http://schemas.openxmlformats.org/officeDocument/2006/customXml" ds:itemID="{CA82125B-A508-4BDF-9330-C2FD81B815B8}"/>
</file>

<file path=customXml/itemProps3.xml><?xml version="1.0" encoding="utf-8"?>
<ds:datastoreItem xmlns:ds="http://schemas.openxmlformats.org/officeDocument/2006/customXml" ds:itemID="{86C7E703-89AD-438B-9367-0B89D74990EE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31129</TotalTime>
  <Words>2516</Words>
  <Application>Microsoft Office PowerPoint</Application>
  <PresentationFormat>Apresentação na tela (4:3)</PresentationFormat>
  <Paragraphs>593</Paragraphs>
  <Slides>53</Slides>
  <Notes>2</Notes>
  <HiddenSlides>6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66" baseType="lpstr">
      <vt:lpstr>ＭＳ Ｐゴシック</vt:lpstr>
      <vt:lpstr>Arial</vt:lpstr>
      <vt:lpstr>Comic Sans MS</vt:lpstr>
      <vt:lpstr>Consolas</vt:lpstr>
      <vt:lpstr>Courier</vt:lpstr>
      <vt:lpstr>Courier New</vt:lpstr>
      <vt:lpstr>Times</vt:lpstr>
      <vt:lpstr>Times New Roman</vt:lpstr>
      <vt:lpstr>Titillium Web Light</vt:lpstr>
      <vt:lpstr>Tw Cen MT</vt:lpstr>
      <vt:lpstr>Verdana</vt:lpstr>
      <vt:lpstr>Wingdings</vt:lpstr>
      <vt:lpstr>Gotícula</vt:lpstr>
      <vt:lpstr>Apresentação do PowerPoint</vt:lpstr>
      <vt:lpstr>Objetivo</vt:lpstr>
      <vt:lpstr>PHP -Personal Hypertext Preprocessor</vt:lpstr>
      <vt:lpstr>Ambiente de Programação</vt:lpstr>
      <vt:lpstr>HTML e DOM</vt:lpstr>
      <vt:lpstr>DOM</vt:lpstr>
      <vt:lpstr>Sintaxe básica</vt:lpstr>
      <vt:lpstr>Sintaxe básica</vt:lpstr>
      <vt:lpstr>Comandos de impressão</vt:lpstr>
      <vt:lpstr>Variáveis</vt:lpstr>
      <vt:lpstr>Comandos de impressão (2)</vt:lpstr>
      <vt:lpstr>Exemplo (1)</vt:lpstr>
      <vt:lpstr>Variáveis(2)</vt:lpstr>
      <vt:lpstr>Escopo de Variáveis</vt:lpstr>
      <vt:lpstr>Escopo de Variáveis (2)</vt:lpstr>
      <vt:lpstr>Variáveis super globais</vt:lpstr>
      <vt:lpstr>Funções do tipo String</vt:lpstr>
      <vt:lpstr>Funções do tipo String</vt:lpstr>
      <vt:lpstr>Constantes</vt:lpstr>
      <vt:lpstr>Operadores aritméticos</vt:lpstr>
      <vt:lpstr>Operadores de atribuição</vt:lpstr>
      <vt:lpstr>Operadores de comparação</vt:lpstr>
      <vt:lpstr>Operadores de incremento/decremento</vt:lpstr>
      <vt:lpstr>Operadores lógicos</vt:lpstr>
      <vt:lpstr>Operadores de Strings</vt:lpstr>
      <vt:lpstr>Operadores de Arrays</vt:lpstr>
      <vt:lpstr>Estruturas de Controle</vt:lpstr>
      <vt:lpstr>Exemplo de if-else e switch</vt:lpstr>
      <vt:lpstr>Exemplo de loops</vt:lpstr>
      <vt:lpstr>Funções </vt:lpstr>
      <vt:lpstr>Funções (2)</vt:lpstr>
      <vt:lpstr>Funções com parâmetro default</vt:lpstr>
      <vt:lpstr>Arrays</vt:lpstr>
      <vt:lpstr>Index Arrays</vt:lpstr>
      <vt:lpstr>Associative Arrays</vt:lpstr>
      <vt:lpstr>Ordenação de Arrays</vt:lpstr>
      <vt:lpstr>Include / Require</vt:lpstr>
      <vt:lpstr>Executando um arquivo Php</vt:lpstr>
      <vt:lpstr>Praticando um pouco...</vt:lpstr>
      <vt:lpstr>Voltando ao nosso ambiente de programação</vt:lpstr>
      <vt:lpstr>Formulários</vt:lpstr>
      <vt:lpstr>Formulários (2)</vt:lpstr>
      <vt:lpstr>Formulários (3)</vt:lpstr>
      <vt:lpstr>Formulários (4)</vt:lpstr>
      <vt:lpstr>Métodos GET x POST</vt:lpstr>
      <vt:lpstr>Quando usar GET?</vt:lpstr>
      <vt:lpstr>Quando usar POST?</vt:lpstr>
      <vt:lpstr>Exercício</vt:lpstr>
      <vt:lpstr>Enviando dados a partir do formulário (2)</vt:lpstr>
      <vt:lpstr>Recomendações de Segurança</vt:lpstr>
      <vt:lpstr>Função genérica para seguir as recomendações de segurança</vt:lpstr>
      <vt:lpstr>Código completo</vt:lpstr>
      <vt:lpstr>BIBLIOGRAFIA</vt:lpstr>
    </vt:vector>
  </TitlesOfParts>
  <Company>ATLAS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models with ATL</dc:title>
  <dc:subject>The ATLAS Transformation Language</dc:subject>
  <dc:creator>Frédéric Jouault</dc:creator>
  <cp:lastModifiedBy>ANA</cp:lastModifiedBy>
  <cp:revision>967</cp:revision>
  <dcterms:created xsi:type="dcterms:W3CDTF">2000-01-20T14:21:25Z</dcterms:created>
  <dcterms:modified xsi:type="dcterms:W3CDTF">2022-04-25T10:38:28Z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0x010100BF9F7461ACD029428A0EFF1944ABF9AD</vt:lpwstr>
  </property>
</Properties>
</file>