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0" r:id="rId1"/>
  </p:sldMasterIdLst>
  <p:notesMasterIdLst>
    <p:notesMasterId r:id="rId17"/>
  </p:notesMasterIdLst>
  <p:handoutMasterIdLst>
    <p:handoutMasterId r:id="rId18"/>
  </p:handoutMasterIdLst>
  <p:sldIdLst>
    <p:sldId id="279" r:id="rId2"/>
    <p:sldId id="325" r:id="rId3"/>
    <p:sldId id="326" r:id="rId4"/>
    <p:sldId id="327" r:id="rId5"/>
    <p:sldId id="333" r:id="rId6"/>
    <p:sldId id="328" r:id="rId7"/>
    <p:sldId id="329" r:id="rId8"/>
    <p:sldId id="330" r:id="rId9"/>
    <p:sldId id="295" r:id="rId10"/>
    <p:sldId id="331" r:id="rId11"/>
    <p:sldId id="317" r:id="rId12"/>
    <p:sldId id="332" r:id="rId13"/>
    <p:sldId id="318" r:id="rId14"/>
    <p:sldId id="320" r:id="rId15"/>
    <p:sldId id="314" r:id="rId16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42"/>
    <a:srgbClr val="4D4D4D"/>
    <a:srgbClr val="333399"/>
    <a:srgbClr val="DDDDDD"/>
    <a:srgbClr val="FFFF00"/>
    <a:srgbClr val="C7E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11" autoAdjust="0"/>
    <p:restoredTop sz="98718" autoAdjust="0"/>
  </p:normalViewPr>
  <p:slideViewPr>
    <p:cSldViewPr snapToGrid="0">
      <p:cViewPr varScale="1">
        <p:scale>
          <a:sx n="76" d="100"/>
          <a:sy n="76" d="100"/>
        </p:scale>
        <p:origin x="1002" y="60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72" y="64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35" d="100"/>
          <a:sy n="35" d="100"/>
        </p:scale>
        <p:origin x="-2304" y="-84"/>
      </p:cViewPr>
      <p:guideLst>
        <p:guide orient="horz" pos="3024"/>
        <p:guide pos="23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</a:defRPr>
            </a:lvl1pPr>
          </a:lstStyle>
          <a:p>
            <a:endParaRPr lang="de-DE"/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855" y="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itchFamily="34" charset="0"/>
              </a:defRPr>
            </a:lvl1pPr>
          </a:lstStyle>
          <a:p>
            <a:endParaRPr lang="de-DE"/>
          </a:p>
        </p:txBody>
      </p:sp>
      <p:sp>
        <p:nvSpPr>
          <p:cNvPr id="360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14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</a:defRPr>
            </a:lvl1pPr>
          </a:lstStyle>
          <a:p>
            <a:endParaRPr lang="de-DE"/>
          </a:p>
        </p:txBody>
      </p:sp>
      <p:sp>
        <p:nvSpPr>
          <p:cNvPr id="360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855" y="912114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itchFamily="34" charset="0"/>
              </a:defRPr>
            </a:lvl1pPr>
          </a:lstStyle>
          <a:p>
            <a:r>
              <a:rPr lang="de-DE" dirty="0" smtClean="0"/>
              <a:t>5</a:t>
            </a:r>
            <a:fld id="{93A626B3-0719-4D4E-A710-0341D9EF326B}" type="slidenum">
              <a:rPr lang="de-DE" smtClean="0"/>
              <a:pPr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6639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855" y="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135" y="4560570"/>
            <a:ext cx="536493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14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855" y="912114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BE994BB6-6B02-4C61-9EA4-ACE48FACA544}" type="slidenum">
              <a:rPr lang="de-DE"/>
              <a:pPr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0258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8021AB-EDAB-45B0-B7FE-222C211362FC}" type="slidenum">
              <a:rPr lang="de-DE"/>
              <a:pPr/>
              <a:t>1</a:t>
            </a:fld>
            <a:endParaRPr lang="de-DE"/>
          </a:p>
        </p:txBody>
      </p:sp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386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xmlns="" id="{AD235541-534C-4264-8546-86B58F644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F68FD8E-E6F7-4024-997B-D917C77685AA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10</a:t>
            </a:fld>
            <a:endParaRPr lang="en-US" altLang="pt-BR" sz="1300"/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xmlns="" id="{9782E263-AF5F-43A0-BA67-E069D9C00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760" tIns="47880" rIns="95760" bIns="47880" anchor="b"/>
          <a:lstStyle>
            <a:lvl1pPr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fld id="{65252B71-B7CA-4B66-AE57-A4F21CE2FA5C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10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xmlns="" id="{4027ED88-C351-49F7-9BDD-160F84C93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1913" cy="36020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xmlns="" id="{D3852801-2524-413A-88D7-DC2D90FC38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44948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xmlns="" id="{AD235541-534C-4264-8546-86B58F644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F68FD8E-E6F7-4024-997B-D917C77685AA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11</a:t>
            </a:fld>
            <a:endParaRPr lang="en-US" altLang="pt-BR" sz="1300"/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xmlns="" id="{9782E263-AF5F-43A0-BA67-E069D9C00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760" tIns="47880" rIns="95760" bIns="47880" anchor="b"/>
          <a:lstStyle>
            <a:lvl1pPr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fld id="{65252B71-B7CA-4B66-AE57-A4F21CE2FA5C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11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xmlns="" id="{4027ED88-C351-49F7-9BDD-160F84C93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1913" cy="36020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xmlns="" id="{D3852801-2524-413A-88D7-DC2D90FC38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95564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xmlns="" id="{AD235541-534C-4264-8546-86B58F644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F68FD8E-E6F7-4024-997B-D917C77685AA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12</a:t>
            </a:fld>
            <a:endParaRPr lang="en-US" altLang="pt-BR" sz="1300"/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xmlns="" id="{9782E263-AF5F-43A0-BA67-E069D9C00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760" tIns="47880" rIns="95760" bIns="47880" anchor="b"/>
          <a:lstStyle>
            <a:lvl1pPr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fld id="{65252B71-B7CA-4B66-AE57-A4F21CE2FA5C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12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xmlns="" id="{4027ED88-C351-49F7-9BDD-160F84C93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1913" cy="36020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xmlns="" id="{D3852801-2524-413A-88D7-DC2D90FC38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59637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xmlns="" id="{AD235541-534C-4264-8546-86B58F644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F68FD8E-E6F7-4024-997B-D917C77685AA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13</a:t>
            </a:fld>
            <a:endParaRPr lang="en-US" altLang="pt-BR" sz="1300"/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xmlns="" id="{9782E263-AF5F-43A0-BA67-E069D9C00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760" tIns="47880" rIns="95760" bIns="47880" anchor="b"/>
          <a:lstStyle>
            <a:lvl1pPr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fld id="{65252B71-B7CA-4B66-AE57-A4F21CE2FA5C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13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xmlns="" id="{4027ED88-C351-49F7-9BDD-160F84C93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1913" cy="36020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xmlns="" id="{D3852801-2524-413A-88D7-DC2D90FC38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74727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397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xmlns="" id="{AD235541-534C-4264-8546-86B58F644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F68FD8E-E6F7-4024-997B-D917C77685AA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</a:t>
            </a:fld>
            <a:endParaRPr lang="en-US" altLang="pt-BR" sz="1300"/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xmlns="" id="{9782E263-AF5F-43A0-BA67-E069D9C00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760" tIns="47880" rIns="95760" bIns="47880" anchor="b"/>
          <a:lstStyle>
            <a:lvl1pPr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fld id="{65252B71-B7CA-4B66-AE57-A4F21CE2FA5C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2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xmlns="" id="{4027ED88-C351-49F7-9BDD-160F84C93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1913" cy="36020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xmlns="" id="{D3852801-2524-413A-88D7-DC2D90FC38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28565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xmlns="" id="{AD235541-534C-4264-8546-86B58F644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F68FD8E-E6F7-4024-997B-D917C77685AA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</a:t>
            </a:fld>
            <a:endParaRPr lang="en-US" altLang="pt-BR" sz="1300"/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xmlns="" id="{9782E263-AF5F-43A0-BA67-E069D9C00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760" tIns="47880" rIns="95760" bIns="47880" anchor="b"/>
          <a:lstStyle>
            <a:lvl1pPr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fld id="{65252B71-B7CA-4B66-AE57-A4F21CE2FA5C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3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xmlns="" id="{4027ED88-C351-49F7-9BDD-160F84C93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1913" cy="36020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xmlns="" id="{D3852801-2524-413A-88D7-DC2D90FC38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39511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xmlns="" id="{AD235541-534C-4264-8546-86B58F644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F68FD8E-E6F7-4024-997B-D917C77685AA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</a:t>
            </a:fld>
            <a:endParaRPr lang="en-US" altLang="pt-BR" sz="1300"/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xmlns="" id="{9782E263-AF5F-43A0-BA67-E069D9C00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760" tIns="47880" rIns="95760" bIns="47880" anchor="b"/>
          <a:lstStyle>
            <a:lvl1pPr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fld id="{65252B71-B7CA-4B66-AE57-A4F21CE2FA5C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4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xmlns="" id="{4027ED88-C351-49F7-9BDD-160F84C93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1913" cy="36020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xmlns="" id="{D3852801-2524-413A-88D7-DC2D90FC38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70786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xmlns="" id="{AD235541-534C-4264-8546-86B58F644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F68FD8E-E6F7-4024-997B-D917C77685AA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5</a:t>
            </a:fld>
            <a:endParaRPr lang="en-US" altLang="pt-BR" sz="1300"/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xmlns="" id="{9782E263-AF5F-43A0-BA67-E069D9C00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760" tIns="47880" rIns="95760" bIns="47880" anchor="b"/>
          <a:lstStyle>
            <a:lvl1pPr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fld id="{65252B71-B7CA-4B66-AE57-A4F21CE2FA5C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5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xmlns="" id="{4027ED88-C351-49F7-9BDD-160F84C93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1913" cy="36020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xmlns="" id="{D3852801-2524-413A-88D7-DC2D90FC38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28857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xmlns="" id="{AD235541-534C-4264-8546-86B58F644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F68FD8E-E6F7-4024-997B-D917C77685AA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</a:t>
            </a:fld>
            <a:endParaRPr lang="en-US" altLang="pt-BR" sz="1300"/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xmlns="" id="{9782E263-AF5F-43A0-BA67-E069D9C00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760" tIns="47880" rIns="95760" bIns="47880" anchor="b"/>
          <a:lstStyle>
            <a:lvl1pPr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fld id="{65252B71-B7CA-4B66-AE57-A4F21CE2FA5C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6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xmlns="" id="{4027ED88-C351-49F7-9BDD-160F84C93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1913" cy="36020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xmlns="" id="{D3852801-2524-413A-88D7-DC2D90FC38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66462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xmlns="" id="{AD235541-534C-4264-8546-86B58F644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F68FD8E-E6F7-4024-997B-D917C77685AA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7</a:t>
            </a:fld>
            <a:endParaRPr lang="en-US" altLang="pt-BR" sz="1300"/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xmlns="" id="{9782E263-AF5F-43A0-BA67-E069D9C00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760" tIns="47880" rIns="95760" bIns="47880" anchor="b"/>
          <a:lstStyle>
            <a:lvl1pPr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fld id="{65252B71-B7CA-4B66-AE57-A4F21CE2FA5C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7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xmlns="" id="{4027ED88-C351-49F7-9BDD-160F84C93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1913" cy="36020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xmlns="" id="{D3852801-2524-413A-88D7-DC2D90FC38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30295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xmlns="" id="{AD235541-534C-4264-8546-86B58F644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F68FD8E-E6F7-4024-997B-D917C77685AA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8</a:t>
            </a:fld>
            <a:endParaRPr lang="en-US" altLang="pt-BR" sz="1300"/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xmlns="" id="{9782E263-AF5F-43A0-BA67-E069D9C00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760" tIns="47880" rIns="95760" bIns="47880" anchor="b"/>
          <a:lstStyle>
            <a:lvl1pPr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fld id="{65252B71-B7CA-4B66-AE57-A4F21CE2FA5C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8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xmlns="" id="{4027ED88-C351-49F7-9BDD-160F84C93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1913" cy="36020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xmlns="" id="{D3852801-2524-413A-88D7-DC2D90FC38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99330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xmlns="" id="{AD235541-534C-4264-8546-86B58F644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F68FD8E-E6F7-4024-997B-D917C77685AA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9</a:t>
            </a:fld>
            <a:endParaRPr lang="en-US" altLang="pt-BR" sz="1300"/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xmlns="" id="{9782E263-AF5F-43A0-BA67-E069D9C00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760" tIns="47880" rIns="95760" bIns="47880" anchor="b"/>
          <a:lstStyle>
            <a:lvl1pPr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fld id="{65252B71-B7CA-4B66-AE57-A4F21CE2FA5C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9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xmlns="" id="{4027ED88-C351-49F7-9BDD-160F84C93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1913" cy="36020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xmlns="" id="{D3852801-2524-413A-88D7-DC2D90FC38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56045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05/05/2021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33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05/05/2021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48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05/05/2021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761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05/05/2021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5704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05/05/2021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258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05/05/2021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708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05/05/2021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100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05/05/2021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082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05/05/2021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868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3249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05/05/2021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2183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05/05/2021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71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05/05/2021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03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05/05/2021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30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05/05/2021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25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05/05/2021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28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05/05/2021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45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05/05/2021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27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E95B4F5-8203-4E46-903D-C693D652404B}" type="datetimeFigureOut">
              <a:rPr lang="pt-BR" smtClean="0"/>
              <a:pPr/>
              <a:t>05/05/2021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ext Box 42"/>
          <p:cNvSpPr txBox="1">
            <a:spLocks noChangeArrowheads="1"/>
          </p:cNvSpPr>
          <p:nvPr userDrawn="1"/>
        </p:nvSpPr>
        <p:spPr bwMode="auto">
          <a:xfrm>
            <a:off x="0" y="6584950"/>
            <a:ext cx="9144000" cy="304800"/>
          </a:xfrm>
          <a:prstGeom prst="rect">
            <a:avLst/>
          </a:prstGeom>
          <a:solidFill>
            <a:srgbClr val="C7E3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dirty="0">
              <a:solidFill>
                <a:srgbClr val="000042"/>
              </a:solidFill>
            </a:endParaRPr>
          </a:p>
        </p:txBody>
      </p:sp>
      <p:sp>
        <p:nvSpPr>
          <p:cNvPr id="9" name="Line 26"/>
          <p:cNvSpPr>
            <a:spLocks noChangeShapeType="1"/>
          </p:cNvSpPr>
          <p:nvPr userDrawn="1"/>
        </p:nvSpPr>
        <p:spPr bwMode="auto">
          <a:xfrm>
            <a:off x="152400" y="249238"/>
            <a:ext cx="89916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0" y="-14288"/>
            <a:ext cx="9144000" cy="274638"/>
          </a:xfrm>
          <a:prstGeom prst="rect">
            <a:avLst/>
          </a:prstGeom>
          <a:solidFill>
            <a:srgbClr val="C7E3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200" dirty="0">
              <a:solidFill>
                <a:srgbClr val="000066"/>
              </a:solidFill>
            </a:endParaRPr>
          </a:p>
        </p:txBody>
      </p:sp>
      <p:sp>
        <p:nvSpPr>
          <p:cNvPr id="11" name="Rectangle 39"/>
          <p:cNvSpPr>
            <a:spLocks noChangeArrowheads="1"/>
          </p:cNvSpPr>
          <p:nvPr userDrawn="1"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78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63" r:id="rId19"/>
    <p:sldLayoutId id="2147483664" r:id="rId2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a.fonts@unifacs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napatriciamagalhaes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hp/php_includes.as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81" name="Rectangle 5"/>
          <p:cNvSpPr>
            <a:spLocks noChangeArrowheads="1"/>
          </p:cNvSpPr>
          <p:nvPr/>
        </p:nvSpPr>
        <p:spPr bwMode="auto">
          <a:xfrm>
            <a:off x="4572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endParaRPr lang="en-US" sz="5800" dirty="0">
              <a:latin typeface="Verdana" pitchFamily="34" charset="0"/>
            </a:endParaRPr>
          </a:p>
          <a:p>
            <a:r>
              <a:rPr lang="en-US" sz="3600" dirty="0" err="1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Desenvolvimento</a:t>
            </a:r>
            <a:r>
              <a:rPr lang="en-US" sz="3600" dirty="0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 </a:t>
            </a:r>
            <a:r>
              <a:rPr lang="en-US" sz="3600" dirty="0" err="1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Sistemas</a:t>
            </a:r>
            <a:r>
              <a:rPr lang="en-US" sz="3600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Web</a:t>
            </a:r>
            <a:endParaRPr lang="en-US" sz="3600" dirty="0" smtClean="0">
              <a:solidFill>
                <a:srgbClr val="6699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sz="3600" dirty="0" smtClean="0">
              <a:solidFill>
                <a:srgbClr val="6699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Cookies e </a:t>
            </a:r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Sessão</a:t>
            </a:r>
            <a:endParaRPr lang="en-US" sz="2400" dirty="0" smtClean="0">
              <a:solidFill>
                <a:srgbClr val="00004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r"/>
            <a:endParaRPr lang="en-US" sz="2800" dirty="0" smtClean="0">
              <a:solidFill>
                <a:srgbClr val="00004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Profa</a:t>
            </a:r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Dra</a:t>
            </a:r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Ana </a:t>
            </a:r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Patrícia</a:t>
            </a:r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F. M. </a:t>
            </a:r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Mascarenhas</a:t>
            </a:r>
            <a:endParaRPr lang="en-US" sz="2400" dirty="0" smtClean="0">
              <a:solidFill>
                <a:srgbClr val="00004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sz="2400" dirty="0">
              <a:solidFill>
                <a:srgbClr val="00004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3"/>
              </a:rPr>
              <a:t>ana.fonts@unifacs.br</a:t>
            </a:r>
            <a:endParaRPr lang="en-US" sz="2400" dirty="0" smtClean="0">
              <a:solidFill>
                <a:srgbClr val="00004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4"/>
              </a:rPr>
              <a:t>anapatriciamagalhaes@gmail.com</a:t>
            </a:r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2400" dirty="0">
              <a:solidFill>
                <a:srgbClr val="000042"/>
              </a:solidFill>
            </a:endParaRPr>
          </a:p>
          <a:p>
            <a:pPr algn="r"/>
            <a:r>
              <a:rPr lang="en-US" sz="4400" dirty="0">
                <a:solidFill>
                  <a:schemeClr val="tx1"/>
                </a:solidFill>
              </a:rPr>
              <a:t/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rgbClr val="00004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5840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dirty="0" smtClean="0"/>
              <a:t>Uma seção se inicia com o comando </a:t>
            </a:r>
            <a:r>
              <a:rPr lang="en-US" dirty="0" err="1" smtClean="0">
                <a:solidFill>
                  <a:srgbClr val="FF0000"/>
                </a:solidFill>
              </a:rPr>
              <a:t>session_start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  <a:endParaRPr lang="en-US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dirty="0" smtClean="0"/>
              <a:t>Variáveis de sessão são armazenadas na variável </a:t>
            </a:r>
            <a:r>
              <a:rPr lang="pt-BR" dirty="0" err="1" smtClean="0"/>
              <a:t>super</a:t>
            </a:r>
            <a:r>
              <a:rPr lang="pt-BR" dirty="0" smtClean="0"/>
              <a:t> global </a:t>
            </a:r>
            <a:r>
              <a:rPr lang="en-US" dirty="0" smtClean="0">
                <a:solidFill>
                  <a:srgbClr val="FF0000"/>
                </a:solidFill>
              </a:rPr>
              <a:t>$_SESSION</a:t>
            </a:r>
            <a:r>
              <a:rPr lang="en-US" dirty="0"/>
              <a:t>,</a:t>
            </a:r>
            <a:r>
              <a:rPr lang="en-US" dirty="0" smtClean="0"/>
              <a:t> um array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33515"/>
          </a:xfrm>
        </p:spPr>
        <p:txBody>
          <a:bodyPr/>
          <a:lstStyle/>
          <a:p>
            <a:r>
              <a:rPr lang="pt-BR" dirty="0" smtClean="0"/>
              <a:t>Iniciando uma sessão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847595" y="3241740"/>
            <a:ext cx="4572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pt-BR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pt-BR" sz="12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// Start </a:t>
            </a:r>
            <a:r>
              <a:rPr lang="pt-BR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pt-BR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session</a:t>
            </a:r>
            <a:r>
              <a:rPr lang="pt-BR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pt-BR" sz="1200" b="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BR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session_start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pt-BR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sz="12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pt-BR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pt-BR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pt-BR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/>
              <a:t/>
            </a:r>
            <a:br>
              <a:rPr lang="pt-BR" sz="1200" dirty="0"/>
            </a:br>
            <a:r>
              <a:rPr lang="pt-BR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pt-BR" sz="12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// Set </a:t>
            </a:r>
            <a:r>
              <a:rPr lang="pt-BR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session</a:t>
            </a:r>
            <a:r>
              <a:rPr lang="pt-BR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variables</a:t>
            </a:r>
            <a:r>
              <a:rPr lang="pt-BR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pt-BR" sz="1200" b="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DAA520"/>
                </a:solidFill>
                <a:latin typeface="consolas" panose="020B0609020204030204" pitchFamily="49" charset="0"/>
              </a:rPr>
              <a:t>$_SESSION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favcolor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] = </a:t>
            </a:r>
            <a:r>
              <a:rPr lang="pt-BR" sz="1200" b="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“</a:t>
            </a:r>
            <a:r>
              <a:rPr lang="pt-BR" sz="1200" b="0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yellow</a:t>
            </a:r>
            <a:r>
              <a:rPr lang="pt-BR" sz="1200" b="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sz="12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DAA520"/>
                </a:solidFill>
                <a:latin typeface="consolas" panose="020B0609020204030204" pitchFamily="49" charset="0"/>
              </a:rPr>
              <a:t>$_SESSION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favanimal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] = </a:t>
            </a:r>
            <a:r>
              <a:rPr lang="pt-BR" sz="1200" b="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“</a:t>
            </a:r>
            <a:r>
              <a:rPr lang="pt-BR" sz="1200" b="0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dog</a:t>
            </a:r>
            <a:r>
              <a:rPr lang="pt-BR" sz="1200" b="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sz="12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Session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variables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 are set."</a:t>
            </a:r>
            <a: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pt-BR" sz="12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/>
              <a:t/>
            </a:r>
            <a:br>
              <a:rPr lang="pt-BR" sz="1200" dirty="0"/>
            </a:br>
            <a:r>
              <a:rPr lang="pt-BR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pt-BR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sz="12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pt-BR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  <p:sp>
        <p:nvSpPr>
          <p:cNvPr id="5" name="Texto explicativo retangular 4"/>
          <p:cNvSpPr/>
          <p:nvPr/>
        </p:nvSpPr>
        <p:spPr>
          <a:xfrm>
            <a:off x="4158642" y="3806246"/>
            <a:ext cx="4697260" cy="845300"/>
          </a:xfrm>
          <a:prstGeom prst="wedgeRectCallout">
            <a:avLst>
              <a:gd name="adj1" fmla="val -87766"/>
              <a:gd name="adj2" fmla="val -55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Início da sessão</a:t>
            </a:r>
          </a:p>
          <a:p>
            <a:pPr algn="ctr"/>
            <a:r>
              <a:rPr lang="pt-BR" dirty="0" smtClean="0"/>
              <a:t>Deve ser a primeira coisa do documento, antes das </a:t>
            </a:r>
            <a:r>
              <a:rPr lang="pt-BR" dirty="0" err="1" smtClean="0"/>
              <a:t>tags</a:t>
            </a:r>
            <a:r>
              <a:rPr lang="pt-BR" dirty="0" smtClean="0"/>
              <a:t> UML</a:t>
            </a:r>
            <a:endParaRPr lang="pt-BR" dirty="0"/>
          </a:p>
        </p:txBody>
      </p:sp>
      <p:sp>
        <p:nvSpPr>
          <p:cNvPr id="6" name="Texto explicativo retangular 5"/>
          <p:cNvSpPr/>
          <p:nvPr/>
        </p:nvSpPr>
        <p:spPr>
          <a:xfrm>
            <a:off x="4349663" y="4934684"/>
            <a:ext cx="2536521" cy="342899"/>
          </a:xfrm>
          <a:prstGeom prst="wedgeRectCallout">
            <a:avLst>
              <a:gd name="adj1" fmla="val -71203"/>
              <a:gd name="adj2" fmla="val 73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Criação de variáveis de sessão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645004" y="5817450"/>
            <a:ext cx="5379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Crie um arquivo chamado Pagina1.php e coloque esse código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39576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0384" y="354409"/>
            <a:ext cx="7773338" cy="1596177"/>
          </a:xfrm>
        </p:spPr>
        <p:txBody>
          <a:bodyPr/>
          <a:lstStyle/>
          <a:p>
            <a:r>
              <a:rPr lang="pt-BR" dirty="0" smtClean="0"/>
              <a:t>Recuperando o valor armazenado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19413" y="185720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pt-BR" b="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pt-BR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session_start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r>
              <a:rPr lang="pt-BR" dirty="0"/>
              <a:t/>
            </a:r>
            <a:br>
              <a:rPr lang="pt-BR" dirty="0"/>
            </a:br>
            <a:r>
              <a:rPr lang="pt-BR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pt-BR" b="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dirty="0"/>
              <a:t/>
            </a:r>
            <a:br>
              <a:rPr lang="pt-BR" dirty="0"/>
            </a:br>
            <a:r>
              <a:rPr lang="pt-BR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dirty="0"/>
              <a:t/>
            </a:r>
            <a:br>
              <a:rPr lang="pt-BR" dirty="0"/>
            </a:br>
            <a:r>
              <a:rPr lang="pt-BR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pt-BR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b="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pt-BR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pt-BR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session</a:t>
            </a:r>
            <a:r>
              <a:rPr lang="pt-BR" b="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variables</a:t>
            </a:r>
            <a:r>
              <a:rPr lang="pt-BR" b="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that</a:t>
            </a:r>
            <a:r>
              <a:rPr lang="pt-BR" b="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were</a:t>
            </a:r>
            <a:r>
              <a:rPr lang="pt-BR" b="0" dirty="0">
                <a:solidFill>
                  <a:srgbClr val="008000"/>
                </a:solidFill>
                <a:latin typeface="consolas" panose="020B0609020204030204" pitchFamily="49" charset="0"/>
              </a:rPr>
              <a:t> set </a:t>
            </a:r>
            <a:r>
              <a:rPr lang="pt-BR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on</a:t>
            </a:r>
            <a:r>
              <a:rPr lang="pt-BR" b="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previous</a:t>
            </a:r>
            <a:r>
              <a:rPr lang="pt-BR" b="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page</a:t>
            </a:r>
            <a:r>
              <a:rPr lang="pt-BR" b="0" dirty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pt-BR" b="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Favorite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 color </a:t>
            </a:r>
            <a:r>
              <a:rPr lang="pt-BR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is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 "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 . </a:t>
            </a:r>
            <a:r>
              <a:rPr lang="pt-BR" b="0" dirty="0">
                <a:solidFill>
                  <a:srgbClr val="DAA520"/>
                </a:solidFill>
                <a:latin typeface="consolas" panose="020B0609020204030204" pitchFamily="49" charset="0"/>
              </a:rPr>
              <a:t>$_SESSION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favcolor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] . 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".&lt;</a:t>
            </a:r>
            <a:r>
              <a:rPr lang="pt-BR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&gt;"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Favorite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 animal </a:t>
            </a:r>
            <a:r>
              <a:rPr lang="pt-BR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is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 "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 . </a:t>
            </a:r>
            <a:r>
              <a:rPr lang="pt-BR" b="0" dirty="0">
                <a:solidFill>
                  <a:srgbClr val="DAA520"/>
                </a:solidFill>
                <a:latin typeface="consolas" panose="020B0609020204030204" pitchFamily="49" charset="0"/>
              </a:rPr>
              <a:t>$_SESSION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favanimal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] . 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"."</a:t>
            </a:r>
            <a: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pt-BR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pt-BR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pt-BR" dirty="0"/>
              <a:t/>
            </a:r>
            <a:br>
              <a:rPr lang="pt-BR" dirty="0"/>
            </a:br>
            <a:r>
              <a:rPr lang="pt-BR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  <p:sp>
        <p:nvSpPr>
          <p:cNvPr id="6" name="Texto explicativo retangular 5"/>
          <p:cNvSpPr/>
          <p:nvPr/>
        </p:nvSpPr>
        <p:spPr>
          <a:xfrm>
            <a:off x="4446740" y="4321479"/>
            <a:ext cx="3720230" cy="612648"/>
          </a:xfrm>
          <a:prstGeom prst="wedgeRectCallout">
            <a:avLst>
              <a:gd name="adj1" fmla="val -59217"/>
              <a:gd name="adj2" fmla="val 5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 valor é recuperado a partir do </a:t>
            </a:r>
            <a:r>
              <a:rPr lang="pt-BR" dirty="0" err="1" smtClean="0"/>
              <a:t>array</a:t>
            </a:r>
            <a:r>
              <a:rPr lang="pt-BR" dirty="0" smtClean="0"/>
              <a:t> $_SESSION</a:t>
            </a:r>
            <a:endParaRPr lang="pt-BR" dirty="0"/>
          </a:p>
        </p:txBody>
      </p:sp>
      <p:sp>
        <p:nvSpPr>
          <p:cNvPr id="7" name="Texto explicativo retangular 6"/>
          <p:cNvSpPr/>
          <p:nvPr/>
        </p:nvSpPr>
        <p:spPr>
          <a:xfrm>
            <a:off x="2586625" y="1950586"/>
            <a:ext cx="3720230" cy="612648"/>
          </a:xfrm>
          <a:prstGeom prst="wedgeRectCallout">
            <a:avLst>
              <a:gd name="adj1" fmla="val -59217"/>
              <a:gd name="adj2" fmla="val 5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 função </a:t>
            </a:r>
            <a:r>
              <a:rPr lang="pt-BR" dirty="0" err="1" smtClean="0"/>
              <a:t>session_start</a:t>
            </a:r>
            <a:r>
              <a:rPr lang="pt-BR" dirty="0" smtClean="0"/>
              <a:t>()  continua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0889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Modificando o valor de uma variável de sessão</a:t>
            </a:r>
            <a:endParaRPr lang="pt-BR" dirty="0"/>
          </a:p>
        </p:txBody>
      </p:sp>
      <p:sp>
        <p:nvSpPr>
          <p:cNvPr id="6" name="Texto explicativo retangular 5"/>
          <p:cNvSpPr/>
          <p:nvPr/>
        </p:nvSpPr>
        <p:spPr>
          <a:xfrm>
            <a:off x="4146116" y="4133588"/>
            <a:ext cx="3720230" cy="612648"/>
          </a:xfrm>
          <a:prstGeom prst="wedgeRectCallout">
            <a:avLst>
              <a:gd name="adj1" fmla="val -59217"/>
              <a:gd name="adj2" fmla="val 5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Apenas reescreva a variável</a:t>
            </a:r>
            <a:endParaRPr lang="pt-BR" dirty="0"/>
          </a:p>
        </p:txBody>
      </p:sp>
      <p:sp>
        <p:nvSpPr>
          <p:cNvPr id="7" name="Texto explicativo retangular 6"/>
          <p:cNvSpPr/>
          <p:nvPr/>
        </p:nvSpPr>
        <p:spPr>
          <a:xfrm>
            <a:off x="2486416" y="2230881"/>
            <a:ext cx="3720230" cy="612648"/>
          </a:xfrm>
          <a:prstGeom prst="wedgeRectCallout">
            <a:avLst>
              <a:gd name="adj1" fmla="val -59217"/>
              <a:gd name="adj2" fmla="val 5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 função </a:t>
            </a:r>
            <a:r>
              <a:rPr lang="pt-BR" dirty="0" err="1" smtClean="0"/>
              <a:t>session_start</a:t>
            </a:r>
            <a:r>
              <a:rPr lang="pt-BR" dirty="0" smtClean="0"/>
              <a:t>()  continua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300625" y="2160326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session_start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latin typeface="consolas" panose="020B0609020204030204" pitchFamily="49" charset="0"/>
              </a:rPr>
              <a:t>// to change a session variable, just overwrite it</a:t>
            </a:r>
            <a:br>
              <a:rPr lang="en-US" b="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AA520"/>
                </a:solidFill>
                <a:latin typeface="consolas" panose="020B0609020204030204" pitchFamily="49" charset="0"/>
              </a:rPr>
              <a:t>$_SESSION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favcolor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] = 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"yellow"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print_r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AA520"/>
                </a:solidFill>
                <a:latin typeface="consolas" panose="020B0609020204030204" pitchFamily="49" charset="0"/>
              </a:rPr>
              <a:t>$_SESSION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97755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9518" y="1417638"/>
            <a:ext cx="8229600" cy="704589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dirty="0" smtClean="0"/>
              <a:t>Para remover e destruir todas as variáveis utiliza-se as funções </a:t>
            </a:r>
            <a:r>
              <a:rPr lang="pt-BR" dirty="0" err="1" smtClean="0">
                <a:solidFill>
                  <a:srgbClr val="FF0000"/>
                </a:solidFill>
              </a:rPr>
              <a:t>session_unset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e </a:t>
            </a:r>
            <a:r>
              <a:rPr lang="pt-BR" dirty="0" err="1" smtClean="0">
                <a:solidFill>
                  <a:srgbClr val="FF0000"/>
                </a:solidFill>
              </a:rPr>
              <a:t>session_destroy</a:t>
            </a:r>
            <a:r>
              <a:rPr lang="pt-BR" dirty="0" smtClean="0"/>
              <a:t>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799120"/>
          </a:xfrm>
        </p:spPr>
        <p:txBody>
          <a:bodyPr/>
          <a:lstStyle/>
          <a:p>
            <a:r>
              <a:rPr lang="pt-BR" dirty="0" smtClean="0"/>
              <a:t>Destruindo uma sessão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57200" y="2305636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session_start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latin typeface="consolas" panose="020B0609020204030204" pitchFamily="49" charset="0"/>
              </a:rPr>
              <a:t>// remove all session variables</a:t>
            </a:r>
            <a:br>
              <a:rPr lang="en-US" b="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session_unset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latin typeface="consolas" panose="020B0609020204030204" pitchFamily="49" charset="0"/>
              </a:rPr>
              <a:t>// destroy the session</a:t>
            </a:r>
            <a:br>
              <a:rPr lang="en-US" b="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session_destroy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"All session variables are now removed, and the session is destroyed."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93541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23303" y="1117600"/>
            <a:ext cx="8229600" cy="1615639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sz="2000" dirty="0" smtClean="0"/>
              <a:t>Vamos supor que estamos construindo um formulário de cadastro de clientes para uma livraria. Nesse cadastro inicialmente recebemos os dados básicos do cliente. Quando selecionarmos “Próximo” , vamos receber os dados do endereço do cliente e novamente quando selecionamos “Próximo” recebemos os dados do cartão de crédito do cliente. Contudo queremos apresentar o nome do cliente e o </a:t>
            </a:r>
            <a:r>
              <a:rPr lang="pt-BR" sz="2000" dirty="0" err="1" smtClean="0"/>
              <a:t>cpf</a:t>
            </a:r>
            <a:r>
              <a:rPr lang="pt-BR" sz="2000" dirty="0" smtClean="0"/>
              <a:t> em cada uma dos formulários. Nesse caso usaremos sessão.</a:t>
            </a:r>
            <a:endParaRPr lang="pt-BR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37103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03" y="2733239"/>
            <a:ext cx="4896311" cy="2643187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>
            <a:off x="3063418" y="3303648"/>
            <a:ext cx="432147" cy="4133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538" y="3303648"/>
            <a:ext cx="4979262" cy="162833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467" y="5245901"/>
            <a:ext cx="4452702" cy="1572096"/>
          </a:xfrm>
          <a:prstGeom prst="rect">
            <a:avLst/>
          </a:prstGeom>
        </p:spPr>
      </p:pic>
      <p:sp>
        <p:nvSpPr>
          <p:cNvPr id="12" name="Seta para baixo 11"/>
          <p:cNvSpPr/>
          <p:nvPr/>
        </p:nvSpPr>
        <p:spPr>
          <a:xfrm>
            <a:off x="5019614" y="4812598"/>
            <a:ext cx="365186" cy="4198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319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pt-BR" sz="6000" dirty="0">
                <a:solidFill>
                  <a:srgbClr val="80BFB7"/>
                </a:solidFill>
              </a:rPr>
              <a:t>B</a:t>
            </a:r>
            <a:r>
              <a:rPr lang="en" sz="6000" dirty="0">
                <a:solidFill>
                  <a:srgbClr val="80BFB7"/>
                </a:solidFill>
              </a:rPr>
              <a:t>IBLIOGRAFIA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4294967295"/>
          </p:nvPr>
        </p:nvSpPr>
        <p:spPr>
          <a:xfrm>
            <a:off x="0" y="5576888"/>
            <a:ext cx="547688" cy="393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/>
              <a:pPr>
                <a:spcBef>
                  <a:spcPts val="0"/>
                </a:spcBef>
                <a:spcAft>
                  <a:spcPts val="0"/>
                </a:spcAft>
              </a:pPr>
              <a:t>15</a:t>
            </a:fld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75CFA833-D1AF-46D6-83E7-7D474DCF9BE4}"/>
              </a:ext>
            </a:extLst>
          </p:cNvPr>
          <p:cNvSpPr txBox="1"/>
          <p:nvPr/>
        </p:nvSpPr>
        <p:spPr>
          <a:xfrm>
            <a:off x="700714" y="2016714"/>
            <a:ext cx="7290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>
                <a:hlinkClick r:id="rId3"/>
              </a:rPr>
              <a:t>https://www.w3schools.com/php/php_includes.asp</a:t>
            </a:r>
            <a:endParaRPr lang="pt-BR" dirty="0">
              <a:solidFill>
                <a:schemeClr val="tx1"/>
              </a:solidFill>
            </a:endParaRPr>
          </a:p>
          <a:p>
            <a:pPr algn="l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928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02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dirty="0" smtClean="0"/>
              <a:t>Cookies são geralmente utilizados para identificar usuários</a:t>
            </a:r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dirty="0" smtClean="0"/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dirty="0" smtClean="0"/>
              <a:t>Trata-se de um pequeno arquivo que o servidor coloca no computador do usuário</a:t>
            </a:r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dirty="0" smtClean="0"/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dirty="0" smtClean="0"/>
              <a:t>Cada vez que o mesmo computador solicitar uma página do servidor ele envia também o cookie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721767"/>
          </a:xfrm>
        </p:spPr>
        <p:txBody>
          <a:bodyPr/>
          <a:lstStyle/>
          <a:p>
            <a:r>
              <a:rPr lang="pt-BR" dirty="0" smtClean="0"/>
              <a:t>O que é um Cookie?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7195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02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dirty="0" smtClean="0"/>
              <a:t>O PHP possibilita a criação através da função </a:t>
            </a:r>
            <a:r>
              <a:rPr lang="pt-BR" dirty="0" err="1" smtClean="0"/>
              <a:t>setCookie</a:t>
            </a:r>
            <a:r>
              <a:rPr lang="pt-BR" dirty="0" smtClean="0"/>
              <a:t>()</a:t>
            </a:r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dirty="0" smtClean="0"/>
          </a:p>
          <a:p>
            <a:pPr marL="0" indent="0" algn="ctr"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None/>
            </a:pPr>
            <a:r>
              <a:rPr lang="en-US" sz="2000" b="1" dirty="0" err="1"/>
              <a:t>setcookie</a:t>
            </a:r>
            <a:r>
              <a:rPr lang="en-US" sz="2000" b="1" dirty="0"/>
              <a:t>(</a:t>
            </a:r>
            <a:r>
              <a:rPr lang="en-US" sz="2000" b="1" i="1" dirty="0"/>
              <a:t>name, value, expire, path, domain, secure, </a:t>
            </a:r>
            <a:r>
              <a:rPr lang="en-US" sz="2000" b="1" i="1" dirty="0" err="1"/>
              <a:t>httponly</a:t>
            </a:r>
            <a:r>
              <a:rPr lang="en-US" sz="2000" b="1" dirty="0"/>
              <a:t>);</a:t>
            </a:r>
            <a:endParaRPr lang="pt-BR" sz="2000" b="1" dirty="0"/>
          </a:p>
          <a:p>
            <a:pPr lvl="2"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</a:pPr>
            <a:r>
              <a:rPr lang="pt-BR" sz="1800" dirty="0" smtClean="0"/>
              <a:t>Path, caminho do servidor para qual o cookie está disponível. Se colocar / fica disponível para todo o domínio</a:t>
            </a:r>
          </a:p>
          <a:p>
            <a:pPr lvl="2"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</a:pPr>
            <a:r>
              <a:rPr lang="pt-BR" sz="1800" dirty="0" smtClean="0"/>
              <a:t>Domain, domínio em que o cookie está ativo, não acessa domínio anterior</a:t>
            </a:r>
          </a:p>
          <a:p>
            <a:pPr lvl="2"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</a:pPr>
            <a:r>
              <a:rPr lang="pt-BR" sz="1800" dirty="0" err="1" smtClean="0"/>
              <a:t>Secure</a:t>
            </a:r>
            <a:r>
              <a:rPr lang="pt-BR" sz="1800" dirty="0" smtClean="0"/>
              <a:t> (</a:t>
            </a:r>
            <a:r>
              <a:rPr lang="pt-BR" sz="1800" dirty="0" err="1" smtClean="0"/>
              <a:t>true</a:t>
            </a:r>
            <a:r>
              <a:rPr lang="pt-BR" sz="1800" dirty="0" smtClean="0"/>
              <a:t>) </a:t>
            </a:r>
            <a:r>
              <a:rPr lang="pt-BR" sz="1800" dirty="0" err="1" smtClean="0"/>
              <a:t>so</a:t>
            </a:r>
            <a:r>
              <a:rPr lang="pt-BR" sz="1800" dirty="0" smtClean="0"/>
              <a:t> envia cookie se a conexão for segura </a:t>
            </a:r>
            <a:r>
              <a:rPr lang="pt-BR" sz="1800" dirty="0" err="1" smtClean="0"/>
              <a:t>https</a:t>
            </a:r>
            <a:endParaRPr lang="pt-BR" sz="1800" dirty="0" smtClean="0"/>
          </a:p>
          <a:p>
            <a:pPr lvl="2"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</a:pPr>
            <a:r>
              <a:rPr lang="pt-BR" sz="1800" dirty="0" err="1" smtClean="0"/>
              <a:t>Httponly</a:t>
            </a:r>
            <a:r>
              <a:rPr lang="pt-BR" sz="1800" dirty="0" smtClean="0"/>
              <a:t> (</a:t>
            </a:r>
            <a:r>
              <a:rPr lang="pt-BR" sz="1800" dirty="0" err="1" smtClean="0"/>
              <a:t>true</a:t>
            </a:r>
            <a:r>
              <a:rPr lang="pt-BR" sz="1800" dirty="0" smtClean="0"/>
              <a:t>) indica que o cookie </a:t>
            </a:r>
            <a:r>
              <a:rPr lang="pt-BR" sz="1800" dirty="0" err="1" smtClean="0"/>
              <a:t>so</a:t>
            </a:r>
            <a:r>
              <a:rPr lang="pt-BR" sz="1800" dirty="0" smtClean="0"/>
              <a:t> pode ser lido/acessado pela conexão </a:t>
            </a:r>
            <a:r>
              <a:rPr lang="pt-BR" sz="1800" dirty="0" err="1" smtClean="0"/>
              <a:t>http</a:t>
            </a:r>
            <a:r>
              <a:rPr lang="pt-BR" sz="1800" dirty="0" smtClean="0"/>
              <a:t>, não pode por </a:t>
            </a:r>
            <a:r>
              <a:rPr lang="pt-BR" sz="1800" dirty="0" err="1" smtClean="0"/>
              <a:t>javascript</a:t>
            </a:r>
            <a:r>
              <a:rPr lang="pt-BR" sz="1800" dirty="0" smtClean="0"/>
              <a:t>, por exemplo. </a:t>
            </a:r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dirty="0" smtClean="0"/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dirty="0" smtClean="0"/>
              <a:t>O parâmetro </a:t>
            </a:r>
            <a:r>
              <a:rPr lang="pt-BR" i="1" dirty="0" err="1" smtClean="0"/>
              <a:t>name</a:t>
            </a:r>
            <a:r>
              <a:rPr lang="pt-BR" dirty="0" smtClean="0"/>
              <a:t> é obrigatório, os demais são opcionais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981682"/>
          </a:xfrm>
        </p:spPr>
        <p:txBody>
          <a:bodyPr/>
          <a:lstStyle/>
          <a:p>
            <a:r>
              <a:rPr lang="pt-BR" dirty="0" smtClean="0"/>
              <a:t>Criando Cookies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591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44619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 de Cookie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06887" y="1479334"/>
            <a:ext cx="55177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sz="12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cookie_name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"user"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cookie_value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"John Doe"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setcookie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($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cookie_name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, $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cookie_value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, time() + (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86400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30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"/"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// 86400 = 1 day</a:t>
            </a:r>
            <a:b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sz="12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sz="1200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isset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DAA520"/>
                </a:solidFill>
                <a:latin typeface="consolas" panose="020B0609020204030204" pitchFamily="49" charset="0"/>
              </a:rPr>
              <a:t>$_COOKIE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[$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cookie_name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])) {</a:t>
            </a:r>
            <a:b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    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"Cookie named '"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. $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cookie_name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. 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"' is not set!"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b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    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"Cookie '"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. $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cookie_name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. 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"' is set!&lt;</a:t>
            </a:r>
            <a:r>
              <a:rPr lang="en-US" sz="12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&gt;"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    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"Value is: 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. </a:t>
            </a:r>
            <a:r>
              <a:rPr lang="en-US" sz="1200" b="0" dirty="0">
                <a:solidFill>
                  <a:srgbClr val="DAA520"/>
                </a:solidFill>
                <a:latin typeface="consolas" panose="020B0609020204030204" pitchFamily="49" charset="0"/>
              </a:rPr>
              <a:t>$_COOKIE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[$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cookie_name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strong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Note: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/strong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You might have to reload the page to see the value of the cookie.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  <p:sp>
        <p:nvSpPr>
          <p:cNvPr id="6" name="Texto explicativo retangular 5"/>
          <p:cNvSpPr/>
          <p:nvPr/>
        </p:nvSpPr>
        <p:spPr>
          <a:xfrm>
            <a:off x="4402899" y="1479334"/>
            <a:ext cx="4402898" cy="1639647"/>
          </a:xfrm>
          <a:prstGeom prst="wedgeRectCallout">
            <a:avLst>
              <a:gd name="adj1" fmla="val -52114"/>
              <a:gd name="adj2" fmla="val 11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Criamos um cookie chamado “</a:t>
            </a:r>
            <a:r>
              <a:rPr lang="pt-BR" dirty="0" err="1" smtClean="0"/>
              <a:t>user</a:t>
            </a:r>
            <a:r>
              <a:rPr lang="pt-BR" dirty="0" smtClean="0"/>
              <a:t>” cujo conteúdo é “John Doe”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Este cookie estará disponível por 30 dias 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Estará disponível para todo o site “/” Se quiser limitar a uma subpasta, coloca-se a subpasta.</a:t>
            </a:r>
            <a:endParaRPr lang="pt-BR" dirty="0"/>
          </a:p>
        </p:txBody>
      </p:sp>
      <p:sp>
        <p:nvSpPr>
          <p:cNvPr id="7" name="Texto explicativo retangular 6"/>
          <p:cNvSpPr/>
          <p:nvPr/>
        </p:nvSpPr>
        <p:spPr>
          <a:xfrm>
            <a:off x="5657590" y="3272644"/>
            <a:ext cx="3148207" cy="1639647"/>
          </a:xfrm>
          <a:prstGeom prst="wedgeRectCallout">
            <a:avLst>
              <a:gd name="adj1" fmla="val -63255"/>
              <a:gd name="adj2" fmla="val -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 função </a:t>
            </a:r>
            <a:r>
              <a:rPr lang="pt-BR" dirty="0" err="1" smtClean="0"/>
              <a:t>isset</a:t>
            </a:r>
            <a:r>
              <a:rPr lang="pt-BR" dirty="0" smtClean="0"/>
              <a:t>() verifica se o cookie está </a:t>
            </a:r>
            <a:r>
              <a:rPr lang="pt-BR" dirty="0" err="1" smtClean="0"/>
              <a:t>setado</a:t>
            </a:r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A variável </a:t>
            </a:r>
            <a:r>
              <a:rPr lang="pt-BR" dirty="0" err="1" smtClean="0"/>
              <a:t>super</a:t>
            </a:r>
            <a:r>
              <a:rPr lang="pt-BR" dirty="0" smtClean="0"/>
              <a:t> global $_COOKIE é um </a:t>
            </a:r>
            <a:r>
              <a:rPr lang="pt-BR" dirty="0" err="1" smtClean="0"/>
              <a:t>array</a:t>
            </a:r>
            <a:r>
              <a:rPr lang="pt-BR" dirty="0" smtClean="0"/>
              <a:t>  que guarda os cookies criados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101079" y="5912285"/>
            <a:ext cx="5234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Vamos criar um arquivo e colocar esse código para testar!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7672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02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dirty="0" smtClean="0"/>
              <a:t>No navegador acessar </a:t>
            </a:r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dirty="0" smtClean="0"/>
              <a:t>Configurações</a:t>
            </a:r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dirty="0" smtClean="0"/>
              <a:t>Privacidade e Segurança</a:t>
            </a:r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dirty="0" smtClean="0"/>
              <a:t>Cookies e dados do site</a:t>
            </a:r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dirty="0" smtClean="0"/>
              <a:t>Ver todos os cookies e dados do site</a:t>
            </a:r>
          </a:p>
          <a:p>
            <a:pPr lvl="1"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dirty="0" smtClean="0"/>
              <a:t>No nosso caso procurar em </a:t>
            </a:r>
            <a:r>
              <a:rPr lang="pt-BR" dirty="0" err="1" smtClean="0"/>
              <a:t>localhost</a:t>
            </a:r>
            <a:endParaRPr lang="pt-BR" dirty="0" smtClean="0"/>
          </a:p>
          <a:p>
            <a:pPr lvl="1"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dirty="0" smtClean="0"/>
              <a:t>No caso de um site, procurar pelo domínio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96715"/>
          </a:xfrm>
        </p:spPr>
        <p:txBody>
          <a:bodyPr/>
          <a:lstStyle/>
          <a:p>
            <a:r>
              <a:rPr lang="pt-BR" dirty="0" smtClean="0"/>
              <a:t>Como ver nosso cookie?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7271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54640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Modificando o valor de um Cookie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39874" y="1695747"/>
            <a:ext cx="551771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sz="12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b="0" dirty="0"/>
              <a:t>$</a:t>
            </a:r>
            <a:r>
              <a:rPr lang="en-US" sz="1200" b="0" dirty="0" err="1"/>
              <a:t>cookie_name</a:t>
            </a:r>
            <a:r>
              <a:rPr lang="en-US" sz="1200" b="0" dirty="0"/>
              <a:t> = "user";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dirty="0"/>
              <a:t>$</a:t>
            </a:r>
            <a:r>
              <a:rPr lang="en-US" sz="1200" b="0" dirty="0" err="1"/>
              <a:t>cookie_value</a:t>
            </a:r>
            <a:r>
              <a:rPr lang="en-US" sz="1200" b="0" dirty="0"/>
              <a:t> = "Alex Porter</a:t>
            </a:r>
            <a:r>
              <a:rPr lang="en-US" sz="1200" b="0" dirty="0" smtClean="0"/>
              <a:t>";</a:t>
            </a:r>
          </a:p>
          <a:p>
            <a:pPr algn="l"/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200" b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setcookie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($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cookie_name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, $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cookie_value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, time() + (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86400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30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"/"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// 86400 = 1 day</a:t>
            </a:r>
            <a:b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sz="12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sz="1200" b="0" dirty="0" err="1">
                <a:solidFill>
                  <a:srgbClr val="0000CD"/>
                </a:solidFill>
                <a:latin typeface="consolas" panose="020B0609020204030204" pitchFamily="49" charset="0"/>
              </a:rPr>
              <a:t>isset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DAA520"/>
                </a:solidFill>
                <a:latin typeface="consolas" panose="020B0609020204030204" pitchFamily="49" charset="0"/>
              </a:rPr>
              <a:t>$_COOKIE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[$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cookie_name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])) {</a:t>
            </a:r>
            <a:b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    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"Cookie named '"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. $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cookie_name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. 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"' is not set!"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b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    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"Cookie '"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. $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cookie_name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. 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"' is set!&lt;</a:t>
            </a:r>
            <a:r>
              <a:rPr lang="en-US" sz="1200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&gt;"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    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"Value is: 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. </a:t>
            </a:r>
            <a:r>
              <a:rPr lang="en-US" sz="1200" b="0" dirty="0">
                <a:solidFill>
                  <a:srgbClr val="DAA520"/>
                </a:solidFill>
                <a:latin typeface="consolas" panose="020B0609020204030204" pitchFamily="49" charset="0"/>
              </a:rPr>
              <a:t>$_COOKIE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[$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cookie_name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strong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Note: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/strong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 You might have to reload the page to see the value of the cookie.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sz="1200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sz="1200" dirty="0"/>
          </a:p>
        </p:txBody>
      </p:sp>
      <p:sp>
        <p:nvSpPr>
          <p:cNvPr id="6" name="Texto explicativo retangular 5"/>
          <p:cNvSpPr/>
          <p:nvPr/>
        </p:nvSpPr>
        <p:spPr>
          <a:xfrm>
            <a:off x="4402899" y="1479334"/>
            <a:ext cx="4402898" cy="1639647"/>
          </a:xfrm>
          <a:prstGeom prst="wedgeRectCallout">
            <a:avLst>
              <a:gd name="adj1" fmla="val -52114"/>
              <a:gd name="adj2" fmla="val 11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Para modificar o valor do cookie apenas atualize-o novamente usando o </a:t>
            </a:r>
            <a:r>
              <a:rPr lang="pt-BR" dirty="0" err="1" smtClean="0"/>
              <a:t>setcookie</a:t>
            </a:r>
            <a:r>
              <a:rPr lang="pt-BR" dirty="0" smtClean="0"/>
              <a:t>()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56708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Apagando um Cookie</a:t>
            </a:r>
            <a:endParaRPr lang="pt-BR" dirty="0"/>
          </a:p>
        </p:txBody>
      </p:sp>
      <p:sp>
        <p:nvSpPr>
          <p:cNvPr id="6" name="Texto explicativo retangular 5"/>
          <p:cNvSpPr/>
          <p:nvPr/>
        </p:nvSpPr>
        <p:spPr>
          <a:xfrm>
            <a:off x="5273458" y="2115031"/>
            <a:ext cx="3701440" cy="778482"/>
          </a:xfrm>
          <a:prstGeom prst="wedgeRectCallout">
            <a:avLst>
              <a:gd name="adj1" fmla="val -76818"/>
              <a:gd name="adj2" fmla="val 57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Para apagar um cookie, utilize a função set com uma data antiga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56575" y="2200406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latin typeface="consolas" panose="020B0609020204030204" pitchFamily="49" charset="0"/>
              </a:rPr>
              <a:t>// set the expiration date to one hour ago</a:t>
            </a:r>
            <a:br>
              <a:rPr lang="en-US" b="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setcookie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, time() - 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3600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"Cookie 'user' is deleted."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16871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Checando se o cookie está habilitado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756991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setcookie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test_cookie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, time() + 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3600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'/'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(count(</a:t>
            </a:r>
            <a:r>
              <a:rPr lang="en-US" b="0" dirty="0">
                <a:solidFill>
                  <a:srgbClr val="DAA520"/>
                </a:solidFill>
                <a:latin typeface="consolas" panose="020B0609020204030204" pitchFamily="49" charset="0"/>
              </a:rPr>
              <a:t>$_COOKIE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) &gt; </a:t>
            </a: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 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"Cookies are enabled."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 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"Cookies are disabled."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76284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02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dirty="0" smtClean="0"/>
              <a:t>Quando usamos um site o servidor não sabe quem nós somos. Enviamos uma requisição, recebemos um retorno e acabou, o </a:t>
            </a:r>
            <a:r>
              <a:rPr lang="pt-BR" dirty="0" err="1" smtClean="0"/>
              <a:t>http</a:t>
            </a:r>
            <a:r>
              <a:rPr lang="pt-BR" dirty="0" smtClean="0"/>
              <a:t> não mantém o estado da transação.</a:t>
            </a:r>
            <a:endParaRPr lang="pt-BR" dirty="0"/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dirty="0" smtClean="0"/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dirty="0" smtClean="0"/>
              <a:t>Sessão é um mecanismo que possibilita guardar valores de uma página para outra.</a:t>
            </a:r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dirty="0" smtClean="0"/>
              <a:t>Diferente do cookie, a informação não fica armazenada no computador.</a:t>
            </a:r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dirty="0" smtClean="0"/>
              <a:t>Por default a informação fica guardada até o usuário fechar o browser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834501"/>
          </a:xfrm>
        </p:spPr>
        <p:txBody>
          <a:bodyPr/>
          <a:lstStyle/>
          <a:p>
            <a:r>
              <a:rPr lang="pt-BR" dirty="0" smtClean="0"/>
              <a:t>Uso de Sessão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04667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F9F7461ACD029428A0EFF1944ABF9AD" ma:contentTypeVersion="2" ma:contentTypeDescription="Crie um novo documento." ma:contentTypeScope="" ma:versionID="66fc016fff7f2b03515cbc26f97b6702">
  <xsd:schema xmlns:xsd="http://www.w3.org/2001/XMLSchema" xmlns:xs="http://www.w3.org/2001/XMLSchema" xmlns:p="http://schemas.microsoft.com/office/2006/metadata/properties" xmlns:ns2="0cd23042-5060-4d6f-85a2-7e049bc89ca7" targetNamespace="http://schemas.microsoft.com/office/2006/metadata/properties" ma:root="true" ma:fieldsID="4920f8921e7779da59416dc87ab838b0" ns2:_="">
    <xsd:import namespace="0cd23042-5060-4d6f-85a2-7e049bc89c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d23042-5060-4d6f-85a2-7e049bc89c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7CDCDF-E23C-4A4E-844B-F0EEFF965BA9}"/>
</file>

<file path=customXml/itemProps2.xml><?xml version="1.0" encoding="utf-8"?>
<ds:datastoreItem xmlns:ds="http://schemas.openxmlformats.org/officeDocument/2006/customXml" ds:itemID="{4435AFD0-2248-4029-B043-4035A00D2955}"/>
</file>

<file path=customXml/itemProps3.xml><?xml version="1.0" encoding="utf-8"?>
<ds:datastoreItem xmlns:ds="http://schemas.openxmlformats.org/officeDocument/2006/customXml" ds:itemID="{B2A9B01F-41EC-4847-943B-BADEC0FA0C87}"/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30661</TotalTime>
  <Words>633</Words>
  <Application>Microsoft Office PowerPoint</Application>
  <PresentationFormat>Apresentação na tela (4:3)</PresentationFormat>
  <Paragraphs>112</Paragraphs>
  <Slides>15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6" baseType="lpstr">
      <vt:lpstr>MS PGothic</vt:lpstr>
      <vt:lpstr>Arial</vt:lpstr>
      <vt:lpstr>Comic Sans MS</vt:lpstr>
      <vt:lpstr>consolas</vt:lpstr>
      <vt:lpstr>Lucida Sans Unicode</vt:lpstr>
      <vt:lpstr>Times</vt:lpstr>
      <vt:lpstr>Times New Roman</vt:lpstr>
      <vt:lpstr>Tw Cen MT</vt:lpstr>
      <vt:lpstr>Verdana</vt:lpstr>
      <vt:lpstr>Wingdings</vt:lpstr>
      <vt:lpstr>Gotícula</vt:lpstr>
      <vt:lpstr>Apresentação do PowerPoint</vt:lpstr>
      <vt:lpstr>O que é um Cookie?</vt:lpstr>
      <vt:lpstr>Criando Cookies</vt:lpstr>
      <vt:lpstr>Exemplo de Cookie</vt:lpstr>
      <vt:lpstr>Como ver nosso cookie?</vt:lpstr>
      <vt:lpstr>Modificando o valor de um Cookie</vt:lpstr>
      <vt:lpstr>Apagando um Cookie</vt:lpstr>
      <vt:lpstr>Checando se o cookie está habilitado</vt:lpstr>
      <vt:lpstr>Uso de Sessão</vt:lpstr>
      <vt:lpstr>Iniciando uma sessão</vt:lpstr>
      <vt:lpstr>Recuperando o valor armazenado</vt:lpstr>
      <vt:lpstr>Modificando o valor de uma variável de sessão</vt:lpstr>
      <vt:lpstr>Destruindo uma sessão</vt:lpstr>
      <vt:lpstr>Exercício</vt:lpstr>
      <vt:lpstr>BIBLIOGRAFIA</vt:lpstr>
    </vt:vector>
  </TitlesOfParts>
  <Company>ATLAS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models with ATL</dc:title>
  <dc:subject>The ATLAS Transformation Language</dc:subject>
  <dc:creator>Frédéric Jouault</dc:creator>
  <cp:lastModifiedBy>ANA</cp:lastModifiedBy>
  <cp:revision>952</cp:revision>
  <dcterms:created xsi:type="dcterms:W3CDTF">2000-01-20T14:21:25Z</dcterms:created>
  <dcterms:modified xsi:type="dcterms:W3CDTF">2021-05-05T11:49:11Z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0x010100BF9F7461ACD029428A0EFF1944ABF9AD</vt:lpwstr>
  </property>
</Properties>
</file>