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42"/>
  </p:notesMasterIdLst>
  <p:handoutMasterIdLst>
    <p:handoutMasterId r:id="rId43"/>
  </p:handoutMasterIdLst>
  <p:sldIdLst>
    <p:sldId id="279" r:id="rId2"/>
    <p:sldId id="280" r:id="rId3"/>
    <p:sldId id="338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282" r:id="rId13"/>
    <p:sldId id="284" r:id="rId14"/>
    <p:sldId id="362" r:id="rId15"/>
    <p:sldId id="363" r:id="rId16"/>
    <p:sldId id="364" r:id="rId17"/>
    <p:sldId id="366" r:id="rId18"/>
    <p:sldId id="365" r:id="rId19"/>
    <p:sldId id="367" r:id="rId20"/>
    <p:sldId id="368" r:id="rId21"/>
    <p:sldId id="369" r:id="rId22"/>
    <p:sldId id="370" r:id="rId23"/>
    <p:sldId id="371" r:id="rId24"/>
    <p:sldId id="375" r:id="rId25"/>
    <p:sldId id="373" r:id="rId26"/>
    <p:sldId id="374" r:id="rId27"/>
    <p:sldId id="378" r:id="rId28"/>
    <p:sldId id="379" r:id="rId29"/>
    <p:sldId id="380" r:id="rId30"/>
    <p:sldId id="376" r:id="rId31"/>
    <p:sldId id="381" r:id="rId32"/>
    <p:sldId id="377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0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0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14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39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79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7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18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8734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368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2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02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9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9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fontes@unifacs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Desenvolvimento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Web</a:t>
            </a: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2400" b="0" dirty="0"/>
              <a:t>Integração de páginas PHP com Banco de Dados 	</a:t>
            </a:r>
          </a:p>
          <a:p>
            <a:r>
              <a:rPr lang="pt-BR" sz="2400" b="0" dirty="0"/>
              <a:t>	</a:t>
            </a: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ana.fontes@unifacs.br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119"/>
          </a:xfrm>
        </p:spPr>
        <p:txBody>
          <a:bodyPr/>
          <a:lstStyle/>
          <a:p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34853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Após a conexão você entrará na área de trabalho</a:t>
            </a:r>
            <a:endParaRPr lang="pt-BR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78" y="1963477"/>
            <a:ext cx="6605757" cy="4044341"/>
          </a:xfrm>
          <a:prstGeom prst="rect">
            <a:avLst/>
          </a:prstGeom>
        </p:spPr>
      </p:pic>
      <p:sp>
        <p:nvSpPr>
          <p:cNvPr id="7" name="Texto explicativo retangular 6"/>
          <p:cNvSpPr/>
          <p:nvPr/>
        </p:nvSpPr>
        <p:spPr>
          <a:xfrm>
            <a:off x="87682" y="2560638"/>
            <a:ext cx="1283918" cy="612648"/>
          </a:xfrm>
          <a:prstGeom prst="wedgeRectCallout">
            <a:avLst>
              <a:gd name="adj1" fmla="val 60143"/>
              <a:gd name="adj2" fmla="val 8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2. Lista dos esquemas (BD) já criados</a:t>
            </a:r>
            <a:endParaRPr lang="pt-BR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87682" y="3661430"/>
            <a:ext cx="1282614" cy="612648"/>
          </a:xfrm>
          <a:prstGeom prst="wedgeRectCallout">
            <a:avLst>
              <a:gd name="adj1" fmla="val 111985"/>
              <a:gd name="adj2" fmla="val 52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1. Selecione a pasta </a:t>
            </a:r>
            <a:r>
              <a:rPr lang="pt-BR" dirty="0" err="1" smtClean="0"/>
              <a:t>Schemas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653408" y="1446296"/>
            <a:ext cx="2490592" cy="612648"/>
          </a:xfrm>
          <a:prstGeom prst="wedgeRectCallout">
            <a:avLst>
              <a:gd name="adj1" fmla="val -115814"/>
              <a:gd name="adj2" fmla="val 23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r>
              <a:rPr lang="pt-BR" dirty="0" smtClean="0"/>
              <a:t>. Área de trabalho para executar comandos SQL</a:t>
            </a:r>
            <a:endParaRPr lang="pt-BR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6653408" y="2965775"/>
            <a:ext cx="2490592" cy="612648"/>
          </a:xfrm>
          <a:prstGeom prst="wedgeRectCallout">
            <a:avLst>
              <a:gd name="adj1" fmla="val -115814"/>
              <a:gd name="adj2" fmla="val 23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4. Resultado dos comandos</a:t>
            </a:r>
          </a:p>
          <a:p>
            <a:pPr algn="ctr"/>
            <a:r>
              <a:rPr lang="pt-BR" dirty="0" smtClean="0"/>
              <a:t>(dados)</a:t>
            </a:r>
            <a:endParaRPr lang="pt-BR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7244219" y="3999627"/>
            <a:ext cx="2490592" cy="612648"/>
          </a:xfrm>
          <a:prstGeom prst="wedgeRectCallout">
            <a:avLst>
              <a:gd name="adj1" fmla="val -130399"/>
              <a:gd name="adj2" fmla="val 111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5. Área de mensagens enviadas após a execução dos 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02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Vamos considerar que temos esse modelo implementado</a:t>
            </a:r>
            <a:br>
              <a:rPr lang="pt-BR" dirty="0" smtClean="0"/>
            </a:br>
            <a:r>
              <a:rPr lang="pt-BR" dirty="0" smtClean="0"/>
              <a:t>Sistema para uma Livraria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82265" y="2379946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</a:t>
            </a:r>
            <a:r>
              <a:rPr lang="pt-BR" dirty="0" err="1" smtClean="0"/>
              <a:t>d_livraria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810267"/>
            <a:ext cx="6076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Integrando o PHP com o BD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6131488" y="1797485"/>
            <a:ext cx="2367419" cy="2805830"/>
            <a:chOff x="5943598" y="2718148"/>
            <a:chExt cx="2367419" cy="2805830"/>
          </a:xfrm>
        </p:grpSpPr>
        <p:sp>
          <p:nvSpPr>
            <p:cNvPr id="7" name="Fluxograma: Disco magnético 6"/>
            <p:cNvSpPr/>
            <p:nvPr/>
          </p:nvSpPr>
          <p:spPr>
            <a:xfrm>
              <a:off x="5943598" y="2718148"/>
              <a:ext cx="2367419" cy="28058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MySQL</a:t>
              </a:r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538585" y="4296427"/>
              <a:ext cx="1177447" cy="613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Bd_livraria</a:t>
              </a:r>
              <a:endParaRPr lang="pt-BR" dirty="0"/>
            </a:p>
          </p:txBody>
        </p:sp>
      </p:grpSp>
      <p:sp>
        <p:nvSpPr>
          <p:cNvPr id="9" name="Retângulo de cantos arredondados 8"/>
          <p:cNvSpPr/>
          <p:nvPr/>
        </p:nvSpPr>
        <p:spPr>
          <a:xfrm>
            <a:off x="457200" y="2329841"/>
            <a:ext cx="2066794" cy="2267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Páginas PHP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2446767" y="3046511"/>
            <a:ext cx="3724096" cy="1518668"/>
            <a:chOff x="2446767" y="3046511"/>
            <a:chExt cx="3724096" cy="1518668"/>
          </a:xfrm>
        </p:grpSpPr>
        <p:cxnSp>
          <p:nvCxnSpPr>
            <p:cNvPr id="14" name="Conector reto 13"/>
            <p:cNvCxnSpPr>
              <a:stCxn id="9" idx="3"/>
            </p:cNvCxnSpPr>
            <p:nvPr/>
          </p:nvCxnSpPr>
          <p:spPr>
            <a:xfrm>
              <a:off x="2523994" y="3463447"/>
              <a:ext cx="3607494" cy="447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523994" y="3046511"/>
              <a:ext cx="3544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Canal de conexão entre o </a:t>
              </a:r>
              <a:r>
                <a:rPr lang="pt-BR" dirty="0" err="1" smtClean="0"/>
                <a:t>php</a:t>
              </a:r>
              <a:r>
                <a:rPr lang="pt-BR" dirty="0" smtClean="0"/>
                <a:t> e </a:t>
              </a:r>
              <a:r>
                <a:rPr lang="pt-BR" dirty="0" err="1" smtClean="0"/>
                <a:t>mySql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446767" y="3611072"/>
              <a:ext cx="37240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O PHP envia requisição em SQL</a:t>
              </a:r>
            </a:p>
            <a:p>
              <a:endParaRPr lang="pt-BR" dirty="0"/>
            </a:p>
            <a:p>
              <a:r>
                <a:rPr lang="pt-BR" dirty="0" smtClean="0"/>
                <a:t>O </a:t>
              </a:r>
              <a:r>
                <a:rPr lang="pt-BR" dirty="0" err="1"/>
                <a:t>m</a:t>
              </a:r>
              <a:r>
                <a:rPr lang="pt-BR" dirty="0" err="1" smtClean="0"/>
                <a:t>ySQL</a:t>
              </a:r>
              <a:r>
                <a:rPr lang="pt-BR" dirty="0" smtClean="0"/>
                <a:t> processa a requisição e envia </a:t>
              </a:r>
            </a:p>
            <a:p>
              <a:r>
                <a:rPr lang="pt-BR" dirty="0" smtClean="0"/>
                <a:t>retorno (dados ou mensagens)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44352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conexão pode ser feita de duas formas</a:t>
            </a:r>
          </a:p>
          <a:p>
            <a:pPr lvl="1"/>
            <a:r>
              <a:rPr lang="pt-BR" dirty="0" smtClean="0"/>
              <a:t>Extensão </a:t>
            </a:r>
            <a:r>
              <a:rPr lang="pt-BR" dirty="0" err="1" smtClean="0"/>
              <a:t>MySQLi</a:t>
            </a:r>
            <a:endParaRPr lang="pt-BR" dirty="0" smtClean="0"/>
          </a:p>
          <a:p>
            <a:pPr lvl="1"/>
            <a:r>
              <a:rPr lang="pt-BR" dirty="0" smtClean="0"/>
              <a:t>PDO (PHP Data </a:t>
            </a:r>
            <a:r>
              <a:rPr lang="pt-BR" dirty="0" err="1" smtClean="0"/>
              <a:t>Objects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Vamos usar o PDO, pois serve para outros tipos de banco de dados também.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Conectando PHP e </a:t>
            </a:r>
            <a:r>
              <a:rPr lang="pt-BR" dirty="0" err="1" smtClean="0"/>
              <a:t>mySQL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4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358336"/>
            <a:ext cx="8229600" cy="82984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Antes de qualquer comunicação entre PHP e o BD precisamos criar uma conexão (canal de comunicação entre os dois softwares)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5302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Criando uma conexão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57199" y="2397798"/>
            <a:ext cx="8464465" cy="35394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localhost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PDO(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mysql:host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=$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servername;dbname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myDB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PDO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mode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setAttribute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(PDO::ATTR_ERRMODE, PDO::ERRMODE_EXCEPTION);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Connected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successfully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catch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PDOException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 $e)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"Connection 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failed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: 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. $e-&gt;</a:t>
            </a: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4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492794"/>
            <a:ext cx="8229600" cy="829848"/>
          </a:xfrm>
        </p:spPr>
        <p:txBody>
          <a:bodyPr>
            <a:normAutofit/>
          </a:bodyPr>
          <a:lstStyle/>
          <a:p>
            <a:r>
              <a:rPr lang="pt-BR" dirty="0" smtClean="0"/>
              <a:t>A conexão é fechada após a execução da página. Podemos forçar o fechamento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636282"/>
          </a:xfrm>
        </p:spPr>
        <p:txBody>
          <a:bodyPr/>
          <a:lstStyle/>
          <a:p>
            <a:r>
              <a:rPr lang="pt-BR" dirty="0" smtClean="0"/>
              <a:t>Fechando uma conexão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194138" y="2560636"/>
            <a:ext cx="1878904" cy="30777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/>
              <a:t>$</a:t>
            </a:r>
            <a:r>
              <a:rPr lang="pt-BR" b="0" dirty="0" err="1"/>
              <a:t>conn</a:t>
            </a:r>
            <a:r>
              <a:rPr lang="pt-BR" b="0" dirty="0"/>
              <a:t>-&gt;close();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00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492794"/>
            <a:ext cx="3141946" cy="12249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1600" dirty="0" smtClean="0"/>
              <a:t>1) Vamos criar o banco de dados da livraria </a:t>
            </a:r>
            <a:r>
              <a:rPr lang="pt-BR" sz="1600" dirty="0" err="1" smtClean="0"/>
              <a:t>db_livraria</a:t>
            </a:r>
            <a:r>
              <a:rPr lang="pt-BR" sz="1600" dirty="0" smtClean="0"/>
              <a:t> no </a:t>
            </a:r>
            <a:r>
              <a:rPr lang="pt-BR" sz="1600" dirty="0" err="1" smtClean="0"/>
              <a:t>mySql</a:t>
            </a:r>
            <a:r>
              <a:rPr lang="pt-BR" sz="1600" dirty="0" smtClean="0"/>
              <a:t> com uma única tabela por enquanto, a tabela livro</a:t>
            </a: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9033"/>
          </a:xfrm>
        </p:spPr>
        <p:txBody>
          <a:bodyPr/>
          <a:lstStyle/>
          <a:p>
            <a:r>
              <a:rPr lang="pt-BR" dirty="0" smtClean="0"/>
              <a:t>Exercício (1) - conexão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pt-BR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5183" y="1492794"/>
            <a:ext cx="3641617" cy="82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pt-BR" sz="1600" b="0" dirty="0" smtClean="0"/>
              <a:t>2) Vamos criar um código PHP para testar a conexão com essa tabela usando o script abaixo</a:t>
            </a:r>
            <a:endParaRPr lang="pt-BR" sz="1600" b="0" dirty="0"/>
          </a:p>
        </p:txBody>
      </p:sp>
      <p:sp>
        <p:nvSpPr>
          <p:cNvPr id="9" name="Retângulo 8"/>
          <p:cNvSpPr/>
          <p:nvPr/>
        </p:nvSpPr>
        <p:spPr>
          <a:xfrm>
            <a:off x="3062615" y="2489172"/>
            <a:ext cx="5893496" cy="384720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conn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conn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"conectado com sucesso";</a:t>
            </a:r>
          </a:p>
          <a:p>
            <a:pPr algn="l"/>
            <a:r>
              <a:rPr lang="pt-BR" sz="1200" b="0" dirty="0"/>
              <a:t>  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</a:t>
            </a:r>
          </a:p>
          <a:p>
            <a:pPr algn="l"/>
            <a:r>
              <a:rPr lang="pt-BR" sz="1200" b="0" dirty="0"/>
              <a:t>        {</a:t>
            </a:r>
          </a:p>
          <a:p>
            <a:pPr algn="l"/>
            <a:r>
              <a:rPr lang="pt-BR" sz="1200" b="0" dirty="0"/>
              <a:t>         </a:t>
            </a:r>
            <a:r>
              <a:rPr lang="pt-BR" sz="1200" b="0" dirty="0" err="1"/>
              <a:t>echo"erro</a:t>
            </a:r>
            <a:r>
              <a:rPr lang="pt-BR" sz="1200" b="0" dirty="0"/>
              <a:t> na </a:t>
            </a:r>
            <a:r>
              <a:rPr lang="pt-BR" sz="1200" b="0" dirty="0" err="1"/>
              <a:t>conexao</a:t>
            </a:r>
            <a:r>
              <a:rPr lang="pt-BR" sz="1200" b="0" dirty="0"/>
              <a:t>" . $e-&gt;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  }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?&gt;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7" y="3382223"/>
            <a:ext cx="1209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 - </a:t>
            </a:r>
            <a:r>
              <a:rPr lang="pt-BR" dirty="0" err="1" smtClean="0"/>
              <a:t>Strutured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 smtClean="0"/>
              <a:t>SQL é uma Linguagem padrão para se lidar com banco de dados relacionais</a:t>
            </a:r>
          </a:p>
          <a:p>
            <a:endParaRPr lang="pt-BR" sz="2400" dirty="0" smtClean="0"/>
          </a:p>
          <a:p>
            <a:r>
              <a:rPr lang="pt-BR" sz="2400" dirty="0" smtClean="0"/>
              <a:t>Aceita por quase todos os produtos (MySQL, SQL server, Oracle, </a:t>
            </a:r>
            <a:r>
              <a:rPr lang="pt-BR" sz="2400" dirty="0" err="1" smtClean="0"/>
              <a:t>Interbase</a:t>
            </a:r>
            <a:r>
              <a:rPr lang="pt-BR" sz="2400" dirty="0" smtClean="0"/>
              <a:t>, Access,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endParaRPr lang="pt-BR" sz="2400" dirty="0" smtClean="0"/>
          </a:p>
          <a:p>
            <a:r>
              <a:rPr lang="pt-BR" sz="2400" dirty="0" smtClean="0"/>
              <a:t>Desenvolvida pela IBM na década de 1970       </a:t>
            </a:r>
          </a:p>
          <a:p>
            <a:endParaRPr lang="pt-BR" sz="2400" dirty="0"/>
          </a:p>
          <a:p>
            <a:r>
              <a:rPr lang="pt-BR" sz="2400" dirty="0" smtClean="0"/>
              <a:t>Utilizada após a criação do banco de dados e suas tabelas para incluir, alterar excluir e consultar registros nas tabelas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492793"/>
            <a:ext cx="8229600" cy="44946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 banco de dados entende a linguagem SQL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No PHP construiremos uma sentença em SQL como uma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, entre aspas duplas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Caso haja necessidade de colocar uma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nesta sentença utilize aspas simples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Valores definidos como numéricos no </a:t>
            </a:r>
            <a:r>
              <a:rPr lang="pt-BR" sz="2400" dirty="0" err="1" smtClean="0"/>
              <a:t>bd</a:t>
            </a:r>
            <a:r>
              <a:rPr lang="pt-BR" sz="2400" dirty="0" smtClean="0"/>
              <a:t> não precisam estar entre aspas simples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A palavra NULL pode ser usada em algumas sentenças e não precisa de aspas simples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663"/>
          </a:xfrm>
        </p:spPr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4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incluir um registro usamos o comando </a:t>
            </a:r>
            <a:r>
              <a:rPr lang="pt-BR" b="1" dirty="0" err="1" smtClean="0"/>
              <a:t>Insert</a:t>
            </a:r>
            <a:r>
              <a:rPr lang="pt-BR" dirty="0" smtClean="0"/>
              <a:t> da linguagem SQL</a:t>
            </a:r>
          </a:p>
          <a:p>
            <a:r>
              <a:rPr lang="pt-BR" dirty="0" smtClean="0"/>
              <a:t>Sintaxe básica do </a:t>
            </a:r>
            <a:r>
              <a:rPr lang="pt-BR" b="1" dirty="0" err="1" smtClean="0"/>
              <a:t>insert</a:t>
            </a:r>
            <a:endParaRPr lang="pt-BR" b="1" dirty="0" smtClean="0"/>
          </a:p>
          <a:p>
            <a:endParaRPr lang="pt-BR" dirty="0"/>
          </a:p>
          <a:p>
            <a:pPr lvl="3">
              <a:buNone/>
            </a:pPr>
            <a:r>
              <a:rPr lang="pt-BR" dirty="0"/>
              <a:t>INSERT INTO </a:t>
            </a:r>
            <a:r>
              <a:rPr lang="pt-BR" dirty="0" err="1"/>
              <a:t>nome_da_tabela</a:t>
            </a:r>
            <a:endParaRPr lang="pt-BR" dirty="0"/>
          </a:p>
          <a:p>
            <a:pPr lvl="3">
              <a:buNone/>
            </a:pPr>
            <a:r>
              <a:rPr lang="pt-BR" dirty="0"/>
              <a:t>(campo1, ..., </a:t>
            </a:r>
            <a:r>
              <a:rPr lang="pt-BR" dirty="0" err="1"/>
              <a:t>campon</a:t>
            </a:r>
            <a:r>
              <a:rPr lang="pt-BR" dirty="0"/>
              <a:t>)</a:t>
            </a:r>
          </a:p>
          <a:p>
            <a:pPr lvl="3">
              <a:buNone/>
            </a:pPr>
            <a:r>
              <a:rPr lang="pt-BR" dirty="0"/>
              <a:t>VALUES</a:t>
            </a:r>
          </a:p>
          <a:p>
            <a:pPr lvl="3">
              <a:buNone/>
            </a:pPr>
            <a:r>
              <a:rPr lang="pt-BR" dirty="0"/>
              <a:t>(valor1,...,</a:t>
            </a:r>
            <a:r>
              <a:rPr lang="pt-BR" dirty="0" err="1"/>
              <a:t>valorn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Incluindo registro do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489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05630"/>
          </a:xfrm>
        </p:spPr>
        <p:txBody>
          <a:bodyPr>
            <a:normAutofit fontScale="62500" lnSpcReduction="20000"/>
          </a:bodyPr>
          <a:lstStyle/>
          <a:p>
            <a:r>
              <a:rPr lang="pt-BR" sz="2400" dirty="0"/>
              <a:t>Descrever como obter dados do Banco de Dados e exibir em HTML. </a:t>
            </a:r>
          </a:p>
          <a:p>
            <a:r>
              <a:rPr lang="pt-BR" sz="2400" dirty="0" smtClean="0"/>
              <a:t>Criar </a:t>
            </a:r>
            <a:r>
              <a:rPr lang="pt-BR" sz="2400" dirty="0"/>
              <a:t>páginas em PHP que permita listar registros salvos no Banco de Dados. </a:t>
            </a:r>
          </a:p>
          <a:p>
            <a:r>
              <a:rPr lang="pt-BR" sz="2400" dirty="0" smtClean="0"/>
              <a:t>Realizar </a:t>
            </a:r>
            <a:r>
              <a:rPr lang="pt-BR" sz="2400" dirty="0"/>
              <a:t>a inserção de dados coletados. 	</a:t>
            </a:r>
            <a:r>
              <a:rPr lang="pt-BR" sz="2800" dirty="0"/>
              <a:t>	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 txBox="1">
            <a:spLocks/>
          </p:cNvSpPr>
          <p:nvPr/>
        </p:nvSpPr>
        <p:spPr>
          <a:xfrm>
            <a:off x="547688" y="3620022"/>
            <a:ext cx="8229600" cy="284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0" dirty="0"/>
              <a:t>Manipulação de banco de dados em PHP: MILETTO, Manara, E., BERTAGNOLLI, Castro, S. D. Desenvolvimento de Software II: Introdução ao Desenvolvimento Web com HTML, CSS, </a:t>
            </a:r>
            <a:r>
              <a:rPr lang="pt-BR" sz="1800" b="0" dirty="0" err="1"/>
              <a:t>JavaScript</a:t>
            </a:r>
            <a:r>
              <a:rPr lang="pt-BR" sz="1800" b="0" dirty="0"/>
              <a:t> e PHP, 1st edição, 2014. Cap. 8. Pg. 205-222. </a:t>
            </a:r>
          </a:p>
          <a:p>
            <a:r>
              <a:rPr lang="pt-BR" sz="1800" b="0" dirty="0"/>
              <a:t>Integração com banco de dados: </a:t>
            </a:r>
          </a:p>
          <a:p>
            <a:pPr lvl="1"/>
            <a:r>
              <a:rPr lang="pt-BR" sz="1400" b="0" dirty="0"/>
              <a:t>https://www.w3schools.com/php/php_mysql_intro.asp </a:t>
            </a:r>
          </a:p>
          <a:p>
            <a:pPr lvl="1"/>
            <a:r>
              <a:rPr lang="pt-BR" sz="1400" b="0" dirty="0"/>
              <a:t>Utilização da Documentação oficial da linguagem PHP para complementação do conteúdo abordado em sala de aula. Disponível em: http://www.php.net/ 	</a:t>
            </a:r>
          </a:p>
          <a:p>
            <a:pPr marL="715962" lvl="1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endParaRPr lang="pt-BR" altLang="pt-BR" sz="2400" b="0" dirty="0" smtClean="0"/>
          </a:p>
          <a:p>
            <a:pPr fontAlgn="auto">
              <a:spcAft>
                <a:spcPts val="0"/>
              </a:spcAft>
            </a:pPr>
            <a:endParaRPr lang="pt-BR" sz="4000" b="0" dirty="0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 txBox="1">
            <a:spLocks/>
          </p:cNvSpPr>
          <p:nvPr/>
        </p:nvSpPr>
        <p:spPr>
          <a:xfrm>
            <a:off x="457200" y="27122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Recursos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88345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9033"/>
          </a:xfrm>
        </p:spPr>
        <p:txBody>
          <a:bodyPr/>
          <a:lstStyle/>
          <a:p>
            <a:r>
              <a:rPr lang="pt-BR" dirty="0" smtClean="0"/>
              <a:t>Incluindo registro do BD com PHP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1417638"/>
            <a:ext cx="7315200" cy="48936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localhost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username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password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myDBPDO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try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PDO(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mysql:host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=$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servername;dbname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=$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dbname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PDO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mode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setAttribute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(PDO::ATTR_ERRMODE, PDO::ERRMODE_EXCEPTION</a:t>
            </a:r>
            <a:r>
              <a:rPr lang="pt-BR" sz="1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pt-BR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"INSERT INTO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MyGuests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(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email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)</a:t>
            </a:r>
            <a:b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    VALUES ('John', 'Doe', 'john@example.com')"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use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exec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()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because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no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results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are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returned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exec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"New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record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created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successfully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catch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PDOException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$e)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{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$e-&gt;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1077238" y="3494762"/>
            <a:ext cx="6688899" cy="1189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7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290181"/>
            <a:ext cx="8498912" cy="1068983"/>
          </a:xfrm>
        </p:spPr>
        <p:txBody>
          <a:bodyPr>
            <a:normAutofit fontScale="77500" lnSpcReduction="20000"/>
          </a:bodyPr>
          <a:lstStyle/>
          <a:p>
            <a:pPr>
              <a:buAutoNum type="arabicParenR"/>
            </a:pPr>
            <a:r>
              <a:rPr lang="pt-BR" sz="1600" dirty="0" smtClean="0"/>
              <a:t>Vamos incluir um registro na nossa tabela livro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Observe que o campo que é </a:t>
            </a:r>
            <a:r>
              <a:rPr lang="pt-BR" sz="1600" dirty="0" err="1" smtClean="0"/>
              <a:t>autoincremento</a:t>
            </a:r>
            <a:r>
              <a:rPr lang="pt-BR" sz="1600" dirty="0" smtClean="0"/>
              <a:t> </a:t>
            </a:r>
            <a:r>
              <a:rPr lang="pt-BR" sz="1700" b="1" dirty="0" smtClean="0"/>
              <a:t>não</a:t>
            </a:r>
            <a:r>
              <a:rPr lang="pt-BR" sz="1700" dirty="0" smtClean="0"/>
              <a:t> </a:t>
            </a:r>
            <a:r>
              <a:rPr lang="pt-BR" sz="1600" dirty="0" smtClean="0"/>
              <a:t>é passado no </a:t>
            </a:r>
            <a:r>
              <a:rPr lang="pt-BR" sz="1600" dirty="0" err="1" smtClean="0"/>
              <a:t>insert</a:t>
            </a:r>
            <a:r>
              <a:rPr lang="pt-BR" sz="1600" dirty="0" smtClean="0"/>
              <a:t>, ele é automaticamente gerado pelo BD</a:t>
            </a: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597646"/>
          </a:xfrm>
        </p:spPr>
        <p:txBody>
          <a:bodyPr/>
          <a:lstStyle/>
          <a:p>
            <a:r>
              <a:rPr lang="pt-BR" dirty="0" smtClean="0"/>
              <a:t>Exercício (2) - inclusão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0208" y="2433181"/>
            <a:ext cx="8855903" cy="3785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>
                <a:solidFill>
                  <a:schemeClr val="tx1"/>
                </a:solidFill>
              </a:rPr>
              <a:t>&lt;?</a:t>
            </a:r>
            <a:r>
              <a:rPr lang="pt-BR" sz="1200" b="0" dirty="0" err="1">
                <a:solidFill>
                  <a:schemeClr val="tx1"/>
                </a:solidFill>
              </a:rPr>
              <a:t>php</a:t>
            </a:r>
            <a:endParaRPr lang="pt-BR" sz="1200" b="0" dirty="0">
              <a:solidFill>
                <a:schemeClr val="tx1"/>
              </a:solidFill>
            </a:endParaRP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servername</a:t>
            </a:r>
            <a:r>
              <a:rPr lang="pt-BR" sz="1200" b="0" dirty="0">
                <a:solidFill>
                  <a:schemeClr val="tx1"/>
                </a:solidFill>
              </a:rPr>
              <a:t> = "localhost:3306"; 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username</a:t>
            </a:r>
            <a:r>
              <a:rPr lang="pt-BR" sz="1200" b="0" dirty="0">
                <a:solidFill>
                  <a:schemeClr val="tx1"/>
                </a:solidFill>
              </a:rPr>
              <a:t> = "root";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password</a:t>
            </a:r>
            <a:r>
              <a:rPr lang="pt-BR" sz="1200" b="0" dirty="0">
                <a:solidFill>
                  <a:schemeClr val="tx1"/>
                </a:solidFill>
              </a:rPr>
              <a:t> = "";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dbname</a:t>
            </a:r>
            <a:r>
              <a:rPr lang="pt-BR" sz="1200" b="0" dirty="0">
                <a:solidFill>
                  <a:schemeClr val="tx1"/>
                </a:solidFill>
              </a:rPr>
              <a:t> = "</a:t>
            </a:r>
            <a:r>
              <a:rPr lang="pt-BR" sz="1200" b="0" dirty="0" err="1">
                <a:solidFill>
                  <a:schemeClr val="tx1"/>
                </a:solidFill>
              </a:rPr>
              <a:t>bd_livraria</a:t>
            </a:r>
            <a:r>
              <a:rPr lang="pt-BR" sz="1200" b="0" dirty="0">
                <a:solidFill>
                  <a:schemeClr val="tx1"/>
                </a:solidFill>
              </a:rPr>
              <a:t>";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/>
            </a:r>
            <a:br>
              <a:rPr lang="pt-BR" sz="1200" b="0" dirty="0">
                <a:solidFill>
                  <a:schemeClr val="tx1"/>
                </a:solidFill>
              </a:rPr>
            </a:br>
            <a:r>
              <a:rPr lang="pt-BR" sz="1200" b="0" dirty="0">
                <a:solidFill>
                  <a:schemeClr val="tx1"/>
                </a:solidFill>
              </a:rPr>
              <a:t>      </a:t>
            </a:r>
            <a:r>
              <a:rPr lang="pt-BR" sz="1200" b="0" dirty="0" err="1">
                <a:solidFill>
                  <a:schemeClr val="tx1"/>
                </a:solidFill>
              </a:rPr>
              <a:t>try</a:t>
            </a:r>
            <a:r>
              <a:rPr lang="pt-BR" sz="1200" b="0" dirty="0">
                <a:solidFill>
                  <a:schemeClr val="tx1"/>
                </a:solidFill>
              </a:rPr>
              <a:t> {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minhaConexao</a:t>
            </a:r>
            <a:r>
              <a:rPr lang="pt-BR" sz="1200" b="0" dirty="0">
                <a:solidFill>
                  <a:schemeClr val="tx1"/>
                </a:solidFill>
              </a:rPr>
              <a:t> = new PDO("</a:t>
            </a:r>
            <a:r>
              <a:rPr lang="pt-BR" sz="1200" b="0" dirty="0" err="1">
                <a:solidFill>
                  <a:schemeClr val="tx1"/>
                </a:solidFill>
              </a:rPr>
              <a:t>mysql:host</a:t>
            </a:r>
            <a:r>
              <a:rPr lang="pt-BR" sz="1200" b="0" dirty="0">
                <a:solidFill>
                  <a:schemeClr val="tx1"/>
                </a:solidFill>
              </a:rPr>
              <a:t>=$</a:t>
            </a:r>
            <a:r>
              <a:rPr lang="pt-BR" sz="1200" b="0" dirty="0" err="1">
                <a:solidFill>
                  <a:schemeClr val="tx1"/>
                </a:solidFill>
              </a:rPr>
              <a:t>servername;dbname</a:t>
            </a:r>
            <a:r>
              <a:rPr lang="pt-BR" sz="1200" b="0" dirty="0">
                <a:solidFill>
                  <a:schemeClr val="tx1"/>
                </a:solidFill>
              </a:rPr>
              <a:t>=$</a:t>
            </a:r>
            <a:r>
              <a:rPr lang="pt-BR" sz="1200" b="0" dirty="0" err="1">
                <a:solidFill>
                  <a:schemeClr val="tx1"/>
                </a:solidFill>
              </a:rPr>
              <a:t>dbname</a:t>
            </a:r>
            <a:r>
              <a:rPr lang="pt-BR" sz="1200" b="0" dirty="0">
                <a:solidFill>
                  <a:schemeClr val="tx1"/>
                </a:solidFill>
              </a:rPr>
              <a:t>", $</a:t>
            </a:r>
            <a:r>
              <a:rPr lang="pt-BR" sz="1200" b="0" dirty="0" err="1">
                <a:solidFill>
                  <a:schemeClr val="tx1"/>
                </a:solidFill>
              </a:rPr>
              <a:t>username</a:t>
            </a:r>
            <a:r>
              <a:rPr lang="pt-BR" sz="1200" b="0" dirty="0">
                <a:solidFill>
                  <a:schemeClr val="tx1"/>
                </a:solidFill>
              </a:rPr>
              <a:t>, $</a:t>
            </a:r>
            <a:r>
              <a:rPr lang="pt-BR" sz="1200" b="0" dirty="0" err="1">
                <a:solidFill>
                  <a:schemeClr val="tx1"/>
                </a:solidFill>
              </a:rPr>
              <a:t>password</a:t>
            </a:r>
            <a:r>
              <a:rPr lang="pt-BR" sz="1200" b="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// set </a:t>
            </a:r>
            <a:r>
              <a:rPr lang="pt-BR" sz="1200" b="0" dirty="0" err="1">
                <a:solidFill>
                  <a:schemeClr val="tx1"/>
                </a:solidFill>
              </a:rPr>
              <a:t>the</a:t>
            </a:r>
            <a:r>
              <a:rPr lang="pt-BR" sz="1200" b="0" dirty="0">
                <a:solidFill>
                  <a:schemeClr val="tx1"/>
                </a:solidFill>
              </a:rPr>
              <a:t> PDO </a:t>
            </a:r>
            <a:r>
              <a:rPr lang="pt-BR" sz="1200" b="0" dirty="0" err="1">
                <a:solidFill>
                  <a:schemeClr val="tx1"/>
                </a:solidFill>
              </a:rPr>
              <a:t>error</a:t>
            </a:r>
            <a:r>
              <a:rPr lang="pt-BR" sz="1200" b="0" dirty="0">
                <a:solidFill>
                  <a:schemeClr val="tx1"/>
                </a:solidFill>
              </a:rPr>
              <a:t> </a:t>
            </a:r>
            <a:r>
              <a:rPr lang="pt-BR" sz="1200" b="0" dirty="0" err="1">
                <a:solidFill>
                  <a:schemeClr val="tx1"/>
                </a:solidFill>
              </a:rPr>
              <a:t>mode</a:t>
            </a:r>
            <a:r>
              <a:rPr lang="pt-BR" sz="1200" b="0" dirty="0">
                <a:solidFill>
                  <a:schemeClr val="tx1"/>
                </a:solidFill>
              </a:rPr>
              <a:t> </a:t>
            </a:r>
            <a:r>
              <a:rPr lang="pt-BR" sz="1200" b="0" dirty="0" err="1">
                <a:solidFill>
                  <a:schemeClr val="tx1"/>
                </a:solidFill>
              </a:rPr>
              <a:t>to</a:t>
            </a:r>
            <a:r>
              <a:rPr lang="pt-BR" sz="1200" b="0" dirty="0">
                <a:solidFill>
                  <a:schemeClr val="tx1"/>
                </a:solidFill>
              </a:rPr>
              <a:t> </a:t>
            </a:r>
            <a:r>
              <a:rPr lang="pt-BR" sz="1200" b="0" dirty="0" err="1">
                <a:solidFill>
                  <a:schemeClr val="tx1"/>
                </a:solidFill>
              </a:rPr>
              <a:t>exception</a:t>
            </a:r>
            <a:endParaRPr lang="pt-BR" sz="1200" b="0" dirty="0">
              <a:solidFill>
                <a:schemeClr val="tx1"/>
              </a:solidFill>
            </a:endParaRP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$</a:t>
            </a:r>
            <a:r>
              <a:rPr lang="pt-BR" sz="1200" b="0" dirty="0" err="1">
                <a:solidFill>
                  <a:schemeClr val="tx1"/>
                </a:solidFill>
              </a:rPr>
              <a:t>minhaConexao</a:t>
            </a:r>
            <a:r>
              <a:rPr lang="pt-BR" sz="1200" b="0" dirty="0">
                <a:solidFill>
                  <a:schemeClr val="tx1"/>
                </a:solidFill>
              </a:rPr>
              <a:t>-&gt;</a:t>
            </a:r>
            <a:r>
              <a:rPr lang="pt-BR" sz="1200" b="0" dirty="0" err="1">
                <a:solidFill>
                  <a:schemeClr val="tx1"/>
                </a:solidFill>
              </a:rPr>
              <a:t>setAttribute</a:t>
            </a:r>
            <a:r>
              <a:rPr lang="pt-BR" sz="1200" b="0" dirty="0">
                <a:solidFill>
                  <a:schemeClr val="tx1"/>
                </a:solidFill>
              </a:rPr>
              <a:t>(PDO::ATTR_ERRMODE, PDO::ERRMODE_EXCEPTION);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/>
            </a:r>
            <a:br>
              <a:rPr lang="pt-BR" sz="1200" b="0" dirty="0">
                <a:solidFill>
                  <a:schemeClr val="tx1"/>
                </a:solidFill>
              </a:rPr>
            </a:br>
            <a:r>
              <a:rPr lang="pt-BR" sz="1200" b="0" dirty="0">
                <a:solidFill>
                  <a:schemeClr val="tx1"/>
                </a:solidFill>
              </a:rPr>
              <a:t>      </a:t>
            </a:r>
            <a:r>
              <a:rPr lang="pt-BR" sz="1200" b="0" dirty="0">
                <a:solidFill>
                  <a:srgbClr val="FF0000"/>
                </a:solidFill>
              </a:rPr>
              <a:t>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insert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into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(nome, 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, ano) </a:t>
            </a:r>
            <a:r>
              <a:rPr lang="pt-BR" sz="1200" b="0" dirty="0" err="1">
                <a:solidFill>
                  <a:srgbClr val="FF0000"/>
                </a:solidFill>
              </a:rPr>
              <a:t>values</a:t>
            </a:r>
            <a:r>
              <a:rPr lang="pt-BR" sz="1200" b="0" dirty="0">
                <a:solidFill>
                  <a:srgbClr val="FF0000"/>
                </a:solidFill>
              </a:rPr>
              <a:t> ('</a:t>
            </a:r>
            <a:r>
              <a:rPr lang="pt-BR" sz="1200" b="0" dirty="0" err="1">
                <a:solidFill>
                  <a:srgbClr val="FF0000"/>
                </a:solidFill>
              </a:rPr>
              <a:t>Matematica</a:t>
            </a:r>
            <a:r>
              <a:rPr lang="pt-BR" sz="1200" b="0" dirty="0">
                <a:solidFill>
                  <a:srgbClr val="FF0000"/>
                </a:solidFill>
              </a:rPr>
              <a:t> 1', 1,2015)");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</a:t>
            </a:r>
            <a:r>
              <a:rPr lang="pt-BR" sz="1200" b="0" dirty="0" err="1">
                <a:solidFill>
                  <a:srgbClr val="FF0000"/>
                </a:solidFill>
              </a:rPr>
              <a:t>incluido</a:t>
            </a:r>
            <a:r>
              <a:rPr lang="pt-BR" sz="1200" b="0" dirty="0">
                <a:solidFill>
                  <a:srgbClr val="FF0000"/>
                </a:solidFill>
              </a:rPr>
              <a:t> com sucesso";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}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catch(</a:t>
            </a:r>
            <a:r>
              <a:rPr lang="pt-BR" sz="1200" b="0" dirty="0" err="1">
                <a:solidFill>
                  <a:schemeClr val="tx1"/>
                </a:solidFill>
              </a:rPr>
              <a:t>PDOException</a:t>
            </a:r>
            <a:r>
              <a:rPr lang="pt-BR" sz="1200" b="0" dirty="0">
                <a:solidFill>
                  <a:schemeClr val="tx1"/>
                </a:solidFill>
              </a:rPr>
              <a:t> $e) {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  </a:t>
            </a:r>
            <a:r>
              <a:rPr lang="pt-BR" sz="1200" b="0" dirty="0" err="1">
                <a:solidFill>
                  <a:schemeClr val="tx1"/>
                </a:solidFill>
              </a:rPr>
              <a:t>echo</a:t>
            </a:r>
            <a:r>
              <a:rPr lang="pt-BR" sz="1200" b="0" dirty="0">
                <a:solidFill>
                  <a:schemeClr val="tx1"/>
                </a:solidFill>
              </a:rPr>
              <a:t> "entrou no </a:t>
            </a:r>
            <a:r>
              <a:rPr lang="pt-BR" sz="1200" b="0" dirty="0" err="1">
                <a:solidFill>
                  <a:schemeClr val="tx1"/>
                </a:solidFill>
              </a:rPr>
              <a:t>catch".$e</a:t>
            </a:r>
            <a:r>
              <a:rPr lang="pt-BR" sz="1200" b="0" dirty="0">
                <a:solidFill>
                  <a:schemeClr val="tx1"/>
                </a:solidFill>
              </a:rPr>
              <a:t>-&gt;</a:t>
            </a:r>
            <a:r>
              <a:rPr lang="pt-BR" sz="1200" b="0" dirty="0" err="1">
                <a:solidFill>
                  <a:schemeClr val="tx1"/>
                </a:solidFill>
              </a:rPr>
              <a:t>getmessage</a:t>
            </a:r>
            <a:r>
              <a:rPr lang="pt-BR" sz="1200" b="0" dirty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  }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    $</a:t>
            </a:r>
            <a:r>
              <a:rPr lang="pt-BR" sz="1200" b="0" dirty="0" err="1">
                <a:solidFill>
                  <a:schemeClr val="tx1"/>
                </a:solidFill>
              </a:rPr>
              <a:t>minhaConexao</a:t>
            </a:r>
            <a:r>
              <a:rPr lang="pt-BR" sz="1200" b="0" dirty="0">
                <a:solidFill>
                  <a:schemeClr val="tx1"/>
                </a:solidFill>
              </a:rPr>
              <a:t> = </a:t>
            </a:r>
            <a:r>
              <a:rPr lang="pt-BR" sz="1200" b="0" dirty="0" err="1">
                <a:solidFill>
                  <a:schemeClr val="tx1"/>
                </a:solidFill>
              </a:rPr>
              <a:t>null</a:t>
            </a:r>
            <a:r>
              <a:rPr lang="pt-BR" sz="1200" b="0" dirty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pt-BR" sz="1200" b="0" dirty="0">
                <a:solidFill>
                  <a:schemeClr val="tx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36292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73844" y="1090434"/>
            <a:ext cx="8498912" cy="4362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1600" dirty="0" smtClean="0"/>
              <a:t>1) Vamos incluir um registro na nossa tabela livro, </a:t>
            </a:r>
            <a:r>
              <a:rPr lang="pt-BR" sz="1600" b="1" dirty="0" smtClean="0"/>
              <a:t>passando variáveis como parâmetro</a:t>
            </a:r>
            <a:endParaRPr lang="pt-BR" sz="1600" b="1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4175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 (3) – passando parâmetros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44048" y="1661934"/>
            <a:ext cx="8855903" cy="48936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</a:t>
            </a:r>
            <a:r>
              <a:rPr lang="pt-BR" sz="1200" b="0" dirty="0">
                <a:solidFill>
                  <a:srgbClr val="FF0000"/>
                </a:solidFill>
              </a:rPr>
              <a:t>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insert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into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(nome, 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, ano) </a:t>
            </a:r>
            <a:r>
              <a:rPr lang="pt-BR" sz="1200" b="0" dirty="0" err="1">
                <a:solidFill>
                  <a:srgbClr val="FF0000"/>
                </a:solidFill>
              </a:rPr>
              <a:t>values</a:t>
            </a:r>
            <a:r>
              <a:rPr lang="pt-BR" sz="1200" b="0" dirty="0">
                <a:solidFill>
                  <a:srgbClr val="FF0000"/>
                </a:solidFill>
              </a:rPr>
              <a:t> (:nome, :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,:ano)");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bindParam</a:t>
            </a:r>
            <a:r>
              <a:rPr lang="pt-BR" sz="1200" b="0" dirty="0">
                <a:solidFill>
                  <a:srgbClr val="FF0000"/>
                </a:solidFill>
              </a:rPr>
              <a:t>("</a:t>
            </a:r>
            <a:r>
              <a:rPr lang="pt-BR" sz="1200" b="0" dirty="0" err="1">
                <a:solidFill>
                  <a:srgbClr val="FF0000"/>
                </a:solidFill>
              </a:rPr>
              <a:t>nome",$nome</a:t>
            </a:r>
            <a:r>
              <a:rPr lang="pt-BR" sz="1200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bindParam</a:t>
            </a:r>
            <a:r>
              <a:rPr lang="pt-BR" sz="1200" b="0" dirty="0">
                <a:solidFill>
                  <a:srgbClr val="FF0000"/>
                </a:solidFill>
              </a:rPr>
              <a:t>("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",$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bindParam</a:t>
            </a:r>
            <a:r>
              <a:rPr lang="pt-BR" sz="1200" b="0" dirty="0">
                <a:solidFill>
                  <a:srgbClr val="FF0000"/>
                </a:solidFill>
              </a:rPr>
              <a:t>("</a:t>
            </a:r>
            <a:r>
              <a:rPr lang="pt-BR" sz="1200" b="0" dirty="0" err="1">
                <a:solidFill>
                  <a:srgbClr val="FF0000"/>
                </a:solidFill>
              </a:rPr>
              <a:t>ano",$ano</a:t>
            </a:r>
            <a:r>
              <a:rPr lang="pt-BR" sz="1200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$nome = "Origem";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 = 5;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$ano = 2020;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sql</a:t>
            </a:r>
            <a:r>
              <a:rPr lang="pt-BR" sz="1200" b="0" dirty="0"/>
              <a:t>-&gt;execute();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</a:t>
            </a:r>
            <a:r>
              <a:rPr lang="pt-BR" sz="1200" b="0" dirty="0" err="1"/>
              <a:t>incluido</a:t>
            </a:r>
            <a:r>
              <a:rPr lang="pt-BR" sz="1200" b="0" dirty="0"/>
              <a:t> com sucesso";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7365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73844" y="1090434"/>
            <a:ext cx="8498912" cy="436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1) Recuperando o valor do chave gerada automaticamente</a:t>
            </a:r>
            <a:endParaRPr lang="pt-BR" sz="1600" b="1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4175"/>
            <a:ext cx="8229600" cy="1143000"/>
          </a:xfrm>
        </p:spPr>
        <p:txBody>
          <a:bodyPr/>
          <a:lstStyle/>
          <a:p>
            <a:r>
              <a:rPr lang="pt-BR" dirty="0" smtClean="0"/>
              <a:t>Exercício (4) – capturando o id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44048" y="1661934"/>
            <a:ext cx="8999952" cy="424731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$</a:t>
            </a:r>
            <a:r>
              <a:rPr lang="pt-BR" sz="1200" b="0" dirty="0" err="1"/>
              <a:t>sql</a:t>
            </a:r>
            <a:r>
              <a:rPr lang="pt-BR" sz="1200" b="0" dirty="0"/>
              <a:t> = $</a:t>
            </a:r>
            <a:r>
              <a:rPr lang="pt-BR" sz="1200" b="0" dirty="0" err="1"/>
              <a:t>minhaConexao</a:t>
            </a:r>
            <a:r>
              <a:rPr lang="pt-BR" sz="1200" b="0" dirty="0"/>
              <a:t>-&gt;prepare("</a:t>
            </a:r>
            <a:r>
              <a:rPr lang="pt-BR" sz="1200" b="0" dirty="0" err="1"/>
              <a:t>insert</a:t>
            </a:r>
            <a:r>
              <a:rPr lang="pt-BR" sz="1200" b="0" dirty="0"/>
              <a:t> </a:t>
            </a:r>
            <a:r>
              <a:rPr lang="pt-BR" sz="1200" b="0" dirty="0" err="1"/>
              <a:t>into</a:t>
            </a:r>
            <a:r>
              <a:rPr lang="pt-BR" sz="1200" b="0" dirty="0"/>
              <a:t> </a:t>
            </a:r>
            <a:r>
              <a:rPr lang="pt-BR" sz="1200" b="0" dirty="0" err="1"/>
              <a:t>bd_livraria.livro</a:t>
            </a:r>
            <a:r>
              <a:rPr lang="pt-BR" sz="1200" b="0" dirty="0"/>
              <a:t> (nome, </a:t>
            </a:r>
            <a:r>
              <a:rPr lang="pt-BR" sz="1200" b="0" dirty="0" err="1"/>
              <a:t>edicao</a:t>
            </a:r>
            <a:r>
              <a:rPr lang="pt-BR" sz="1200" b="0" dirty="0"/>
              <a:t>, ano) </a:t>
            </a:r>
            <a:r>
              <a:rPr lang="pt-BR" sz="1200" b="0" dirty="0" err="1"/>
              <a:t>values</a:t>
            </a:r>
            <a:r>
              <a:rPr lang="pt-BR" sz="1200" b="0" dirty="0"/>
              <a:t> ('Aprendendo HTML', 3,2014)");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sql</a:t>
            </a:r>
            <a:r>
              <a:rPr lang="pt-BR" sz="1200" b="0" dirty="0"/>
              <a:t>-&gt;execute();</a:t>
            </a:r>
          </a:p>
          <a:p>
            <a:pPr algn="l"/>
            <a:r>
              <a:rPr lang="pt-BR" sz="1200" b="0" dirty="0"/>
              <a:t>       </a:t>
            </a:r>
            <a:r>
              <a:rPr lang="pt-BR" sz="1200" b="0" dirty="0">
                <a:solidFill>
                  <a:srgbClr val="FF0000"/>
                </a:solidFill>
              </a:rPr>
              <a:t> $</a:t>
            </a:r>
            <a:r>
              <a:rPr lang="pt-BR" sz="1200" b="0" dirty="0" err="1">
                <a:solidFill>
                  <a:srgbClr val="FF0000"/>
                </a:solidFill>
              </a:rPr>
              <a:t>last_id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lastInsertId</a:t>
            </a:r>
            <a:r>
              <a:rPr lang="pt-BR" sz="1200" b="0" dirty="0">
                <a:solidFill>
                  <a:srgbClr val="FF0000"/>
                </a:solidFill>
              </a:rPr>
              <a:t>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"o numero gerado foi",$</a:t>
            </a:r>
            <a:r>
              <a:rPr lang="pt-BR" sz="1200" b="0" dirty="0" err="1">
                <a:solidFill>
                  <a:srgbClr val="FF0000"/>
                </a:solidFill>
              </a:rPr>
              <a:t>last_id</a:t>
            </a:r>
            <a:r>
              <a:rPr lang="pt-BR" sz="1200" b="0" dirty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20381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Para alterar um registro usamos o comando </a:t>
            </a:r>
            <a:r>
              <a:rPr lang="pt-BR" b="1" dirty="0" smtClean="0"/>
              <a:t>Update</a:t>
            </a:r>
            <a:r>
              <a:rPr lang="pt-BR" dirty="0" smtClean="0"/>
              <a:t> da linguagem SQL</a:t>
            </a:r>
          </a:p>
          <a:p>
            <a:r>
              <a:rPr lang="pt-BR" dirty="0" smtClean="0"/>
              <a:t>Podemos </a:t>
            </a:r>
            <a:r>
              <a:rPr lang="pt-BR" dirty="0" err="1" smtClean="0"/>
              <a:t>alter</a:t>
            </a:r>
            <a:r>
              <a:rPr lang="pt-BR" dirty="0" smtClean="0"/>
              <a:t> uma ou mais colunas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 clausula </a:t>
            </a:r>
            <a:r>
              <a:rPr lang="pt-BR" dirty="0" err="1" smtClean="0">
                <a:solidFill>
                  <a:srgbClr val="FF0000"/>
                </a:solidFill>
              </a:rPr>
              <a:t>where</a:t>
            </a:r>
            <a:r>
              <a:rPr lang="pt-BR" dirty="0" smtClean="0">
                <a:solidFill>
                  <a:srgbClr val="FF0000"/>
                </a:solidFill>
              </a:rPr>
              <a:t> não é obrigatória, mas quando não colocamos todos os registros da tabela são alterados</a:t>
            </a:r>
          </a:p>
          <a:p>
            <a:r>
              <a:rPr lang="pt-BR" dirty="0" smtClean="0"/>
              <a:t>Sintaxe básica do </a:t>
            </a:r>
            <a:r>
              <a:rPr lang="pt-BR" b="1" dirty="0" err="1" smtClean="0"/>
              <a:t>update</a:t>
            </a:r>
            <a:endParaRPr lang="pt-BR" b="1" dirty="0" smtClean="0"/>
          </a:p>
          <a:p>
            <a:endParaRPr lang="pt-BR" dirty="0"/>
          </a:p>
          <a:p>
            <a:pPr lvl="2">
              <a:buNone/>
            </a:pPr>
            <a:r>
              <a:rPr lang="pt-BR" sz="1800" dirty="0"/>
              <a:t>UPDATE </a:t>
            </a:r>
            <a:r>
              <a:rPr lang="pt-BR" sz="1800" dirty="0" err="1"/>
              <a:t>nome_da_tabela</a:t>
            </a:r>
            <a:endParaRPr lang="pt-BR" sz="1800" dirty="0"/>
          </a:p>
          <a:p>
            <a:pPr lvl="2">
              <a:buNone/>
            </a:pPr>
            <a:r>
              <a:rPr lang="pt-BR" sz="1800" dirty="0"/>
              <a:t>SET nome_do_campo1 = novo_valor1, ..., </a:t>
            </a:r>
            <a:r>
              <a:rPr lang="pt-BR" sz="1800" dirty="0" err="1"/>
              <a:t>nome_do_campon</a:t>
            </a:r>
            <a:r>
              <a:rPr lang="pt-BR" sz="1800" dirty="0"/>
              <a:t>=</a:t>
            </a:r>
            <a:r>
              <a:rPr lang="pt-BR" sz="1800" dirty="0" err="1"/>
              <a:t>novo_valorn</a:t>
            </a:r>
            <a:endParaRPr lang="pt-BR" sz="1800" dirty="0"/>
          </a:p>
          <a:p>
            <a:pPr lvl="2">
              <a:buNone/>
            </a:pPr>
            <a:r>
              <a:rPr lang="pt-BR" sz="1800" dirty="0"/>
              <a:t>[WHERE condição]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registro do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15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8339" y="618518"/>
            <a:ext cx="8233200" cy="897131"/>
          </a:xfrm>
        </p:spPr>
        <p:txBody>
          <a:bodyPr/>
          <a:lstStyle/>
          <a:p>
            <a:r>
              <a:rPr lang="pt-BR" dirty="0" smtClean="0"/>
              <a:t>Alterando registro do BD com PHP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82460" y="1906153"/>
            <a:ext cx="7979079" cy="3785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</a:t>
            </a:r>
            <a:r>
              <a:rPr lang="pt-BR" sz="1200" b="0" dirty="0">
                <a:solidFill>
                  <a:srgbClr val="FF0000"/>
                </a:solidFill>
              </a:rPr>
              <a:t>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update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set 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=20, ano=2010 </a:t>
            </a:r>
            <a:r>
              <a:rPr lang="pt-BR" sz="1200" b="0" dirty="0" err="1">
                <a:solidFill>
                  <a:srgbClr val="FF0000"/>
                </a:solidFill>
              </a:rPr>
              <a:t>where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=1");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"alterado com sucesso";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7444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199" y="1290181"/>
            <a:ext cx="8498912" cy="1068983"/>
          </a:xfrm>
        </p:spPr>
        <p:txBody>
          <a:bodyPr>
            <a:normAutofit fontScale="85000" lnSpcReduction="10000"/>
          </a:bodyPr>
          <a:lstStyle/>
          <a:p>
            <a:pPr>
              <a:buAutoNum type="arabicParenR"/>
            </a:pPr>
            <a:r>
              <a:rPr lang="pt-BR" sz="1600" dirty="0" smtClean="0"/>
              <a:t>Vamos alterar um registro na nossa tabela livro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Usaremos o campo nome na clausula </a:t>
            </a:r>
            <a:r>
              <a:rPr lang="pt-BR" sz="1600" dirty="0" err="1" smtClean="0"/>
              <a:t>where</a:t>
            </a:r>
            <a:r>
              <a:rPr lang="pt-BR" sz="1600" dirty="0" smtClean="0"/>
              <a:t> para informar qual a linha que desejamos alterar</a:t>
            </a: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39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(5) - alteração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6163" y="2359164"/>
            <a:ext cx="7979079" cy="37856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</a:t>
            </a:r>
            <a:r>
              <a:rPr lang="pt-BR" sz="1200" b="0" dirty="0">
                <a:solidFill>
                  <a:srgbClr val="FF0000"/>
                </a:solidFill>
              </a:rPr>
              <a:t>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update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set 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=20, ano=2010 </a:t>
            </a:r>
            <a:r>
              <a:rPr lang="pt-BR" sz="1200" b="0" dirty="0" err="1">
                <a:solidFill>
                  <a:srgbClr val="FF0000"/>
                </a:solidFill>
              </a:rPr>
              <a:t>where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=1");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"alterado com sucesso";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01394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excluir um registro usamos o comando </a:t>
            </a:r>
            <a:r>
              <a:rPr lang="pt-BR" b="1" dirty="0" smtClean="0"/>
              <a:t>Delete </a:t>
            </a:r>
            <a:r>
              <a:rPr lang="pt-BR" dirty="0" smtClean="0"/>
              <a:t>da linguagem SQL</a:t>
            </a:r>
          </a:p>
          <a:p>
            <a:r>
              <a:rPr lang="pt-BR" dirty="0" smtClean="0"/>
              <a:t>Toda a linha é excluída do banco de dados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 clausula </a:t>
            </a:r>
            <a:r>
              <a:rPr lang="pt-BR" dirty="0" err="1" smtClean="0">
                <a:solidFill>
                  <a:srgbClr val="FF0000"/>
                </a:solidFill>
              </a:rPr>
              <a:t>where</a:t>
            </a:r>
            <a:r>
              <a:rPr lang="pt-BR" dirty="0" smtClean="0">
                <a:solidFill>
                  <a:srgbClr val="FF0000"/>
                </a:solidFill>
              </a:rPr>
              <a:t> não é obrigatória, mas quando não colocamos todos os registros da tabela são apagados</a:t>
            </a:r>
          </a:p>
          <a:p>
            <a:r>
              <a:rPr lang="pt-BR" dirty="0" smtClean="0"/>
              <a:t>Sintaxe básica do </a:t>
            </a:r>
            <a:r>
              <a:rPr lang="pt-BR" b="1" dirty="0" smtClean="0"/>
              <a:t>Delete</a:t>
            </a:r>
          </a:p>
          <a:p>
            <a:pPr lvl="2">
              <a:buNone/>
            </a:pPr>
            <a:r>
              <a:rPr lang="pt-BR" sz="2000" dirty="0" smtClean="0"/>
              <a:t>DELETE </a:t>
            </a:r>
            <a:r>
              <a:rPr lang="pt-BR" sz="2000" dirty="0"/>
              <a:t>FROM </a:t>
            </a:r>
            <a:r>
              <a:rPr lang="pt-BR" sz="2000" dirty="0" err="1"/>
              <a:t>nome_da_tabela</a:t>
            </a:r>
            <a:r>
              <a:rPr lang="pt-BR" sz="2000" dirty="0"/>
              <a:t> </a:t>
            </a:r>
          </a:p>
          <a:p>
            <a:pPr lvl="2">
              <a:buNone/>
            </a:pPr>
            <a:r>
              <a:rPr lang="pt-BR" sz="2000" dirty="0"/>
              <a:t>[WHERE condição]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registro do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0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 (6) - exclusão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19206" y="1724427"/>
            <a:ext cx="846759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 </a:t>
            </a:r>
            <a:r>
              <a:rPr lang="pt-BR" sz="1200" b="0" dirty="0">
                <a:solidFill>
                  <a:srgbClr val="FF0000"/>
                </a:solidFill>
              </a:rPr>
              <a:t>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-&gt;prepare("delete </a:t>
            </a:r>
            <a:r>
              <a:rPr lang="pt-BR" sz="1200" b="0" dirty="0" err="1">
                <a:solidFill>
                  <a:srgbClr val="FF0000"/>
                </a:solidFill>
              </a:rPr>
              <a:t>from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where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=8");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"excluído com sucesso";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5037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incluímos (</a:t>
            </a:r>
            <a:r>
              <a:rPr lang="pt-BR" dirty="0" err="1" smtClean="0"/>
              <a:t>insert</a:t>
            </a:r>
            <a:r>
              <a:rPr lang="pt-BR" dirty="0" smtClean="0"/>
              <a:t>), alteramos (</a:t>
            </a:r>
            <a:r>
              <a:rPr lang="pt-BR" dirty="0" err="1" smtClean="0"/>
              <a:t>update</a:t>
            </a:r>
            <a:r>
              <a:rPr lang="pt-BR" dirty="0" smtClean="0"/>
              <a:t>) ou excluímos (delete) dados estamos modificando o BD. Portanto, o retorno dessa execução será um número, indicando a quantidade de registros afetados pela operação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sobre os comandos SQL de alteração de dados no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41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uma coleção logicamente coerente de dados com um determinado </a:t>
            </a:r>
            <a:r>
              <a:rPr lang="pt-BR" sz="2800" b="1" dirty="0">
                <a:solidFill>
                  <a:schemeClr val="accent3">
                    <a:lumMod val="50000"/>
                  </a:schemeClr>
                </a:solidFill>
              </a:rPr>
              <a:t>significado</a:t>
            </a:r>
            <a:r>
              <a:rPr lang="pt-BR" sz="2800" dirty="0"/>
              <a:t> inerente. Isto significa que um conjunto aleatório de dados não pode ser considerada um Banco de Dados; ou</a:t>
            </a:r>
          </a:p>
          <a:p>
            <a:endParaRPr lang="pt-BR" sz="2800" dirty="0"/>
          </a:p>
          <a:p>
            <a:r>
              <a:rPr lang="pt-BR" sz="2800" dirty="0"/>
              <a:t>projetado, construído e composto por um conjunto de dados para um </a:t>
            </a:r>
            <a:r>
              <a:rPr lang="pt-BR" sz="2800" b="1" dirty="0">
                <a:solidFill>
                  <a:schemeClr val="accent3">
                    <a:lumMod val="50000"/>
                  </a:schemeClr>
                </a:solidFill>
              </a:rPr>
              <a:t>propósito específico</a:t>
            </a:r>
            <a:r>
              <a:rPr lang="pt-BR" sz="2800" dirty="0"/>
              <a:t>. Existe um grupo de usuários ou algumas aplicações pré-concebidas onde estes dados serão utilizados; ou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Banco de dados (BD)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19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selecionar um registro armazenado no </a:t>
            </a:r>
            <a:r>
              <a:rPr lang="pt-BR" dirty="0" err="1" smtClean="0"/>
              <a:t>bd</a:t>
            </a:r>
            <a:r>
              <a:rPr lang="pt-BR" dirty="0" smtClean="0"/>
              <a:t> usamos o comando </a:t>
            </a:r>
            <a:r>
              <a:rPr lang="pt-BR" b="1" dirty="0" err="1" smtClean="0"/>
              <a:t>Select</a:t>
            </a:r>
            <a:r>
              <a:rPr lang="pt-BR" dirty="0" smtClean="0"/>
              <a:t> da linguagem SQL</a:t>
            </a:r>
          </a:p>
          <a:p>
            <a:r>
              <a:rPr lang="pt-BR" dirty="0" smtClean="0"/>
              <a:t>Sintaxe básica do </a:t>
            </a:r>
            <a:r>
              <a:rPr lang="pt-BR" b="1" dirty="0" err="1" smtClean="0"/>
              <a:t>select</a:t>
            </a:r>
            <a:r>
              <a:rPr lang="pt-BR" b="1" dirty="0" smtClean="0"/>
              <a:t> </a:t>
            </a:r>
            <a:r>
              <a:rPr lang="pt-BR" dirty="0" smtClean="0"/>
              <a:t>é</a:t>
            </a:r>
          </a:p>
          <a:p>
            <a:pPr marL="0" lvl="2" indent="0">
              <a:buNone/>
            </a:pPr>
            <a:r>
              <a:rPr lang="pt-BR" sz="1800" dirty="0" smtClean="0"/>
              <a:t>	SELECT </a:t>
            </a:r>
            <a:r>
              <a:rPr lang="pt-BR" sz="1800" dirty="0" err="1"/>
              <a:t>column_name</a:t>
            </a:r>
            <a:r>
              <a:rPr lang="pt-BR" sz="1800" dirty="0"/>
              <a:t>(s) FROM </a:t>
            </a:r>
            <a:r>
              <a:rPr lang="pt-BR" sz="1800" dirty="0" err="1"/>
              <a:t>table_name</a:t>
            </a:r>
            <a:endParaRPr lang="pt-BR" sz="1800" dirty="0"/>
          </a:p>
          <a:p>
            <a:r>
              <a:rPr lang="pt-BR" dirty="0" smtClean="0"/>
              <a:t>Podemos também selecionar todas as colunas de uma vez usando o *</a:t>
            </a:r>
          </a:p>
          <a:p>
            <a:pPr lvl="2">
              <a:buNone/>
            </a:pPr>
            <a:r>
              <a:rPr lang="pt-BR" sz="1800" dirty="0"/>
              <a:t>SELECT * FROM </a:t>
            </a:r>
            <a:r>
              <a:rPr lang="pt-BR" sz="1800" dirty="0" err="1"/>
              <a:t>table_name</a:t>
            </a:r>
            <a:r>
              <a:rPr lang="pt-BR" sz="1800" dirty="0" smtClean="0"/>
              <a:t>		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Selecionando registro do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250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selecionamos (</a:t>
            </a:r>
            <a:r>
              <a:rPr lang="pt-BR" dirty="0" err="1" smtClean="0"/>
              <a:t>select</a:t>
            </a:r>
            <a:r>
              <a:rPr lang="pt-BR" dirty="0" smtClean="0"/>
              <a:t>) dados no BD o retorno do SQL é um conjunto de uma ou mais linhas com uma ou mais colunas. </a:t>
            </a:r>
          </a:p>
          <a:p>
            <a:r>
              <a:rPr lang="pt-BR" dirty="0" smtClean="0"/>
              <a:t>Chamamos de conjunto resultado.</a:t>
            </a:r>
          </a:p>
          <a:p>
            <a:r>
              <a:rPr lang="pt-BR" dirty="0" smtClean="0"/>
              <a:t>Por exemplo se selecionarmos todos os livros adastrados teremos varias linhas cada uma com código, nome, edição e ano.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sobre o comando SQL seleção de dados no BD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8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1663"/>
          </a:xfrm>
        </p:spPr>
        <p:txBody>
          <a:bodyPr>
            <a:normAutofit/>
          </a:bodyPr>
          <a:lstStyle/>
          <a:p>
            <a:r>
              <a:rPr lang="pt-BR" dirty="0" err="1" smtClean="0"/>
              <a:t>Exercicio</a:t>
            </a:r>
            <a:r>
              <a:rPr lang="pt-BR" dirty="0" smtClean="0"/>
              <a:t> (6) um só registro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8203" y="1148229"/>
            <a:ext cx="846759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</a:t>
            </a:r>
            <a:r>
              <a:rPr lang="pt-BR" sz="1200" b="0" dirty="0">
                <a:solidFill>
                  <a:srgbClr val="FF0000"/>
                </a:solidFill>
              </a:rPr>
              <a:t>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select</a:t>
            </a:r>
            <a:r>
              <a:rPr lang="pt-BR" sz="1200" b="0" dirty="0">
                <a:solidFill>
                  <a:srgbClr val="FF0000"/>
                </a:solidFill>
              </a:rPr>
              <a:t> * </a:t>
            </a:r>
            <a:r>
              <a:rPr lang="pt-BR" sz="1200" b="0" dirty="0" err="1">
                <a:solidFill>
                  <a:srgbClr val="FF0000"/>
                </a:solidFill>
              </a:rPr>
              <a:t>from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bd_livraria.livro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where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 = :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");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bindParam</a:t>
            </a:r>
            <a:r>
              <a:rPr lang="pt-BR" sz="1200" b="0" dirty="0">
                <a:solidFill>
                  <a:srgbClr val="FF0000"/>
                </a:solidFill>
              </a:rPr>
              <a:t>("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",$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 = 1;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    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result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setFetchMode</a:t>
            </a:r>
            <a:r>
              <a:rPr lang="pt-BR" sz="1200" b="0" dirty="0">
                <a:solidFill>
                  <a:srgbClr val="FF0000"/>
                </a:solidFill>
              </a:rPr>
              <a:t>(PDO::FETCH_ASSOC);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while</a:t>
            </a:r>
            <a:r>
              <a:rPr lang="pt-BR" sz="1200" b="0" dirty="0">
                <a:solidFill>
                  <a:srgbClr val="FF0000"/>
                </a:solidFill>
              </a:rPr>
              <a:t> ($linha =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fetch</a:t>
            </a:r>
            <a:r>
              <a:rPr lang="pt-BR" sz="1200" b="0" dirty="0">
                <a:solidFill>
                  <a:srgbClr val="FF0000"/>
                </a:solidFill>
              </a:rPr>
              <a:t>(PDO::FETCH_ASSOC)) {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:",$linha['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Titulo:",$linha['nome'];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Edição:",$linha['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Ano:",$linha['ano'];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}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5736920" y="3933172"/>
            <a:ext cx="2949879" cy="789139"/>
          </a:xfrm>
          <a:prstGeom prst="wedgeRectCallout">
            <a:avLst>
              <a:gd name="adj1" fmla="val -21258"/>
              <a:gd name="adj2" fmla="val -11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Neste caso como pedimos somente o livro de código 1 o retorno será somente 1 registro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58" y="5062839"/>
            <a:ext cx="3085180" cy="7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31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33668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Exercicio</a:t>
            </a:r>
            <a:r>
              <a:rPr lang="pt-BR" dirty="0" smtClean="0"/>
              <a:t> (7) vários registros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8203" y="1148229"/>
            <a:ext cx="846759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200" b="0" dirty="0"/>
              <a:t>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servername</a:t>
            </a:r>
            <a:r>
              <a:rPr lang="pt-BR" sz="1200" b="0" dirty="0"/>
              <a:t> = "localhost:3306"; 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username</a:t>
            </a:r>
            <a:r>
              <a:rPr lang="pt-BR" sz="1200" b="0" dirty="0"/>
              <a:t> = "root";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password</a:t>
            </a:r>
            <a:r>
              <a:rPr lang="pt-BR" sz="1200" b="0" dirty="0"/>
              <a:t> = "";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dbname</a:t>
            </a:r>
            <a:r>
              <a:rPr lang="pt-BR" sz="1200" b="0" dirty="0"/>
              <a:t> = "</a:t>
            </a:r>
            <a:r>
              <a:rPr lang="pt-BR" sz="1200" b="0" dirty="0" err="1"/>
              <a:t>bd_livraria</a:t>
            </a:r>
            <a:r>
              <a:rPr lang="pt-BR" sz="1200" b="0" dirty="0"/>
              <a:t>";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</a:t>
            </a:r>
            <a:r>
              <a:rPr lang="pt-BR" sz="1200" b="0" dirty="0" err="1"/>
              <a:t>try</a:t>
            </a:r>
            <a:r>
              <a:rPr lang="pt-BR" sz="1200" b="0" dirty="0"/>
              <a:t> {</a:t>
            </a:r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new PDO("</a:t>
            </a:r>
            <a:r>
              <a:rPr lang="pt-BR" sz="1200" b="0" dirty="0" err="1"/>
              <a:t>mysql:host</a:t>
            </a:r>
            <a:r>
              <a:rPr lang="pt-BR" sz="1200" b="0" dirty="0"/>
              <a:t>=$</a:t>
            </a:r>
            <a:r>
              <a:rPr lang="pt-BR" sz="1200" b="0" dirty="0" err="1"/>
              <a:t>servername;dbname</a:t>
            </a:r>
            <a:r>
              <a:rPr lang="pt-BR" sz="1200" b="0" dirty="0"/>
              <a:t>=$</a:t>
            </a:r>
            <a:r>
              <a:rPr lang="pt-BR" sz="1200" b="0" dirty="0" err="1"/>
              <a:t>dbname</a:t>
            </a:r>
            <a:r>
              <a:rPr lang="pt-BR" sz="1200" b="0" dirty="0"/>
              <a:t>", $</a:t>
            </a:r>
            <a:r>
              <a:rPr lang="pt-BR" sz="1200" b="0" dirty="0" err="1"/>
              <a:t>username</a:t>
            </a:r>
            <a:r>
              <a:rPr lang="pt-BR" sz="1200" b="0" dirty="0"/>
              <a:t>, $</a:t>
            </a:r>
            <a:r>
              <a:rPr lang="pt-BR" sz="1200" b="0" dirty="0" err="1"/>
              <a:t>password</a:t>
            </a:r>
            <a:r>
              <a:rPr lang="pt-BR" sz="1200" b="0" dirty="0"/>
              <a:t>);</a:t>
            </a:r>
          </a:p>
          <a:p>
            <a:pPr algn="l"/>
            <a:r>
              <a:rPr lang="pt-BR" sz="1200" b="0" dirty="0"/>
              <a:t>        // set </a:t>
            </a:r>
            <a:r>
              <a:rPr lang="pt-BR" sz="1200" b="0" dirty="0" err="1"/>
              <a:t>the</a:t>
            </a:r>
            <a:r>
              <a:rPr lang="pt-BR" sz="1200" b="0" dirty="0"/>
              <a:t> PDO </a:t>
            </a:r>
            <a:r>
              <a:rPr lang="pt-BR" sz="1200" b="0" dirty="0" err="1"/>
              <a:t>error</a:t>
            </a:r>
            <a:r>
              <a:rPr lang="pt-BR" sz="1200" b="0" dirty="0"/>
              <a:t> </a:t>
            </a:r>
            <a:r>
              <a:rPr lang="pt-BR" sz="1200" b="0" dirty="0" err="1"/>
              <a:t>mode</a:t>
            </a:r>
            <a:r>
              <a:rPr lang="pt-BR" sz="1200" b="0" dirty="0"/>
              <a:t> </a:t>
            </a:r>
            <a:r>
              <a:rPr lang="pt-BR" sz="1200" b="0" dirty="0" err="1"/>
              <a:t>to</a:t>
            </a:r>
            <a:r>
              <a:rPr lang="pt-BR" sz="1200" b="0" dirty="0"/>
              <a:t> </a:t>
            </a:r>
            <a:r>
              <a:rPr lang="pt-BR" sz="1200" b="0" dirty="0" err="1"/>
              <a:t>exception</a:t>
            </a:r>
            <a:endParaRPr lang="pt-BR" sz="1200" b="0" dirty="0"/>
          </a:p>
          <a:p>
            <a:pPr algn="l"/>
            <a:r>
              <a:rPr lang="pt-BR" sz="1200" b="0" dirty="0"/>
              <a:t>        $</a:t>
            </a:r>
            <a:r>
              <a:rPr lang="pt-BR" sz="1200" b="0" dirty="0" err="1"/>
              <a:t>minhaConexao</a:t>
            </a:r>
            <a:r>
              <a:rPr lang="pt-BR" sz="1200" b="0" dirty="0"/>
              <a:t>-&gt;</a:t>
            </a:r>
            <a:r>
              <a:rPr lang="pt-BR" sz="1200" b="0" dirty="0" err="1"/>
              <a:t>setAttribute</a:t>
            </a:r>
            <a:r>
              <a:rPr lang="pt-BR" sz="1200" b="0" dirty="0"/>
              <a:t>(PDO::ATTR_ERRMODE, PDO::ERRMODE_EXCEPTION);</a:t>
            </a:r>
          </a:p>
          <a:p>
            <a:pPr algn="l"/>
            <a:r>
              <a:rPr lang="pt-BR" sz="1200" b="0" dirty="0"/>
              <a:t/>
            </a:r>
            <a:br>
              <a:rPr lang="pt-BR" sz="1200" b="0" dirty="0"/>
            </a:br>
            <a:r>
              <a:rPr lang="pt-BR" sz="1200" b="0" dirty="0"/>
              <a:t>       </a:t>
            </a:r>
            <a:r>
              <a:rPr lang="pt-BR" sz="1200" b="0" dirty="0">
                <a:solidFill>
                  <a:srgbClr val="FF0000"/>
                </a:solidFill>
              </a:rPr>
              <a:t>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minhaConexao</a:t>
            </a:r>
            <a:r>
              <a:rPr lang="pt-BR" sz="1200" b="0" dirty="0">
                <a:solidFill>
                  <a:srgbClr val="FF0000"/>
                </a:solidFill>
              </a:rPr>
              <a:t>-&gt;prepare("</a:t>
            </a:r>
            <a:r>
              <a:rPr lang="pt-BR" sz="1200" b="0" dirty="0" err="1">
                <a:solidFill>
                  <a:srgbClr val="FF0000"/>
                </a:solidFill>
              </a:rPr>
              <a:t>select</a:t>
            </a:r>
            <a:r>
              <a:rPr lang="pt-BR" sz="1200" b="0" dirty="0">
                <a:solidFill>
                  <a:srgbClr val="FF0000"/>
                </a:solidFill>
              </a:rPr>
              <a:t> * </a:t>
            </a:r>
            <a:r>
              <a:rPr lang="pt-BR" sz="1200" b="0" dirty="0" err="1">
                <a:solidFill>
                  <a:srgbClr val="FF0000"/>
                </a:solidFill>
              </a:rPr>
              <a:t>from</a:t>
            </a:r>
            <a:r>
              <a:rPr lang="pt-BR" sz="1200" b="0" dirty="0">
                <a:solidFill>
                  <a:srgbClr val="FF0000"/>
                </a:solidFill>
              </a:rPr>
              <a:t> </a:t>
            </a:r>
            <a:r>
              <a:rPr lang="pt-BR" sz="1200" b="0" dirty="0" err="1" smtClean="0">
                <a:solidFill>
                  <a:srgbClr val="FF0000"/>
                </a:solidFill>
              </a:rPr>
              <a:t>bd_livraria.livro</a:t>
            </a:r>
            <a:r>
              <a:rPr lang="pt-BR" sz="1200" b="0" dirty="0" smtClean="0">
                <a:solidFill>
                  <a:srgbClr val="FF0000"/>
                </a:solidFill>
              </a:rPr>
              <a:t>");</a:t>
            </a:r>
            <a:endParaRPr lang="pt-BR" sz="1200" b="0" dirty="0">
              <a:solidFill>
                <a:srgbClr val="FF0000"/>
              </a:solidFill>
            </a:endParaRP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            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-&gt;execute();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$</a:t>
            </a:r>
            <a:r>
              <a:rPr lang="pt-BR" sz="1200" b="0" dirty="0" err="1">
                <a:solidFill>
                  <a:srgbClr val="FF0000"/>
                </a:solidFill>
              </a:rPr>
              <a:t>result</a:t>
            </a:r>
            <a:r>
              <a:rPr lang="pt-BR" sz="1200" b="0" dirty="0">
                <a:solidFill>
                  <a:srgbClr val="FF0000"/>
                </a:solidFill>
              </a:rPr>
              <a:t> =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setFetchMode</a:t>
            </a:r>
            <a:r>
              <a:rPr lang="pt-BR" sz="1200" b="0" dirty="0">
                <a:solidFill>
                  <a:srgbClr val="FF0000"/>
                </a:solidFill>
              </a:rPr>
              <a:t>(PDO::FETCH_ASSOC);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</a:t>
            </a:r>
            <a:r>
              <a:rPr lang="pt-BR" sz="1200" b="0" dirty="0" err="1">
                <a:solidFill>
                  <a:srgbClr val="FF0000"/>
                </a:solidFill>
              </a:rPr>
              <a:t>while</a:t>
            </a:r>
            <a:r>
              <a:rPr lang="pt-BR" sz="1200" b="0" dirty="0">
                <a:solidFill>
                  <a:srgbClr val="FF0000"/>
                </a:solidFill>
              </a:rPr>
              <a:t> ($linha = $</a:t>
            </a:r>
            <a:r>
              <a:rPr lang="pt-BR" sz="1200" b="0" dirty="0" err="1">
                <a:solidFill>
                  <a:srgbClr val="FF0000"/>
                </a:solidFill>
              </a:rPr>
              <a:t>sql</a:t>
            </a:r>
            <a:r>
              <a:rPr lang="pt-BR" sz="1200" b="0" dirty="0">
                <a:solidFill>
                  <a:srgbClr val="FF0000"/>
                </a:solidFill>
              </a:rPr>
              <a:t>-&gt;</a:t>
            </a:r>
            <a:r>
              <a:rPr lang="pt-BR" sz="1200" b="0" dirty="0" err="1">
                <a:solidFill>
                  <a:srgbClr val="FF0000"/>
                </a:solidFill>
              </a:rPr>
              <a:t>fetch</a:t>
            </a:r>
            <a:r>
              <a:rPr lang="pt-BR" sz="1200" b="0" dirty="0">
                <a:solidFill>
                  <a:srgbClr val="FF0000"/>
                </a:solidFill>
              </a:rPr>
              <a:t>(PDO::FETCH_ASSOC)) {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:",$linha['</a:t>
            </a:r>
            <a:r>
              <a:rPr lang="pt-BR" sz="1200" b="0" dirty="0" err="1">
                <a:solidFill>
                  <a:srgbClr val="FF0000"/>
                </a:solidFill>
              </a:rPr>
              <a:t>codigo</a:t>
            </a:r>
            <a:r>
              <a:rPr lang="pt-BR" sz="1200" b="0" dirty="0">
                <a:solidFill>
                  <a:srgbClr val="FF0000"/>
                </a:solidFill>
              </a:rPr>
              <a:t>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Titulo:",$linha['nome'];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Edição:",$linha['</a:t>
            </a:r>
            <a:r>
              <a:rPr lang="pt-BR" sz="1200" b="0" dirty="0" err="1">
                <a:solidFill>
                  <a:srgbClr val="FF0000"/>
                </a:solidFill>
              </a:rPr>
              <a:t>edicao</a:t>
            </a:r>
            <a:r>
              <a:rPr lang="pt-BR" sz="1200" b="0" dirty="0">
                <a:solidFill>
                  <a:srgbClr val="FF0000"/>
                </a:solidFill>
              </a:rPr>
              <a:t>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    </a:t>
            </a:r>
            <a:r>
              <a:rPr lang="pt-BR" sz="1200" b="0" dirty="0" err="1">
                <a:solidFill>
                  <a:srgbClr val="FF0000"/>
                </a:solidFill>
              </a:rPr>
              <a:t>echo</a:t>
            </a:r>
            <a:r>
              <a:rPr lang="pt-BR" sz="1200" b="0" dirty="0">
                <a:solidFill>
                  <a:srgbClr val="FF0000"/>
                </a:solidFill>
              </a:rPr>
              <a:t> " Ano:",$linha['ano'];</a:t>
            </a:r>
          </a:p>
          <a:p>
            <a:pPr algn="l"/>
            <a:r>
              <a:rPr lang="pt-BR" sz="1200" b="0" dirty="0">
                <a:solidFill>
                  <a:srgbClr val="FF0000"/>
                </a:solidFill>
              </a:rPr>
              <a:t>        }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  catch(</a:t>
            </a:r>
            <a:r>
              <a:rPr lang="pt-BR" sz="1200" b="0" dirty="0" err="1"/>
              <a:t>PDOException</a:t>
            </a:r>
            <a:r>
              <a:rPr lang="pt-BR" sz="1200" b="0" dirty="0"/>
              <a:t> $e) {</a:t>
            </a:r>
          </a:p>
          <a:p>
            <a:pPr algn="l"/>
            <a:r>
              <a:rPr lang="pt-BR" sz="1200" b="0" dirty="0"/>
              <a:t>        </a:t>
            </a:r>
            <a:r>
              <a:rPr lang="pt-BR" sz="1200" b="0" dirty="0" err="1"/>
              <a:t>echo</a:t>
            </a:r>
            <a:r>
              <a:rPr lang="pt-BR" sz="1200" b="0" dirty="0"/>
              <a:t> "entrou no </a:t>
            </a:r>
            <a:r>
              <a:rPr lang="pt-BR" sz="1200" b="0" dirty="0" err="1"/>
              <a:t>catch".$e</a:t>
            </a:r>
            <a:r>
              <a:rPr lang="pt-BR" sz="1200" b="0" dirty="0"/>
              <a:t>-&gt;</a:t>
            </a:r>
            <a:r>
              <a:rPr lang="pt-BR" sz="1200" b="0" dirty="0" err="1"/>
              <a:t>getmessage</a:t>
            </a:r>
            <a:r>
              <a:rPr lang="pt-BR" sz="1200" b="0" dirty="0"/>
              <a:t>();</a:t>
            </a:r>
          </a:p>
          <a:p>
            <a:pPr algn="l"/>
            <a:r>
              <a:rPr lang="pt-BR" sz="1200" b="0" dirty="0"/>
              <a:t>      }</a:t>
            </a:r>
          </a:p>
          <a:p>
            <a:pPr algn="l"/>
            <a:r>
              <a:rPr lang="pt-BR" sz="1200" b="0" dirty="0"/>
              <a:t>    $</a:t>
            </a:r>
            <a:r>
              <a:rPr lang="pt-BR" sz="1200" b="0" dirty="0" err="1"/>
              <a:t>minhaConexao</a:t>
            </a:r>
            <a:r>
              <a:rPr lang="pt-BR" sz="1200" b="0" dirty="0"/>
              <a:t> = </a:t>
            </a:r>
            <a:r>
              <a:rPr lang="pt-BR" sz="1200" b="0" dirty="0" err="1"/>
              <a:t>null</a:t>
            </a:r>
            <a:r>
              <a:rPr lang="pt-BR" sz="1200" b="0" dirty="0"/>
              <a:t>;</a:t>
            </a:r>
          </a:p>
          <a:p>
            <a:pPr algn="l"/>
            <a:r>
              <a:rPr lang="pt-BR" sz="1200" b="0" dirty="0"/>
              <a:t>?&gt;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5285983" y="3770720"/>
            <a:ext cx="2949879" cy="789139"/>
          </a:xfrm>
          <a:prstGeom prst="wedgeRectCallout">
            <a:avLst>
              <a:gd name="adj1" fmla="val -67118"/>
              <a:gd name="adj2" fmla="val -89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Neste caso retornaram vários registros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58195"/>
            <a:ext cx="4119759" cy="18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9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/>
              <a:t>A instrução </a:t>
            </a:r>
            <a:r>
              <a:rPr lang="pt-BR" dirty="0" err="1"/>
              <a:t>Select</a:t>
            </a:r>
            <a:r>
              <a:rPr lang="pt-BR" dirty="0"/>
              <a:t> oferece diversas opções para enriquecer a sua consulta</a:t>
            </a:r>
          </a:p>
          <a:p>
            <a:pPr hangingPunct="0"/>
            <a:endParaRPr lang="pt-BR" dirty="0"/>
          </a:p>
          <a:p>
            <a:pPr hangingPunct="0"/>
            <a:r>
              <a:rPr lang="pt-BR" dirty="0"/>
              <a:t> Ex. de </a:t>
            </a:r>
            <a:r>
              <a:rPr lang="pt-BR" dirty="0" err="1"/>
              <a:t>sintáxe</a:t>
            </a:r>
            <a:endParaRPr lang="pt-BR" dirty="0"/>
          </a:p>
          <a:p>
            <a:pPr hangingPunct="0"/>
            <a:endParaRPr lang="pt-BR" dirty="0"/>
          </a:p>
          <a:p>
            <a:pPr hangingPunct="0">
              <a:buNone/>
            </a:pPr>
            <a:r>
              <a:rPr lang="pt-BR" dirty="0"/>
              <a:t>	SELECT[ALL|DISTINCT] </a:t>
            </a:r>
            <a:r>
              <a:rPr lang="pt-BR" i="1" dirty="0" err="1"/>
              <a:t>select_list</a:t>
            </a:r>
            <a:endParaRPr lang="pt-BR" dirty="0"/>
          </a:p>
          <a:p>
            <a:pPr hangingPunct="0">
              <a:buNone/>
            </a:pPr>
            <a:r>
              <a:rPr lang="pt-BR" dirty="0"/>
              <a:t>	  [INTO[ </a:t>
            </a:r>
            <a:r>
              <a:rPr lang="pt-BR" i="1" dirty="0" err="1"/>
              <a:t>new_table_name</a:t>
            </a:r>
            <a:r>
              <a:rPr lang="pt-BR" i="1" dirty="0"/>
              <a:t> </a:t>
            </a:r>
            <a:r>
              <a:rPr lang="pt-BR" dirty="0"/>
              <a:t>]]</a:t>
            </a:r>
          </a:p>
          <a:p>
            <a:pPr hangingPunct="0">
              <a:buNone/>
            </a:pPr>
            <a:r>
              <a:rPr lang="pt-BR" dirty="0"/>
              <a:t>	[FROM{</a:t>
            </a:r>
            <a:r>
              <a:rPr lang="pt-BR" i="1" dirty="0" err="1"/>
              <a:t>table_name|view_name</a:t>
            </a:r>
            <a:r>
              <a:rPr lang="pt-BR" dirty="0"/>
              <a:t>}[</a:t>
            </a:r>
            <a:r>
              <a:rPr lang="pt-BR" i="1" dirty="0" err="1"/>
              <a:t>optimizer_hints</a:t>
            </a:r>
            <a:r>
              <a:rPr lang="pt-BR" dirty="0"/>
              <a:t>)]</a:t>
            </a:r>
          </a:p>
          <a:p>
            <a:pPr hangingPunct="0">
              <a:buNone/>
            </a:pPr>
            <a:r>
              <a:rPr lang="pt-BR" dirty="0"/>
              <a:t>	  [[,{</a:t>
            </a:r>
            <a:r>
              <a:rPr lang="pt-BR" i="1" dirty="0"/>
              <a:t>table_name2|view_name2</a:t>
            </a:r>
            <a:r>
              <a:rPr lang="pt-BR" dirty="0"/>
              <a:t>}{</a:t>
            </a:r>
            <a:r>
              <a:rPr lang="pt-BR" i="1" dirty="0" err="1"/>
              <a:t>optimizer_hints</a:t>
            </a:r>
            <a:r>
              <a:rPr lang="pt-BR" dirty="0"/>
              <a:t>)]</a:t>
            </a:r>
          </a:p>
          <a:p>
            <a:pPr hangingPunct="0">
              <a:buNone/>
            </a:pPr>
            <a:r>
              <a:rPr lang="pt-BR" dirty="0"/>
              <a:t>	  [...,{</a:t>
            </a:r>
            <a:r>
              <a:rPr lang="pt-BR" i="1" dirty="0"/>
              <a:t>table_name16|view_name16</a:t>
            </a:r>
            <a:r>
              <a:rPr lang="pt-BR" dirty="0"/>
              <a:t>}[(</a:t>
            </a:r>
            <a:r>
              <a:rPr lang="pt-BR" i="1" dirty="0" err="1"/>
              <a:t>optimizer_hints</a:t>
            </a:r>
            <a:r>
              <a:rPr lang="pt-BR" dirty="0"/>
              <a:t>)]]]</a:t>
            </a:r>
          </a:p>
          <a:p>
            <a:pPr hangingPunct="0">
              <a:buNone/>
            </a:pPr>
            <a:r>
              <a:rPr lang="pt-BR" dirty="0"/>
              <a:t>	[WHERE </a:t>
            </a:r>
            <a:r>
              <a:rPr lang="pt-BR" dirty="0" err="1"/>
              <a:t>clause</a:t>
            </a:r>
            <a:r>
              <a:rPr lang="pt-BR" dirty="0"/>
              <a:t>}</a:t>
            </a:r>
          </a:p>
          <a:p>
            <a:pPr hangingPunct="0">
              <a:buNone/>
            </a:pPr>
            <a:r>
              <a:rPr lang="pt-BR" dirty="0"/>
              <a:t>	[GROUP BY </a:t>
            </a:r>
            <a:r>
              <a:rPr lang="pt-BR" dirty="0" err="1"/>
              <a:t>clause</a:t>
            </a:r>
            <a:r>
              <a:rPr lang="pt-BR" dirty="0"/>
              <a:t>]</a:t>
            </a:r>
          </a:p>
          <a:p>
            <a:pPr hangingPunct="0">
              <a:buNone/>
            </a:pPr>
            <a:r>
              <a:rPr lang="pt-BR" dirty="0"/>
              <a:t>	[HAVING </a:t>
            </a:r>
            <a:r>
              <a:rPr lang="pt-BR" dirty="0" err="1"/>
              <a:t>clause</a:t>
            </a:r>
            <a:r>
              <a:rPr lang="pt-BR" dirty="0"/>
              <a:t>]</a:t>
            </a:r>
          </a:p>
          <a:p>
            <a:pPr hangingPunct="0">
              <a:buNone/>
            </a:pPr>
            <a:r>
              <a:rPr lang="pt-BR" dirty="0"/>
              <a:t>	[ORDER BY </a:t>
            </a:r>
            <a:r>
              <a:rPr lang="pt-BR" dirty="0" err="1"/>
              <a:t>clause</a:t>
            </a:r>
            <a:r>
              <a:rPr lang="pt-BR" dirty="0"/>
              <a:t>]</a:t>
            </a:r>
          </a:p>
          <a:p>
            <a:pPr hangingPunct="0">
              <a:buNone/>
            </a:pPr>
            <a:r>
              <a:rPr lang="pt-BR" dirty="0"/>
              <a:t>	[COMPUTE </a:t>
            </a:r>
            <a:r>
              <a:rPr lang="pt-BR" dirty="0" err="1"/>
              <a:t>clause</a:t>
            </a:r>
            <a:r>
              <a:rPr lang="pt-BR" dirty="0"/>
              <a:t>]</a:t>
            </a:r>
          </a:p>
          <a:p>
            <a:pPr hangingPunct="0">
              <a:buNone/>
            </a:pPr>
            <a:r>
              <a:rPr lang="pt-BR" dirty="0"/>
              <a:t>	[FOR BROWSE]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de </a:t>
            </a:r>
            <a:r>
              <a:rPr lang="pt-BR" dirty="0" err="1" smtClean="0"/>
              <a:t>Select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10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/>
            <a:r>
              <a:rPr lang="pt-BR" sz="2400" dirty="0"/>
              <a:t>Operadores de comparação (=,&gt;,&lt;,&lt;=,&gt;=,&lt;&gt;,!=,!&lt;, e !&gt;)</a:t>
            </a:r>
          </a:p>
          <a:p>
            <a:pPr hangingPunct="0"/>
            <a:r>
              <a:rPr lang="pt-BR" sz="2400" dirty="0"/>
              <a:t>Amplitude (BETWEEN </a:t>
            </a:r>
            <a:r>
              <a:rPr lang="pt-BR" sz="2400" dirty="0" err="1"/>
              <a:t>and</a:t>
            </a:r>
            <a:r>
              <a:rPr lang="pt-BR" sz="2400" dirty="0"/>
              <a:t> NOT BETWEEN)</a:t>
            </a:r>
          </a:p>
          <a:p>
            <a:pPr hangingPunct="0"/>
            <a:r>
              <a:rPr lang="pt-BR" sz="2400" dirty="0"/>
              <a:t>Lista (IN </a:t>
            </a:r>
            <a:r>
              <a:rPr lang="pt-BR" sz="2400" dirty="0" err="1"/>
              <a:t>and</a:t>
            </a:r>
            <a:r>
              <a:rPr lang="pt-BR" sz="2400" dirty="0"/>
              <a:t> NOT IN)</a:t>
            </a:r>
          </a:p>
          <a:p>
            <a:pPr hangingPunct="0"/>
            <a:r>
              <a:rPr lang="pt-BR" sz="2400" dirty="0"/>
              <a:t>Combinação de </a:t>
            </a:r>
            <a:r>
              <a:rPr lang="pt-BR" sz="2400" i="1" dirty="0" err="1"/>
              <a:t>Strings</a:t>
            </a:r>
            <a:r>
              <a:rPr lang="pt-BR" sz="2400" dirty="0"/>
              <a:t> (LIKE </a:t>
            </a:r>
            <a:r>
              <a:rPr lang="pt-BR" sz="2400" dirty="0" err="1"/>
              <a:t>and</a:t>
            </a:r>
            <a:r>
              <a:rPr lang="pt-BR" sz="2400" dirty="0"/>
              <a:t> NOT LIKE)</a:t>
            </a:r>
          </a:p>
          <a:p>
            <a:pPr hangingPunct="0"/>
            <a:r>
              <a:rPr lang="pt-BR" sz="2400" dirty="0"/>
              <a:t>Valores desconhecidos (IS NULL e IS NOT NULL)</a:t>
            </a:r>
          </a:p>
          <a:p>
            <a:pPr hangingPunct="0"/>
            <a:r>
              <a:rPr lang="pt-BR" sz="2400" dirty="0"/>
              <a:t>Combinações destes (AND, OR)</a:t>
            </a:r>
          </a:p>
          <a:p>
            <a:pPr hangingPunct="0"/>
            <a:r>
              <a:rPr lang="pt-BR" sz="2400" dirty="0"/>
              <a:t>Negações (NOT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Condições para 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hangingPunct="0"/>
            <a:r>
              <a:rPr lang="en-US" sz="2400" dirty="0"/>
              <a:t>select * from </a:t>
            </a:r>
            <a:r>
              <a:rPr lang="en-US" sz="2400" dirty="0" err="1"/>
              <a:t>bd_livraria.livro</a:t>
            </a:r>
            <a:r>
              <a:rPr lang="en-US" sz="2400" dirty="0"/>
              <a:t> where </a:t>
            </a:r>
            <a:r>
              <a:rPr lang="en-US" sz="2400" dirty="0" err="1"/>
              <a:t>codigo</a:t>
            </a:r>
            <a:r>
              <a:rPr lang="en-US" sz="2400" dirty="0"/>
              <a:t> &gt; 1 and </a:t>
            </a:r>
            <a:r>
              <a:rPr lang="en-US" sz="2400" dirty="0" err="1"/>
              <a:t>codigo</a:t>
            </a:r>
            <a:r>
              <a:rPr lang="en-US" sz="2400" dirty="0"/>
              <a:t> &lt; </a:t>
            </a:r>
            <a:r>
              <a:rPr lang="en-US" sz="2400" dirty="0" smtClean="0"/>
              <a:t>4</a:t>
            </a:r>
          </a:p>
          <a:p>
            <a:pPr hangingPunct="0"/>
            <a:r>
              <a:rPr lang="en-US" sz="2400" dirty="0"/>
              <a:t>select * from </a:t>
            </a:r>
            <a:r>
              <a:rPr lang="en-US" sz="2400" dirty="0" err="1"/>
              <a:t>bd_livraria.livro</a:t>
            </a:r>
            <a:r>
              <a:rPr lang="en-US" sz="2400" dirty="0"/>
              <a:t> where </a:t>
            </a:r>
            <a:r>
              <a:rPr lang="en-US" sz="2400" dirty="0" err="1"/>
              <a:t>codigo</a:t>
            </a:r>
            <a:r>
              <a:rPr lang="en-US" sz="2400" dirty="0"/>
              <a:t> between 1 and </a:t>
            </a:r>
            <a:r>
              <a:rPr lang="en-US" sz="2400" dirty="0" smtClean="0"/>
              <a:t>4</a:t>
            </a:r>
          </a:p>
          <a:p>
            <a:pPr hangingPunct="0"/>
            <a:r>
              <a:rPr lang="en-US" sz="2400" dirty="0"/>
              <a:t>select * from </a:t>
            </a:r>
            <a:r>
              <a:rPr lang="en-US" sz="2400" dirty="0" err="1"/>
              <a:t>bd_livraria.livro</a:t>
            </a:r>
            <a:r>
              <a:rPr lang="en-US" sz="2400" dirty="0"/>
              <a:t> where </a:t>
            </a:r>
            <a:r>
              <a:rPr lang="en-US" sz="2400" dirty="0" err="1"/>
              <a:t>codigo</a:t>
            </a:r>
            <a:r>
              <a:rPr lang="en-US" sz="2400" dirty="0"/>
              <a:t> in (1,5,8</a:t>
            </a:r>
            <a:r>
              <a:rPr lang="en-US" sz="2400" dirty="0" smtClean="0"/>
              <a:t>)</a:t>
            </a:r>
          </a:p>
          <a:p>
            <a:pPr hangingPunct="0"/>
            <a:r>
              <a:rPr lang="en-US" sz="2400" dirty="0"/>
              <a:t>select * from </a:t>
            </a:r>
            <a:r>
              <a:rPr lang="en-US" sz="2400" dirty="0" err="1"/>
              <a:t>bd_livraria.livro</a:t>
            </a:r>
            <a:r>
              <a:rPr lang="en-US" sz="2400" dirty="0"/>
              <a:t> where </a:t>
            </a:r>
            <a:r>
              <a:rPr lang="en-US" sz="2400" dirty="0" err="1"/>
              <a:t>codigo</a:t>
            </a:r>
            <a:r>
              <a:rPr lang="en-US" sz="2400" dirty="0"/>
              <a:t> </a:t>
            </a:r>
            <a:r>
              <a:rPr lang="en-US" sz="2400" dirty="0" smtClean="0"/>
              <a:t>not in </a:t>
            </a:r>
            <a:r>
              <a:rPr lang="en-US" sz="2400" dirty="0"/>
              <a:t>(1,5,8)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191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1"/>
          </a:xfrm>
        </p:spPr>
        <p:txBody>
          <a:bodyPr>
            <a:normAutofit fontScale="92500"/>
          </a:bodyPr>
          <a:lstStyle/>
          <a:p>
            <a:pPr hangingPunct="0"/>
            <a:r>
              <a:rPr lang="pt-BR" sz="2400" dirty="0" smtClean="0"/>
              <a:t>Muitas vezes queremos obter dados de mais de uma tabela</a:t>
            </a:r>
          </a:p>
          <a:p>
            <a:pPr hangingPunct="0"/>
            <a:r>
              <a:rPr lang="pt-BR" sz="2400" dirty="0" smtClean="0"/>
              <a:t>Por exemplo, queremos obter dados do cliente e de suas compras</a:t>
            </a:r>
          </a:p>
          <a:p>
            <a:pPr hangingPunct="0"/>
            <a:r>
              <a:rPr lang="pt-BR" sz="2400" dirty="0" smtClean="0"/>
              <a:t>Para isso usamos </a:t>
            </a:r>
            <a:r>
              <a:rPr lang="pt-BR" sz="2400" dirty="0" err="1" smtClean="0"/>
              <a:t>joins</a:t>
            </a:r>
            <a:endParaRPr lang="pt-BR" sz="2400" dirty="0" smtClean="0"/>
          </a:p>
          <a:p>
            <a:pPr marL="0" indent="0" hangingPunct="0">
              <a:buNone/>
            </a:pPr>
            <a:endParaRPr lang="pt-BR" sz="2400" dirty="0" smtClean="0"/>
          </a:p>
          <a:p>
            <a:pPr lvl="2" hangingPunct="0">
              <a:buNone/>
            </a:pPr>
            <a:r>
              <a:rPr lang="pt-BR" sz="2100" dirty="0"/>
              <a:t>SELECT  </a:t>
            </a:r>
            <a:r>
              <a:rPr lang="pt-BR" sz="2100" i="1" dirty="0" err="1"/>
              <a:t>column_name</a:t>
            </a:r>
            <a:r>
              <a:rPr lang="pt-BR" sz="2100" dirty="0"/>
              <a:t>, </a:t>
            </a:r>
            <a:r>
              <a:rPr lang="pt-BR" sz="2100" i="1" dirty="0" err="1"/>
              <a:t>column_name</a:t>
            </a:r>
            <a:r>
              <a:rPr lang="pt-BR" sz="2100" dirty="0"/>
              <a:t> [,</a:t>
            </a:r>
            <a:r>
              <a:rPr lang="pt-BR" sz="2100" i="1" dirty="0" err="1"/>
              <a:t>column_name</a:t>
            </a:r>
            <a:r>
              <a:rPr lang="pt-BR" sz="2100" dirty="0"/>
              <a:t>...]</a:t>
            </a:r>
          </a:p>
          <a:p>
            <a:pPr lvl="2" hangingPunct="0">
              <a:buNone/>
            </a:pPr>
            <a:r>
              <a:rPr lang="pt-BR" sz="2100" dirty="0"/>
              <a:t>	FROM </a:t>
            </a:r>
            <a:r>
              <a:rPr lang="pt-BR" sz="2100" i="1" dirty="0" err="1"/>
              <a:t>table_name</a:t>
            </a:r>
            <a:r>
              <a:rPr lang="pt-BR" sz="2100" i="1" dirty="0"/>
              <a:t> INNER JOIN</a:t>
            </a:r>
            <a:r>
              <a:rPr lang="pt-BR" sz="2100" dirty="0"/>
              <a:t> </a:t>
            </a:r>
            <a:r>
              <a:rPr lang="pt-BR" sz="2100" i="1" dirty="0" err="1"/>
              <a:t>table_name</a:t>
            </a:r>
            <a:endParaRPr lang="pt-BR" sz="2100" i="1" dirty="0"/>
          </a:p>
          <a:p>
            <a:pPr lvl="2" hangingPunct="0">
              <a:buNone/>
            </a:pPr>
            <a:r>
              <a:rPr lang="pt-BR" sz="2100" i="1" dirty="0"/>
              <a:t>     ON </a:t>
            </a:r>
            <a:r>
              <a:rPr lang="pt-BR" sz="2100" i="1" dirty="0" err="1"/>
              <a:t>table_name.column_name</a:t>
            </a:r>
            <a:r>
              <a:rPr lang="pt-BR" sz="2100" i="1" dirty="0"/>
              <a:t> </a:t>
            </a:r>
            <a:r>
              <a:rPr lang="pt-BR" sz="2100" i="1" dirty="0" err="1"/>
              <a:t>join_operator</a:t>
            </a:r>
            <a:r>
              <a:rPr lang="pt-BR" sz="2100" i="1" dirty="0"/>
              <a:t> </a:t>
            </a:r>
            <a:r>
              <a:rPr lang="pt-BR" sz="2100" i="1" dirty="0" err="1"/>
              <a:t>table_name</a:t>
            </a:r>
            <a:r>
              <a:rPr lang="pt-BR" sz="2100" i="1" dirty="0"/>
              <a:t>.</a:t>
            </a:r>
            <a:endParaRPr lang="pt-BR" sz="2100" dirty="0"/>
          </a:p>
          <a:p>
            <a:pPr lvl="2" hangingPunct="0">
              <a:buNone/>
            </a:pPr>
            <a:r>
              <a:rPr lang="pt-BR" sz="2100" i="1" dirty="0"/>
              <a:t>	</a:t>
            </a:r>
            <a:r>
              <a:rPr lang="pt-BR" sz="2100" i="1" dirty="0" err="1"/>
              <a:t>column_name</a:t>
            </a:r>
            <a:endParaRPr lang="pt-BR" sz="2100" dirty="0"/>
          </a:p>
          <a:p>
            <a:pPr lvl="2" hangingPunct="0">
              <a:buNone/>
            </a:pPr>
            <a:r>
              <a:rPr lang="pt-BR" sz="2100" dirty="0"/>
              <a:t>	WHERE  condição</a:t>
            </a:r>
          </a:p>
          <a:p>
            <a:pPr marL="0" indent="0" hangingPunct="0">
              <a:buNone/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203" y="618519"/>
            <a:ext cx="8120467" cy="7468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Consultas com mais de uma tabela </a:t>
            </a:r>
            <a:r>
              <a:rPr lang="pt-BR" dirty="0" err="1" smtClean="0"/>
              <a:t>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40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livro.nome</a:t>
            </a:r>
            <a:r>
              <a:rPr lang="pt-BR" dirty="0" smtClean="0"/>
              <a:t>, </a:t>
            </a:r>
            <a:r>
              <a:rPr lang="pt-BR" dirty="0" err="1" smtClean="0"/>
              <a:t>area.nomeArea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from</a:t>
            </a:r>
            <a:r>
              <a:rPr lang="pt-BR" dirty="0" smtClean="0"/>
              <a:t> livro </a:t>
            </a:r>
            <a:r>
              <a:rPr lang="pt-BR" dirty="0" err="1" smtClean="0"/>
              <a:t>innerjoin</a:t>
            </a:r>
            <a:r>
              <a:rPr lang="pt-BR" dirty="0" smtClean="0"/>
              <a:t> área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 err="1" smtClean="0"/>
              <a:t>livro.idArea</a:t>
            </a:r>
            <a:r>
              <a:rPr lang="pt-BR" dirty="0" smtClean="0"/>
              <a:t> = </a:t>
            </a:r>
            <a:r>
              <a:rPr lang="pt-BR" dirty="0" err="1" smtClean="0"/>
              <a:t>área.idArea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livro.codigo</a:t>
            </a:r>
            <a:r>
              <a:rPr lang="pt-BR" dirty="0" smtClean="0"/>
              <a:t>&lt;10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livro.nome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com </a:t>
            </a:r>
            <a:r>
              <a:rPr lang="pt-BR" dirty="0" err="1" smtClean="0"/>
              <a:t>join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719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agora criar a tabela cliente e em seguida implementar </a:t>
            </a:r>
            <a:r>
              <a:rPr lang="pt-BR" dirty="0" err="1" smtClean="0"/>
              <a:t>codigo</a:t>
            </a:r>
            <a:r>
              <a:rPr lang="pt-BR" dirty="0" smtClean="0"/>
              <a:t> </a:t>
            </a:r>
            <a:r>
              <a:rPr lang="pt-BR" dirty="0" err="1" smtClean="0"/>
              <a:t>php</a:t>
            </a:r>
            <a:r>
              <a:rPr lang="pt-BR" dirty="0" smtClean="0"/>
              <a:t> para incluir, alterar, excluir e pesquisar dados nesta tabela cliente.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751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Sistema computadorizado cuja finalidade geral é armazenar informações e permitir que os usuários busquem  e atualizem essas informações quando solicitar</a:t>
            </a:r>
          </a:p>
          <a:p>
            <a:endParaRPr lang="pt-BR" sz="2800" dirty="0" smtClean="0"/>
          </a:p>
          <a:p>
            <a:r>
              <a:rPr lang="pt-BR" sz="2800" dirty="0" smtClean="0"/>
              <a:t>Coleção </a:t>
            </a:r>
            <a:r>
              <a:rPr lang="pt-BR" sz="2800" dirty="0"/>
              <a:t>de dados </a:t>
            </a:r>
            <a:r>
              <a:rPr lang="pt-BR" sz="2800" dirty="0">
                <a:solidFill>
                  <a:schemeClr val="accent1"/>
                </a:solidFill>
              </a:rPr>
              <a:t>persistentes</a:t>
            </a:r>
            <a:r>
              <a:rPr lang="pt-BR" sz="2800" dirty="0"/>
              <a:t>, usadas pelos sistemas de aplicação de uma determinada empresa</a:t>
            </a:r>
          </a:p>
          <a:p>
            <a:pPr algn="r">
              <a:buNone/>
            </a:pPr>
            <a:r>
              <a:rPr lang="pt-BR" sz="2400" dirty="0"/>
              <a:t>(Date, 2003)</a:t>
            </a:r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gerenciador de Banco de Dados (SGBD)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075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25468" y="1866054"/>
            <a:ext cx="8730642" cy="2330166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Implemente uma página com uma tabela listado todos os livros já cadastrados na tabela livro do nosso banco.</a:t>
            </a:r>
          </a:p>
          <a:p>
            <a:r>
              <a:rPr lang="pt-BR" dirty="0" smtClean="0"/>
              <a:t>Coloque um botão para adicionar um novo livro</a:t>
            </a:r>
          </a:p>
          <a:p>
            <a:r>
              <a:rPr lang="pt-BR" dirty="0" smtClean="0"/>
              <a:t>Implemente um formulário que será aberto quando o botão for selecionado e apresentará os campos titulo, edição e ano para cadastrar um novo livro</a:t>
            </a:r>
          </a:p>
          <a:p>
            <a:r>
              <a:rPr lang="pt-BR" dirty="0" smtClean="0"/>
              <a:t>No </a:t>
            </a:r>
            <a:r>
              <a:rPr lang="pt-BR" dirty="0" err="1" smtClean="0"/>
              <a:t>action</a:t>
            </a:r>
            <a:r>
              <a:rPr lang="pt-BR" dirty="0" smtClean="0"/>
              <a:t> desse formulário chame o código criado para incluir dados na tabela de </a:t>
            </a:r>
            <a:r>
              <a:rPr lang="pt-BR" dirty="0" smtClean="0"/>
              <a:t>livro</a:t>
            </a:r>
          </a:p>
          <a:p>
            <a:r>
              <a:rPr lang="pt-BR" dirty="0" smtClean="0"/>
              <a:t>Retorne para a tela de lista de livros já apresentando o novo livro cadastrado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9 - Desafio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5" y="4035009"/>
            <a:ext cx="3413342" cy="23088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21" y="4289920"/>
            <a:ext cx="3430032" cy="2053942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1250868" y="4794177"/>
            <a:ext cx="3433866" cy="21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1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gerenciador de BD (SGDB)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 smtClean="0"/>
              <a:t>Software responsável por tratar todas as requisições de acesso ao BD</a:t>
            </a:r>
          </a:p>
          <a:p>
            <a:r>
              <a:rPr lang="pt-BR" sz="2400" dirty="0" smtClean="0"/>
              <a:t>Admitem operações como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Criar arquivos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Inserir dados em arquivos existentes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Buscar dados em arquivos existentes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Excluir dados em arquivos existentes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Alterar dados em arquivos existentes</a:t>
            </a:r>
          </a:p>
          <a:p>
            <a:pPr lvl="1">
              <a:lnSpc>
                <a:spcPct val="110000"/>
              </a:lnSpc>
            </a:pPr>
            <a:r>
              <a:rPr lang="pt-BR" sz="2000" dirty="0" smtClean="0"/>
              <a:t>Remover arquivos existentes</a:t>
            </a:r>
          </a:p>
          <a:p>
            <a:pPr>
              <a:lnSpc>
                <a:spcPct val="110000"/>
              </a:lnSpc>
            </a:pPr>
            <a:r>
              <a:rPr lang="pt-BR" sz="2400" dirty="0" smtClean="0"/>
              <a:t>Bancos de dados relacionais organizam seus dados em tabelas</a:t>
            </a:r>
          </a:p>
          <a:p>
            <a:pPr>
              <a:lnSpc>
                <a:spcPct val="110000"/>
              </a:lnSpc>
            </a:pPr>
            <a:r>
              <a:rPr lang="pt-BR" sz="2400" dirty="0" smtClean="0"/>
              <a:t>Um banco de dados pode conter diversas tabelas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928794" y="2000240"/>
            <a:ext cx="4714908" cy="342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Exemplo: banco de dados de departamento e empregados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6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88034"/>
              </p:ext>
            </p:extLst>
          </p:nvPr>
        </p:nvGraphicFramePr>
        <p:xfrm>
          <a:off x="2071670" y="2285992"/>
          <a:ext cx="41434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571636"/>
                <a:gridCol w="1500198"/>
              </a:tblGrid>
              <a:tr h="26789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DEPTO</a:t>
                      </a:r>
                      <a:r>
                        <a:rPr lang="pt-BR" sz="1400" dirty="0" smtClean="0"/>
                        <a:t>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NOMEDEPTO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ORÇAMENTO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Marketing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10000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Desenvolvimento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12000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071670" y="3846922"/>
          <a:ext cx="435771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285884"/>
                <a:gridCol w="1071570"/>
                <a:gridCol w="1214447"/>
              </a:tblGrid>
              <a:tr h="27632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EMP</a:t>
                      </a:r>
                      <a:r>
                        <a:rPr lang="pt-BR" sz="1400" dirty="0" smtClean="0"/>
                        <a:t>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NOMEEMP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DEPTO#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SALÁRIO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Lopez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40K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Cheng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42K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Finzi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30K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Saito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35K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000232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00232" y="350043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Emp</a:t>
            </a:r>
            <a:endParaRPr lang="pt-BR" dirty="0"/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28596" y="1714488"/>
            <a:ext cx="1071570" cy="500066"/>
          </a:xfrm>
          <a:prstGeom prst="wedgeRoundRectCallout">
            <a:avLst>
              <a:gd name="adj1" fmla="val 103780"/>
              <a:gd name="adj2" fmla="val 36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Nome da tabela</a:t>
            </a:r>
            <a:endParaRPr lang="pt-BR" sz="1200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357158" y="2357430"/>
            <a:ext cx="1071570" cy="500066"/>
          </a:xfrm>
          <a:prstGeom prst="wedgeRoundRectCallout">
            <a:avLst>
              <a:gd name="adj1" fmla="val 103780"/>
              <a:gd name="adj2" fmla="val 36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Tabela</a:t>
            </a:r>
            <a:endParaRPr lang="pt-BR" sz="1200" dirty="0"/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6929454" y="1643050"/>
            <a:ext cx="1500198" cy="642942"/>
          </a:xfrm>
          <a:prstGeom prst="wedgeRoundRectCallout">
            <a:avLst>
              <a:gd name="adj1" fmla="val -121065"/>
              <a:gd name="adj2" fmla="val 166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Linhas (registros), uma ocorrência de Depto</a:t>
            </a:r>
            <a:endParaRPr lang="pt-BR" sz="1200" dirty="0"/>
          </a:p>
        </p:txBody>
      </p:sp>
      <p:sp>
        <p:nvSpPr>
          <p:cNvPr id="20" name="Texto explicativo retangular com cantos arredondados 19"/>
          <p:cNvSpPr/>
          <p:nvPr/>
        </p:nvSpPr>
        <p:spPr>
          <a:xfrm>
            <a:off x="6929454" y="3214686"/>
            <a:ext cx="1928826" cy="642942"/>
          </a:xfrm>
          <a:prstGeom prst="wedgeRoundRectCallout">
            <a:avLst>
              <a:gd name="adj1" fmla="val -108574"/>
              <a:gd name="adj2" fmla="val 496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Colunas (campos), dado da tabela (associado a um tipo de dado)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919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Cada registro de uma tabela precisa ter uma identificação única</a:t>
            </a:r>
          </a:p>
          <a:p>
            <a:r>
              <a:rPr lang="pt-BR" dirty="0" smtClean="0"/>
              <a:t>Chave primária </a:t>
            </a:r>
          </a:p>
          <a:p>
            <a:pPr lvl="1"/>
            <a:r>
              <a:rPr lang="pt-BR" dirty="0" smtClean="0"/>
              <a:t>usada para identificar um registro como único</a:t>
            </a:r>
          </a:p>
          <a:p>
            <a:pPr lvl="1"/>
            <a:r>
              <a:rPr lang="pt-BR" dirty="0" smtClean="0"/>
              <a:t>pode ser formada por um único campo ou por vários campos (chave composta)</a:t>
            </a:r>
          </a:p>
          <a:p>
            <a:r>
              <a:rPr lang="pt-BR" dirty="0" smtClean="0"/>
              <a:t>Chave estrangeira</a:t>
            </a:r>
          </a:p>
          <a:p>
            <a:pPr lvl="1"/>
            <a:r>
              <a:rPr lang="pt-BR" dirty="0"/>
              <a:t>conjunto de </a:t>
            </a:r>
            <a:r>
              <a:rPr lang="pt-BR" dirty="0" smtClean="0"/>
              <a:t>campos </a:t>
            </a:r>
            <a:r>
              <a:rPr lang="pt-BR" dirty="0"/>
              <a:t>de uma </a:t>
            </a:r>
            <a:r>
              <a:rPr lang="pt-BR" dirty="0" smtClean="0"/>
              <a:t>tabela t1 </a:t>
            </a:r>
            <a:r>
              <a:rPr lang="pt-BR" dirty="0"/>
              <a:t>cujos valores devem obrigatoriamente pertencer a alguma chave </a:t>
            </a:r>
            <a:r>
              <a:rPr lang="pt-BR" dirty="0" smtClean="0"/>
              <a:t>de uma tabela t2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928794" y="2000240"/>
            <a:ext cx="4714908" cy="342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Exemplo: banco de dados de departamento e empregados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7756"/>
              </p:ext>
            </p:extLst>
          </p:nvPr>
        </p:nvGraphicFramePr>
        <p:xfrm>
          <a:off x="2071670" y="2285992"/>
          <a:ext cx="41434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571636"/>
                <a:gridCol w="1500198"/>
              </a:tblGrid>
              <a:tr h="26789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NR_DEPTO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NOMEDEPTO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ORCAMENTO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Marketing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10000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Desenvolvimento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12000</a:t>
                      </a:r>
                      <a:endParaRPr lang="pt-BR" sz="1400" dirty="0"/>
                    </a:p>
                  </a:txBody>
                  <a:tcPr/>
                </a:tc>
              </a:tr>
              <a:tr h="26789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5000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70895"/>
              </p:ext>
            </p:extLst>
          </p:nvPr>
        </p:nvGraphicFramePr>
        <p:xfrm>
          <a:off x="2071670" y="3846922"/>
          <a:ext cx="435771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1285884"/>
                <a:gridCol w="1071570"/>
                <a:gridCol w="1214447"/>
              </a:tblGrid>
              <a:tr h="27632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NR_EMP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NOMEEMP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NR_DEPTO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SALÁRIO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Lopez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40K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Cheng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42K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Finzi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30K</a:t>
                      </a:r>
                      <a:endParaRPr lang="pt-BR" sz="1400" dirty="0"/>
                    </a:p>
                  </a:txBody>
                  <a:tcPr/>
                </a:tc>
              </a:tr>
              <a:tr h="272925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Saito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35K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000232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Depto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00232" y="350043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Emp</a:t>
            </a:r>
            <a:endParaRPr lang="pt-BR" dirty="0"/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187890" y="2357430"/>
            <a:ext cx="1240838" cy="500066"/>
          </a:xfrm>
          <a:prstGeom prst="wedgeRoundRectCallout">
            <a:avLst>
              <a:gd name="adj1" fmla="val 104790"/>
              <a:gd name="adj2" fmla="val -287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Chave primária da tabela </a:t>
            </a:r>
            <a:r>
              <a:rPr lang="pt-BR" sz="1200" dirty="0" err="1" smtClean="0"/>
              <a:t>Depto</a:t>
            </a:r>
            <a:endParaRPr lang="pt-BR" sz="1200" dirty="0"/>
          </a:p>
        </p:txBody>
      </p:sp>
      <p:sp>
        <p:nvSpPr>
          <p:cNvPr id="20" name="Texto explicativo retangular com cantos arredondados 19"/>
          <p:cNvSpPr/>
          <p:nvPr/>
        </p:nvSpPr>
        <p:spPr>
          <a:xfrm>
            <a:off x="457199" y="3797288"/>
            <a:ext cx="1399031" cy="642942"/>
          </a:xfrm>
          <a:prstGeom prst="wedgeRoundRectCallout">
            <a:avLst>
              <a:gd name="adj1" fmla="val 66295"/>
              <a:gd name="adj2" fmla="val -14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Chave primária da tabela </a:t>
            </a:r>
            <a:r>
              <a:rPr lang="pt-BR" sz="1200" dirty="0" err="1" smtClean="0"/>
              <a:t>Emp</a:t>
            </a:r>
            <a:endParaRPr lang="pt-BR" sz="1200" dirty="0"/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2887217" y="5713408"/>
            <a:ext cx="3238010" cy="642942"/>
          </a:xfrm>
          <a:prstGeom prst="wedgeRoundRectCallout">
            <a:avLst>
              <a:gd name="adj1" fmla="val -10148"/>
              <a:gd name="adj2" fmla="val -310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Chave estrangeira  da tabela </a:t>
            </a:r>
            <a:r>
              <a:rPr lang="pt-BR" sz="1200" dirty="0" err="1" smtClean="0"/>
              <a:t>Emp</a:t>
            </a:r>
            <a:r>
              <a:rPr lang="pt-BR" sz="1200" dirty="0" smtClean="0"/>
              <a:t> . Faz referencia a chave primária da tabela </a:t>
            </a:r>
            <a:r>
              <a:rPr lang="pt-BR" sz="1200" dirty="0" err="1" smtClean="0"/>
              <a:t>Depto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815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1551030"/>
          </a:xfrm>
        </p:spPr>
        <p:txBody>
          <a:bodyPr>
            <a:normAutofit fontScale="47500" lnSpcReduction="20000"/>
          </a:bodyPr>
          <a:lstStyle/>
          <a:p>
            <a:r>
              <a:rPr lang="pt-BR" dirty="0" smtClean="0"/>
              <a:t>SGBD que vamos utilizar na nossa aula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www.mysql.com</a:t>
            </a:r>
            <a:endParaRPr lang="pt-BR" dirty="0" smtClean="0"/>
          </a:p>
          <a:p>
            <a:r>
              <a:rPr lang="pt-BR" dirty="0" smtClean="0"/>
              <a:t>A tela principal do MySQL </a:t>
            </a:r>
            <a:r>
              <a:rPr lang="pt-BR" dirty="0" err="1" smtClean="0"/>
              <a:t>worbench</a:t>
            </a:r>
            <a:r>
              <a:rPr lang="pt-BR" dirty="0" smtClean="0"/>
              <a:t> é apresentada a seguir</a:t>
            </a:r>
          </a:p>
          <a:p>
            <a:r>
              <a:rPr lang="pt-BR" dirty="0" smtClean="0"/>
              <a:t>Crie uma conexão utilizando o </a:t>
            </a:r>
            <a:r>
              <a:rPr lang="pt-BR" dirty="0" err="1" smtClean="0"/>
              <a:t>login</a:t>
            </a:r>
            <a:r>
              <a:rPr lang="pt-BR" dirty="0" smtClean="0"/>
              <a:t> e senha usado na instalação para acessar a área de gerenciamento do seu banco</a:t>
            </a:r>
          </a:p>
          <a:p>
            <a:pPr lvl="1"/>
            <a:r>
              <a:rPr lang="pt-BR" dirty="0" smtClean="0"/>
              <a:t>Para isso selecionar o ícone + e digitar o </a:t>
            </a:r>
            <a:r>
              <a:rPr lang="pt-BR" dirty="0" err="1" smtClean="0"/>
              <a:t>login</a:t>
            </a:r>
            <a:r>
              <a:rPr lang="pt-BR" dirty="0" smtClean="0"/>
              <a:t> e senha. O </a:t>
            </a:r>
            <a:r>
              <a:rPr lang="pt-BR" dirty="0" err="1" smtClean="0"/>
              <a:t>login</a:t>
            </a:r>
            <a:r>
              <a:rPr lang="pt-BR" dirty="0" smtClean="0"/>
              <a:t> e senha padrão geralmente é: </a:t>
            </a:r>
            <a:r>
              <a:rPr lang="pt-BR" dirty="0" err="1" smtClean="0"/>
              <a:t>login</a:t>
            </a:r>
            <a:r>
              <a:rPr lang="pt-BR" dirty="0" smtClean="0"/>
              <a:t> </a:t>
            </a:r>
            <a:r>
              <a:rPr lang="pt-BR" b="1" dirty="0" smtClean="0"/>
              <a:t>root</a:t>
            </a:r>
            <a:r>
              <a:rPr lang="pt-BR" dirty="0" smtClean="0"/>
              <a:t> e senha </a:t>
            </a:r>
            <a:r>
              <a:rPr lang="pt-BR" b="1" dirty="0" smtClean="0"/>
              <a:t>123456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5DFC-EBC1-40C5-A00C-A31BEC6F5696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14" y="3226409"/>
            <a:ext cx="5112237" cy="31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D1D3DA-8CF3-4D81-9050-4AF66A248FA1}"/>
</file>

<file path=customXml/itemProps2.xml><?xml version="1.0" encoding="utf-8"?>
<ds:datastoreItem xmlns:ds="http://schemas.openxmlformats.org/officeDocument/2006/customXml" ds:itemID="{0EF968B5-25F4-4DBA-A285-6AA96D393B2F}"/>
</file>

<file path=customXml/itemProps3.xml><?xml version="1.0" encoding="utf-8"?>
<ds:datastoreItem xmlns:ds="http://schemas.openxmlformats.org/officeDocument/2006/customXml" ds:itemID="{4C05F4CA-BF9D-4667-BE65-07ABB693C358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31147</TotalTime>
  <Words>1697</Words>
  <Application>Microsoft Office PowerPoint</Application>
  <PresentationFormat>Apresentação na tela (4:3)</PresentationFormat>
  <Paragraphs>499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Comic Sans MS</vt:lpstr>
      <vt:lpstr>Consolas</vt:lpstr>
      <vt:lpstr>Times New Roman</vt:lpstr>
      <vt:lpstr>Tw Cen MT</vt:lpstr>
      <vt:lpstr>Verdana</vt:lpstr>
      <vt:lpstr>Gotícula</vt:lpstr>
      <vt:lpstr>Apresentação do PowerPoint</vt:lpstr>
      <vt:lpstr>Objetivo</vt:lpstr>
      <vt:lpstr>Banco de dados (BD)</vt:lpstr>
      <vt:lpstr>Sistema gerenciador de Banco de Dados (SGBD)</vt:lpstr>
      <vt:lpstr>Sistema gerenciador de BD (SGDB)</vt:lpstr>
      <vt:lpstr>Exemplo: banco de dados de departamento e empregados</vt:lpstr>
      <vt:lpstr>Chaves</vt:lpstr>
      <vt:lpstr>Exemplo: banco de dados de departamento e empregados</vt:lpstr>
      <vt:lpstr>MySQL</vt:lpstr>
      <vt:lpstr>MySQL</vt:lpstr>
      <vt:lpstr>Vamos considerar que temos esse modelo implementado Sistema para uma Livraria</vt:lpstr>
      <vt:lpstr>Integrando o PHP com o BD</vt:lpstr>
      <vt:lpstr>Conectando PHP e mySQL</vt:lpstr>
      <vt:lpstr>Criando uma conexão</vt:lpstr>
      <vt:lpstr>Fechando uma conexão</vt:lpstr>
      <vt:lpstr>Exercício (1) - conexão</vt:lpstr>
      <vt:lpstr>SQL  - Strutured Query Language</vt:lpstr>
      <vt:lpstr>SQL</vt:lpstr>
      <vt:lpstr>Incluindo registro do BD</vt:lpstr>
      <vt:lpstr>Incluindo registro do BD com PHP</vt:lpstr>
      <vt:lpstr>Exercício (2) - inclusão</vt:lpstr>
      <vt:lpstr>Exercício (3) – passando parâmetros</vt:lpstr>
      <vt:lpstr>Exercício (4) – capturando o id</vt:lpstr>
      <vt:lpstr>Alterando registro do BD</vt:lpstr>
      <vt:lpstr>Alterando registro do BD com PHP</vt:lpstr>
      <vt:lpstr>Exercício (5) - alteração</vt:lpstr>
      <vt:lpstr>Excluindo registro do BD</vt:lpstr>
      <vt:lpstr>Exercício (6) - exclusão</vt:lpstr>
      <vt:lpstr>Considerações sobre os comandos SQL de alteração de dados no BD</vt:lpstr>
      <vt:lpstr>Selecionando registro do BD</vt:lpstr>
      <vt:lpstr>Considerações sobre o comando SQL seleção de dados no BD</vt:lpstr>
      <vt:lpstr>Exercicio (6) um só registro</vt:lpstr>
      <vt:lpstr>Exercicio (7) vários registros</vt:lpstr>
      <vt:lpstr>Um pouco mais de Select</vt:lpstr>
      <vt:lpstr>Condições para pesquisa</vt:lpstr>
      <vt:lpstr>Alguns exemplos</vt:lpstr>
      <vt:lpstr>Consultas com mais de uma tabela Join</vt:lpstr>
      <vt:lpstr>Exemplos com join</vt:lpstr>
      <vt:lpstr>Exercício 8</vt:lpstr>
      <vt:lpstr>Exercício 9 - Desafio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977</cp:revision>
  <dcterms:created xsi:type="dcterms:W3CDTF">2000-01-20T14:21:25Z</dcterms:created>
  <dcterms:modified xsi:type="dcterms:W3CDTF">2021-05-12T11:43:07Z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