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79" r:id="rId2"/>
    <p:sldId id="332" r:id="rId3"/>
    <p:sldId id="353" r:id="rId4"/>
    <p:sldId id="333" r:id="rId5"/>
    <p:sldId id="343" r:id="rId6"/>
    <p:sldId id="347" r:id="rId7"/>
    <p:sldId id="344" r:id="rId8"/>
    <p:sldId id="345" r:id="rId9"/>
    <p:sldId id="346" r:id="rId10"/>
    <p:sldId id="348" r:id="rId11"/>
    <p:sldId id="325" r:id="rId12"/>
    <p:sldId id="326" r:id="rId13"/>
    <p:sldId id="328" r:id="rId14"/>
    <p:sldId id="330" r:id="rId15"/>
    <p:sldId id="349" r:id="rId16"/>
    <p:sldId id="351" r:id="rId17"/>
    <p:sldId id="350" r:id="rId18"/>
    <p:sldId id="352" r:id="rId19"/>
    <p:sldId id="339" r:id="rId20"/>
    <p:sldId id="354" r:id="rId21"/>
    <p:sldId id="314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803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6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793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C9D51A-CF28-46F7-8FDF-07665915A533}" type="slidenum">
              <a:rPr lang="en-GB"/>
              <a:pPr/>
              <a:t>9</a:t>
            </a:fld>
            <a:endParaRPr lang="en-GB"/>
          </a:p>
        </p:txBody>
      </p:sp>
      <p:sp>
        <p:nvSpPr>
          <p:cNvPr id="355329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53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3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56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="" xmlns:a16="http://schemas.microsoft.com/office/drawing/2014/main" id="{AD235541-534C-4264-8546-86B58F644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F68FD8E-E6F7-4024-997B-D917C77685AA}" type="slidenum">
              <a:rPr lang="en-US" altLang="pt-BR" sz="1300"/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pt-BR" sz="1300"/>
          </a:p>
        </p:txBody>
      </p:sp>
      <p:sp>
        <p:nvSpPr>
          <p:cNvPr id="10243" name="Text Box 2">
            <a:extLst>
              <a:ext uri="{FF2B5EF4-FFF2-40B4-BE49-F238E27FC236}">
                <a16:creationId xmlns="" xmlns:a16="http://schemas.microsoft.com/office/drawing/2014/main" id="{9782E263-AF5F-43A0-BA67-E069D9C00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60" tIns="47880" rIns="95760" bIns="47880" anchor="b"/>
          <a:lstStyle>
            <a:lvl1pPr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fld id="{65252B71-B7CA-4B66-AE57-A4F21CE2FA5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10244" name="Text Box 3">
            <a:extLst>
              <a:ext uri="{FF2B5EF4-FFF2-40B4-BE49-F238E27FC236}">
                <a16:creationId xmlns="" xmlns:a16="http://schemas.microsoft.com/office/drawing/2014/main" id="{4027ED88-C351-49F7-9BDD-160F84C9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025" y="720725"/>
            <a:ext cx="5141913" cy="3602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ts val="2300"/>
              </a:lnSpc>
              <a:spcBef>
                <a:spcPts val="500"/>
              </a:spcBef>
              <a:spcAft>
                <a:spcPts val="400"/>
              </a:spcAft>
              <a:buClr>
                <a:srgbClr val="3641AD"/>
              </a:buClr>
              <a:buFont typeface="Times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5" name="Rectangle 4">
            <a:extLst>
              <a:ext uri="{FF2B5EF4-FFF2-40B4-BE49-F238E27FC236}">
                <a16:creationId xmlns="" xmlns:a16="http://schemas.microsoft.com/office/drawing/2014/main" id="{D3852801-2524-413A-88D7-DC2D90FC38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56225" cy="4314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71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6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70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0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10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8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86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24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218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1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3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3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27/10/2021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fontes@unifacs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apatriciamagalhaes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ectado.com.br/o-que-e-htacces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httpd.apache.org/docs/current/mod/mod_rewrite.html" TargetMode="External"/><Relationship Id="rId4" Type="http://schemas.openxmlformats.org/officeDocument/2006/relationships/hyperlink" Target="https://www.youtube.com/watch?v=BWQ5vzd_G_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Padrão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MVC e ROTAS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ana.fontes@unifacs.br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anapatriciamagalhaes@gmail.com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25779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Colocando nossa aplicação no padrão </a:t>
            </a:r>
            <a:r>
              <a:rPr lang="pt-BR" dirty="0" err="1" smtClean="0"/>
              <a:t>mvc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48125" y="1977916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595384" y="3152015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59007" y="3179721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7" idx="1"/>
          </p:cNvCxnSpPr>
          <p:nvPr/>
        </p:nvCxnSpPr>
        <p:spPr>
          <a:xfrm flipV="1">
            <a:off x="2100773" y="2278541"/>
            <a:ext cx="3647352" cy="1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8" idx="0"/>
          </p:cNvCxnSpPr>
          <p:nvPr/>
        </p:nvCxnSpPr>
        <p:spPr>
          <a:xfrm flipH="1">
            <a:off x="5315631" y="2579165"/>
            <a:ext cx="1152740" cy="57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endCxn id="9" idx="0"/>
          </p:cNvCxnSpPr>
          <p:nvPr/>
        </p:nvCxnSpPr>
        <p:spPr>
          <a:xfrm>
            <a:off x="6586448" y="2579165"/>
            <a:ext cx="1392806" cy="6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4353820"/>
            <a:ext cx="8997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3 pastas: </a:t>
            </a:r>
            <a:r>
              <a:rPr lang="pt-BR" dirty="0" err="1" smtClean="0"/>
              <a:t>model</a:t>
            </a:r>
            <a:r>
              <a:rPr lang="pt-BR" dirty="0" smtClean="0"/>
              <a:t>, </a:t>
            </a:r>
            <a:r>
              <a:rPr lang="pt-BR" dirty="0" err="1" smtClean="0"/>
              <a:t>view</a:t>
            </a:r>
            <a:r>
              <a:rPr lang="pt-BR" dirty="0" smtClean="0"/>
              <a:t> e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a classe </a:t>
            </a:r>
            <a:r>
              <a:rPr lang="pt-BR" smtClean="0"/>
              <a:t>Livro </a:t>
            </a:r>
            <a:r>
              <a:rPr lang="pt-BR" smtClean="0"/>
              <a:t>para </a:t>
            </a:r>
            <a:r>
              <a:rPr lang="pt-BR" dirty="0" smtClean="0"/>
              <a:t>o </a:t>
            </a:r>
            <a:r>
              <a:rPr lang="pt-BR" dirty="0" err="1" smtClean="0"/>
              <a:t>Model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</a:t>
            </a:r>
            <a:r>
              <a:rPr lang="pt-BR" dirty="0" err="1" smtClean="0"/>
              <a:t>cadLivro</a:t>
            </a:r>
            <a:r>
              <a:rPr lang="pt-BR" dirty="0" smtClean="0"/>
              <a:t> e </a:t>
            </a:r>
            <a:r>
              <a:rPr lang="pt-BR" dirty="0" err="1" smtClean="0"/>
              <a:t>listarLivro</a:t>
            </a:r>
            <a:r>
              <a:rPr lang="pt-BR" dirty="0" smtClean="0"/>
              <a:t> para o </a:t>
            </a:r>
            <a:r>
              <a:rPr lang="pt-BR" dirty="0" err="1" smtClean="0"/>
              <a:t>View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Mover </a:t>
            </a:r>
            <a:r>
              <a:rPr lang="pt-BR" dirty="0" err="1" smtClean="0"/>
              <a:t>processaCadLivro</a:t>
            </a:r>
            <a:r>
              <a:rPr lang="pt-BR" dirty="0" smtClean="0"/>
              <a:t> para </a:t>
            </a:r>
            <a:r>
              <a:rPr lang="pt-BR" dirty="0" err="1" smtClean="0"/>
              <a:t>Controller</a:t>
            </a:r>
            <a:r>
              <a:rPr lang="pt-BR" dirty="0" smtClean="0"/>
              <a:t> e transformá-la em uma classe, pois estamos usando OO. Coloquei o nome </a:t>
            </a:r>
            <a:r>
              <a:rPr lang="pt-BR" dirty="0" err="1" smtClean="0"/>
              <a:t>ControladorNovoLivro.php</a:t>
            </a:r>
            <a:endParaRPr lang="pt-BR" dirty="0" smtClean="0"/>
          </a:p>
          <a:p>
            <a:pPr marL="342900" indent="-342900" algn="l">
              <a:buAutoNum type="arabicPeriod"/>
            </a:pPr>
            <a:r>
              <a:rPr lang="pt-BR" dirty="0" smtClean="0"/>
              <a:t>Retira o script inicial que tinha em </a:t>
            </a:r>
            <a:r>
              <a:rPr lang="pt-BR" dirty="0" err="1" smtClean="0"/>
              <a:t>listarLivro</a:t>
            </a:r>
            <a:r>
              <a:rPr lang="pt-BR" dirty="0" smtClean="0"/>
              <a:t> e coloca em um controlador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 a página </a:t>
            </a:r>
            <a:r>
              <a:rPr lang="pt-BR" u="sng" dirty="0" err="1" smtClean="0"/>
              <a:t>index.php</a:t>
            </a:r>
            <a:r>
              <a:rPr lang="pt-BR" dirty="0" smtClean="0"/>
              <a:t> para chamar o primeiro controlador.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Atenção, o incluir não vai funcionar pois o </a:t>
            </a:r>
            <a:r>
              <a:rPr lang="pt-BR" dirty="0" err="1" smtClean="0"/>
              <a:t>action</a:t>
            </a:r>
            <a:r>
              <a:rPr lang="pt-BR" dirty="0" smtClean="0"/>
              <a:t> do formulário agora está apontando para uma classe controladora. Depois resolvemos isso...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15630" y="623125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MVC/Parte2</a:t>
            </a:r>
          </a:p>
        </p:txBody>
      </p:sp>
    </p:spTree>
    <p:extLst>
      <p:ext uri="{BB962C8B-B14F-4D97-AF65-F5344CB8AC3E}">
        <p14:creationId xmlns:p14="http://schemas.microsoft.com/office/powerpoint/2010/main" val="8780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0288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Aplicações em geral tem um arquivo de entrada para iniciar a aplicação</a:t>
            </a:r>
          </a:p>
          <a:p>
            <a:pPr lvl="1"/>
            <a:r>
              <a:rPr lang="pt-BR" dirty="0" err="1" smtClean="0"/>
              <a:t>Index.php</a:t>
            </a:r>
            <a:r>
              <a:rPr lang="pt-BR" dirty="0" smtClean="0"/>
              <a:t> é o arquivo padrão que o </a:t>
            </a:r>
            <a:r>
              <a:rPr lang="pt-BR" dirty="0" err="1" smtClean="0"/>
              <a:t>php</a:t>
            </a:r>
            <a:r>
              <a:rPr lang="pt-BR" dirty="0" smtClean="0"/>
              <a:t> busca quando acessamos a pasta da nossa aplicação</a:t>
            </a:r>
          </a:p>
          <a:p>
            <a:pPr lvl="1"/>
            <a:r>
              <a:rPr lang="pt-BR" dirty="0" smtClean="0"/>
              <a:t>Quando digitamos um nome de arquivo que o servidor não reconhece, ele redireciona para </a:t>
            </a:r>
            <a:r>
              <a:rPr lang="pt-BR" dirty="0" err="1" smtClean="0"/>
              <a:t>index.php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Quando criamos um site não queremos que o nosso usuário tenha que digitar nomes complicados de páginas, ex. com extensões</a:t>
            </a:r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</a:t>
            </a:r>
            <a:r>
              <a:rPr lang="pt-BR" dirty="0" err="1" smtClean="0"/>
              <a:t>contato.php</a:t>
            </a:r>
            <a:endParaRPr lang="pt-BR" dirty="0" smtClean="0"/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/contato-</a:t>
            </a:r>
            <a:r>
              <a:rPr lang="pt-BR" dirty="0" err="1" smtClean="0"/>
              <a:t>incluir.php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É muito mais amigável que o usuário informe um nome padrão, ex.:</a:t>
            </a:r>
          </a:p>
          <a:p>
            <a:pPr lvl="1"/>
            <a:r>
              <a:rPr lang="pt-BR" dirty="0" err="1" smtClean="0"/>
              <a:t>Sbc</a:t>
            </a:r>
            <a:r>
              <a:rPr lang="pt-BR" dirty="0" smtClean="0"/>
              <a:t>/contato</a:t>
            </a:r>
          </a:p>
          <a:p>
            <a:r>
              <a:rPr lang="pt-BR" dirty="0" smtClean="0"/>
              <a:t>O sistema redireciona essa solicitação para a rota desejada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URL amigáveis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19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No servidor </a:t>
            </a:r>
            <a:r>
              <a:rPr lang="pt-BR" b="1" dirty="0" smtClean="0"/>
              <a:t>apache</a:t>
            </a:r>
            <a:r>
              <a:rPr lang="pt-BR" dirty="0" smtClean="0"/>
              <a:t>, precisamos configurar alguns parâmetros para recuperar </a:t>
            </a:r>
            <a:r>
              <a:rPr lang="pt-BR" dirty="0" err="1" smtClean="0"/>
              <a:t>urls</a:t>
            </a:r>
            <a:r>
              <a:rPr lang="pt-BR" dirty="0" smtClean="0"/>
              <a:t> amigáveis</a:t>
            </a:r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Isso pode ser feito através do arquivo </a:t>
            </a:r>
            <a:r>
              <a:rPr lang="pt-BR" b="1" dirty="0" err="1" smtClean="0"/>
              <a:t>htaccess</a:t>
            </a:r>
            <a:endParaRPr lang="pt-BR" b="1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dirty="0" smtClean="0"/>
              <a:t>O</a:t>
            </a:r>
            <a:r>
              <a:rPr lang="pt-BR" dirty="0"/>
              <a:t> </a:t>
            </a:r>
            <a:r>
              <a:rPr lang="pt-BR" b="1" dirty="0" err="1"/>
              <a:t>htaccess</a:t>
            </a:r>
            <a:r>
              <a:rPr lang="pt-BR" dirty="0"/>
              <a:t> </a:t>
            </a:r>
            <a:r>
              <a:rPr lang="pt-BR" dirty="0" smtClean="0"/>
              <a:t>É </a:t>
            </a:r>
            <a:r>
              <a:rPr lang="pt-BR" dirty="0"/>
              <a:t>utilizado para o controle de diversos </a:t>
            </a:r>
            <a:r>
              <a:rPr lang="pt-BR" dirty="0" smtClean="0"/>
              <a:t>parâmetros de configuração para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restringir acessos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Redirecionamentos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 smtClean="0"/>
              <a:t>páginas </a:t>
            </a:r>
            <a:r>
              <a:rPr lang="pt-BR" dirty="0"/>
              <a:t>de erro </a:t>
            </a:r>
            <a:endParaRPr lang="pt-BR" dirty="0" smtClean="0"/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dirty="0"/>
              <a:t>proteção de arquivos e diretórios.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b="1" dirty="0" err="1" smtClean="0"/>
              <a:t>URLs</a:t>
            </a:r>
            <a:r>
              <a:rPr lang="pt-BR" b="1" dirty="0" smtClean="0"/>
              <a:t> amigáveis</a:t>
            </a:r>
          </a:p>
          <a:p>
            <a:pPr lvl="1">
              <a:spcBef>
                <a:spcPts val="600"/>
              </a:spcBef>
              <a:spcAft>
                <a:spcPct val="0"/>
              </a:spcAft>
              <a:buClr>
                <a:schemeClr val="accent1">
                  <a:lumMod val="20000"/>
                  <a:lumOff val="80000"/>
                </a:schemeClr>
              </a:buClr>
              <a:buSzPct val="100000"/>
            </a:pPr>
            <a:r>
              <a:rPr lang="pt-BR" b="1" dirty="0" smtClean="0"/>
              <a:t>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/>
          <a:lstStyle/>
          <a:p>
            <a:r>
              <a:rPr lang="pt-BR" dirty="0" smtClean="0"/>
              <a:t>Arquivo </a:t>
            </a:r>
            <a:r>
              <a:rPr lang="pt-BR" dirty="0" err="1" smtClean="0"/>
              <a:t>htaccess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20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331" y="2367095"/>
            <a:ext cx="7773339" cy="77693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Criamos um arquivo com extensão .</a:t>
            </a:r>
            <a:r>
              <a:rPr lang="pt-BR" dirty="0" err="1" smtClean="0"/>
              <a:t>htaccess</a:t>
            </a:r>
            <a:r>
              <a:rPr lang="pt-BR" dirty="0" smtClean="0"/>
              <a:t>  e fazemos lá a configuração desejada</a:t>
            </a:r>
          </a:p>
          <a:p>
            <a:r>
              <a:rPr lang="pt-BR" dirty="0" smtClean="0"/>
              <a:t>Ex.: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</a:t>
            </a:r>
            <a:r>
              <a:rPr lang="pt-BR" dirty="0" err="1" smtClean="0"/>
              <a:t>htaccess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1" y="3640879"/>
            <a:ext cx="3864279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b="0" dirty="0" err="1">
                <a:solidFill>
                  <a:schemeClr val="tx1"/>
                </a:solidFill>
              </a:rPr>
              <a:t>RewriteEngine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on</a:t>
            </a:r>
            <a:endParaRPr lang="pt-BR" b="0" dirty="0">
              <a:solidFill>
                <a:schemeClr val="tx1"/>
              </a:solidFill>
            </a:endParaRP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RewriteCond</a:t>
            </a:r>
            <a:r>
              <a:rPr lang="pt-BR" b="0" dirty="0">
                <a:solidFill>
                  <a:schemeClr val="tx1"/>
                </a:solidFill>
              </a:rPr>
              <a:t> %{SCRIPT_FILENAME} !-f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RewriteCond</a:t>
            </a:r>
            <a:r>
              <a:rPr lang="pt-BR" b="0" dirty="0">
                <a:solidFill>
                  <a:schemeClr val="tx1"/>
                </a:solidFill>
              </a:rPr>
              <a:t> %{SCRIPT_FILENAME} !-d</a:t>
            </a:r>
          </a:p>
          <a:p>
            <a:pPr algn="l"/>
            <a:r>
              <a:rPr lang="pt-BR" b="0" dirty="0" err="1">
                <a:solidFill>
                  <a:schemeClr val="tx1"/>
                </a:solidFill>
              </a:rPr>
              <a:t>RewriteRule</a:t>
            </a:r>
            <a:r>
              <a:rPr lang="pt-BR" b="0" dirty="0">
                <a:solidFill>
                  <a:schemeClr val="tx1"/>
                </a:solidFill>
              </a:rPr>
              <a:t> ^(.*)$ </a:t>
            </a:r>
            <a:r>
              <a:rPr lang="pt-BR" b="0" dirty="0" err="1">
                <a:solidFill>
                  <a:schemeClr val="tx1"/>
                </a:solidFill>
              </a:rPr>
              <a:t>index.php?url</a:t>
            </a:r>
            <a:r>
              <a:rPr lang="pt-BR" b="0" dirty="0">
                <a:solidFill>
                  <a:schemeClr val="tx1"/>
                </a:solidFill>
              </a:rPr>
              <a:t>=$1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484318" y="3144033"/>
            <a:ext cx="432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 smtClean="0"/>
              <a:t>RewirteEngine</a:t>
            </a:r>
            <a:r>
              <a:rPr lang="pt-BR" dirty="0" smtClean="0"/>
              <a:t> é habilitado para permitir redirecionar a URL</a:t>
            </a:r>
          </a:p>
          <a:p>
            <a:pPr marL="342900" indent="-342900">
              <a:buAutoNum type="arabicPeriod"/>
            </a:pPr>
            <a:r>
              <a:rPr lang="pt-BR" dirty="0" smtClean="0"/>
              <a:t>Verifica se o arquivo e se o diretório existem. Se não existir vai precisar reescrever</a:t>
            </a:r>
          </a:p>
          <a:p>
            <a:pPr marL="342900" indent="-342900">
              <a:buAutoNum type="arabicPeriod"/>
            </a:pPr>
            <a:r>
              <a:rPr lang="pt-BR" dirty="0" smtClean="0"/>
              <a:t>Define-se a regra a ser seguida se não achar o arquivo: recupera a </a:t>
            </a:r>
            <a:r>
              <a:rPr lang="pt-BR" dirty="0" err="1" smtClean="0"/>
              <a:t>url</a:t>
            </a:r>
            <a:r>
              <a:rPr lang="pt-BR" dirty="0" smtClean="0"/>
              <a:t> completa ^(.*) junto com a página </a:t>
            </a:r>
            <a:r>
              <a:rPr lang="pt-BR" dirty="0" err="1" smtClean="0"/>
              <a:t>index.php</a:t>
            </a:r>
            <a:r>
              <a:rPr lang="pt-BR" dirty="0" smtClean="0"/>
              <a:t> junto com uma variável </a:t>
            </a:r>
            <a:r>
              <a:rPr lang="pt-BR" dirty="0" err="1" smtClean="0"/>
              <a:t>url</a:t>
            </a:r>
            <a:r>
              <a:rPr lang="pt-BR" dirty="0" smtClean="0"/>
              <a:t> que vamos passar para ele fazer o redirecionamento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712917" y="6137754"/>
            <a:ext cx="41962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https://www.youtube.com/watch?v=BWQ5vzd_G_c</a:t>
            </a:r>
          </a:p>
        </p:txBody>
      </p:sp>
    </p:spTree>
    <p:extLst>
      <p:ext uri="{BB962C8B-B14F-4D97-AF65-F5344CB8AC3E}">
        <p14:creationId xmlns:p14="http://schemas.microsoft.com/office/powerpoint/2010/main" val="3911567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99516"/>
            <a:ext cx="8505173" cy="1596177"/>
          </a:xfrm>
        </p:spPr>
        <p:txBody>
          <a:bodyPr/>
          <a:lstStyle/>
          <a:p>
            <a:r>
              <a:rPr lang="pt-BR" dirty="0" err="1" smtClean="0"/>
              <a:t>index.php</a:t>
            </a:r>
            <a:r>
              <a:rPr lang="pt-BR" dirty="0" smtClean="0"/>
              <a:t> – nosso ponto único de acesso ao sistema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4810" y="1760179"/>
            <a:ext cx="7920049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200" b="0" dirty="0"/>
              <a:t>&lt;</a:t>
            </a:r>
            <a:r>
              <a:rPr lang="pt-BR" sz="1200" b="0" dirty="0" err="1"/>
              <a:t>body</a:t>
            </a:r>
            <a:r>
              <a:rPr lang="pt-BR" sz="1200" b="0" dirty="0"/>
              <a:t>&gt;</a:t>
            </a:r>
          </a:p>
          <a:p>
            <a:pPr algn="l"/>
            <a:r>
              <a:rPr lang="pt-BR" sz="1200" b="0" dirty="0"/>
              <a:t>        &lt;?</a:t>
            </a:r>
            <a:r>
              <a:rPr lang="pt-BR" sz="1200" b="0" dirty="0" err="1"/>
              <a:t>php</a:t>
            </a:r>
            <a:endParaRPr lang="pt-BR" sz="1200" b="0" dirty="0"/>
          </a:p>
          <a:p>
            <a:pPr algn="l"/>
            <a:r>
              <a:rPr lang="pt-BR" sz="1200" b="0" dirty="0"/>
              <a:t>            //testa a variável </a:t>
            </a:r>
            <a:r>
              <a:rPr lang="pt-BR" sz="1200" b="0" dirty="0" err="1"/>
              <a:t>url</a:t>
            </a:r>
            <a:r>
              <a:rPr lang="pt-BR" sz="1200" b="0" dirty="0"/>
              <a:t> que veio lá do </a:t>
            </a:r>
            <a:r>
              <a:rPr lang="pt-BR" sz="1200" b="0" dirty="0" err="1"/>
              <a:t>htaccess</a:t>
            </a:r>
            <a:endParaRPr lang="pt-BR" sz="1200" b="0" dirty="0"/>
          </a:p>
          <a:p>
            <a:pPr algn="l"/>
            <a:r>
              <a:rPr lang="pt-BR" sz="1200" b="0" dirty="0"/>
              <a:t>            </a:t>
            </a:r>
            <a:r>
              <a:rPr lang="pt-BR" sz="1200" b="0" dirty="0" err="1"/>
              <a:t>if</a:t>
            </a:r>
            <a:r>
              <a:rPr lang="pt-BR" sz="1200" b="0" dirty="0"/>
              <a:t> (</a:t>
            </a:r>
            <a:r>
              <a:rPr lang="pt-BR" sz="1200" b="0" dirty="0" err="1"/>
              <a:t>isset</a:t>
            </a:r>
            <a:r>
              <a:rPr lang="pt-BR" sz="1200" b="0" dirty="0"/>
              <a:t>($_GET['</a:t>
            </a:r>
            <a:r>
              <a:rPr lang="pt-BR" sz="1200" b="0" dirty="0" err="1"/>
              <a:t>url</a:t>
            </a:r>
            <a:r>
              <a:rPr lang="pt-BR" sz="1200" b="0" dirty="0"/>
              <a:t>'])) //se estiver preenchida, pega o valor</a:t>
            </a:r>
          </a:p>
          <a:p>
            <a:pPr algn="l"/>
            <a:r>
              <a:rPr lang="pt-BR" sz="1200" b="0" dirty="0"/>
              <a:t>              {</a:t>
            </a:r>
          </a:p>
          <a:p>
            <a:pPr algn="l"/>
            <a:r>
              <a:rPr lang="pt-BR" sz="1200" b="0" dirty="0"/>
              <a:t>                $</a:t>
            </a:r>
            <a:r>
              <a:rPr lang="pt-BR" sz="1200" b="0" dirty="0" err="1"/>
              <a:t>url</a:t>
            </a:r>
            <a:r>
              <a:rPr lang="pt-BR" sz="1200" b="0" dirty="0"/>
              <a:t> =  </a:t>
            </a:r>
            <a:r>
              <a:rPr lang="pt-BR" sz="1200" b="0" dirty="0" err="1"/>
              <a:t>strtoupper</a:t>
            </a:r>
            <a:r>
              <a:rPr lang="pt-BR" sz="1200" b="0" dirty="0"/>
              <a:t>($_GET['</a:t>
            </a:r>
            <a:r>
              <a:rPr lang="pt-BR" sz="1200" b="0" dirty="0" err="1"/>
              <a:t>url</a:t>
            </a:r>
            <a:r>
              <a:rPr lang="pt-BR" sz="1200" b="0" dirty="0"/>
              <a:t>']);</a:t>
            </a:r>
          </a:p>
          <a:p>
            <a:pPr algn="l"/>
            <a:r>
              <a:rPr lang="pt-BR" sz="1200" b="0" dirty="0"/>
              <a:t>                switch ($</a:t>
            </a:r>
            <a:r>
              <a:rPr lang="pt-BR" sz="1200" b="0" dirty="0" err="1"/>
              <a:t>url</a:t>
            </a:r>
            <a:r>
              <a:rPr lang="pt-BR" sz="1200" b="0" dirty="0"/>
              <a:t>){</a:t>
            </a:r>
          </a:p>
          <a:p>
            <a:pPr algn="l"/>
            <a:r>
              <a:rPr lang="pt-BR" sz="1200" b="0" dirty="0"/>
              <a:t>                    case "NOVOLIVRO":</a:t>
            </a:r>
          </a:p>
          <a:p>
            <a:pPr algn="l"/>
            <a:r>
              <a:rPr lang="pt-BR" sz="1200" b="0" dirty="0"/>
              <a:t>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CadLivro.php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case "HOME":</a:t>
            </a:r>
          </a:p>
          <a:p>
            <a:pPr algn="l"/>
            <a:r>
              <a:rPr lang="pt-BR" sz="1200" b="0" dirty="0"/>
              <a:t> 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case "LISTARLIVRO":</a:t>
            </a:r>
          </a:p>
          <a:p>
            <a:pPr algn="l"/>
            <a:r>
              <a:rPr lang="pt-BR" sz="1200" b="0" dirty="0"/>
              <a:t>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          break;</a:t>
            </a:r>
          </a:p>
          <a:p>
            <a:pPr algn="l"/>
            <a:r>
              <a:rPr lang="pt-BR" sz="1200" b="0" dirty="0"/>
              <a:t>                    default:</a:t>
            </a:r>
          </a:p>
          <a:p>
            <a:pPr algn="l"/>
            <a:r>
              <a:rPr lang="pt-BR" sz="1200" b="0" dirty="0"/>
              <a:t>                         </a:t>
            </a:r>
            <a:r>
              <a:rPr lang="pt-BR" sz="1200" b="0" dirty="0" err="1"/>
              <a:t>require</a:t>
            </a:r>
            <a:r>
              <a:rPr lang="pt-BR" sz="1200" b="0" dirty="0"/>
              <a:t> '</a:t>
            </a:r>
            <a:r>
              <a:rPr lang="pt-BR" sz="1200" b="0" dirty="0" err="1"/>
              <a:t>ListarLivro.php</a:t>
            </a:r>
            <a:r>
              <a:rPr lang="pt-BR" sz="1200" b="0" dirty="0"/>
              <a:t>';</a:t>
            </a:r>
          </a:p>
          <a:p>
            <a:pPr algn="l"/>
            <a:r>
              <a:rPr lang="pt-BR" sz="1200" b="0" dirty="0"/>
              <a:t>              }</a:t>
            </a:r>
          </a:p>
          <a:p>
            <a:pPr algn="l"/>
            <a:r>
              <a:rPr lang="pt-BR" sz="1200" b="0" dirty="0"/>
              <a:t>              }</a:t>
            </a:r>
          </a:p>
          <a:p>
            <a:pPr algn="l"/>
            <a:r>
              <a:rPr lang="pt-BR" sz="1200" b="0" dirty="0"/>
              <a:t>              </a:t>
            </a:r>
            <a:r>
              <a:rPr lang="pt-BR" sz="1200" b="0" dirty="0" err="1"/>
              <a:t>else</a:t>
            </a:r>
            <a:r>
              <a:rPr lang="pt-BR" sz="1200" b="0" dirty="0"/>
              <a:t>                     //senão, vai para uma página padrão, neste caso a home do site</a:t>
            </a:r>
          </a:p>
          <a:p>
            <a:pPr algn="l"/>
            <a:r>
              <a:rPr lang="pt-BR" sz="1200" b="0" dirty="0"/>
              <a:t>                $</a:t>
            </a:r>
            <a:r>
              <a:rPr lang="pt-BR" sz="1200" b="0" dirty="0" err="1"/>
              <a:t>url</a:t>
            </a:r>
            <a:r>
              <a:rPr lang="pt-BR" sz="1200" b="0" dirty="0"/>
              <a:t> = '404.php';</a:t>
            </a:r>
          </a:p>
          <a:p>
            <a:pPr algn="l"/>
            <a:r>
              <a:rPr lang="pt-BR" sz="1200" b="0" dirty="0"/>
              <a:t>        ?&gt;</a:t>
            </a:r>
          </a:p>
          <a:p>
            <a:pPr algn="l"/>
            <a:r>
              <a:rPr lang="pt-BR" sz="1200" b="0" dirty="0"/>
              <a:t>    &lt;/</a:t>
            </a:r>
            <a:r>
              <a:rPr lang="pt-BR" sz="1200" b="0" dirty="0" err="1"/>
              <a:t>body</a:t>
            </a:r>
            <a:r>
              <a:rPr lang="pt-BR" sz="1200" b="0" dirty="0"/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110766" y="3672513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//Chama cada uma das páginas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60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30236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9" y="618518"/>
            <a:ext cx="8552711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Adicionando a rota na nossa aplicação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5818514" y="289670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595384" y="3790842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259007" y="3818548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21" idx="1"/>
          </p:cNvCxnSpPr>
          <p:nvPr/>
        </p:nvCxnSpPr>
        <p:spPr>
          <a:xfrm flipV="1">
            <a:off x="2100773" y="2344072"/>
            <a:ext cx="3719758" cy="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  <a:endCxn id="8" idx="0"/>
          </p:cNvCxnSpPr>
          <p:nvPr/>
        </p:nvCxnSpPr>
        <p:spPr>
          <a:xfrm flipH="1">
            <a:off x="5315631" y="3497956"/>
            <a:ext cx="122313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  <a:endCxn id="9" idx="0"/>
          </p:cNvCxnSpPr>
          <p:nvPr/>
        </p:nvCxnSpPr>
        <p:spPr>
          <a:xfrm>
            <a:off x="6538761" y="3497956"/>
            <a:ext cx="1440493" cy="32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5234470"/>
            <a:ext cx="8997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o arquivo HTACCESS</a:t>
            </a:r>
          </a:p>
          <a:p>
            <a:pPr marL="342900" indent="-342900" algn="l">
              <a:buFontTx/>
              <a:buAutoNum type="arabicPeriod"/>
            </a:pPr>
            <a:r>
              <a:rPr lang="pt-BR" dirty="0"/>
              <a:t>Fazer o arquivo index com as rotas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Criar o </a:t>
            </a:r>
            <a:r>
              <a:rPr lang="pt-BR" dirty="0" err="1" smtClean="0"/>
              <a:t>controladorFormLivro</a:t>
            </a:r>
            <a:r>
              <a:rPr lang="pt-BR" dirty="0" smtClean="0"/>
              <a:t> para ser chamado quando clicar no botão novo livro</a:t>
            </a:r>
          </a:p>
          <a:p>
            <a:pPr marL="800100" lvl="1" indent="-342900" algn="l">
              <a:buAutoNum type="arabicPeriod"/>
            </a:pPr>
            <a:r>
              <a:rPr lang="pt-BR" dirty="0" smtClean="0"/>
              <a:t>Mudar o </a:t>
            </a:r>
            <a:r>
              <a:rPr lang="pt-BR" dirty="0" err="1" smtClean="0"/>
              <a:t>href</a:t>
            </a:r>
            <a:r>
              <a:rPr lang="pt-BR" dirty="0" smtClean="0"/>
              <a:t> do botão novo livro para </a:t>
            </a:r>
            <a:r>
              <a:rPr lang="pt-BR" dirty="0" err="1" smtClean="0"/>
              <a:t>NovoLivro</a:t>
            </a:r>
            <a:r>
              <a:rPr lang="pt-BR" dirty="0" smtClean="0"/>
              <a:t> (nome da rota)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Alterar o </a:t>
            </a:r>
            <a:r>
              <a:rPr lang="pt-BR" dirty="0" err="1" smtClean="0"/>
              <a:t>action</a:t>
            </a:r>
            <a:r>
              <a:rPr lang="pt-BR" dirty="0" smtClean="0"/>
              <a:t> do formulário de inclusão para acessar a rota de inclusão</a:t>
            </a:r>
          </a:p>
          <a:p>
            <a:pPr marL="342900" indent="-342900" algn="l">
              <a:buAutoNum type="arabicPeriod"/>
            </a:pP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5820531" y="204344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</a:p>
          <a:p>
            <a:pPr algn="ctr"/>
            <a:r>
              <a:rPr lang="pt-BR" dirty="0" err="1" smtClean="0"/>
              <a:t>Index.php</a:t>
            </a:r>
            <a:endParaRPr lang="pt-BR" dirty="0"/>
          </a:p>
        </p:txBody>
      </p:sp>
      <p:cxnSp>
        <p:nvCxnSpPr>
          <p:cNvPr id="24" name="Conector de seta reta 23"/>
          <p:cNvCxnSpPr>
            <a:stCxn id="21" idx="2"/>
            <a:endCxn id="7" idx="0"/>
          </p:cNvCxnSpPr>
          <p:nvPr/>
        </p:nvCxnSpPr>
        <p:spPr>
          <a:xfrm flipH="1">
            <a:off x="6538761" y="2644696"/>
            <a:ext cx="2017" cy="2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514480" y="4786433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MVC/Parte3</a:t>
            </a:r>
          </a:p>
        </p:txBody>
      </p:sp>
    </p:spTree>
    <p:extLst>
      <p:ext uri="{BB962C8B-B14F-4D97-AF65-F5344CB8AC3E}">
        <p14:creationId xmlns:p14="http://schemas.microsoft.com/office/powerpoint/2010/main" val="85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02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rota é uma definição de destino para uma solicitação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Ao invés de vários scripts agirem como porta de entrada para sua aplicação, apenas um script será a entrada. </a:t>
            </a:r>
            <a:r>
              <a:rPr lang="pt-BR" dirty="0" smtClean="0"/>
              <a:t>Ex.:</a:t>
            </a:r>
            <a:r>
              <a:rPr lang="pt-BR" dirty="0"/>
              <a:t> </a:t>
            </a:r>
            <a:r>
              <a:rPr lang="pt-BR" dirty="0" err="1"/>
              <a:t>index.php</a:t>
            </a:r>
            <a:r>
              <a:rPr lang="pt-BR" dirty="0"/>
              <a:t>.</a:t>
            </a:r>
          </a:p>
          <a:p>
            <a:r>
              <a:rPr lang="pt-BR" dirty="0"/>
              <a:t>Este script não precisa ter códigos HTML, mas precisa ter o meio de redirecionar a solicitação. O script em si não fará isso, mas um objeto roteador irá receber a requisição (</a:t>
            </a:r>
            <a:r>
              <a:rPr lang="pt-BR" dirty="0" err="1"/>
              <a:t>request</a:t>
            </a:r>
            <a:r>
              <a:rPr lang="pt-BR" dirty="0"/>
              <a:t>).</a:t>
            </a:r>
          </a:p>
          <a:p>
            <a:r>
              <a:rPr lang="pt-BR" dirty="0"/>
              <a:t>Este roteador precisa então verificar em sua coleção de rotas, se aquela rota existe. Se não existir, não atende o pedido, e você poderá tratar essa resposta com um erro do tipo 404 “Não encontrado”.</a:t>
            </a:r>
          </a:p>
          <a:p>
            <a:r>
              <a:rPr lang="pt-BR" dirty="0"/>
              <a:t>Se a rota for encontrada, o roteador chama um </a:t>
            </a:r>
            <a:r>
              <a:rPr lang="pt-BR" dirty="0" err="1"/>
              <a:t>metodo</a:t>
            </a:r>
            <a:r>
              <a:rPr lang="pt-BR" dirty="0"/>
              <a:t> despachante, ou um objeto (</a:t>
            </a:r>
            <a:r>
              <a:rPr lang="pt-BR" dirty="0" err="1"/>
              <a:t>Dispacher</a:t>
            </a:r>
            <a:r>
              <a:rPr lang="pt-BR" dirty="0"/>
              <a:t>) despachante para invocar o recurso mapeado para aquela rota.</a:t>
            </a:r>
          </a:p>
          <a:p>
            <a:r>
              <a:rPr lang="pt-BR" dirty="0"/>
              <a:t>O recurso em projetos </a:t>
            </a:r>
            <a:r>
              <a:rPr lang="pt-BR" dirty="0" err="1"/>
              <a:t>mvc</a:t>
            </a:r>
            <a:r>
              <a:rPr lang="pt-BR" dirty="0"/>
              <a:t>, em geral </a:t>
            </a:r>
            <a:r>
              <a:rPr lang="pt-BR" dirty="0" smtClean="0"/>
              <a:t>é um método </a:t>
            </a:r>
            <a:r>
              <a:rPr lang="pt-BR" dirty="0"/>
              <a:t>de um </a:t>
            </a:r>
            <a:r>
              <a:rPr lang="pt-BR" dirty="0" smtClean="0"/>
              <a:t>classe </a:t>
            </a:r>
            <a:r>
              <a:rPr lang="pt-BR" dirty="0" err="1" smtClean="0"/>
              <a:t>controller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Resumindo a comunicação por 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31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DAO (Data Access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padrão DAO orienta a criação de classes específicas para fazer acesso ao banco de dados. </a:t>
            </a:r>
          </a:p>
          <a:p>
            <a:endParaRPr lang="pt-BR" dirty="0"/>
          </a:p>
          <a:p>
            <a:r>
              <a:rPr lang="pt-BR" dirty="0" smtClean="0"/>
              <a:t>Pode-se implementar uma classe DAO para persistir cada classe do negócio</a:t>
            </a:r>
          </a:p>
          <a:p>
            <a:pPr lvl="1"/>
            <a:r>
              <a:rPr lang="pt-BR" dirty="0" smtClean="0"/>
              <a:t>Nesta classe teremos os métodos para CRUD (incluir, alterar, excluir, consultar)</a:t>
            </a:r>
          </a:p>
          <a:p>
            <a:pPr lvl="1"/>
            <a:r>
              <a:rPr lang="pt-BR" dirty="0" smtClean="0"/>
              <a:t>Os métodos recebem o objeto e o persistem no 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194381" y="1510778"/>
            <a:ext cx="5711624" cy="37236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Servidor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9" y="618518"/>
            <a:ext cx="8552711" cy="6591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/>
              <a:t>Adicionando DAO na nossa aplicação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99850" y="289670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76720" y="3790842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054634" y="3767119"/>
            <a:ext cx="2426202" cy="123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4" name="Conector de seta reta 13"/>
          <p:cNvCxnSpPr>
            <a:stCxn id="5" idx="3"/>
            <a:endCxn id="21" idx="1"/>
          </p:cNvCxnSpPr>
          <p:nvPr/>
        </p:nvCxnSpPr>
        <p:spPr>
          <a:xfrm flipV="1">
            <a:off x="2100773" y="2344072"/>
            <a:ext cx="2501094" cy="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2"/>
            <a:endCxn id="8" idx="0"/>
          </p:cNvCxnSpPr>
          <p:nvPr/>
        </p:nvCxnSpPr>
        <p:spPr>
          <a:xfrm flipH="1">
            <a:off x="4096967" y="3497956"/>
            <a:ext cx="1223130" cy="29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2"/>
            <a:endCxn id="9" idx="0"/>
          </p:cNvCxnSpPr>
          <p:nvPr/>
        </p:nvCxnSpPr>
        <p:spPr>
          <a:xfrm>
            <a:off x="5320097" y="3497956"/>
            <a:ext cx="947638" cy="2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46789" y="5476743"/>
            <a:ext cx="8997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pt-BR" dirty="0" smtClean="0"/>
              <a:t>Criar uma classe conexão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Criar a classe DAO com os métodos de acesso ao BD</a:t>
            </a:r>
          </a:p>
          <a:p>
            <a:pPr marL="342900" indent="-342900" algn="l">
              <a:buAutoNum type="arabicPeriod"/>
            </a:pPr>
            <a:r>
              <a:rPr lang="pt-BR" dirty="0" smtClean="0"/>
              <a:t>Ajustar a classe de negócio para chamar a classe DAO</a:t>
            </a:r>
          </a:p>
          <a:p>
            <a:pPr marL="342900" indent="-342900" algn="l">
              <a:buAutoNum type="arabicPeriod"/>
            </a:pP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4601867" y="2043447"/>
            <a:ext cx="1440493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Rotas</a:t>
            </a:r>
          </a:p>
          <a:p>
            <a:pPr algn="ctr"/>
            <a:r>
              <a:rPr lang="pt-BR" dirty="0" err="1" smtClean="0"/>
              <a:t>Index.php</a:t>
            </a:r>
            <a:endParaRPr lang="pt-BR" dirty="0"/>
          </a:p>
        </p:txBody>
      </p:sp>
      <p:cxnSp>
        <p:nvCxnSpPr>
          <p:cNvPr id="24" name="Conector de seta reta 23"/>
          <p:cNvCxnSpPr>
            <a:stCxn id="21" idx="2"/>
            <a:endCxn id="7" idx="0"/>
          </p:cNvCxnSpPr>
          <p:nvPr/>
        </p:nvCxnSpPr>
        <p:spPr>
          <a:xfrm flipH="1">
            <a:off x="5320097" y="2644696"/>
            <a:ext cx="2017" cy="25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514480" y="528661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MVC/Parte4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44558" y="4261544"/>
            <a:ext cx="895785" cy="401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Classes de negócio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6412557" y="4261544"/>
            <a:ext cx="895785" cy="4019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Classes DAO</a:t>
            </a:r>
            <a:endParaRPr lang="pt-BR" sz="1200" dirty="0"/>
          </a:p>
        </p:txBody>
      </p:sp>
      <p:sp>
        <p:nvSpPr>
          <p:cNvPr id="16" name="Fluxograma: Disco magnético 15"/>
          <p:cNvSpPr/>
          <p:nvPr/>
        </p:nvSpPr>
        <p:spPr>
          <a:xfrm>
            <a:off x="7931457" y="3940667"/>
            <a:ext cx="768043" cy="87261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My</a:t>
            </a:r>
            <a:r>
              <a:rPr lang="pt-BR" dirty="0" smtClean="0"/>
              <a:t> SQL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308342" y="4462500"/>
            <a:ext cx="55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9" idx="1"/>
          </p:cNvCxnSpPr>
          <p:nvPr/>
        </p:nvCxnSpPr>
        <p:spPr>
          <a:xfrm>
            <a:off x="6040343" y="4462500"/>
            <a:ext cx="37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Se olharmos os arquivos da </a:t>
            </a:r>
            <a:r>
              <a:rPr lang="pt-BR" dirty="0" err="1" smtClean="0"/>
              <a:t>view</a:t>
            </a:r>
            <a:r>
              <a:rPr lang="pt-BR" dirty="0" smtClean="0"/>
              <a:t> percebemos que nossas páginas seguem um padrão</a:t>
            </a:r>
          </a:p>
          <a:p>
            <a:pPr lvl="1"/>
            <a:r>
              <a:rPr lang="pt-BR" dirty="0" smtClean="0"/>
              <a:t>Cabeçalho</a:t>
            </a:r>
          </a:p>
          <a:p>
            <a:pPr lvl="1"/>
            <a:r>
              <a:rPr lang="pt-BR" dirty="0" smtClean="0"/>
              <a:t>Corpo</a:t>
            </a:r>
          </a:p>
          <a:p>
            <a:pPr lvl="1"/>
            <a:r>
              <a:rPr lang="pt-BR" dirty="0" smtClean="0"/>
              <a:t>Rodapé</a:t>
            </a:r>
          </a:p>
          <a:p>
            <a:r>
              <a:rPr lang="pt-BR" dirty="0" smtClean="0"/>
              <a:t>podemos modularizar esse código para não ter que repeti-lo em várias páginas</a:t>
            </a:r>
          </a:p>
          <a:p>
            <a:pPr lvl="1"/>
            <a:r>
              <a:rPr lang="pt-BR" dirty="0" smtClean="0"/>
              <a:t>Vamos criar um arquivo para guardar o cabeçalho</a:t>
            </a:r>
          </a:p>
          <a:p>
            <a:pPr lvl="1"/>
            <a:r>
              <a:rPr lang="pt-BR" dirty="0"/>
              <a:t>Vamos criar um arquivo para guardar o </a:t>
            </a:r>
            <a:r>
              <a:rPr lang="pt-BR" dirty="0" smtClean="0"/>
              <a:t>rodapé</a:t>
            </a:r>
            <a:endParaRPr lang="pt-BR" dirty="0"/>
          </a:p>
          <a:p>
            <a:pPr lvl="1"/>
            <a:r>
              <a:rPr lang="pt-BR" dirty="0" smtClean="0"/>
              <a:t>Fazer um </a:t>
            </a:r>
            <a:r>
              <a:rPr lang="pt-BR" dirty="0" err="1" smtClean="0"/>
              <a:t>require</a:t>
            </a:r>
            <a:r>
              <a:rPr lang="pt-BR" dirty="0" smtClean="0"/>
              <a:t> para o </a:t>
            </a:r>
            <a:r>
              <a:rPr lang="pt-BR" dirty="0" err="1" smtClean="0"/>
              <a:t>cabealho</a:t>
            </a:r>
            <a:r>
              <a:rPr lang="pt-BR" dirty="0" smtClean="0"/>
              <a:t> e rodapé em cada código </a:t>
            </a:r>
            <a:r>
              <a:rPr lang="pt-BR" dirty="0" err="1" smtClean="0"/>
              <a:t>html</a:t>
            </a:r>
            <a:r>
              <a:rPr lang="pt-BR" dirty="0" smtClean="0"/>
              <a:t> da </a:t>
            </a:r>
            <a:r>
              <a:rPr lang="pt-BR" dirty="0" err="1" smtClean="0"/>
              <a:t>view</a:t>
            </a:r>
            <a:r>
              <a:rPr lang="pt-BR" dirty="0" smtClean="0"/>
              <a:t> que eles apareçam</a:t>
            </a:r>
            <a:endParaRPr lang="pt-BR" u="sng" dirty="0" smtClean="0"/>
          </a:p>
          <a:p>
            <a:pPr lvl="2"/>
            <a:r>
              <a:rPr lang="pt-BR" dirty="0" smtClean="0"/>
              <a:t>Se for necessário customizar alguma coisa podemos criar </a:t>
            </a:r>
            <a:r>
              <a:rPr lang="pt-BR" dirty="0" err="1" smtClean="0"/>
              <a:t>varáves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Melhorando um pouco mais a </a:t>
            </a:r>
            <a:r>
              <a:rPr lang="pt-BR" dirty="0" err="1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3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59852"/>
            <a:ext cx="3413342" cy="230885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9718"/>
          </a:xfrm>
        </p:spPr>
        <p:txBody>
          <a:bodyPr>
            <a:normAutofit/>
          </a:bodyPr>
          <a:lstStyle/>
          <a:p>
            <a:r>
              <a:rPr lang="pt-BR" dirty="0" smtClean="0"/>
              <a:t>Suponha nosso sistema para uma livraria</a:t>
            </a:r>
          </a:p>
          <a:p>
            <a:r>
              <a:rPr lang="pt-BR" dirty="0" smtClean="0"/>
              <a:t>Temos uma página home, que lista os livro já cadastrados e tem um botão para cadastrar novos livros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21767"/>
          </a:xfrm>
        </p:spPr>
        <p:txBody>
          <a:bodyPr>
            <a:normAutofit/>
          </a:bodyPr>
          <a:lstStyle/>
          <a:p>
            <a:r>
              <a:rPr lang="pt-BR" dirty="0" smtClean="0"/>
              <a:t>Analisando um exemplo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487" y="4214763"/>
            <a:ext cx="3430032" cy="20539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1138134" y="4719020"/>
            <a:ext cx="3433866" cy="21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66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uma opção para </a:t>
            </a:r>
          </a:p>
          <a:p>
            <a:pPr lvl="1"/>
            <a:r>
              <a:rPr lang="pt-BR" smtClean="0"/>
              <a:t>alterar </a:t>
            </a:r>
            <a:r>
              <a:rPr lang="pt-BR" dirty="0" smtClean="0"/>
              <a:t>os dados de um livro já cadastrado </a:t>
            </a:r>
            <a:r>
              <a:rPr lang="pt-BR" smtClean="0"/>
              <a:t>e </a:t>
            </a:r>
          </a:p>
          <a:p>
            <a:pPr lvl="1"/>
            <a:r>
              <a:rPr lang="pt-BR" smtClean="0"/>
              <a:t>excluir </a:t>
            </a:r>
            <a:r>
              <a:rPr lang="pt-BR" dirty="0" smtClean="0"/>
              <a:t>os dados de </a:t>
            </a:r>
            <a:r>
              <a:rPr lang="pt-BR" smtClean="0"/>
              <a:t>um livro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para casa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299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75CFA833-D1AF-46D6-83E7-7D474DCF9BE4}"/>
              </a:ext>
            </a:extLst>
          </p:cNvPr>
          <p:cNvSpPr txBox="1"/>
          <p:nvPr/>
        </p:nvSpPr>
        <p:spPr>
          <a:xfrm>
            <a:off x="700714" y="2016714"/>
            <a:ext cx="72908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hlinkClick r:id="rId3"/>
              </a:rPr>
              <a:t>https://iconectado.com.br/o-que-e-htaccess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www.youtube.com/watch?v=BWQ5vzd_G_c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>
                <a:hlinkClick r:id="rId5"/>
              </a:rPr>
              <a:t>http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httpd.apache.org/docs/current/mod/mod_rewrite.html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sistema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099" y="2442573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ListarLivro.php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(Lista os livros cadastrados e apresenta o botão Novo)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97058" y="2442574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CadLivro.php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(formulário chamado quando clica no botão novo livro)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354872" y="2442573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ProcessaCadLivro.php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(recebe os dados do formulário, cria o objeto livro e inclui no banco)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21903" y="4085570"/>
            <a:ext cx="2404997" cy="102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Livro.php</a:t>
            </a:r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(classe livro, possui os dados do livro e métodos para acessar o </a:t>
            </a:r>
            <a:r>
              <a:rPr lang="pt-BR" dirty="0" err="1" smtClean="0"/>
              <a:t>bd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9" name="Conector de seta reta 8"/>
          <p:cNvCxnSpPr>
            <a:stCxn id="4" idx="3"/>
            <a:endCxn id="5" idx="1"/>
          </p:cNvCxnSpPr>
          <p:nvPr/>
        </p:nvCxnSpPr>
        <p:spPr>
          <a:xfrm>
            <a:off x="2693096" y="2956141"/>
            <a:ext cx="90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3"/>
            <a:endCxn id="6" idx="1"/>
          </p:cNvCxnSpPr>
          <p:nvPr/>
        </p:nvCxnSpPr>
        <p:spPr>
          <a:xfrm flipV="1">
            <a:off x="6002055" y="2956141"/>
            <a:ext cx="352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2"/>
          </p:cNvCxnSpPr>
          <p:nvPr/>
        </p:nvCxnSpPr>
        <p:spPr>
          <a:xfrm flipH="1">
            <a:off x="6002055" y="3469708"/>
            <a:ext cx="1555316" cy="111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" idx="2"/>
            <a:endCxn id="7" idx="1"/>
          </p:cNvCxnSpPr>
          <p:nvPr/>
        </p:nvCxnSpPr>
        <p:spPr>
          <a:xfrm>
            <a:off x="1490598" y="3469708"/>
            <a:ext cx="2031305" cy="11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isco magnético 15"/>
          <p:cNvSpPr/>
          <p:nvPr/>
        </p:nvSpPr>
        <p:spPr>
          <a:xfrm>
            <a:off x="4148204" y="5728566"/>
            <a:ext cx="1152394" cy="7390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MySQL</a:t>
            </a:r>
          </a:p>
          <a:p>
            <a:pPr algn="ctr"/>
            <a:r>
              <a:rPr lang="pt-BR" dirty="0" err="1" smtClean="0"/>
              <a:t>Bd_livraria</a:t>
            </a:r>
            <a:endParaRPr lang="pt-BR" dirty="0"/>
          </a:p>
        </p:txBody>
      </p:sp>
      <p:cxnSp>
        <p:nvCxnSpPr>
          <p:cNvPr id="18" name="Conector de seta reta 17"/>
          <p:cNvCxnSpPr>
            <a:stCxn id="7" idx="2"/>
            <a:endCxn id="16" idx="1"/>
          </p:cNvCxnSpPr>
          <p:nvPr/>
        </p:nvCxnSpPr>
        <p:spPr>
          <a:xfrm flipH="1">
            <a:off x="4724401" y="5112705"/>
            <a:ext cx="1" cy="61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931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5331" y="2367095"/>
            <a:ext cx="7773339" cy="288131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Observe que estamos utilizando a página </a:t>
            </a:r>
            <a:r>
              <a:rPr lang="pt-BR" dirty="0" err="1" smtClean="0"/>
              <a:t>ListarLivro.PHP</a:t>
            </a:r>
            <a:r>
              <a:rPr lang="pt-BR" dirty="0" smtClean="0"/>
              <a:t> como página principal da nossa aplicação</a:t>
            </a:r>
          </a:p>
          <a:p>
            <a:r>
              <a:rPr lang="pt-BR" dirty="0" smtClean="0"/>
              <a:t>Dentro de </a:t>
            </a:r>
            <a:r>
              <a:rPr lang="pt-BR" dirty="0" err="1" smtClean="0"/>
              <a:t>listarlivro</a:t>
            </a:r>
            <a:r>
              <a:rPr lang="pt-BR" dirty="0" smtClean="0"/>
              <a:t> tem </a:t>
            </a:r>
          </a:p>
          <a:p>
            <a:pPr lvl="1"/>
            <a:r>
              <a:rPr lang="pt-BR" dirty="0" smtClean="0"/>
              <a:t>A criação de um objeto livro onde serão obtidos os livros que já existem cadastrados</a:t>
            </a:r>
          </a:p>
          <a:p>
            <a:pPr lvl="1"/>
            <a:r>
              <a:rPr lang="pt-BR" dirty="0" smtClean="0"/>
              <a:t>A lista de todos os livros, obtidos de um </a:t>
            </a:r>
            <a:r>
              <a:rPr lang="pt-BR" dirty="0" err="1" smtClean="0"/>
              <a:t>array</a:t>
            </a:r>
            <a:r>
              <a:rPr lang="pt-BR" dirty="0" smtClean="0"/>
              <a:t>, carregado do objeto livro</a:t>
            </a:r>
            <a:endParaRPr lang="pt-BR" dirty="0"/>
          </a:p>
          <a:p>
            <a:pPr lvl="1"/>
            <a:r>
              <a:rPr lang="pt-BR" dirty="0" smtClean="0"/>
              <a:t>um botão para criar o novo livro e quando acessado chama </a:t>
            </a:r>
            <a:r>
              <a:rPr lang="pt-BR" dirty="0" err="1" smtClean="0"/>
              <a:t>cadLivro.php</a:t>
            </a:r>
            <a:endParaRPr lang="pt-BR" dirty="0" smtClean="0"/>
          </a:p>
          <a:p>
            <a:pPr lvl="1"/>
            <a:r>
              <a:rPr lang="pt-BR" dirty="0" smtClean="0"/>
              <a:t>Uma classe livro que já faz o acesso ao banco de dados para incluir o livro e para recuperar os livros cadastrados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Consideração 1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62890" y="5400805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Olhar código disponível em MVC/Parte1</a:t>
            </a:r>
          </a:p>
        </p:txBody>
      </p:sp>
    </p:spTree>
    <p:extLst>
      <p:ext uri="{BB962C8B-B14F-4D97-AF65-F5344CB8AC3E}">
        <p14:creationId xmlns:p14="http://schemas.microsoft.com/office/powerpoint/2010/main" val="2312874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4165600" y="1510778"/>
            <a:ext cx="4533900" cy="4841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(Ex.: Apache)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42900" y="1546269"/>
            <a:ext cx="2146300" cy="16694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Organização do nosso sistema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5332" y="2156825"/>
            <a:ext cx="1415441" cy="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Browser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00773" y="2438660"/>
            <a:ext cx="2897112" cy="77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4854427" y="2254685"/>
            <a:ext cx="3432131" cy="2480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Código </a:t>
            </a:r>
            <a:r>
              <a:rPr lang="pt-BR" dirty="0" err="1" smtClean="0"/>
              <a:t>php</a:t>
            </a:r>
            <a:endParaRPr lang="pt-BR" dirty="0" smtClean="0"/>
          </a:p>
          <a:p>
            <a:pPr algn="ctr"/>
            <a:r>
              <a:rPr lang="pt-BR" dirty="0" err="1" smtClean="0"/>
              <a:t>Html</a:t>
            </a:r>
            <a:r>
              <a:rPr lang="pt-BR" dirty="0" smtClean="0"/>
              <a:t> das páginas</a:t>
            </a:r>
          </a:p>
          <a:p>
            <a:pPr algn="ctr"/>
            <a:r>
              <a:rPr lang="pt-BR" dirty="0" smtClean="0"/>
              <a:t>Classes</a:t>
            </a:r>
          </a:p>
          <a:p>
            <a:pPr algn="ctr"/>
            <a:r>
              <a:rPr lang="pt-BR" dirty="0" smtClean="0"/>
              <a:t>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4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temos de problemático neste código?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Mistura de páginas de apresentação de dados com processamento</a:t>
            </a:r>
          </a:p>
          <a:p>
            <a:pPr lvl="1"/>
            <a:r>
              <a:rPr lang="pt-BR" dirty="0" smtClean="0"/>
              <a:t>Ex. </a:t>
            </a:r>
            <a:r>
              <a:rPr lang="pt-BR" dirty="0" err="1" smtClean="0"/>
              <a:t>listarlivro.php</a:t>
            </a:r>
            <a:endParaRPr lang="pt-BR" dirty="0" smtClean="0"/>
          </a:p>
          <a:p>
            <a:r>
              <a:rPr lang="pt-BR" dirty="0" smtClean="0"/>
              <a:t>Todos os arquivos misturados em uma só pasta</a:t>
            </a:r>
          </a:p>
          <a:p>
            <a:r>
              <a:rPr lang="pt-BR" dirty="0" smtClean="0"/>
              <a:t>Classes que misturam processamento e acesso ao banco de dados</a:t>
            </a:r>
          </a:p>
          <a:p>
            <a:r>
              <a:rPr lang="pt-BR" dirty="0" smtClean="0"/>
              <a:t>Arquivos </a:t>
            </a:r>
            <a:r>
              <a:rPr lang="pt-BR" dirty="0" err="1" smtClean="0"/>
              <a:t>html</a:t>
            </a:r>
            <a:r>
              <a:rPr lang="pt-BR" dirty="0" smtClean="0"/>
              <a:t> com código repetido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8060" y="5635821"/>
            <a:ext cx="5067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Uma bagunça completa!!!!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9066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62" y="255263"/>
            <a:ext cx="7773338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Padrão MVC (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4862" y="1728266"/>
            <a:ext cx="7772870" cy="3424107"/>
          </a:xfrm>
        </p:spPr>
        <p:txBody>
          <a:bodyPr>
            <a:noAutofit/>
          </a:bodyPr>
          <a:lstStyle/>
          <a:p>
            <a:r>
              <a:rPr lang="pt-BR" sz="1600" dirty="0" smtClean="0"/>
              <a:t>Hoje, mais do que nunca, aplicações corporativas precisam possibilitar múltiplos tipos de interface com o usuário (web, celular, </a:t>
            </a:r>
            <a:r>
              <a:rPr lang="pt-BR" sz="1600" dirty="0" err="1" smtClean="0"/>
              <a:t>standalone</a:t>
            </a:r>
            <a:r>
              <a:rPr lang="pt-BR" sz="1600" dirty="0" smtClean="0"/>
              <a:t>, etc.)</a:t>
            </a:r>
          </a:p>
          <a:p>
            <a:endParaRPr lang="pt-BR" sz="1600" dirty="0" smtClean="0"/>
          </a:p>
          <a:p>
            <a:r>
              <a:rPr lang="pt-BR" sz="1600" dirty="0" smtClean="0"/>
              <a:t>Caso a lógica de apresentação “se misture” à lógica de negócio, aplicações distintas terão que ser desenvolvidas para cada tipo de interfaces</a:t>
            </a:r>
          </a:p>
          <a:p>
            <a:endParaRPr lang="pt-BR" sz="1600" dirty="0" smtClean="0"/>
          </a:p>
          <a:p>
            <a:r>
              <a:rPr lang="pt-BR" sz="1600" dirty="0" smtClean="0"/>
              <a:t>Mesmo que se utilize uma única interface visual, caso ela evolua sem alteração na lógica de negócio, correspondente, a alteração na aplicação será muito complexa</a:t>
            </a:r>
          </a:p>
          <a:p>
            <a:endParaRPr lang="pt-BR" sz="1600" dirty="0"/>
          </a:p>
          <a:p>
            <a:r>
              <a:rPr lang="pt-BR" sz="1600" dirty="0" smtClean="0"/>
              <a:t>É fundamental separar a lógica do negócio do layout de entrada de dados de modelo que alterações em uma parte não influencie na outra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91222"/>
            <a:ext cx="7772870" cy="4484317"/>
          </a:xfrm>
        </p:spPr>
        <p:txBody>
          <a:bodyPr>
            <a:normAutofit fontScale="62500" lnSpcReduction="20000"/>
          </a:bodyPr>
          <a:lstStyle/>
          <a:p>
            <a:r>
              <a:rPr lang="pt-BR" dirty="0" smtClean="0"/>
              <a:t>O padrão MVC resolve esse problema separando funcionalidade de negócio de apresentação (entrada e saída) através de um componente chamado controlador</a:t>
            </a:r>
          </a:p>
          <a:p>
            <a:endParaRPr lang="pt-BR" dirty="0" smtClean="0"/>
          </a:p>
          <a:p>
            <a:r>
              <a:rPr lang="pt-BR" dirty="0" smtClean="0"/>
              <a:t>Utilizamos uma camada intermediária, a camada de controle, que desacopla apresentação da lógica de negócio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M – </a:t>
            </a:r>
            <a:r>
              <a:rPr lang="pt-BR" dirty="0" err="1" smtClean="0"/>
              <a:t>model</a:t>
            </a:r>
            <a:r>
              <a:rPr lang="pt-BR" dirty="0" smtClean="0"/>
              <a:t> – a lógica de negócio</a:t>
            </a:r>
          </a:p>
          <a:p>
            <a:pPr lvl="1"/>
            <a:r>
              <a:rPr lang="pt-BR" dirty="0" smtClean="0"/>
              <a:t>V – </a:t>
            </a:r>
            <a:r>
              <a:rPr lang="pt-BR" dirty="0" err="1" smtClean="0"/>
              <a:t>view</a:t>
            </a:r>
            <a:r>
              <a:rPr lang="pt-BR" dirty="0" smtClean="0"/>
              <a:t> – a camada de apresentação</a:t>
            </a:r>
          </a:p>
          <a:p>
            <a:pPr lvl="1"/>
            <a:r>
              <a:rPr lang="pt-BR" dirty="0" smtClean="0"/>
              <a:t>C – </a:t>
            </a:r>
            <a:r>
              <a:rPr lang="pt-BR" dirty="0" err="1" smtClean="0"/>
              <a:t>contoller</a:t>
            </a:r>
            <a:r>
              <a:rPr lang="pt-BR" dirty="0" smtClean="0"/>
              <a:t> – a camada de controle</a:t>
            </a:r>
          </a:p>
          <a:p>
            <a:pPr lvl="1" eaLnBrk="1" hangingPunct="1"/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Isola as regras de negócio da lógica de apresentação, ou seja, </a:t>
            </a:r>
            <a:r>
              <a:rPr lang="pt-BR" sz="2400" b="1" dirty="0" smtClean="0"/>
              <a:t>isola </a:t>
            </a:r>
            <a:r>
              <a:rPr lang="pt-BR" sz="2400" b="1" dirty="0"/>
              <a:t>os objetos de negócio da interface com o usuário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Possibilita a existência de diferentes interfaces reusando a mesma lógica</a:t>
            </a:r>
          </a:p>
          <a:p>
            <a:pPr lvl="1">
              <a:buFont typeface="Wingdings" pitchFamily="2" charset="2"/>
              <a:buChar char="§"/>
            </a:pPr>
            <a:r>
              <a:rPr lang="pt-BR" sz="2400" b="1" dirty="0"/>
              <a:t>A comunicação entre a lógica e a interface é realizada através de um controlador</a:t>
            </a:r>
          </a:p>
        </p:txBody>
      </p:sp>
    </p:spTree>
    <p:extLst>
      <p:ext uri="{BB962C8B-B14F-4D97-AF65-F5344CB8AC3E}">
        <p14:creationId xmlns:p14="http://schemas.microsoft.com/office/powerpoint/2010/main" val="321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7628335" y="5663805"/>
            <a:ext cx="275034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 anchor="b"/>
          <a:lstStyle/>
          <a:p>
            <a:pPr algn="r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fld id="{2E14463B-6643-43B8-89F8-71F18E47F09A}" type="slidenum">
              <a:rPr lang="en-GB" sz="75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335756" algn="l"/>
                  <a:tab pos="672704" algn="l"/>
                  <a:tab pos="1009650" algn="l"/>
                  <a:tab pos="1346597" algn="l"/>
                  <a:tab pos="1683544" algn="l"/>
                  <a:tab pos="2020491" algn="l"/>
                  <a:tab pos="2357438" algn="l"/>
                  <a:tab pos="2694385" algn="l"/>
                  <a:tab pos="3031331" algn="l"/>
                  <a:tab pos="3368279" algn="l"/>
                  <a:tab pos="3705225" algn="l"/>
                  <a:tab pos="4042172" algn="l"/>
                  <a:tab pos="4379119" algn="l"/>
                  <a:tab pos="4716066" algn="l"/>
                  <a:tab pos="5053013" algn="l"/>
                  <a:tab pos="5389960" algn="l"/>
                  <a:tab pos="5726906" algn="l"/>
                  <a:tab pos="6063854" algn="l"/>
                  <a:tab pos="6400800" algn="l"/>
                  <a:tab pos="6737747" algn="l"/>
                </a:tabLst>
              </a:pPr>
              <a:t>9</a:t>
            </a:fld>
            <a:endParaRPr lang="en-GB" sz="75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7628335" y="5663805"/>
            <a:ext cx="275034" cy="273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67500" tIns="35100" rIns="67500" bIns="35100" anchor="b"/>
          <a:lstStyle/>
          <a:p>
            <a:pPr algn="r"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fld id="{A2190594-C90A-4CAA-9B97-2584F1325491}" type="slidenum">
              <a:rPr lang="en-GB" sz="75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335756" algn="l"/>
                  <a:tab pos="672704" algn="l"/>
                  <a:tab pos="1009650" algn="l"/>
                  <a:tab pos="1346597" algn="l"/>
                  <a:tab pos="1683544" algn="l"/>
                  <a:tab pos="2020491" algn="l"/>
                  <a:tab pos="2357438" algn="l"/>
                  <a:tab pos="2694385" algn="l"/>
                  <a:tab pos="3031331" algn="l"/>
                  <a:tab pos="3368279" algn="l"/>
                  <a:tab pos="3705225" algn="l"/>
                  <a:tab pos="4042172" algn="l"/>
                  <a:tab pos="4379119" algn="l"/>
                  <a:tab pos="4716066" algn="l"/>
                  <a:tab pos="5053013" algn="l"/>
                  <a:tab pos="5389960" algn="l"/>
                  <a:tab pos="5726906" algn="l"/>
                  <a:tab pos="6063854" algn="l"/>
                  <a:tab pos="6400800" algn="l"/>
                  <a:tab pos="6737747" algn="l"/>
                </a:tabLst>
              </a:pPr>
              <a:t>9</a:t>
            </a:fld>
            <a:endParaRPr lang="en-GB" sz="75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9350" y="513676"/>
            <a:ext cx="7886700" cy="51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defTabSz="914400" eaLnBrk="1" latinLnBrk="0" hangingPunct="1"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0" dirty="0"/>
              <a:t>Padrão de arquitetura MVC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/>
          </p:nvPr>
        </p:nvGraphicFramePr>
        <p:xfrm>
          <a:off x="397763" y="1303682"/>
          <a:ext cx="8518744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58"/>
                <a:gridCol w="7224386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Nome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MVC (Modelo-Visão-Controlador)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70866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Descrição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b="1" dirty="0" smtClean="0">
                          <a:solidFill>
                            <a:srgbClr val="C00000"/>
                          </a:solidFill>
                        </a:rPr>
                        <a:t>Separa</a:t>
                      </a:r>
                      <a:r>
                        <a:rPr lang="pt-BR" sz="1100" b="1" baseline="0" dirty="0" smtClean="0">
                          <a:solidFill>
                            <a:srgbClr val="C00000"/>
                          </a:solidFill>
                        </a:rPr>
                        <a:t> a apresentação e a interação dos dados do sistema</a:t>
                      </a:r>
                      <a:r>
                        <a:rPr lang="pt-BR" sz="1100" baseline="0" dirty="0" smtClean="0"/>
                        <a:t>. O sistema é estruturado em três componentes lógicos que interagem entre si. O componente Modelo gerencia o sistema de dados e as operações associadas a esse sistema. O componente Visão define e gerencia como os dados são apresentados ao usuário. O componente Controlador gerencia a interação do usuário (por exemplo, teclas e cliques do mouse) e passa essas interações para a Visão e o Modelo.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Exemplo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baseline="0" dirty="0" smtClean="0"/>
                        <a:t>Sistema aplicativo baseado na Internet, organizado pelo padrão MVC.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Quando é usado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É usado quando existem </a:t>
                      </a:r>
                      <a:r>
                        <a:rPr lang="pt-BR" sz="1100" b="1" dirty="0" smtClean="0"/>
                        <a:t>várias maneiras de se visualizar e interagir</a:t>
                      </a:r>
                      <a:r>
                        <a:rPr lang="pt-BR" sz="1100" b="1" baseline="0" dirty="0" smtClean="0"/>
                        <a:t> com dados</a:t>
                      </a:r>
                      <a:r>
                        <a:rPr lang="pt-BR" sz="1100" baseline="0" dirty="0" smtClean="0"/>
                        <a:t>. Também quando são desconhecidos os futuros requisitos de interação e apresentação de dados.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Vantagens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Permite que os </a:t>
                      </a:r>
                      <a:r>
                        <a:rPr lang="pt-BR" sz="1100" b="1" dirty="0" smtClean="0">
                          <a:solidFill>
                            <a:srgbClr val="C00000"/>
                          </a:solidFill>
                        </a:rPr>
                        <a:t>dados sejam alterados</a:t>
                      </a:r>
                      <a:r>
                        <a:rPr lang="pt-BR" sz="1100" b="1" baseline="0" dirty="0" smtClean="0">
                          <a:solidFill>
                            <a:srgbClr val="C00000"/>
                          </a:solidFill>
                        </a:rPr>
                        <a:t> de forma independente de as representação e vice-versa</a:t>
                      </a:r>
                      <a:r>
                        <a:rPr lang="pt-BR" sz="1100" baseline="0" dirty="0" smtClean="0"/>
                        <a:t>. Apoia a apresentação dos mesmos dados de maneiras diferentes, com as alterações feitas em uma representação aparecendo em todas elas.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Desvantagens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100" dirty="0" smtClean="0"/>
                        <a:t>Quando o modelo de dados e as interações </a:t>
                      </a:r>
                      <a:r>
                        <a:rPr lang="pt-BR" sz="1100" b="1" dirty="0" smtClean="0"/>
                        <a:t>são simples</a:t>
                      </a:r>
                      <a:r>
                        <a:rPr lang="pt-BR" sz="1100" dirty="0" smtClean="0"/>
                        <a:t>, pode</a:t>
                      </a:r>
                      <a:r>
                        <a:rPr lang="pt-BR" sz="1100" baseline="0" dirty="0" smtClean="0"/>
                        <a:t> envolver código adicional e complexidade de código.</a:t>
                      </a:r>
                      <a:endParaRPr lang="pt-BR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pSp>
        <p:nvGrpSpPr>
          <p:cNvPr id="31" name="Grupo 30"/>
          <p:cNvGrpSpPr/>
          <p:nvPr/>
        </p:nvGrpSpPr>
        <p:grpSpPr>
          <a:xfrm>
            <a:off x="1340546" y="4102414"/>
            <a:ext cx="5874447" cy="2013635"/>
            <a:chOff x="1152395" y="4242749"/>
            <a:chExt cx="7832595" cy="2684847"/>
          </a:xfrm>
        </p:grpSpPr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5903914" y="6408739"/>
              <a:ext cx="23510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05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1152395" y="4396637"/>
              <a:ext cx="1828800" cy="1365336"/>
              <a:chOff x="1152395" y="4396637"/>
              <a:chExt cx="1828800" cy="136533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1152395" y="4396637"/>
                <a:ext cx="1828800" cy="388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Controlador</a:t>
                </a: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1152395" y="4784943"/>
                <a:ext cx="1828800" cy="977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Mapeia ações do usuário para atualizar o modelo</a:t>
                </a:r>
              </a:p>
              <a:p>
                <a:endParaRPr lang="pt-BR" sz="900" dirty="0">
                  <a:solidFill>
                    <a:schemeClr val="tx1"/>
                  </a:solidFill>
                </a:endParaRP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Seleciona visões</a:t>
                </a: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6690986" y="4396637"/>
              <a:ext cx="2294004" cy="1365338"/>
              <a:chOff x="1152394" y="4396637"/>
              <a:chExt cx="2294004" cy="1365338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152395" y="4396637"/>
                <a:ext cx="2294003" cy="388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Visão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152394" y="4784944"/>
                <a:ext cx="2294003" cy="9770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Modelos </a:t>
                </a:r>
                <a:r>
                  <a:rPr lang="pt-BR" sz="900" dirty="0" err="1">
                    <a:solidFill>
                      <a:schemeClr val="tx1"/>
                    </a:solidFill>
                  </a:rPr>
                  <a:t>renders</a:t>
                </a:r>
                <a:endParaRPr lang="pt-BR" sz="900" dirty="0">
                  <a:solidFill>
                    <a:schemeClr val="tx1"/>
                  </a:solidFill>
                </a:endParaRP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Solicita atualização de modelo</a:t>
                </a: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Envia eventos de usuário para controlador</a:t>
                </a: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075114" y="5273458"/>
              <a:ext cx="1828800" cy="1365336"/>
              <a:chOff x="1152395" y="4396637"/>
              <a:chExt cx="1828800" cy="1365336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1152395" y="4396637"/>
                <a:ext cx="1828800" cy="3883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Modelo</a:t>
                </a:r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1152395" y="4784943"/>
                <a:ext cx="1828800" cy="9770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tx1"/>
                    </a:solidFill>
                  </a:rPr>
                  <a:t>Encapsula estado da aplicação</a:t>
                </a:r>
              </a:p>
              <a:p>
                <a:r>
                  <a:rPr lang="pt-BR" sz="900" dirty="0">
                    <a:solidFill>
                      <a:schemeClr val="tx1"/>
                    </a:solidFill>
                  </a:rPr>
                  <a:t>Notifica visão de mudança de estado</a:t>
                </a:r>
              </a:p>
            </p:txBody>
          </p:sp>
        </p:grpSp>
        <p:cxnSp>
          <p:nvCxnSpPr>
            <p:cNvPr id="6" name="Conector angulado 5"/>
            <p:cNvCxnSpPr>
              <a:stCxn id="11" idx="2"/>
              <a:endCxn id="17" idx="1"/>
            </p:cNvCxnSpPr>
            <p:nvPr/>
          </p:nvCxnSpPr>
          <p:spPr>
            <a:xfrm rot="16200000" flipH="1">
              <a:off x="2876801" y="4951966"/>
              <a:ext cx="388306" cy="200831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020248" y="6250487"/>
              <a:ext cx="192189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Mudança de estado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830462" y="4242749"/>
              <a:ext cx="16867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Seleção de visão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701778" y="4915577"/>
              <a:ext cx="187273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Eventos de usuário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690987" y="6589041"/>
              <a:ext cx="1894109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Consulta de estado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891103" y="5830467"/>
              <a:ext cx="2327988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Notificação de mudança</a:t>
              </a:r>
            </a:p>
          </p:txBody>
        </p:sp>
        <p:cxnSp>
          <p:nvCxnSpPr>
            <p:cNvPr id="18" name="Conector de seta reta 17"/>
            <p:cNvCxnSpPr>
              <a:stCxn id="3" idx="3"/>
              <a:endCxn id="13" idx="1"/>
            </p:cNvCxnSpPr>
            <p:nvPr/>
          </p:nvCxnSpPr>
          <p:spPr>
            <a:xfrm>
              <a:off x="2981195" y="4590790"/>
              <a:ext cx="3709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H="1">
              <a:off x="2981195" y="4915576"/>
              <a:ext cx="3709792" cy="2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>
              <a:off x="5903914" y="5761972"/>
              <a:ext cx="7870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>
              <a:endCxn id="89095" idx="1"/>
            </p:cNvCxnSpPr>
            <p:nvPr/>
          </p:nvCxnSpPr>
          <p:spPr>
            <a:xfrm rot="10800000" flipV="1">
              <a:off x="5903915" y="5761972"/>
              <a:ext cx="2351087" cy="829330"/>
            </a:xfrm>
            <a:prstGeom prst="bentConnector3">
              <a:avLst>
                <a:gd name="adj1" fmla="val 54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283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EF96B5-9FBA-4CE0-9F19-A58F428D4EC0}"/>
</file>

<file path=customXml/itemProps2.xml><?xml version="1.0" encoding="utf-8"?>
<ds:datastoreItem xmlns:ds="http://schemas.openxmlformats.org/officeDocument/2006/customXml" ds:itemID="{793444D8-57C3-4CFB-B4B9-E49AE384DB49}"/>
</file>

<file path=customXml/itemProps3.xml><?xml version="1.0" encoding="utf-8"?>
<ds:datastoreItem xmlns:ds="http://schemas.openxmlformats.org/officeDocument/2006/customXml" ds:itemID="{A6C3325D-077C-4990-8EE6-B0A57F1136D7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32436</TotalTime>
  <Words>1424</Words>
  <Application>Microsoft Office PowerPoint</Application>
  <PresentationFormat>Apresentação na tela (4:3)</PresentationFormat>
  <Paragraphs>375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Comic Sans MS</vt:lpstr>
      <vt:lpstr>Consolas</vt:lpstr>
      <vt:lpstr>Lucida Sans Unicode</vt:lpstr>
      <vt:lpstr>Times</vt:lpstr>
      <vt:lpstr>Times New Roman</vt:lpstr>
      <vt:lpstr>Tw Cen MT</vt:lpstr>
      <vt:lpstr>Verdana</vt:lpstr>
      <vt:lpstr>Wingdings</vt:lpstr>
      <vt:lpstr>Gotícula</vt:lpstr>
      <vt:lpstr>Apresentação do PowerPoint</vt:lpstr>
      <vt:lpstr>Analisando um exemplo</vt:lpstr>
      <vt:lpstr>Estrutura do sistema</vt:lpstr>
      <vt:lpstr>Consideração 1</vt:lpstr>
      <vt:lpstr>Organização do nosso sistema</vt:lpstr>
      <vt:lpstr>O que temos de problemático neste código?</vt:lpstr>
      <vt:lpstr>Padrão MVC (Model View Controller)</vt:lpstr>
      <vt:lpstr>MVC</vt:lpstr>
      <vt:lpstr>Apresentação do PowerPoint</vt:lpstr>
      <vt:lpstr>Colocando nossa aplicação no padrão mvc</vt:lpstr>
      <vt:lpstr>URL amigáveis</vt:lpstr>
      <vt:lpstr>Arquivo htaccess</vt:lpstr>
      <vt:lpstr>O arquivo htaccess</vt:lpstr>
      <vt:lpstr>index.php – nosso ponto único de acesso ao sistema</vt:lpstr>
      <vt:lpstr>Adicionando a rota na nossa aplicação</vt:lpstr>
      <vt:lpstr>Resumindo a comunicação por rotas</vt:lpstr>
      <vt:lpstr>DAO (Data Access Object)</vt:lpstr>
      <vt:lpstr>Adicionando DAO na nossa aplicação</vt:lpstr>
      <vt:lpstr>Melhorando um pouco mais a view</vt:lpstr>
      <vt:lpstr>Exercício para casa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997</cp:revision>
  <dcterms:created xsi:type="dcterms:W3CDTF">2000-01-20T14:21:25Z</dcterms:created>
  <dcterms:modified xsi:type="dcterms:W3CDTF">2021-10-27T20:06:24Z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