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33"/>
  </p:notesMasterIdLst>
  <p:handoutMasterIdLst>
    <p:handoutMasterId r:id="rId34"/>
  </p:handoutMasterIdLst>
  <p:sldIdLst>
    <p:sldId id="279" r:id="rId2"/>
    <p:sldId id="280" r:id="rId3"/>
    <p:sldId id="437" r:id="rId4"/>
    <p:sldId id="438" r:id="rId5"/>
    <p:sldId id="446" r:id="rId6"/>
    <p:sldId id="439" r:id="rId7"/>
    <p:sldId id="440" r:id="rId8"/>
    <p:sldId id="441" r:id="rId9"/>
    <p:sldId id="442" r:id="rId10"/>
    <p:sldId id="443" r:id="rId11"/>
    <p:sldId id="444" r:id="rId12"/>
    <p:sldId id="396" r:id="rId13"/>
    <p:sldId id="445" r:id="rId14"/>
    <p:sldId id="338" r:id="rId15"/>
    <p:sldId id="354" r:id="rId16"/>
    <p:sldId id="448" r:id="rId17"/>
    <p:sldId id="447" r:id="rId18"/>
    <p:sldId id="450" r:id="rId19"/>
    <p:sldId id="449" r:id="rId20"/>
    <p:sldId id="451" r:id="rId21"/>
    <p:sldId id="452" r:id="rId22"/>
    <p:sldId id="41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0042"/>
    <a:srgbClr val="4D4D4D"/>
    <a:srgbClr val="333399"/>
    <a:srgbClr val="DDDDDD"/>
    <a:srgbClr val="FFFF00"/>
    <a:srgbClr val="C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472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07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7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51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58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5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9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0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7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54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01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14402"/>
            <a:ext cx="4044462" cy="52117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2338" y="914402"/>
            <a:ext cx="4044462" cy="52117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6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07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4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4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663" r:id="rId20"/>
    <p:sldLayoutId id="2147483664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e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sql-injection/6102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sql-injection/61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 b="0" dirty="0"/>
              <a:t>Aplicação de padrões de projeto no acesso ao Banco de Dados (DAO) 	</a:t>
            </a:r>
          </a:p>
          <a:p>
            <a:r>
              <a:rPr lang="pt-BR" sz="2400" b="0" dirty="0"/>
              <a:t>	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ana.fontes@unifacs.br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981683"/>
          </a:xfrm>
        </p:spPr>
        <p:txBody>
          <a:bodyPr/>
          <a:lstStyle/>
          <a:p>
            <a:r>
              <a:rPr lang="pt-BR" dirty="0" smtClean="0"/>
              <a:t>Algumas 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2800350"/>
          </a:xfrm>
        </p:spPr>
        <p:txBody>
          <a:bodyPr>
            <a:normAutofit/>
          </a:bodyPr>
          <a:lstStyle/>
          <a:p>
            <a:r>
              <a:rPr lang="pt-BR" dirty="0" smtClean="0"/>
              <a:t>Vamos ter que criar a conexão diversas vezes</a:t>
            </a:r>
          </a:p>
          <a:p>
            <a:pPr lvl="1"/>
            <a:r>
              <a:rPr lang="pt-BR" dirty="0" smtClean="0"/>
              <a:t>Vamos ter que fazer muitos métodos para incluir, alterar, excluir e consultar Clientes</a:t>
            </a:r>
          </a:p>
          <a:p>
            <a:r>
              <a:rPr lang="pt-BR" dirty="0" smtClean="0"/>
              <a:t>O código do método incluir contém instruções específicas de acesso ao BD</a:t>
            </a:r>
          </a:p>
          <a:p>
            <a:pPr lvl="1"/>
            <a:r>
              <a:rPr lang="pt-BR" dirty="0" smtClean="0"/>
              <a:t>Comando SQL de </a:t>
            </a:r>
            <a:r>
              <a:rPr lang="pt-BR" dirty="0" err="1" smtClean="0"/>
              <a:t>insert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565752" y="4559474"/>
            <a:ext cx="6275540" cy="1461152"/>
            <a:chOff x="1540700" y="4771950"/>
            <a:chExt cx="6275540" cy="1461152"/>
          </a:xfrm>
        </p:grpSpPr>
        <p:sp>
          <p:nvSpPr>
            <p:cNvPr id="4" name="Seta para baixo 3"/>
            <p:cNvSpPr/>
            <p:nvPr/>
          </p:nvSpPr>
          <p:spPr>
            <a:xfrm>
              <a:off x="3989540" y="4771950"/>
              <a:ext cx="1089764" cy="430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540700" y="5293650"/>
              <a:ext cx="6275540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 smtClean="0"/>
                <a:t>Vamos adotar alguns padrões para melhorar esse código!</a:t>
              </a:r>
              <a:endParaRPr lang="pt-B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8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57703"/>
            <a:ext cx="8229600" cy="3429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altLang="pt-BR" dirty="0"/>
              <a:t>O que é um Padrão de Projeto? </a:t>
            </a:r>
            <a:endParaRPr lang="en-US" altLang="pt-BR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7538" y="1774784"/>
            <a:ext cx="5184330" cy="4413074"/>
          </a:xfrm>
        </p:spPr>
        <p:txBody>
          <a:bodyPr>
            <a:normAutofit fontScale="85000" lnSpcReduction="10000"/>
          </a:bodyPr>
          <a:lstStyle/>
          <a:p>
            <a:r>
              <a:rPr lang="pt-BR" altLang="pt-BR" sz="2400" dirty="0"/>
              <a:t>Christopher Alexander sobre padrões de design:</a:t>
            </a:r>
          </a:p>
          <a:p>
            <a:pPr marL="742950" lvl="2" indent="-342900"/>
            <a:r>
              <a:rPr lang="pt-BR" altLang="pt-BR" sz="2000" dirty="0"/>
              <a:t>“Cada padrão descreve um problema que ocorre repetidas vezes em nosso ambiente, e então descreve a essência da solução para aquele problema, de tal maneira que seja possível usar essa solução milhões de vezes sem nunca fazê-la da mesma forma duas vezes”.</a:t>
            </a:r>
          </a:p>
          <a:p>
            <a:pPr lvl="1"/>
            <a:endParaRPr lang="pt-BR" altLang="pt-BR" sz="1650" dirty="0"/>
          </a:p>
          <a:p>
            <a:r>
              <a:rPr lang="pt-BR" altLang="pt-BR" sz="2400" dirty="0"/>
              <a:t>Maneira testada e documentada para se alcançar um objetivo de design qualquer.</a:t>
            </a:r>
          </a:p>
          <a:p>
            <a:endParaRPr lang="pt-BR" altLang="pt-BR" sz="2050" dirty="0"/>
          </a:p>
          <a:p>
            <a:pPr>
              <a:buFontTx/>
              <a:buNone/>
            </a:pPr>
            <a:endParaRPr lang="en-US" altLang="pt-BR" sz="1650" dirty="0"/>
          </a:p>
        </p:txBody>
      </p:sp>
      <p:pic>
        <p:nvPicPr>
          <p:cNvPr id="361479" name="Picture 7" descr="Qffs+v35lepb7uzFgAhGXBESOJkPvEcTSEYXUkbSrFC1SKExPP9p43NDyJBUMO3i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25" y="2469864"/>
            <a:ext cx="1371600" cy="2100834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(Data Access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padrão DAO orienta a criação de classes específicas para fazer acesso ao banco de dados. </a:t>
            </a:r>
          </a:p>
          <a:p>
            <a:endParaRPr lang="pt-BR" dirty="0"/>
          </a:p>
          <a:p>
            <a:r>
              <a:rPr lang="pt-BR" dirty="0" smtClean="0"/>
              <a:t>Pode-se implementar uma classe DAO para persistir cada classe do negócio</a:t>
            </a:r>
          </a:p>
          <a:p>
            <a:pPr lvl="1"/>
            <a:r>
              <a:rPr lang="pt-BR" dirty="0" smtClean="0"/>
              <a:t>Nesta classe teremos os métodos para CRUD (incluir, alterar, excluir, consultar)</a:t>
            </a:r>
          </a:p>
          <a:p>
            <a:pPr lvl="1"/>
            <a:r>
              <a:rPr lang="pt-BR" dirty="0" smtClean="0"/>
              <a:t>Os métodos recebem o objeto e o persistem no 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8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conexão aonde vamos colocar?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criar uma classe</a:t>
            </a:r>
          </a:p>
          <a:p>
            <a:r>
              <a:rPr lang="pt-BR" dirty="0" smtClean="0"/>
              <a:t>Não temos necessidade de instanciar objetos dessa classe, portanto vamos criar um método estático nesta classe com o objetivo de realizar a conexão</a:t>
            </a:r>
          </a:p>
          <a:p>
            <a:pPr lvl="1"/>
            <a:r>
              <a:rPr lang="pt-BR" dirty="0" smtClean="0"/>
              <a:t>Esse método poderá ser acessado sem precisar instanciar um objeto da classe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Esse também é um padrão que vocês verão mais a frente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4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07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fica então a nossa estrutura?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0081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CadCliente.php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3550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616352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64950" y="3444814"/>
            <a:ext cx="2116899" cy="9645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Conexao.php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971806" y="3444814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ClienteDAO.php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5421941" y="5261987"/>
            <a:ext cx="1402915" cy="105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3"/>
            <a:endCxn id="15" idx="1"/>
          </p:cNvCxnSpPr>
          <p:nvPr/>
        </p:nvCxnSpPr>
        <p:spPr>
          <a:xfrm>
            <a:off x="2356980" y="2109893"/>
            <a:ext cx="1156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3"/>
            <a:endCxn id="16" idx="1"/>
          </p:cNvCxnSpPr>
          <p:nvPr/>
        </p:nvCxnSpPr>
        <p:spPr>
          <a:xfrm>
            <a:off x="5630449" y="2109893"/>
            <a:ext cx="985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6" idx="3"/>
            <a:endCxn id="18" idx="0"/>
          </p:cNvCxnSpPr>
          <p:nvPr/>
        </p:nvCxnSpPr>
        <p:spPr>
          <a:xfrm flipH="1">
            <a:off x="3030256" y="2109893"/>
            <a:ext cx="5702995" cy="13349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8" idx="3"/>
            <a:endCxn id="17" idx="1"/>
          </p:cNvCxnSpPr>
          <p:nvPr/>
        </p:nvCxnSpPr>
        <p:spPr>
          <a:xfrm>
            <a:off x="4088705" y="3927066"/>
            <a:ext cx="976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7" idx="2"/>
            <a:endCxn id="19" idx="1"/>
          </p:cNvCxnSpPr>
          <p:nvPr/>
        </p:nvCxnSpPr>
        <p:spPr>
          <a:xfrm flipH="1">
            <a:off x="6123399" y="4409318"/>
            <a:ext cx="1" cy="85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590805" y="3131507"/>
            <a:ext cx="6012494" cy="16158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9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4" y="28299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Analisando o código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075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07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fica então a nossa estrutura?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0081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CadCliente.php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3550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616352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64950" y="3444814"/>
            <a:ext cx="2116899" cy="9645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Conexao.php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971806" y="3444814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ClienteDAO.php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5421941" y="5261987"/>
            <a:ext cx="1402915" cy="105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3"/>
            <a:endCxn id="15" idx="1"/>
          </p:cNvCxnSpPr>
          <p:nvPr/>
        </p:nvCxnSpPr>
        <p:spPr>
          <a:xfrm>
            <a:off x="2356980" y="2109893"/>
            <a:ext cx="1156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3"/>
            <a:endCxn id="16" idx="1"/>
          </p:cNvCxnSpPr>
          <p:nvPr/>
        </p:nvCxnSpPr>
        <p:spPr>
          <a:xfrm>
            <a:off x="5630449" y="2109893"/>
            <a:ext cx="985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6" idx="3"/>
            <a:endCxn id="18" idx="0"/>
          </p:cNvCxnSpPr>
          <p:nvPr/>
        </p:nvCxnSpPr>
        <p:spPr>
          <a:xfrm flipH="1">
            <a:off x="3030256" y="2109893"/>
            <a:ext cx="5702995" cy="13349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8" idx="3"/>
            <a:endCxn id="17" idx="1"/>
          </p:cNvCxnSpPr>
          <p:nvPr/>
        </p:nvCxnSpPr>
        <p:spPr>
          <a:xfrm>
            <a:off x="4088705" y="3927066"/>
            <a:ext cx="976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7" idx="2"/>
            <a:endCxn id="19" idx="1"/>
          </p:cNvCxnSpPr>
          <p:nvPr/>
        </p:nvCxnSpPr>
        <p:spPr>
          <a:xfrm flipH="1">
            <a:off x="6123399" y="4409318"/>
            <a:ext cx="1" cy="85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590805" y="3131507"/>
            <a:ext cx="6012494" cy="16158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616352" y="1628383"/>
            <a:ext cx="2139341" cy="963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9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8377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95194" y="1273500"/>
            <a:ext cx="734651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Cliente{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$telefone;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__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($nome,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,$telefone){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-&gt;nome = 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-&gt;telefone = $telefone;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getNome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getTelefone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-&gt;telefone;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3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703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fica então a nossa estrutura?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0081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CadCliente.php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3550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616352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64950" y="3444814"/>
            <a:ext cx="2116899" cy="9645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Conexao.php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971806" y="3444814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ClienteDAO.php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5421941" y="5261987"/>
            <a:ext cx="1402915" cy="105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3"/>
            <a:endCxn id="15" idx="1"/>
          </p:cNvCxnSpPr>
          <p:nvPr/>
        </p:nvCxnSpPr>
        <p:spPr>
          <a:xfrm>
            <a:off x="2356980" y="2109893"/>
            <a:ext cx="1156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3"/>
            <a:endCxn id="16" idx="1"/>
          </p:cNvCxnSpPr>
          <p:nvPr/>
        </p:nvCxnSpPr>
        <p:spPr>
          <a:xfrm>
            <a:off x="5630449" y="2109893"/>
            <a:ext cx="985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6" idx="3"/>
            <a:endCxn id="18" idx="0"/>
          </p:cNvCxnSpPr>
          <p:nvPr/>
        </p:nvCxnSpPr>
        <p:spPr>
          <a:xfrm flipH="1">
            <a:off x="3030256" y="2109893"/>
            <a:ext cx="5702995" cy="13349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8" idx="3"/>
            <a:endCxn id="17" idx="1"/>
          </p:cNvCxnSpPr>
          <p:nvPr/>
        </p:nvCxnSpPr>
        <p:spPr>
          <a:xfrm>
            <a:off x="4088705" y="3927066"/>
            <a:ext cx="976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7" idx="2"/>
            <a:endCxn id="19" idx="1"/>
          </p:cNvCxnSpPr>
          <p:nvPr/>
        </p:nvCxnSpPr>
        <p:spPr>
          <a:xfrm flipH="1">
            <a:off x="6123399" y="4409318"/>
            <a:ext cx="1" cy="85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590805" y="3131507"/>
            <a:ext cx="6012494" cy="16158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971806" y="3444814"/>
            <a:ext cx="2139341" cy="963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78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46611"/>
          </a:xfrm>
        </p:spPr>
        <p:txBody>
          <a:bodyPr/>
          <a:lstStyle/>
          <a:p>
            <a:r>
              <a:rPr lang="pt-BR" dirty="0" err="1" smtClean="0"/>
              <a:t>ClienteDAO.php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7512" y="1164134"/>
            <a:ext cx="73465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 "</a:t>
            </a:r>
            <a:r>
              <a:rPr lang="pt-BR" b="0" dirty="0" err="1">
                <a:solidFill>
                  <a:schemeClr val="tx1"/>
                </a:solidFill>
              </a:rPr>
              <a:t>Conexao.php</a:t>
            </a:r>
            <a:r>
              <a:rPr lang="pt-BR" b="0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ClienteDAO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 incluir</a:t>
            </a:r>
            <a:r>
              <a:rPr lang="pt-BR" dirty="0">
                <a:solidFill>
                  <a:srgbClr val="FF0000"/>
                </a:solidFill>
              </a:rPr>
              <a:t>($</a:t>
            </a:r>
            <a:r>
              <a:rPr lang="pt-BR" dirty="0" err="1">
                <a:solidFill>
                  <a:srgbClr val="FF0000"/>
                </a:solidFill>
              </a:rPr>
              <a:t>novoCliente</a:t>
            </a:r>
            <a:r>
              <a:rPr lang="pt-BR" b="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</a:t>
            </a:r>
            <a:r>
              <a:rPr lang="pt-BR" b="0" dirty="0" err="1">
                <a:solidFill>
                  <a:schemeClr val="tx1"/>
                </a:solidFill>
              </a:rPr>
              <a:t>try</a:t>
            </a:r>
            <a:r>
              <a:rPr lang="pt-BR" b="0" dirty="0">
                <a:solidFill>
                  <a:schemeClr val="tx1"/>
                </a:solidFill>
              </a:rPr>
              <a:t> 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 err="1">
                <a:solidFill>
                  <a:srgbClr val="FF0000"/>
                </a:solidFill>
              </a:rPr>
              <a:t>minhaConexao</a:t>
            </a:r>
            <a:r>
              <a:rPr lang="pt-BR" dirty="0">
                <a:solidFill>
                  <a:srgbClr val="FF0000"/>
                </a:solidFill>
              </a:rPr>
              <a:t> = </a:t>
            </a:r>
            <a:r>
              <a:rPr lang="pt-BR" dirty="0" err="1">
                <a:solidFill>
                  <a:srgbClr val="FF0000"/>
                </a:solidFill>
              </a:rPr>
              <a:t>Conexao</a:t>
            </a:r>
            <a:r>
              <a:rPr lang="pt-BR" dirty="0">
                <a:solidFill>
                  <a:srgbClr val="FF0000"/>
                </a:solidFill>
              </a:rPr>
              <a:t>::</a:t>
            </a:r>
            <a:r>
              <a:rPr lang="pt-BR" dirty="0" err="1">
                <a:solidFill>
                  <a:srgbClr val="FF0000"/>
                </a:solidFill>
              </a:rPr>
              <a:t>getConnection</a:t>
            </a:r>
            <a:r>
              <a:rPr lang="pt-BR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</a:t>
            </a:r>
            <a:r>
              <a:rPr lang="pt-BR" b="0" dirty="0">
                <a:solidFill>
                  <a:srgbClr val="FF0000"/>
                </a:solidFill>
              </a:rPr>
              <a:t>$</a:t>
            </a:r>
            <a:r>
              <a:rPr lang="pt-BR" b="0" dirty="0" err="1">
                <a:solidFill>
                  <a:srgbClr val="FF0000"/>
                </a:solidFill>
              </a:rPr>
              <a:t>sql</a:t>
            </a:r>
            <a:r>
              <a:rPr lang="pt-BR" b="0" dirty="0">
                <a:solidFill>
                  <a:srgbClr val="FF0000"/>
                </a:solidFill>
              </a:rPr>
              <a:t> = $</a:t>
            </a:r>
            <a:r>
              <a:rPr lang="pt-BR" b="0" dirty="0" err="1">
                <a:solidFill>
                  <a:srgbClr val="FF0000"/>
                </a:solidFill>
              </a:rPr>
              <a:t>minhaConexao</a:t>
            </a:r>
            <a:r>
              <a:rPr lang="pt-BR" b="0" dirty="0">
                <a:solidFill>
                  <a:srgbClr val="FF0000"/>
                </a:solidFill>
              </a:rPr>
              <a:t>-&gt;prepare("</a:t>
            </a:r>
            <a:r>
              <a:rPr lang="pt-BR" b="0" dirty="0" err="1">
                <a:solidFill>
                  <a:srgbClr val="FF0000"/>
                </a:solidFill>
              </a:rPr>
              <a:t>insert</a:t>
            </a:r>
            <a:r>
              <a:rPr lang="pt-BR" b="0" dirty="0">
                <a:solidFill>
                  <a:srgbClr val="FF0000"/>
                </a:solidFill>
              </a:rPr>
              <a:t> </a:t>
            </a:r>
            <a:r>
              <a:rPr lang="pt-BR" b="0" dirty="0" err="1">
                <a:solidFill>
                  <a:srgbClr val="FF0000"/>
                </a:solidFill>
              </a:rPr>
              <a:t>into</a:t>
            </a:r>
            <a:r>
              <a:rPr lang="pt-BR" b="0" dirty="0">
                <a:solidFill>
                  <a:srgbClr val="FF0000"/>
                </a:solidFill>
              </a:rPr>
              <a:t> </a:t>
            </a:r>
            <a:r>
              <a:rPr lang="pt-BR" b="0" dirty="0" err="1">
                <a:solidFill>
                  <a:srgbClr val="FF0000"/>
                </a:solidFill>
              </a:rPr>
              <a:t>bd_livraria.cliente</a:t>
            </a:r>
            <a:r>
              <a:rPr lang="pt-BR" b="0" dirty="0">
                <a:solidFill>
                  <a:srgbClr val="FF0000"/>
                </a:solidFill>
              </a:rPr>
              <a:t> (nome, </a:t>
            </a:r>
            <a:r>
              <a:rPr lang="pt-BR" b="0" dirty="0" err="1">
                <a:solidFill>
                  <a:srgbClr val="FF0000"/>
                </a:solidFill>
              </a:rPr>
              <a:t>email</a:t>
            </a:r>
            <a:r>
              <a:rPr lang="pt-BR" b="0" dirty="0">
                <a:solidFill>
                  <a:srgbClr val="FF0000"/>
                </a:solidFill>
              </a:rPr>
              <a:t>, telefone) </a:t>
            </a:r>
            <a:r>
              <a:rPr lang="pt-BR" b="0" dirty="0" err="1">
                <a:solidFill>
                  <a:srgbClr val="FF0000"/>
                </a:solidFill>
              </a:rPr>
              <a:t>values</a:t>
            </a:r>
            <a:r>
              <a:rPr lang="pt-BR" b="0" dirty="0">
                <a:solidFill>
                  <a:srgbClr val="FF0000"/>
                </a:solidFill>
              </a:rPr>
              <a:t> (:nome, :</a:t>
            </a:r>
            <a:r>
              <a:rPr lang="pt-BR" b="0" dirty="0" err="1">
                <a:solidFill>
                  <a:srgbClr val="FF0000"/>
                </a:solidFill>
              </a:rPr>
              <a:t>email</a:t>
            </a:r>
            <a:r>
              <a:rPr lang="pt-BR" b="0" dirty="0">
                <a:solidFill>
                  <a:srgbClr val="FF0000"/>
                </a:solidFill>
              </a:rPr>
              <a:t>,:telefone)");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$nome = $</a:t>
            </a:r>
            <a:r>
              <a:rPr lang="pt-BR" b="0" dirty="0" err="1">
                <a:solidFill>
                  <a:srgbClr val="FF0000"/>
                </a:solidFill>
              </a:rPr>
              <a:t>novoCliente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getNome</a:t>
            </a:r>
            <a:r>
              <a:rPr lang="pt-BR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email</a:t>
            </a:r>
            <a:r>
              <a:rPr lang="pt-BR" b="0" dirty="0">
                <a:solidFill>
                  <a:srgbClr val="FF0000"/>
                </a:solidFill>
              </a:rPr>
              <a:t> = $</a:t>
            </a:r>
            <a:r>
              <a:rPr lang="pt-BR" b="0" dirty="0" err="1">
                <a:solidFill>
                  <a:srgbClr val="FF0000"/>
                </a:solidFill>
              </a:rPr>
              <a:t>novoCliente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getEmail</a:t>
            </a:r>
            <a:r>
              <a:rPr lang="pt-BR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tel</a:t>
            </a:r>
            <a:r>
              <a:rPr lang="pt-BR" b="0" dirty="0">
                <a:solidFill>
                  <a:srgbClr val="FF0000"/>
                </a:solidFill>
              </a:rPr>
              <a:t> = $</a:t>
            </a:r>
            <a:r>
              <a:rPr lang="pt-BR" b="0" dirty="0" err="1">
                <a:solidFill>
                  <a:srgbClr val="FF0000"/>
                </a:solidFill>
              </a:rPr>
              <a:t>novoCliente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getTelefone</a:t>
            </a:r>
            <a:r>
              <a:rPr lang="pt-BR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sql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bindParam</a:t>
            </a:r>
            <a:r>
              <a:rPr lang="pt-BR" b="0" dirty="0">
                <a:solidFill>
                  <a:srgbClr val="FF0000"/>
                </a:solidFill>
              </a:rPr>
              <a:t>("</a:t>
            </a:r>
            <a:r>
              <a:rPr lang="pt-BR" b="0" dirty="0" err="1">
                <a:solidFill>
                  <a:srgbClr val="FF0000"/>
                </a:solidFill>
              </a:rPr>
              <a:t>nome",$nome</a:t>
            </a:r>
            <a:r>
              <a:rPr lang="pt-BR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sql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bindParam</a:t>
            </a:r>
            <a:r>
              <a:rPr lang="pt-BR" b="0" dirty="0">
                <a:solidFill>
                  <a:srgbClr val="FF0000"/>
                </a:solidFill>
              </a:rPr>
              <a:t>("</a:t>
            </a:r>
            <a:r>
              <a:rPr lang="pt-BR" b="0" dirty="0" err="1">
                <a:solidFill>
                  <a:srgbClr val="FF0000"/>
                </a:solidFill>
              </a:rPr>
              <a:t>email</a:t>
            </a:r>
            <a:r>
              <a:rPr lang="pt-BR" b="0" dirty="0">
                <a:solidFill>
                  <a:srgbClr val="FF0000"/>
                </a:solidFill>
              </a:rPr>
              <a:t>",$</a:t>
            </a:r>
            <a:r>
              <a:rPr lang="pt-BR" b="0" dirty="0" err="1">
                <a:solidFill>
                  <a:srgbClr val="FF0000"/>
                </a:solidFill>
              </a:rPr>
              <a:t>email</a:t>
            </a:r>
            <a:r>
              <a:rPr lang="pt-BR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sql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bindParam</a:t>
            </a:r>
            <a:r>
              <a:rPr lang="pt-BR" b="0" dirty="0">
                <a:solidFill>
                  <a:srgbClr val="FF0000"/>
                </a:solidFill>
              </a:rPr>
              <a:t>("telefone",$</a:t>
            </a:r>
            <a:r>
              <a:rPr lang="pt-BR" b="0" dirty="0" err="1">
                <a:solidFill>
                  <a:srgbClr val="FF0000"/>
                </a:solidFill>
              </a:rPr>
              <a:t>tel</a:t>
            </a:r>
            <a:r>
              <a:rPr lang="pt-BR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sql</a:t>
            </a:r>
            <a:r>
              <a:rPr lang="pt-BR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$</a:t>
            </a:r>
            <a:r>
              <a:rPr lang="pt-BR" b="0" dirty="0" err="1">
                <a:solidFill>
                  <a:srgbClr val="FF0000"/>
                </a:solidFill>
              </a:rPr>
              <a:t>last_id</a:t>
            </a:r>
            <a:r>
              <a:rPr lang="pt-BR" b="0" dirty="0">
                <a:solidFill>
                  <a:srgbClr val="FF0000"/>
                </a:solidFill>
              </a:rPr>
              <a:t> = $</a:t>
            </a:r>
            <a:r>
              <a:rPr lang="pt-BR" b="0" dirty="0" err="1">
                <a:solidFill>
                  <a:srgbClr val="FF0000"/>
                </a:solidFill>
              </a:rPr>
              <a:t>minhaConexao</a:t>
            </a:r>
            <a:r>
              <a:rPr lang="pt-BR" b="0" dirty="0">
                <a:solidFill>
                  <a:srgbClr val="FF0000"/>
                </a:solidFill>
              </a:rPr>
              <a:t>-&gt;</a:t>
            </a:r>
            <a:r>
              <a:rPr lang="pt-BR" b="0" dirty="0" err="1">
                <a:solidFill>
                  <a:srgbClr val="FF0000"/>
                </a:solidFill>
              </a:rPr>
              <a:t>lastInsertId</a:t>
            </a:r>
            <a:r>
              <a:rPr lang="pt-BR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rgbClr val="FF0000"/>
                </a:solidFill>
              </a:rPr>
              <a:t>       </a:t>
            </a:r>
            <a:r>
              <a:rPr lang="pt-BR" b="0" dirty="0" err="1">
                <a:solidFill>
                  <a:srgbClr val="FF0000"/>
                </a:solidFill>
              </a:rPr>
              <a:t>return</a:t>
            </a:r>
            <a:r>
              <a:rPr lang="pt-BR" b="0" dirty="0">
                <a:solidFill>
                  <a:srgbClr val="FF0000"/>
                </a:solidFill>
              </a:rPr>
              <a:t> $</a:t>
            </a:r>
            <a:r>
              <a:rPr lang="pt-BR" b="0" dirty="0" err="1">
                <a:solidFill>
                  <a:srgbClr val="FF0000"/>
                </a:solidFill>
              </a:rPr>
              <a:t>last_id</a:t>
            </a:r>
            <a:r>
              <a:rPr lang="pt-BR" b="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catch(</a:t>
            </a:r>
            <a:r>
              <a:rPr lang="pt-BR" b="0" dirty="0" err="1">
                <a:solidFill>
                  <a:schemeClr val="tx1"/>
                </a:solidFill>
              </a:rPr>
              <a:t>PDOException</a:t>
            </a:r>
            <a:r>
              <a:rPr lang="pt-BR" b="0" dirty="0">
                <a:solidFill>
                  <a:schemeClr val="tx1"/>
                </a:solidFill>
              </a:rPr>
              <a:t> $e) 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   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 "entrou no </a:t>
            </a:r>
            <a:r>
              <a:rPr lang="pt-BR" b="0" dirty="0" err="1">
                <a:solidFill>
                  <a:schemeClr val="tx1"/>
                </a:solidFill>
              </a:rPr>
              <a:t>catch".$e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getmessage</a:t>
            </a:r>
            <a:r>
              <a:rPr lang="pt-BR" b="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 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930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5630"/>
          </a:xfrm>
        </p:spPr>
        <p:txBody>
          <a:bodyPr>
            <a:normAutofit fontScale="55000" lnSpcReduction="20000"/>
          </a:bodyPr>
          <a:lstStyle/>
          <a:p>
            <a:r>
              <a:rPr lang="pt-BR" sz="2000" dirty="0" smtClean="0"/>
              <a:t>Aplicar </a:t>
            </a:r>
            <a:r>
              <a:rPr lang="pt-BR" sz="2000" dirty="0"/>
              <a:t>o padrão de modelagem às operações de um banco de dados via objetos (DAO). </a:t>
            </a:r>
          </a:p>
          <a:p>
            <a:r>
              <a:rPr lang="pt-BR" sz="2000" dirty="0" smtClean="0"/>
              <a:t>Descrever </a:t>
            </a:r>
            <a:r>
              <a:rPr lang="pt-BR" sz="2000" dirty="0"/>
              <a:t>as principais classes envolvidas no padrão de projeto DAO. </a:t>
            </a:r>
          </a:p>
          <a:p>
            <a:r>
              <a:rPr lang="pt-BR" sz="2000" dirty="0" smtClean="0"/>
              <a:t>Implementar </a:t>
            </a:r>
            <a:r>
              <a:rPr lang="pt-BR" sz="2000" dirty="0"/>
              <a:t>um sistema CRUD para web seguindo o padrão DAO. </a:t>
            </a:r>
          </a:p>
          <a:p>
            <a:r>
              <a:rPr lang="pt-BR" sz="2000" dirty="0" smtClean="0"/>
              <a:t>Apresentar </a:t>
            </a:r>
            <a:r>
              <a:rPr lang="pt-BR" sz="2000" dirty="0"/>
              <a:t>o problema </a:t>
            </a:r>
            <a:r>
              <a:rPr lang="pt-BR" sz="2000" i="1" dirty="0"/>
              <a:t>SQL </a:t>
            </a:r>
            <a:r>
              <a:rPr lang="pt-BR" sz="2000" i="1" dirty="0" err="1"/>
              <a:t>Injection</a:t>
            </a:r>
            <a:r>
              <a:rPr lang="pt-BR" sz="2000" i="1" dirty="0"/>
              <a:t> </a:t>
            </a:r>
            <a:r>
              <a:rPr lang="pt-BR" sz="2000" dirty="0"/>
              <a:t>e como trata-lo. 	</a:t>
            </a:r>
            <a:r>
              <a:rPr lang="pt-BR" sz="2400" dirty="0"/>
              <a:t>	</a:t>
            </a:r>
            <a:r>
              <a:rPr lang="pt-BR" sz="2800" dirty="0"/>
              <a:t>	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xmlns="" id="{92E76EE0-E7ED-4767-B3AE-4C811EBF4C87}"/>
              </a:ext>
            </a:extLst>
          </p:cNvPr>
          <p:cNvSpPr txBox="1">
            <a:spLocks/>
          </p:cNvSpPr>
          <p:nvPr/>
        </p:nvSpPr>
        <p:spPr>
          <a:xfrm>
            <a:off x="547688" y="3620022"/>
            <a:ext cx="8229600" cy="284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/>
              <a:t>Apresentação do problema </a:t>
            </a:r>
            <a:r>
              <a:rPr lang="pt-BR" sz="1800" b="0" i="1" dirty="0"/>
              <a:t>SQL </a:t>
            </a:r>
            <a:r>
              <a:rPr lang="pt-BR" sz="1800" b="0" i="1" dirty="0" err="1" smtClean="0"/>
              <a:t>Injection</a:t>
            </a:r>
            <a:r>
              <a:rPr lang="pt-BR" sz="1800" b="0" dirty="0" smtClean="0"/>
              <a:t>: </a:t>
            </a:r>
            <a:r>
              <a:rPr lang="pt-BR" sz="1800" b="0" dirty="0" smtClean="0">
                <a:hlinkClick r:id="rId2"/>
              </a:rPr>
              <a:t>https</a:t>
            </a:r>
            <a:r>
              <a:rPr lang="pt-BR" sz="1800" b="0" dirty="0">
                <a:hlinkClick r:id="rId2"/>
              </a:rPr>
              <a:t>://</a:t>
            </a:r>
            <a:r>
              <a:rPr lang="pt-BR" sz="1800" b="0" dirty="0" smtClean="0">
                <a:hlinkClick r:id="rId2"/>
              </a:rPr>
              <a:t>www.devmedia.com.br/sql-injection/6102</a:t>
            </a:r>
            <a:endParaRPr lang="pt-BR" sz="1800" b="0" dirty="0" smtClean="0"/>
          </a:p>
          <a:p>
            <a:r>
              <a:rPr lang="pt-BR" sz="1800" b="0" dirty="0" smtClean="0"/>
              <a:t>Apresentação </a:t>
            </a:r>
            <a:r>
              <a:rPr lang="pt-BR" sz="1800" b="0" dirty="0"/>
              <a:t>do padrão DAO em PHP: </a:t>
            </a:r>
          </a:p>
          <a:p>
            <a:r>
              <a:rPr lang="pt-BR" sz="1800" b="0" dirty="0"/>
              <a:t>https://www.rlsystem.com.br/dao-php/ </a:t>
            </a:r>
          </a:p>
          <a:p>
            <a:r>
              <a:rPr lang="pt-BR" sz="1800" b="0" dirty="0"/>
              <a:t>Utilização da Documentação oficial da linguagem PHP para complementação do conteúdo abordado em sala de aula. Disponível em: http://www.php.net/ </a:t>
            </a:r>
          </a:p>
          <a:p>
            <a:r>
              <a:rPr lang="pt-BR" sz="1800" b="0" dirty="0"/>
              <a:t>Ferramenta de apoio no acompanhamento da APS: https://trello.com 	</a:t>
            </a:r>
          </a:p>
          <a:p>
            <a:pPr lvl="1"/>
            <a:r>
              <a:rPr lang="pt-BR" sz="1400" b="0" dirty="0"/>
              <a:t>	</a:t>
            </a:r>
          </a:p>
          <a:p>
            <a:pPr marL="715962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pt-BR" altLang="pt-BR" sz="2400" b="0" dirty="0" smtClean="0"/>
          </a:p>
          <a:p>
            <a:pPr fontAlgn="auto">
              <a:spcAft>
                <a:spcPts val="0"/>
              </a:spcAft>
            </a:pPr>
            <a:endParaRPr lang="pt-BR" sz="4000" b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 txBox="1">
            <a:spLocks/>
          </p:cNvSpPr>
          <p:nvPr/>
        </p:nvSpPr>
        <p:spPr>
          <a:xfrm>
            <a:off x="457200" y="27122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834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945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fica então a nossa estrutura?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0081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CadCliente.php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3550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616352" y="162764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64950" y="3444814"/>
            <a:ext cx="2116899" cy="9645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Conexao.php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971806" y="3444814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ClienteDAO.php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5421941" y="5261987"/>
            <a:ext cx="1402915" cy="105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3"/>
            <a:endCxn id="15" idx="1"/>
          </p:cNvCxnSpPr>
          <p:nvPr/>
        </p:nvCxnSpPr>
        <p:spPr>
          <a:xfrm>
            <a:off x="2356980" y="2109893"/>
            <a:ext cx="1156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3"/>
            <a:endCxn id="16" idx="1"/>
          </p:cNvCxnSpPr>
          <p:nvPr/>
        </p:nvCxnSpPr>
        <p:spPr>
          <a:xfrm>
            <a:off x="5630449" y="2109893"/>
            <a:ext cx="985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6" idx="3"/>
            <a:endCxn id="18" idx="0"/>
          </p:cNvCxnSpPr>
          <p:nvPr/>
        </p:nvCxnSpPr>
        <p:spPr>
          <a:xfrm flipH="1">
            <a:off x="3030256" y="2109893"/>
            <a:ext cx="5702995" cy="13349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8" idx="3"/>
            <a:endCxn id="17" idx="1"/>
          </p:cNvCxnSpPr>
          <p:nvPr/>
        </p:nvCxnSpPr>
        <p:spPr>
          <a:xfrm>
            <a:off x="4088705" y="3927066"/>
            <a:ext cx="9762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7" idx="2"/>
            <a:endCxn id="19" idx="1"/>
          </p:cNvCxnSpPr>
          <p:nvPr/>
        </p:nvCxnSpPr>
        <p:spPr>
          <a:xfrm flipH="1">
            <a:off x="6123399" y="4409318"/>
            <a:ext cx="1" cy="85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590805" y="3131507"/>
            <a:ext cx="6012494" cy="16158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064950" y="3432444"/>
            <a:ext cx="2139341" cy="963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53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/>
          <a:lstStyle/>
          <a:p>
            <a:r>
              <a:rPr lang="pt-BR" dirty="0" err="1" smtClean="0"/>
              <a:t>Conexao.php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626" y="1417638"/>
            <a:ext cx="863669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Conexao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getConnection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servername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"localhost:3306"; 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"root";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"";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dbname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bd_livraria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= new PDO("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mysql:host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=$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servername;dbname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=$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dbname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",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,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// set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PDO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mode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exception</a:t>
            </a:r>
            <a:endParaRPr lang="pt-BR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setAttribute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(PDO::ATTR_ERRMODE, PDO::ERRMODE_EXCEPTION);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catch(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PDOException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$e) {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93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Reproduza o código ilustrado nos slides</a:t>
            </a:r>
          </a:p>
          <a:p>
            <a:endParaRPr lang="pt-BR" dirty="0" smtClean="0"/>
          </a:p>
          <a:p>
            <a:r>
              <a:rPr lang="pt-BR" dirty="0" smtClean="0"/>
              <a:t>Vamos criar agora o código para alterar,  excluir e pesquisar um cliente já cadastrado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98703"/>
          </a:xfrm>
        </p:spPr>
        <p:txBody>
          <a:bodyPr/>
          <a:lstStyle/>
          <a:p>
            <a:r>
              <a:rPr lang="pt-BR" dirty="0" smtClean="0"/>
              <a:t>SQL </a:t>
            </a:r>
            <a:r>
              <a:rPr lang="pt-BR" dirty="0" err="1" smtClean="0"/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3372632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maioria dos fabricantes de software utiliza o padrão SQL-92 ANSI (ver Nota 1) na escrita do código </a:t>
            </a:r>
            <a:r>
              <a:rPr lang="pt-BR" dirty="0" smtClean="0"/>
              <a:t>SQL</a:t>
            </a:r>
          </a:p>
          <a:p>
            <a:pPr lvl="1"/>
            <a:r>
              <a:rPr lang="pt-BR" dirty="0"/>
              <a:t>os problemas e as falhas de segurança </a:t>
            </a:r>
            <a:r>
              <a:rPr lang="pt-BR" dirty="0" smtClean="0"/>
              <a:t>geralmente </a:t>
            </a:r>
            <a:r>
              <a:rPr lang="pt-BR" dirty="0"/>
              <a:t>se aplicam a todo ambiente que faz uso desse padrão para troca de informações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Usuários maliciosos podem enviar comandos SQL perigosos para o seu BD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8866" y="5355813"/>
            <a:ext cx="6851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dirty="0"/>
              <a:t>SQL </a:t>
            </a:r>
            <a:r>
              <a:rPr lang="pt-BR" sz="1600" b="0" dirty="0" err="1"/>
              <a:t>Injection</a:t>
            </a:r>
            <a:r>
              <a:rPr lang="pt-BR" sz="1600" b="0" dirty="0"/>
              <a:t> é uma </a:t>
            </a:r>
            <a:r>
              <a:rPr lang="pt-BR" sz="1600" b="0" dirty="0" smtClean="0"/>
              <a:t>forma de </a:t>
            </a:r>
            <a:r>
              <a:rPr lang="pt-BR" sz="1600" b="0" dirty="0"/>
              <a:t>ataque onde o invasor pode inserir ou manipular consultas criadas pela aplicação, que são enviadas diretamente para o banco de dados relacional.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60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SQL </a:t>
            </a:r>
            <a:r>
              <a:rPr lang="pt-BR" dirty="0" err="1" smtClean="0"/>
              <a:t>Injection</a:t>
            </a:r>
            <a:r>
              <a:rPr lang="pt-BR" dirty="0" smtClean="0"/>
              <a:t>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smtClean="0"/>
              <a:t>as aplicações costumam aceitar </a:t>
            </a:r>
            <a:r>
              <a:rPr lang="pt-BR" dirty="0"/>
              <a:t>dados arbitrários fornecidos pelo usuário (“confia” no texto digitado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conexões </a:t>
            </a:r>
            <a:r>
              <a:rPr lang="pt-BR" dirty="0" smtClean="0"/>
              <a:t>geralmente são </a:t>
            </a:r>
            <a:r>
              <a:rPr lang="pt-BR" dirty="0"/>
              <a:t>feitas no contexto de um usuário com privilégios altos.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1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95238"/>
          </a:xfrm>
        </p:spPr>
        <p:txBody>
          <a:bodyPr/>
          <a:lstStyle/>
          <a:p>
            <a:r>
              <a:rPr lang="pt-BR" dirty="0" smtClean="0"/>
              <a:t>Analisando um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31471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Formulário de </a:t>
            </a:r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Suponha um formulário para o usuários informar o </a:t>
            </a:r>
            <a:r>
              <a:rPr lang="pt-BR" dirty="0" err="1" smtClean="0"/>
              <a:t>login</a:t>
            </a:r>
            <a:r>
              <a:rPr lang="pt-BR" dirty="0" smtClean="0"/>
              <a:t> e a senha</a:t>
            </a:r>
          </a:p>
          <a:p>
            <a:pPr lvl="1"/>
            <a:r>
              <a:rPr lang="pt-BR" dirty="0"/>
              <a:t>Ao digitar o nome e </a:t>
            </a:r>
            <a:r>
              <a:rPr lang="pt-BR" dirty="0" smtClean="0"/>
              <a:t>senha, a </a:t>
            </a:r>
            <a:r>
              <a:rPr lang="pt-BR" dirty="0"/>
              <a:t>aplicação web dispara uma consulta na tabela “USERS” para confirmação do cadastro do usuário. </a:t>
            </a:r>
            <a:endParaRPr lang="pt-BR" dirty="0" smtClean="0"/>
          </a:p>
          <a:p>
            <a:pPr lvl="1"/>
            <a:r>
              <a:rPr lang="pt-BR" dirty="0" smtClean="0"/>
              <a:t>Se </a:t>
            </a:r>
            <a:r>
              <a:rPr lang="pt-BR" dirty="0"/>
              <a:t>um registro for encontrado, o </a:t>
            </a:r>
            <a:r>
              <a:rPr lang="pt-BR" dirty="0" err="1"/>
              <a:t>username</a:t>
            </a:r>
            <a:r>
              <a:rPr lang="pt-BR" dirty="0"/>
              <a:t> será retornado e esta é a confirmação de que o usuário foi autenticado com sucesso. </a:t>
            </a:r>
            <a:endParaRPr lang="pt-BR" dirty="0" smtClean="0"/>
          </a:p>
          <a:p>
            <a:pPr lvl="1"/>
            <a:r>
              <a:rPr lang="pt-BR" dirty="0" smtClean="0"/>
              <a:t>Se </a:t>
            </a:r>
            <a:r>
              <a:rPr lang="pt-BR" dirty="0"/>
              <a:t>a consulta na tabela “USERS” não retornar registros, o usuário não será autenticado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Observe o código do SQL a ser executado</a:t>
            </a:r>
          </a:p>
          <a:p>
            <a:pPr lvl="1"/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5544" y="4529818"/>
            <a:ext cx="5711869" cy="40011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= '"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+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"'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= '"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"'"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5133810"/>
            <a:ext cx="5238750" cy="29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b="0" dirty="0" smtClean="0">
                <a:solidFill>
                  <a:schemeClr val="tx1"/>
                </a:solidFill>
                <a:latin typeface="+mn-lt"/>
              </a:rPr>
              <a:t>Suponha que o usuário digite o seguinte:</a:t>
            </a:r>
            <a:endParaRPr lang="pt-BR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74406" y="5631875"/>
            <a:ext cx="1465544" cy="55399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admin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878A85"/>
                </a:solidFill>
                <a:effectLst/>
                <a:latin typeface="Arial Unicode MS" panose="020B0604020202020204" pitchFamily="34" charset="-128"/>
              </a:rPr>
              <a:t>--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39113" y="5748830"/>
            <a:ext cx="3190875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800" b="0" dirty="0" smtClean="0">
                <a:solidFill>
                  <a:schemeClr val="tx1"/>
                </a:solidFill>
                <a:latin typeface="+mn-lt"/>
              </a:rPr>
              <a:t>O que aconteceria?</a:t>
            </a:r>
            <a:endParaRPr lang="pt-BR" sz="2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12985"/>
          </a:xfrm>
        </p:spPr>
        <p:txBody>
          <a:bodyPr/>
          <a:lstStyle/>
          <a:p>
            <a:r>
              <a:rPr lang="pt-BR" dirty="0" smtClean="0"/>
              <a:t>Alguns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87629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O - - faz com que todo o restante do código seja considerado um comentário</a:t>
            </a:r>
          </a:p>
          <a:p>
            <a:r>
              <a:rPr lang="pt-BR" dirty="0" smtClean="0"/>
              <a:t>Portanto será executado somente, ou seja, basta saber o nome de um usuário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4328" y="2787134"/>
            <a:ext cx="8141918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  <a:latin typeface="+mn-lt"/>
              </a:rPr>
              <a:t>Supondo que ele não saiba o nome de nenhum usuário válido e digite somente</a:t>
            </a:r>
            <a:endParaRPr lang="pt-BR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49137" y="2398977"/>
            <a:ext cx="3839882" cy="24622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= '"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24225" y="3166975"/>
            <a:ext cx="1514475" cy="55399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 '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1=1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878A85"/>
                </a:solidFill>
                <a:effectLst/>
                <a:latin typeface="Arial Unicode MS" panose="020B0604020202020204" pitchFamily="34" charset="-128"/>
              </a:rPr>
              <a:t>--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1019" y="3798328"/>
            <a:ext cx="814191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  <a:latin typeface="+mn-lt"/>
              </a:rPr>
              <a:t>A comparação 1=1 será processada como parte da consulta e será sempre verdadeira. Retorna todos os registros da tabela. </a:t>
            </a: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  <a:latin typeface="+mn-lt"/>
              </a:rPr>
              <a:t>Como o resultado é armazenado em uma variável, o primeiro usuário da tabela será acessado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  <a:latin typeface="+mn-lt"/>
              </a:rPr>
              <a:t>Se ele quiser pode até excluir todos os registros da tabela USER</a:t>
            </a:r>
            <a:endParaRPr lang="pt-BR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49903" y="5255073"/>
            <a:ext cx="2038350" cy="55399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 ';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878A85"/>
                </a:solidFill>
                <a:effectLst/>
                <a:latin typeface="Arial Unicode MS" panose="020B0604020202020204" pitchFamily="34" charset="-128"/>
              </a:rPr>
              <a:t>--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4328" y="5954688"/>
            <a:ext cx="86134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800" b="0" dirty="0" smtClean="0">
                <a:solidFill>
                  <a:schemeClr val="tx1"/>
                </a:solidFill>
                <a:latin typeface="+mn-lt"/>
              </a:rPr>
              <a:t>O caractere “;”indica o termino de uma instrução SQL, então ele iniciou outra instrução</a:t>
            </a:r>
            <a:endParaRPr lang="pt-BR" sz="1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7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27694"/>
          </a:xfrm>
        </p:spPr>
        <p:txBody>
          <a:bodyPr/>
          <a:lstStyle/>
          <a:p>
            <a:r>
              <a:rPr lang="pt-BR" dirty="0" smtClean="0"/>
              <a:t>Mensagens de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93345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As mensagens de erro do </a:t>
            </a:r>
            <a:r>
              <a:rPr lang="pt-BR" dirty="0" err="1" smtClean="0"/>
              <a:t>bd</a:t>
            </a:r>
            <a:r>
              <a:rPr lang="pt-BR" dirty="0" smtClean="0"/>
              <a:t> também não devem ser retornadas para a tela, pois assim o usuário mal intencionado pode descobrir nomes de tabelas e campos.</a:t>
            </a:r>
          </a:p>
          <a:p>
            <a:r>
              <a:rPr lang="pt-BR" dirty="0" smtClean="0"/>
              <a:t>No nosso exemplo, se ele digita no campo </a:t>
            </a:r>
            <a:r>
              <a:rPr lang="pt-BR" dirty="0" err="1" smtClean="0"/>
              <a:t>user</a:t>
            </a:r>
            <a:r>
              <a:rPr lang="pt-BR" dirty="0" smtClean="0"/>
              <a:t>: </a:t>
            </a:r>
            <a:r>
              <a:rPr lang="pt-BR" dirty="0" err="1" smtClean="0"/>
              <a:t>having</a:t>
            </a:r>
            <a:r>
              <a:rPr lang="pt-BR" dirty="0" smtClean="0"/>
              <a:t> 1=1--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9650" y="2533651"/>
            <a:ext cx="7372350" cy="19389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'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having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1=1--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--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Error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Microsoft OLE DB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Provider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for ODBC Drivers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80040e14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'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[Microsoft][ODBC SQL Server Driver][SQL Server]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users.id'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invalid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because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it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not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contained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aggregate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function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and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there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no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GROUP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BY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clause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/process_login.asp,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line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35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81025" y="4626632"/>
            <a:ext cx="8229600" cy="29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Assim ele pode ir descobrindo o nome dos campos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217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9120"/>
          </a:xfrm>
        </p:spPr>
        <p:txBody>
          <a:bodyPr/>
          <a:lstStyle/>
          <a:p>
            <a:r>
              <a:rPr lang="pt-BR" dirty="0" smtClean="0"/>
              <a:t>Mensagens de erro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47625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Se ele quiser descobrir o tipo dos dados</a:t>
            </a:r>
          </a:p>
          <a:p>
            <a:pPr lvl="1"/>
            <a:r>
              <a:rPr lang="pt-BR" dirty="0" smtClean="0"/>
              <a:t>Os BD sempre executam o comando sum antes do </a:t>
            </a:r>
            <a:r>
              <a:rPr lang="pt-BR" dirty="0" err="1" smtClean="0"/>
              <a:t>union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775" y="2259014"/>
            <a:ext cx="7410450" cy="255454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Username: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' union select sum(username) from users--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-- Error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Microsoft OLE DB Provider for ODBC Drivers error '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80040e07'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[Microsoft][ODBC SQL Server Driver][SQL Server]The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 panose="020B0604020202020204" pitchFamily="34" charset="-128"/>
              </a:rPr>
              <a:t>or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average aggregate operation 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cannot take a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varchar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data type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as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an argument.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/process_login.asp, line 35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922231"/>
          </a:xfrm>
        </p:spPr>
        <p:txBody>
          <a:bodyPr/>
          <a:lstStyle/>
          <a:p>
            <a:r>
              <a:rPr lang="pt-BR" dirty="0" smtClean="0"/>
              <a:t>Usuário malicioso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De posse desses dados o usuário poderia, por exemplo executar a instrução a seguir e inserir o registro que ele queria.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0700" y="2269253"/>
            <a:ext cx="5143500" cy="24622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sername: 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'; insert into users values( 666, '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attacker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', '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foobar', 0xffff )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878A85"/>
                </a:solidFill>
                <a:effectLst/>
                <a:latin typeface="Arial Unicode MS" panose="020B0604020202020204" pitchFamily="34" charset="-128"/>
              </a:rPr>
              <a:t>--</a:t>
            </a: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2809876"/>
            <a:ext cx="8229600" cy="962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O usuário pode também acessar as </a:t>
            </a:r>
            <a:r>
              <a:rPr lang="pt-BR" b="0" dirty="0" err="1" smtClean="0"/>
              <a:t>stored</a:t>
            </a:r>
            <a:r>
              <a:rPr lang="pt-BR" b="0" dirty="0" smtClean="0"/>
              <a:t> procedures dos bancos e fazer muito estrago, veja mais detalhes em </a:t>
            </a:r>
          </a:p>
          <a:p>
            <a:pPr lvl="1" fontAlgn="auto">
              <a:spcAft>
                <a:spcPts val="0"/>
              </a:spcAft>
            </a:pPr>
            <a:r>
              <a:rPr lang="pt-BR" dirty="0">
                <a:hlinkClick r:id="rId2"/>
              </a:rPr>
              <a:t>https://www.devmedia.com.br/sql-injection/6102</a:t>
            </a:r>
            <a:endParaRPr lang="pt-BR" b="0" dirty="0"/>
          </a:p>
        </p:txBody>
      </p:sp>
      <p:sp>
        <p:nvSpPr>
          <p:cNvPr id="6" name="Retângulo 5"/>
          <p:cNvSpPr/>
          <p:nvPr/>
        </p:nvSpPr>
        <p:spPr>
          <a:xfrm>
            <a:off x="2524125" y="4276725"/>
            <a:ext cx="3667125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Como se prevenir?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791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Revendo a parte de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2470759"/>
          </a:xfrm>
        </p:spPr>
        <p:txBody>
          <a:bodyPr>
            <a:normAutofit/>
          </a:bodyPr>
          <a:lstStyle/>
          <a:p>
            <a:r>
              <a:rPr lang="pt-BR" dirty="0" smtClean="0"/>
              <a:t>Na aula passada aprendemos a manipular BD</a:t>
            </a:r>
          </a:p>
          <a:p>
            <a:pPr lvl="1"/>
            <a:r>
              <a:rPr lang="pt-BR" dirty="0" smtClean="0"/>
              <a:t>Criamos uma conexão</a:t>
            </a:r>
          </a:p>
          <a:p>
            <a:pPr lvl="1"/>
            <a:r>
              <a:rPr lang="pt-BR" dirty="0" smtClean="0"/>
              <a:t>Definimos comandos SQL para incluir, alterar,  excluir e consultar dados no </a:t>
            </a:r>
            <a:r>
              <a:rPr lang="pt-BR" dirty="0" err="1" smtClean="0"/>
              <a:t>bd</a:t>
            </a:r>
            <a:endParaRPr lang="pt-BR" dirty="0" smtClean="0"/>
          </a:p>
          <a:p>
            <a:pPr lvl="1"/>
            <a:r>
              <a:rPr lang="pt-BR" dirty="0" smtClean="0"/>
              <a:t>Fizemos testes rápidos</a:t>
            </a:r>
          </a:p>
          <a:p>
            <a:pPr lvl="1"/>
            <a:r>
              <a:rPr lang="pt-BR" dirty="0" smtClean="0"/>
              <a:t>Deixamos um desafio no final da aula...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6926" y="4253521"/>
            <a:ext cx="7609562" cy="191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Implemente um formulário para receber dados do </a:t>
            </a:r>
            <a:r>
              <a:rPr lang="pt-BR" dirty="0" smtClean="0"/>
              <a:t>cliente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action</a:t>
            </a:r>
            <a:r>
              <a:rPr lang="pt-BR" dirty="0"/>
              <a:t> desse formulário chame o código criado para incluir dados na tabela de </a:t>
            </a:r>
            <a:r>
              <a:rPr lang="pt-BR" dirty="0" smtClean="0"/>
              <a:t>cliente</a:t>
            </a:r>
          </a:p>
          <a:p>
            <a:endParaRPr lang="pt-BR" dirty="0"/>
          </a:p>
          <a:p>
            <a:r>
              <a:rPr lang="pt-BR" dirty="0"/>
              <a:t>No código de incluir recupere os dados do formulário e inclua no banco de dados. Uso o $_POST</a:t>
            </a:r>
          </a:p>
        </p:txBody>
      </p:sp>
    </p:spTree>
    <p:extLst>
      <p:ext uri="{BB962C8B-B14F-4D97-AF65-F5344CB8AC3E}">
        <p14:creationId xmlns:p14="http://schemas.microsoft.com/office/powerpoint/2010/main" val="14830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981682"/>
          </a:xfrm>
        </p:spPr>
        <p:txBody>
          <a:bodyPr/>
          <a:lstStyle/>
          <a:p>
            <a:r>
              <a:rPr lang="pt-BR" dirty="0" smtClean="0"/>
              <a:t>Como se prevenir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82867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Validar os dados digitados pelo usuário</a:t>
            </a:r>
          </a:p>
          <a:p>
            <a:pPr lvl="1"/>
            <a:r>
              <a:rPr lang="pt-BR" dirty="0" smtClean="0"/>
              <a:t>Ex. validar quais os caracteres que são aceitos como usuário e senha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9343" y="2716244"/>
            <a:ext cx="6229350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function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validate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( input )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goodchars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9CE66E"/>
                </a:solidFill>
                <a:effectLst/>
                <a:latin typeface="Arial Unicode MS" panose="020B0604020202020204" pitchFamily="34" charset="-128"/>
              </a:rPr>
              <a:t>"abcdefghijklmnopqrstuvwxyzABCDEFGHIJKLMNOPQRSTUVWXYZ0123456789"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validate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true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i = 1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len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( input )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c =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mid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( input, i, 1 )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(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InStr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goodchars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, c ) = 0 )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then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validate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false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function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8"/>
              </a:rPr>
              <a:t>if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next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 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 panose="020B0604020202020204" pitchFamily="34" charset="-128"/>
              </a:rPr>
              <a:t>function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072496"/>
          </a:xfrm>
        </p:spPr>
        <p:txBody>
          <a:bodyPr/>
          <a:lstStyle/>
          <a:p>
            <a:r>
              <a:rPr lang="pt-BR" dirty="0" smtClean="0"/>
              <a:t>Como se prevenir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061564"/>
          </a:xfrm>
        </p:spPr>
        <p:txBody>
          <a:bodyPr>
            <a:normAutofit/>
          </a:bodyPr>
          <a:lstStyle/>
          <a:p>
            <a:r>
              <a:rPr lang="pt-BR" dirty="0" smtClean="0"/>
              <a:t>Criar usuários com permissões adequadas</a:t>
            </a:r>
          </a:p>
          <a:p>
            <a:pPr lvl="1"/>
            <a:r>
              <a:rPr lang="pt-BR" dirty="0" smtClean="0"/>
              <a:t>Não use um usuário genérico</a:t>
            </a:r>
          </a:p>
          <a:p>
            <a:r>
              <a:rPr lang="pt-BR" dirty="0" smtClean="0"/>
              <a:t>Nunca retornar as mensagens do servidor para o usuário</a:t>
            </a:r>
          </a:p>
          <a:p>
            <a:r>
              <a:rPr lang="pt-BR" dirty="0" smtClean="0"/>
              <a:t>Remover objetos que não utiliza mais</a:t>
            </a:r>
          </a:p>
          <a:p>
            <a:pPr lvl="1"/>
            <a:r>
              <a:rPr lang="pt-BR" dirty="0" smtClean="0"/>
              <a:t>Ex. </a:t>
            </a:r>
            <a:r>
              <a:rPr lang="pt-BR" dirty="0" err="1" smtClean="0"/>
              <a:t>stored</a:t>
            </a:r>
            <a:r>
              <a:rPr lang="pt-BR" dirty="0" smtClean="0"/>
              <a:t> procedures</a:t>
            </a:r>
          </a:p>
          <a:p>
            <a:r>
              <a:rPr lang="pt-BR" dirty="0" smtClean="0"/>
              <a:t>Habilitar logs de segurança no servidor</a:t>
            </a:r>
          </a:p>
          <a:p>
            <a:pPr lvl="1"/>
            <a:r>
              <a:rPr lang="pt-BR" dirty="0" smtClean="0"/>
              <a:t>Ex. tentativas de </a:t>
            </a:r>
            <a:r>
              <a:rPr lang="pt-BR" dirty="0" err="1" smtClean="0"/>
              <a:t>login</a:t>
            </a:r>
            <a:r>
              <a:rPr lang="pt-BR" dirty="0" smtClean="0"/>
              <a:t> rejeitadas</a:t>
            </a:r>
          </a:p>
          <a:p>
            <a:pPr lvl="1"/>
            <a:r>
              <a:rPr lang="pt-BR" dirty="0" smtClean="0"/>
              <a:t>Verifique periodicamente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2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9523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Ilustrando o que será implementado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" y="1570843"/>
            <a:ext cx="6305550" cy="2914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09" y="5030439"/>
            <a:ext cx="1933575" cy="504825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6365701" y="4331810"/>
            <a:ext cx="56367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9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fica então a nossa estrutura para esse desafio?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5133" y="235415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CadCliente.php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38602" y="235415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641404" y="2354151"/>
            <a:ext cx="2116899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Cliente.php</a:t>
            </a:r>
            <a:endParaRPr lang="pt-BR" dirty="0"/>
          </a:p>
        </p:txBody>
      </p:sp>
      <p:sp>
        <p:nvSpPr>
          <p:cNvPr id="19" name="Fluxograma: Disco magnético 18"/>
          <p:cNvSpPr/>
          <p:nvPr/>
        </p:nvSpPr>
        <p:spPr>
          <a:xfrm>
            <a:off x="7000221" y="4171324"/>
            <a:ext cx="1402915" cy="105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21" name="Conector de seta reta 20"/>
          <p:cNvCxnSpPr>
            <a:stCxn id="6" idx="3"/>
            <a:endCxn id="15" idx="1"/>
          </p:cNvCxnSpPr>
          <p:nvPr/>
        </p:nvCxnSpPr>
        <p:spPr>
          <a:xfrm>
            <a:off x="2382032" y="2836403"/>
            <a:ext cx="1156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3"/>
            <a:endCxn id="16" idx="1"/>
          </p:cNvCxnSpPr>
          <p:nvPr/>
        </p:nvCxnSpPr>
        <p:spPr>
          <a:xfrm>
            <a:off x="5655501" y="2836403"/>
            <a:ext cx="985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9" idx="1"/>
          </p:cNvCxnSpPr>
          <p:nvPr/>
        </p:nvCxnSpPr>
        <p:spPr>
          <a:xfrm flipH="1">
            <a:off x="7701679" y="3318655"/>
            <a:ext cx="1" cy="85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02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1836" y="333137"/>
            <a:ext cx="898742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&lt;!DOCTYPE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lang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Bootstrap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&lt;meta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charset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="utf-8"&gt;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&lt;meta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viewport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width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device-width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initial-scale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=1"&gt;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&lt;link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stylesheet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href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="https://maxcdn.bootstrapcdn.com/bootstrap/3.4.1/css/bootstrap.min.css"&gt;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&lt;script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="https://ajax.googleapis.com/ajax/libs/jquery/3.4.1/jquery.min.js"&gt;&lt;/script&gt;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&lt;script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="https://maxcdn.bootstrapcdn.com/bootstrap/3.4.1/js/bootstrap.min.js"&gt;&lt;/script&gt;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body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&lt;!--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formulario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de cadastro--&gt;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="container"&gt;&lt;/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&lt;h2&gt;Cadastro do Cliente&lt;/h2&gt;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="cadastro" 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 = "post" 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ProcessaCadCliente.php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form-group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for="nome"&gt;nome:&lt;/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&lt;input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text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form-control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id="nome"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placeholder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="Informe seu nome"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="nome"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form-group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for="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:&lt;/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&lt;input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form-control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id="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placeholder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="Informe seu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form-group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for="telefone"&gt;telefone:&lt;/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&lt;input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form-control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id="telefone"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="telefone"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&lt;input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hidden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acao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="incluir"&gt;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submit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btn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btn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-default"&gt;Enviar&lt;/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form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body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2734" y="2501758"/>
            <a:ext cx="90312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dirty="0">
                <a:solidFill>
                  <a:schemeClr val="tx1"/>
                </a:solidFill>
              </a:rPr>
              <a:t>&lt;?</a:t>
            </a:r>
            <a:r>
              <a:rPr lang="pt-BR" sz="1800" b="0" dirty="0" err="1">
                <a:solidFill>
                  <a:schemeClr val="tx1"/>
                </a:solidFill>
              </a:rPr>
              <a:t>php</a:t>
            </a:r>
            <a:endParaRPr lang="pt-BR" sz="1800" b="0" dirty="0">
              <a:solidFill>
                <a:schemeClr val="tx1"/>
              </a:solidFill>
            </a:endParaRPr>
          </a:p>
          <a:p>
            <a:pPr algn="l"/>
            <a:r>
              <a:rPr lang="pt-BR" sz="1800" b="0" dirty="0" err="1">
                <a:solidFill>
                  <a:schemeClr val="tx1"/>
                </a:solidFill>
              </a:rPr>
              <a:t>require</a:t>
            </a:r>
            <a:r>
              <a:rPr lang="pt-BR" sz="1800" b="0" dirty="0">
                <a:solidFill>
                  <a:schemeClr val="tx1"/>
                </a:solidFill>
              </a:rPr>
              <a:t> "</a:t>
            </a:r>
            <a:r>
              <a:rPr lang="pt-BR" sz="1800" b="0" dirty="0" err="1">
                <a:solidFill>
                  <a:schemeClr val="tx1"/>
                </a:solidFill>
              </a:rPr>
              <a:t>Cliente.php</a:t>
            </a:r>
            <a:r>
              <a:rPr lang="pt-BR" sz="1800" b="0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$</a:t>
            </a:r>
            <a:r>
              <a:rPr lang="pt-BR" sz="1800" b="0" dirty="0" err="1">
                <a:solidFill>
                  <a:schemeClr val="tx1"/>
                </a:solidFill>
              </a:rPr>
              <a:t>novoCli</a:t>
            </a:r>
            <a:r>
              <a:rPr lang="pt-BR" sz="1800" b="0" dirty="0">
                <a:solidFill>
                  <a:schemeClr val="tx1"/>
                </a:solidFill>
              </a:rPr>
              <a:t> = new Cliente($_POST["nome"],$_POST["</a:t>
            </a:r>
            <a:r>
              <a:rPr lang="pt-BR" sz="1800" b="0" dirty="0" err="1">
                <a:solidFill>
                  <a:schemeClr val="tx1"/>
                </a:solidFill>
              </a:rPr>
              <a:t>email</a:t>
            </a:r>
            <a:r>
              <a:rPr lang="pt-BR" sz="1800" b="0" dirty="0">
                <a:solidFill>
                  <a:schemeClr val="tx1"/>
                </a:solidFill>
              </a:rPr>
              <a:t>"],$_POST["telefone"]);</a:t>
            </a: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$resposta = $</a:t>
            </a:r>
            <a:r>
              <a:rPr lang="pt-BR" sz="1800" b="0" dirty="0" err="1">
                <a:solidFill>
                  <a:schemeClr val="tx1"/>
                </a:solidFill>
              </a:rPr>
              <a:t>novoCli</a:t>
            </a:r>
            <a:r>
              <a:rPr lang="pt-BR" sz="1800" b="0" dirty="0">
                <a:solidFill>
                  <a:schemeClr val="tx1"/>
                </a:solidFill>
              </a:rPr>
              <a:t>-&gt;incluir();</a:t>
            </a:r>
          </a:p>
          <a:p>
            <a:pPr algn="l"/>
            <a:r>
              <a:rPr lang="pt-BR" sz="1800" b="0" dirty="0" err="1">
                <a:solidFill>
                  <a:schemeClr val="tx1"/>
                </a:solidFill>
              </a:rPr>
              <a:t>if</a:t>
            </a:r>
            <a:r>
              <a:rPr lang="pt-BR" sz="1800" b="0" dirty="0">
                <a:solidFill>
                  <a:schemeClr val="tx1"/>
                </a:solidFill>
              </a:rPr>
              <a:t> ( $resposta &gt; 0)</a:t>
            </a: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   </a:t>
            </a:r>
            <a:r>
              <a:rPr lang="pt-BR" sz="1800" b="0" dirty="0" err="1">
                <a:solidFill>
                  <a:schemeClr val="tx1"/>
                </a:solidFill>
              </a:rPr>
              <a:t>echo</a:t>
            </a:r>
            <a:r>
              <a:rPr lang="pt-BR" sz="1800" b="0" dirty="0">
                <a:solidFill>
                  <a:schemeClr val="tx1"/>
                </a:solidFill>
              </a:rPr>
              <a:t> "cliente </a:t>
            </a:r>
            <a:r>
              <a:rPr lang="pt-BR" sz="1800" b="0" dirty="0" err="1">
                <a:solidFill>
                  <a:schemeClr val="tx1"/>
                </a:solidFill>
              </a:rPr>
              <a:t>incluido</a:t>
            </a:r>
            <a:r>
              <a:rPr lang="pt-BR" sz="1800" b="0" dirty="0">
                <a:solidFill>
                  <a:schemeClr val="tx1"/>
                </a:solidFill>
              </a:rPr>
              <a:t>, código = ".$resposta;</a:t>
            </a:r>
          </a:p>
          <a:p>
            <a:pPr algn="l"/>
            <a:r>
              <a:rPr lang="pt-BR" sz="1800" b="0" dirty="0" err="1">
                <a:solidFill>
                  <a:schemeClr val="tx1"/>
                </a:solidFill>
              </a:rPr>
              <a:t>else</a:t>
            </a:r>
            <a:endParaRPr lang="pt-BR" sz="1800" b="0" dirty="0">
              <a:solidFill>
                <a:schemeClr val="tx1"/>
              </a:solidFill>
            </a:endParaRP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    </a:t>
            </a:r>
            <a:r>
              <a:rPr lang="pt-BR" sz="1800" b="0" dirty="0" err="1">
                <a:solidFill>
                  <a:schemeClr val="tx1"/>
                </a:solidFill>
              </a:rPr>
              <a:t>echo</a:t>
            </a:r>
            <a:r>
              <a:rPr lang="pt-BR" sz="1800" b="0" dirty="0">
                <a:solidFill>
                  <a:schemeClr val="tx1"/>
                </a:solidFill>
              </a:rPr>
              <a:t> "erro na </a:t>
            </a:r>
            <a:r>
              <a:rPr lang="pt-BR" sz="1800" b="0" dirty="0" err="1">
                <a:solidFill>
                  <a:schemeClr val="tx1"/>
                </a:solidFill>
              </a:rPr>
              <a:t>inclusao</a:t>
            </a:r>
            <a:r>
              <a:rPr lang="pt-BR" sz="1800" b="0" dirty="0">
                <a:solidFill>
                  <a:schemeClr val="tx1"/>
                </a:solidFill>
              </a:rPr>
              <a:t>".$resposta;</a:t>
            </a: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    </a:t>
            </a:r>
          </a:p>
          <a:p>
            <a:pPr algn="l"/>
            <a:r>
              <a:rPr lang="pt-BR" sz="1800" b="0" dirty="0">
                <a:solidFill>
                  <a:schemeClr val="tx1"/>
                </a:solidFill>
              </a:rPr>
              <a:t>?&gt; 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954880"/>
          </a:xfrm>
        </p:spPr>
        <p:txBody>
          <a:bodyPr/>
          <a:lstStyle/>
          <a:p>
            <a:r>
              <a:rPr lang="pt-BR" dirty="0" err="1" smtClean="0"/>
              <a:t>ProcessaCadCliente.php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4617" y="1573398"/>
            <a:ext cx="766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Lembrando que trabalhamos com OO, então temos que criar nossa classe Cliente e chama-la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2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1127" y="437282"/>
            <a:ext cx="796029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endParaRPr lang="pt-B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Cliente{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$nome;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$telefone;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__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($nome,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,$telefone){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-&gt;nome = $nome;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-&gt;telefone = $telefone;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//</a:t>
            </a:r>
            <a:r>
              <a:rPr lang="pt-B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gets</a:t>
            </a:r>
            <a:r>
              <a:rPr lang="pt-B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e sets</a:t>
            </a:r>
            <a:endParaRPr lang="pt-B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 incluir(){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servername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"localhost:3306"; 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"root";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"";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dbname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bd_livraria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try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new PDO("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mysql:host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servername;dbname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dbname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",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password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// set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PDO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mode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exception</a:t>
            </a:r>
            <a:endParaRPr lang="pt-B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setAttribute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(PDO::ATTR_ERRMODE, PDO::ERRMODE_EXCEPTION);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-&gt;prepare("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insert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bd_livraria.cliente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(nome,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 telefone)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values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(:nome, :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,:telefone)");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"nome=".$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-&gt;nome."&lt;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br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&gt;";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bindParam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("nome",$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-&gt;nome);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bindParam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",$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bindParam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("telefone",$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-&gt;telefone);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-&gt;execute();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last_id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=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minhaConexao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lastInsertId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$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last_id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}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catch(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PDOException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$e) {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"entrou no 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catch".$e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pt-B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getmessage</a:t>
            </a:r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}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?&gt;</a:t>
            </a:r>
            <a:endParaRPr lang="pt-B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34647" y="149378"/>
            <a:ext cx="8229600" cy="1143000"/>
          </a:xfrm>
        </p:spPr>
        <p:txBody>
          <a:bodyPr/>
          <a:lstStyle/>
          <a:p>
            <a:r>
              <a:rPr lang="pt-BR" dirty="0" err="1" smtClean="0"/>
              <a:t>Cliente.php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713984" y="2718148"/>
            <a:ext cx="7390356" cy="1540701"/>
            <a:chOff x="713984" y="2718148"/>
            <a:chExt cx="7390356" cy="1540701"/>
          </a:xfrm>
        </p:grpSpPr>
        <p:sp>
          <p:nvSpPr>
            <p:cNvPr id="6" name="Retângulo 5"/>
            <p:cNvSpPr/>
            <p:nvPr/>
          </p:nvSpPr>
          <p:spPr>
            <a:xfrm>
              <a:off x="713984" y="2718148"/>
              <a:ext cx="7390356" cy="1540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311862" y="2793304"/>
              <a:ext cx="1792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Criamos a conexão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81127" y="4258849"/>
            <a:ext cx="8249098" cy="1540701"/>
            <a:chOff x="713984" y="2718148"/>
            <a:chExt cx="7390356" cy="1540701"/>
          </a:xfrm>
        </p:grpSpPr>
        <p:sp>
          <p:nvSpPr>
            <p:cNvPr id="10" name="Retângulo 9"/>
            <p:cNvSpPr/>
            <p:nvPr/>
          </p:nvSpPr>
          <p:spPr>
            <a:xfrm>
              <a:off x="713984" y="2718148"/>
              <a:ext cx="7390356" cy="1540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64305" y="3836141"/>
              <a:ext cx="162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Incluímos os dados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1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149" y="2566901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Que problemas vocês enxergam nesse código?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458FAB-F96D-4209-9871-EEFCE9E9BB59}"/>
</file>

<file path=customXml/itemProps2.xml><?xml version="1.0" encoding="utf-8"?>
<ds:datastoreItem xmlns:ds="http://schemas.openxmlformats.org/officeDocument/2006/customXml" ds:itemID="{60C912B4-2B66-4C2F-A195-FBB5F79A2BC0}"/>
</file>

<file path=customXml/itemProps3.xml><?xml version="1.0" encoding="utf-8"?>
<ds:datastoreItem xmlns:ds="http://schemas.openxmlformats.org/officeDocument/2006/customXml" ds:itemID="{AAACE74B-BB2B-4126-A967-FCF4333E0139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31736</TotalTime>
  <Words>1236</Words>
  <Application>Microsoft Office PowerPoint</Application>
  <PresentationFormat>Apresentação na tela (4:3)</PresentationFormat>
  <Paragraphs>371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Comic Sans MS</vt:lpstr>
      <vt:lpstr>Consolas</vt:lpstr>
      <vt:lpstr>Roboto Mono</vt:lpstr>
      <vt:lpstr>Times New Roman</vt:lpstr>
      <vt:lpstr>Tw Cen MT</vt:lpstr>
      <vt:lpstr>Verdana</vt:lpstr>
      <vt:lpstr>Gotícula</vt:lpstr>
      <vt:lpstr>Apresentação do PowerPoint</vt:lpstr>
      <vt:lpstr>Objetivo</vt:lpstr>
      <vt:lpstr>Revendo a parte de BD</vt:lpstr>
      <vt:lpstr>Ilustrando o que será implementado</vt:lpstr>
      <vt:lpstr>Como fica então a nossa estrutura para esse desafio?</vt:lpstr>
      <vt:lpstr>Apresentação do PowerPoint</vt:lpstr>
      <vt:lpstr>ProcessaCadCliente.php</vt:lpstr>
      <vt:lpstr>Cliente.php</vt:lpstr>
      <vt:lpstr>Que problemas vocês enxergam nesse código?</vt:lpstr>
      <vt:lpstr>Algumas considerações</vt:lpstr>
      <vt:lpstr>O que é um Padrão de Projeto? </vt:lpstr>
      <vt:lpstr>DAO (Data Access Object)</vt:lpstr>
      <vt:lpstr>E a conexão aonde vamos colocar?</vt:lpstr>
      <vt:lpstr>Como fica então a nossa estrutura?</vt:lpstr>
      <vt:lpstr>Analisando o código</vt:lpstr>
      <vt:lpstr>Como fica então a nossa estrutura?</vt:lpstr>
      <vt:lpstr>Cliente.php</vt:lpstr>
      <vt:lpstr>Como fica então a nossa estrutura?</vt:lpstr>
      <vt:lpstr>ClienteDAO.php</vt:lpstr>
      <vt:lpstr>Como fica então a nossa estrutura?</vt:lpstr>
      <vt:lpstr>Conexao.php</vt:lpstr>
      <vt:lpstr>Exercício </vt:lpstr>
      <vt:lpstr>SQL Injection</vt:lpstr>
      <vt:lpstr>Por que o SQL Injection funciona?</vt:lpstr>
      <vt:lpstr>Analisando um exemplo</vt:lpstr>
      <vt:lpstr>Alguns exemplos</vt:lpstr>
      <vt:lpstr>Mensagens de erro</vt:lpstr>
      <vt:lpstr>Mensagens de erro (2)</vt:lpstr>
      <vt:lpstr>Usuário malicioso</vt:lpstr>
      <vt:lpstr>Como se prevenir</vt:lpstr>
      <vt:lpstr>Como se prevenir (2)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1021</cp:revision>
  <dcterms:created xsi:type="dcterms:W3CDTF">2000-01-20T14:21:25Z</dcterms:created>
  <dcterms:modified xsi:type="dcterms:W3CDTF">2021-03-04T12:49:30Z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