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7" r:id="rId38"/>
    <p:sldId id="291" r:id="rId39"/>
    <p:sldId id="292" r:id="rId40"/>
    <p:sldId id="293" r:id="rId41"/>
    <p:sldId id="294" r:id="rId42"/>
    <p:sldId id="305" r:id="rId43"/>
    <p:sldId id="298" r:id="rId44"/>
    <p:sldId id="302" r:id="rId45"/>
    <p:sldId id="300" r:id="rId46"/>
    <p:sldId id="299" r:id="rId47"/>
    <p:sldId id="301" r:id="rId48"/>
    <p:sldId id="303" r:id="rId49"/>
    <p:sldId id="306" r:id="rId50"/>
    <p:sldId id="29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5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9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7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38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0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2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4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8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9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0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8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8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9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5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-color-codes.info/Codigos-de-Cores-HTM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ursoemvideo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6170" y="1803405"/>
            <a:ext cx="8650310" cy="1825096"/>
          </a:xfrm>
        </p:spPr>
        <p:txBody>
          <a:bodyPr>
            <a:normAutofit fontScale="90000"/>
          </a:bodyPr>
          <a:lstStyle/>
          <a:p>
            <a:r>
              <a:rPr lang="pt-BR" dirty="0"/>
              <a:t>Linguagens de Programação (LP) III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sz="3600" dirty="0"/>
              <a:t>Aula </a:t>
            </a:r>
            <a:r>
              <a:rPr lang="pt-BR" sz="3600" dirty="0" smtClean="0"/>
              <a:t>2 </a:t>
            </a:r>
            <a:r>
              <a:rPr lang="pt-BR" sz="3600" dirty="0"/>
              <a:t>– </a:t>
            </a:r>
            <a:r>
              <a:rPr lang="pt-BR" sz="3600" dirty="0" smtClean="0"/>
              <a:t>desenvolvimento de páginas web com </a:t>
            </a:r>
            <a:r>
              <a:rPr lang="pt-BR" sz="3600" dirty="0" err="1" smtClean="0"/>
              <a:t>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1200" y="3899938"/>
            <a:ext cx="7043758" cy="1752600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pPr algn="r"/>
            <a:r>
              <a:rPr lang="pt-BR" sz="1800" dirty="0"/>
              <a:t>Ana Patrícia F. Magalhães Mascarenhas</a:t>
            </a:r>
          </a:p>
          <a:p>
            <a:pPr algn="r"/>
            <a:r>
              <a:rPr lang="pt-BR" sz="1800" dirty="0">
                <a:hlinkClick r:id="rId2"/>
              </a:rPr>
              <a:t>anapatriciamagalhaes@gmail.com</a:t>
            </a:r>
            <a:endParaRPr lang="pt-BR" sz="1800" dirty="0"/>
          </a:p>
          <a:p>
            <a:pPr algn="r"/>
            <a:r>
              <a:rPr lang="pt-BR" sz="1800" dirty="0"/>
              <a:t>2020.1</a:t>
            </a:r>
          </a:p>
          <a:p>
            <a:pPr algn="r"/>
            <a:r>
              <a:rPr lang="pt-BR" sz="1800" dirty="0" smtClean="0"/>
              <a:t>UNEB</a:t>
            </a:r>
            <a:endParaRPr lang="pt-BR" sz="1800" dirty="0"/>
          </a:p>
          <a:p>
            <a:pPr algn="r"/>
            <a:endParaRPr lang="pt-BR" sz="1800" dirty="0"/>
          </a:p>
          <a:p>
            <a:pPr algn="r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102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400" dirty="0"/>
              <a:t>Selecione e copie aqui a </a:t>
            </a:r>
            <a:r>
              <a:rPr lang="pt-BR" sz="2400" dirty="0" err="1"/>
              <a:t>template</a:t>
            </a:r>
            <a:r>
              <a:rPr lang="pt-BR" sz="2400" dirty="0"/>
              <a:t> básica</a:t>
            </a:r>
            <a:r>
              <a:rPr lang="pt-BR" sz="2400" dirty="0" smtClean="0"/>
              <a:t>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&lt;! Trecho a comentar... 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&lt;! Cabeçalho do documento HTML 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Meu website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&lt;! Corpo do documento HTML 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9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head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2600" dirty="0"/>
              <a:t>Cabeçalho do documento HTML: &lt;</a:t>
            </a:r>
            <a:r>
              <a:rPr lang="pt-BR" sz="2600" dirty="0" err="1"/>
              <a:t>head</a:t>
            </a:r>
            <a:r>
              <a:rPr lang="pt-BR" sz="2600" dirty="0"/>
              <a:t>&gt; ... &lt;/</a:t>
            </a:r>
            <a:r>
              <a:rPr lang="pt-BR" sz="2600" dirty="0" err="1"/>
              <a:t>head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400" dirty="0"/>
              <a:t> Nenhum comando de cabeçalho é mostrado na página web </a:t>
            </a:r>
          </a:p>
          <a:p>
            <a:r>
              <a:rPr lang="pt-BR" sz="2400" dirty="0"/>
              <a:t> Comandos permitidos internamente:</a:t>
            </a:r>
          </a:p>
          <a:p>
            <a:pPr marL="0" indent="0">
              <a:buNone/>
            </a:pPr>
            <a:r>
              <a:rPr lang="pt-BR" sz="2400" dirty="0"/>
              <a:t> &lt;</a:t>
            </a:r>
            <a:r>
              <a:rPr lang="pt-BR" sz="2400" dirty="0" err="1"/>
              <a:t>title</a:t>
            </a:r>
            <a:r>
              <a:rPr lang="pt-BR" sz="2400" dirty="0"/>
              <a:t>&gt; ...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 algn="just">
              <a:buNone/>
            </a:pPr>
            <a:r>
              <a:rPr lang="pt-BR" dirty="0"/>
              <a:t>Título do documento, mostrado na barra de status e no</a:t>
            </a:r>
          </a:p>
          <a:p>
            <a:pPr marL="457200" lvl="1" indent="0" algn="just">
              <a:buNone/>
            </a:pPr>
            <a:r>
              <a:rPr lang="pt-BR" dirty="0"/>
              <a:t>bookmark do navegador</a:t>
            </a:r>
          </a:p>
          <a:p>
            <a:pPr marL="0" indent="0">
              <a:buNone/>
            </a:pPr>
            <a:r>
              <a:rPr lang="pt-BR" sz="2400" dirty="0"/>
              <a:t>&lt;base&gt;</a:t>
            </a:r>
          </a:p>
          <a:p>
            <a:pPr marL="457200" lvl="1" indent="0">
              <a:buNone/>
            </a:pPr>
            <a:r>
              <a:rPr lang="pt-BR" dirty="0"/>
              <a:t>Define um endereço URL base que será usado por todas as</a:t>
            </a:r>
          </a:p>
          <a:p>
            <a:pPr marL="457200" lvl="1" indent="0">
              <a:buNone/>
            </a:pPr>
            <a:r>
              <a:rPr lang="pt-BR" dirty="0"/>
              <a:t>outras referências de endereços.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 </a:t>
            </a:r>
            <a:r>
              <a:rPr lang="pt-BR" dirty="0"/>
              <a:t>Ex.: &lt;</a:t>
            </a:r>
            <a:r>
              <a:rPr lang="pt-BR" dirty="0" smtClean="0"/>
              <a:t>base </a:t>
            </a:r>
            <a:r>
              <a:rPr lang="pt-BR" dirty="0" err="1"/>
              <a:t>href</a:t>
            </a:r>
            <a:r>
              <a:rPr lang="pt-BR" dirty="0"/>
              <a:t>="http://www.minhaspaginas.br/paginas/" </a:t>
            </a:r>
            <a:r>
              <a:rPr lang="pt-BR" dirty="0" smtClean="0"/>
              <a:t>&gt;</a:t>
            </a:r>
          </a:p>
          <a:p>
            <a:pPr marL="457200" lvl="1" indent="0">
              <a:buNone/>
            </a:pPr>
            <a:r>
              <a:rPr lang="pt-BR" dirty="0" smtClean="0"/>
              <a:t>Quando colocar por exemplo um link</a:t>
            </a:r>
          </a:p>
          <a:p>
            <a:pPr marL="457200" lvl="1" indent="0">
              <a:buNone/>
            </a:pPr>
            <a:r>
              <a:rPr lang="pt-BR" dirty="0" smtClean="0"/>
              <a:t>&lt;a </a:t>
            </a:r>
            <a:r>
              <a:rPr lang="pt-BR" dirty="0" err="1" smtClean="0"/>
              <a:t>href</a:t>
            </a:r>
            <a:r>
              <a:rPr lang="pt-BR" dirty="0" smtClean="0"/>
              <a:t>=“pagina1.html”&gt;exemplo&lt;\a&gt;</a:t>
            </a:r>
          </a:p>
          <a:p>
            <a:pPr marL="457200" lvl="1" indent="0">
              <a:buNone/>
            </a:pPr>
            <a:r>
              <a:rPr lang="pt-BR" dirty="0" smtClean="0"/>
              <a:t>É o mesmo que colocar</a:t>
            </a:r>
          </a:p>
          <a:p>
            <a:pPr marL="457200" lvl="1" indent="0">
              <a:buNone/>
            </a:pPr>
            <a:r>
              <a:rPr lang="pt-BR" dirty="0" smtClean="0"/>
              <a:t>&lt;a </a:t>
            </a:r>
            <a:r>
              <a:rPr lang="pt-BR" dirty="0" err="1"/>
              <a:t>href</a:t>
            </a:r>
            <a:r>
              <a:rPr lang="pt-BR" dirty="0" smtClean="0"/>
              <a:t>=“</a:t>
            </a:r>
            <a:r>
              <a:rPr lang="pt-BR" dirty="0"/>
              <a:t>http://www.minhaspaginas.br/paginas/</a:t>
            </a:r>
            <a:r>
              <a:rPr lang="pt-BR" dirty="0" smtClean="0"/>
              <a:t>pagina1.html</a:t>
            </a:r>
            <a:r>
              <a:rPr lang="pt-BR" dirty="0"/>
              <a:t>”&gt;exemplo&lt;\a&gt;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8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head</a:t>
            </a:r>
            <a:r>
              <a:rPr lang="pt-BR" dirty="0" smtClean="0"/>
              <a:t>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&lt;meta&gt; corresponde aos </a:t>
            </a:r>
            <a:r>
              <a:rPr lang="pt-BR" sz="2400" dirty="0" err="1" smtClean="0"/>
              <a:t>metadados</a:t>
            </a:r>
            <a:r>
              <a:rPr lang="pt-BR" sz="2400" dirty="0" smtClean="0"/>
              <a:t> da página</a:t>
            </a:r>
          </a:p>
          <a:p>
            <a:pPr marL="0" indent="0">
              <a:buNone/>
            </a:pPr>
            <a:r>
              <a:rPr lang="pt-BR" sz="2400" dirty="0" smtClean="0"/>
              <a:t>Descreve o conteúdo do site</a:t>
            </a:r>
          </a:p>
          <a:p>
            <a:pPr marL="0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5755" y="3075543"/>
            <a:ext cx="6856364" cy="22621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head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title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&gt;Título da Página&lt;/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title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200" dirty="0">
              <a:solidFill>
                <a:srgbClr val="212529"/>
              </a:solidFill>
              <a:latin typeface="SFMono-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>
                <a:solidFill>
                  <a:srgbClr val="212529"/>
                </a:solidFill>
                <a:latin typeface="SFMono-Regular"/>
              </a:rPr>
              <a:t>&lt;meta 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http-equiv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=”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Content-Type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” 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content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=”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text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/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html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; </a:t>
            </a:r>
            <a:r>
              <a:rPr lang="pt-BR" sz="1200" dirty="0" err="1">
                <a:solidFill>
                  <a:srgbClr val="212529"/>
                </a:solidFill>
                <a:latin typeface="SFMono-Regular"/>
              </a:rPr>
              <a:t>charset</a:t>
            </a:r>
            <a:r>
              <a:rPr lang="pt-BR" sz="1200" dirty="0">
                <a:solidFill>
                  <a:srgbClr val="212529"/>
                </a:solidFill>
                <a:latin typeface="SFMono-Regular"/>
              </a:rPr>
              <a:t>=utf-8″&gt;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viewport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width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device-width,initial-scale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=1.0"&gt;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description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="descrição da página"&gt;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keywords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=“linguagem</a:t>
            </a:r>
            <a:r>
              <a:rPr lang="pt-BR" sz="1200" dirty="0" smtClean="0">
                <a:solidFill>
                  <a:srgbClr val="212529"/>
                </a:solidFill>
                <a:latin typeface="SFMono-Regular"/>
              </a:rPr>
              <a:t>, software, lista de palavras separadas por vírgula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&lt;meta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name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author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content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="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HomeHost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&lt;link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rel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=”canonical”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href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=”http://www.meusite.com.br/index.php”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&lt;/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head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600" dirty="0"/>
              <a:t>Elementos HTML podem ter </a:t>
            </a:r>
            <a:r>
              <a:rPr lang="pt-BR" sz="2600" dirty="0" smtClean="0"/>
              <a:t>atributos</a:t>
            </a:r>
          </a:p>
          <a:p>
            <a:pPr marL="0" indent="0">
              <a:buNone/>
            </a:pPr>
            <a:endParaRPr lang="pt-BR" sz="2600" dirty="0"/>
          </a:p>
          <a:p>
            <a:pPr lvl="1"/>
            <a:r>
              <a:rPr lang="pt-BR" sz="2400" dirty="0"/>
              <a:t>Representam uma informação adicional sobre o atributo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São sempre especificados na </a:t>
            </a:r>
            <a:r>
              <a:rPr lang="pt-BR" sz="2400" dirty="0" err="1"/>
              <a:t>tag</a:t>
            </a:r>
            <a:r>
              <a:rPr lang="pt-BR" sz="2400" dirty="0"/>
              <a:t> inicial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São especificados de acordo com um par nome=valor</a:t>
            </a:r>
          </a:p>
          <a:p>
            <a:pPr marL="914400" lvl="2" indent="0">
              <a:buNone/>
            </a:pPr>
            <a:r>
              <a:rPr lang="pt-BR" sz="2400" dirty="0"/>
              <a:t>O uso de </a:t>
            </a:r>
            <a:r>
              <a:rPr lang="pt-BR" sz="2400" dirty="0" smtClean="0"/>
              <a:t>“”  no </a:t>
            </a:r>
            <a:r>
              <a:rPr lang="pt-BR" sz="2400" dirty="0"/>
              <a:t>HTML5 não é exigido para todos os atributos, mas é recomendado pelo W3C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0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body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sz="2600" b="1" dirty="0"/>
              <a:t>Corpo do documento HTML: &lt;</a:t>
            </a:r>
            <a:r>
              <a:rPr lang="pt-BR" sz="2600" b="1" dirty="0" err="1"/>
              <a:t>body</a:t>
            </a:r>
            <a:r>
              <a:rPr lang="pt-BR" sz="2600" b="1" dirty="0"/>
              <a:t>&gt; ... &lt;/</a:t>
            </a:r>
            <a:r>
              <a:rPr lang="pt-BR" sz="2600" b="1" dirty="0" err="1"/>
              <a:t>body</a:t>
            </a:r>
            <a:r>
              <a:rPr lang="pt-BR" sz="2600" b="1" dirty="0"/>
              <a:t>&gt;</a:t>
            </a:r>
          </a:p>
          <a:p>
            <a:pPr algn="just">
              <a:buFont typeface="Wingdings" pitchFamily="2" charset="2"/>
              <a:buChar char="§"/>
            </a:pPr>
            <a:endParaRPr lang="pt-BR" sz="2000" dirty="0"/>
          </a:p>
          <a:p>
            <a:pPr algn="just"/>
            <a:r>
              <a:rPr lang="pt-BR" sz="2000" dirty="0"/>
              <a:t> Define a composição da página web (textos, imagens, tabelas, </a:t>
            </a:r>
            <a:r>
              <a:rPr lang="pt-BR" sz="2000" dirty="0" err="1"/>
              <a:t>etc</a:t>
            </a:r>
            <a:r>
              <a:rPr lang="pt-BR" sz="2000" dirty="0"/>
              <a:t>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 Admite os seguintes atributos: </a:t>
            </a:r>
            <a:endParaRPr lang="pt-BR" sz="2000" dirty="0" smtClean="0"/>
          </a:p>
          <a:p>
            <a:pPr marL="457200" lvl="1" indent="0" algn="just">
              <a:buNone/>
            </a:pPr>
            <a:r>
              <a:rPr lang="pt-BR" dirty="0" smtClean="0"/>
              <a:t> </a:t>
            </a:r>
            <a:r>
              <a:rPr lang="pt-BR" dirty="0"/>
              <a:t>background="</a:t>
            </a:r>
            <a:r>
              <a:rPr lang="pt-BR" dirty="0" err="1" smtClean="0"/>
              <a:t>url</a:t>
            </a:r>
            <a:r>
              <a:rPr lang="pt-BR" dirty="0" smtClean="0"/>
              <a:t>“</a:t>
            </a:r>
          </a:p>
          <a:p>
            <a:pPr marL="914400" lvl="2" indent="0" algn="just">
              <a:buNone/>
            </a:pPr>
            <a:r>
              <a:rPr lang="pt-BR" sz="1800" dirty="0" smtClean="0"/>
              <a:t>Coloca </a:t>
            </a:r>
            <a:r>
              <a:rPr lang="pt-BR" sz="1800" dirty="0"/>
              <a:t>uma imagem (.</a:t>
            </a:r>
            <a:r>
              <a:rPr lang="pt-BR" sz="1800" dirty="0" err="1"/>
              <a:t>gif</a:t>
            </a:r>
            <a:r>
              <a:rPr lang="pt-BR" sz="1800" dirty="0"/>
              <a:t> ou .</a:t>
            </a:r>
            <a:r>
              <a:rPr lang="pt-BR" sz="1800" dirty="0" err="1"/>
              <a:t>jpg</a:t>
            </a:r>
            <a:r>
              <a:rPr lang="pt-BR" sz="1800" dirty="0"/>
              <a:t>) no fundo do documento</a:t>
            </a:r>
            <a:r>
              <a:rPr lang="pt-BR" sz="1800" dirty="0" smtClean="0"/>
              <a:t>.</a:t>
            </a:r>
          </a:p>
          <a:p>
            <a:pPr marL="914400" lvl="2" indent="0" algn="just">
              <a:buNone/>
            </a:pPr>
            <a:endParaRPr lang="pt-BR" sz="1800" dirty="0"/>
          </a:p>
          <a:p>
            <a:pPr marL="457200" lvl="1" indent="0" algn="just">
              <a:buNone/>
            </a:pPr>
            <a:r>
              <a:rPr lang="pt-BR" dirty="0"/>
              <a:t> </a:t>
            </a:r>
            <a:r>
              <a:rPr lang="pt-BR" dirty="0" err="1"/>
              <a:t>bgcolor</a:t>
            </a:r>
            <a:r>
              <a:rPr lang="pt-BR" dirty="0"/>
              <a:t>="#</a:t>
            </a:r>
            <a:r>
              <a:rPr lang="pt-BR" dirty="0" err="1" smtClean="0"/>
              <a:t>rrggbb</a:t>
            </a:r>
            <a:r>
              <a:rPr lang="pt-BR" dirty="0" smtClean="0"/>
              <a:t>“</a:t>
            </a:r>
          </a:p>
          <a:p>
            <a:pPr marL="914400" lvl="2" indent="0" algn="just">
              <a:buNone/>
            </a:pPr>
            <a:r>
              <a:rPr lang="pt-BR" sz="1800" dirty="0" smtClean="0"/>
              <a:t> </a:t>
            </a:r>
            <a:r>
              <a:rPr lang="pt-BR" sz="1800" dirty="0"/>
              <a:t>Define uma cor de fundo para o documento </a:t>
            </a:r>
            <a:r>
              <a:rPr lang="pt-BR" sz="1800" dirty="0" err="1"/>
              <a:t>html</a:t>
            </a:r>
            <a:r>
              <a:rPr lang="pt-BR" sz="1800" dirty="0"/>
              <a:t>, com o nome em inglês ou codificada em hexadecimal no formato ”</a:t>
            </a:r>
            <a:r>
              <a:rPr lang="pt-BR" sz="1800" dirty="0" err="1"/>
              <a:t>rrggbb</a:t>
            </a:r>
            <a:r>
              <a:rPr lang="pt-BR" sz="1800" dirty="0"/>
              <a:t>”. É possível definir até 16 milhões de cores, onde "#FFFFFF" indica o branco e o "#000000" indica o preto</a:t>
            </a:r>
            <a:r>
              <a:rPr lang="pt-BR" sz="1800" dirty="0" smtClean="0"/>
              <a:t>.</a:t>
            </a:r>
            <a:endParaRPr lang="pt-BR" dirty="0"/>
          </a:p>
          <a:p>
            <a:pPr marL="457200" lvl="1" indent="0" algn="just">
              <a:buNone/>
            </a:pPr>
            <a:endParaRPr lang="pt-BR" dirty="0" smtClean="0"/>
          </a:p>
          <a:p>
            <a:pPr marL="457200" lvl="1" indent="0" algn="just">
              <a:buNone/>
            </a:pPr>
            <a:r>
              <a:rPr lang="pt-BR" dirty="0">
                <a:hlinkClick r:id="rId2"/>
              </a:rPr>
              <a:t>html-color-codes.info/</a:t>
            </a:r>
            <a:r>
              <a:rPr lang="pt-BR" dirty="0" err="1">
                <a:hlinkClick r:id="rId2"/>
              </a:rPr>
              <a:t>Codigos</a:t>
            </a:r>
            <a:r>
              <a:rPr lang="pt-BR" dirty="0">
                <a:hlinkClick r:id="rId2"/>
              </a:rPr>
              <a:t>-de-Cores-HTML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5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body</a:t>
            </a:r>
            <a:r>
              <a:rPr lang="pt-BR" dirty="0" smtClean="0"/>
              <a:t>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600" b="1" dirty="0"/>
              <a:t>(Cont.) Lista de atributos:</a:t>
            </a:r>
            <a:endParaRPr lang="pt-BR" sz="2800" b="1" dirty="0"/>
          </a:p>
          <a:p>
            <a:pPr marL="457200" lvl="1" indent="0">
              <a:buNone/>
            </a:pPr>
            <a:r>
              <a:rPr lang="pt-BR" sz="2600" dirty="0"/>
              <a:t> </a:t>
            </a:r>
            <a:r>
              <a:rPr lang="pt-BR" sz="2600" b="1" dirty="0" err="1"/>
              <a:t>text</a:t>
            </a:r>
            <a:r>
              <a:rPr lang="pt-BR" sz="2600" b="1" dirty="0"/>
              <a:t>="#cor de texto"</a:t>
            </a:r>
          </a:p>
          <a:p>
            <a:pPr marL="914400" lvl="2" indent="0">
              <a:buNone/>
            </a:pPr>
            <a:r>
              <a:rPr lang="pt-BR" sz="2600" dirty="0"/>
              <a:t> </a:t>
            </a:r>
            <a:r>
              <a:rPr lang="pt-BR" sz="2200" dirty="0"/>
              <a:t>Associa uma cor ao texto padrão da página. </a:t>
            </a:r>
          </a:p>
          <a:p>
            <a:pPr marL="457200" lvl="1" indent="0">
              <a:buNone/>
            </a:pPr>
            <a:r>
              <a:rPr lang="pt-BR" sz="2600" b="1" dirty="0"/>
              <a:t> link="#cor de link"</a:t>
            </a:r>
          </a:p>
          <a:p>
            <a:pPr marL="914400" lvl="2" indent="0">
              <a:buNone/>
            </a:pPr>
            <a:r>
              <a:rPr lang="pt-BR" sz="2600" dirty="0"/>
              <a:t> </a:t>
            </a:r>
            <a:r>
              <a:rPr lang="pt-BR" sz="2200" dirty="0"/>
              <a:t>Associa uma cor a um link de texto ou à moldura de um link de imagem. </a:t>
            </a:r>
          </a:p>
          <a:p>
            <a:pPr marL="457200" lvl="1" indent="0">
              <a:buNone/>
            </a:pPr>
            <a:r>
              <a:rPr lang="pt-BR" sz="2600" b="1" dirty="0"/>
              <a:t> </a:t>
            </a:r>
            <a:r>
              <a:rPr lang="pt-BR" sz="2600" b="1" dirty="0" err="1"/>
              <a:t>vlink</a:t>
            </a:r>
            <a:r>
              <a:rPr lang="pt-BR" sz="2600" b="1" dirty="0"/>
              <a:t>="#cor de link depois"</a:t>
            </a:r>
          </a:p>
          <a:p>
            <a:pPr marL="914400" lvl="2" indent="0">
              <a:buNone/>
            </a:pPr>
            <a:r>
              <a:rPr lang="pt-BR" sz="2200" dirty="0"/>
              <a:t>Associa uma cor a um link após ter sido acessado.</a:t>
            </a:r>
          </a:p>
          <a:p>
            <a:pPr marL="457200" lvl="1" indent="0">
              <a:buNone/>
            </a:pPr>
            <a:r>
              <a:rPr lang="pt-BR" sz="2600" b="1" dirty="0"/>
              <a:t> </a:t>
            </a:r>
            <a:r>
              <a:rPr lang="pt-BR" sz="2600" b="1" dirty="0" err="1"/>
              <a:t>alink</a:t>
            </a:r>
            <a:r>
              <a:rPr lang="pt-BR" sz="2600" b="1" dirty="0"/>
              <a:t>="#cor de link durante"</a:t>
            </a:r>
          </a:p>
          <a:p>
            <a:pPr marL="914400" lvl="2" indent="0">
              <a:buNone/>
            </a:pPr>
            <a:r>
              <a:rPr lang="pt-BR" sz="2200" dirty="0"/>
              <a:t> Associa uma cor a um link enquanto o usuário não largar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5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cores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9562" y="3724993"/>
            <a:ext cx="673211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812" y="5263281"/>
            <a:ext cx="6635750" cy="114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2662" y="2194644"/>
            <a:ext cx="5251093" cy="129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86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parágrafo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b="1" dirty="0"/>
              <a:t>Comando &lt;p&gt; ... &lt;/p&gt;</a:t>
            </a:r>
          </a:p>
          <a:p>
            <a:pPr marL="457200" lvl="1" indent="0">
              <a:buNone/>
            </a:pP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 smtClean="0"/>
              <a:t>Usado </a:t>
            </a:r>
            <a:r>
              <a:rPr lang="pt-BR" dirty="0"/>
              <a:t>para editar parágrafos, gerando um espaçamento entre eles. Aceita o parâmetro</a:t>
            </a:r>
          </a:p>
          <a:p>
            <a:pPr marL="914400" lvl="2" indent="0">
              <a:buNone/>
            </a:pPr>
            <a:r>
              <a:rPr lang="pt-BR" sz="2200" dirty="0"/>
              <a:t> </a:t>
            </a:r>
            <a:r>
              <a:rPr lang="pt-BR" sz="2200" dirty="0" err="1"/>
              <a:t>align</a:t>
            </a:r>
            <a:r>
              <a:rPr lang="pt-BR" sz="2200" dirty="0"/>
              <a:t>="método de alinhamento“</a:t>
            </a:r>
          </a:p>
          <a:p>
            <a:pPr marL="914400" lvl="2" indent="0">
              <a:buNone/>
            </a:pPr>
            <a:endParaRPr lang="pt-BR" sz="2200" dirty="0"/>
          </a:p>
          <a:p>
            <a:pPr lvl="1"/>
            <a:r>
              <a:rPr lang="pt-BR" dirty="0"/>
              <a:t> Sintaxe:</a:t>
            </a:r>
          </a:p>
          <a:p>
            <a:pPr marL="914400" lvl="2" indent="0">
              <a:buNone/>
            </a:pPr>
            <a:r>
              <a:rPr lang="pt-BR" sz="2200" dirty="0"/>
              <a:t> &lt;p </a:t>
            </a:r>
            <a:r>
              <a:rPr lang="pt-BR" sz="2200" dirty="0" err="1"/>
              <a:t>align</a:t>
            </a:r>
            <a:r>
              <a:rPr lang="pt-BR" sz="2200" dirty="0"/>
              <a:t>="método de alinhamento" </a:t>
            </a:r>
            <a:r>
              <a:rPr lang="pt-BR" sz="2200" dirty="0" err="1"/>
              <a:t>title</a:t>
            </a:r>
            <a:r>
              <a:rPr lang="pt-BR" sz="2200" dirty="0"/>
              <a:t>= “mensagem”&gt; Aqui vai o texto do parágrafo &lt;/p</a:t>
            </a:r>
            <a:r>
              <a:rPr lang="pt-BR" sz="2200" dirty="0" smtClean="0"/>
              <a:t>&gt;</a:t>
            </a:r>
          </a:p>
          <a:p>
            <a:pPr marL="914400" lvl="2" indent="0">
              <a:buNone/>
            </a:pPr>
            <a:endParaRPr lang="pt-BR" sz="2200" dirty="0"/>
          </a:p>
          <a:p>
            <a:pPr marL="914400" lvl="2" indent="0">
              <a:buNone/>
            </a:pPr>
            <a:r>
              <a:rPr lang="pt-BR" sz="2200" dirty="0" err="1"/>
              <a:t>Title</a:t>
            </a:r>
            <a:r>
              <a:rPr lang="pt-BR" sz="2200" dirty="0"/>
              <a:t> é um atributo usado para mostrar uma mensagem quando passamos o mouse sobre o texto do parágrafo.</a:t>
            </a:r>
          </a:p>
          <a:p>
            <a:pPr marL="914400" lvl="2" indent="0">
              <a:buNone/>
            </a:pPr>
            <a:r>
              <a:rPr lang="pt-BR" sz="2200" dirty="0"/>
              <a:t> </a:t>
            </a:r>
            <a:r>
              <a:rPr lang="pt-BR" sz="2200" dirty="0" err="1"/>
              <a:t>align</a:t>
            </a:r>
            <a:r>
              <a:rPr lang="pt-BR" sz="2200" dirty="0"/>
              <a:t> é um atributo que pode ser igual a:</a:t>
            </a:r>
          </a:p>
          <a:p>
            <a:pPr marL="1371600" lvl="3" indent="0">
              <a:buNone/>
            </a:pPr>
            <a:r>
              <a:rPr lang="pt-BR" dirty="0"/>
              <a:t> "</a:t>
            </a:r>
            <a:r>
              <a:rPr lang="pt-BR" dirty="0" err="1"/>
              <a:t>left</a:t>
            </a:r>
            <a:r>
              <a:rPr lang="pt-BR" dirty="0"/>
              <a:t>" ( `a esquerda), "</a:t>
            </a:r>
            <a:r>
              <a:rPr lang="pt-BR" dirty="0" err="1"/>
              <a:t>right</a:t>
            </a:r>
            <a:r>
              <a:rPr lang="pt-BR" dirty="0"/>
              <a:t>" ( à direita),</a:t>
            </a:r>
          </a:p>
          <a:p>
            <a:pPr marL="1371600" lvl="3" indent="0">
              <a:buNone/>
            </a:pPr>
            <a:r>
              <a:rPr lang="pt-BR" dirty="0"/>
              <a:t> "center" (centralizado) e "</a:t>
            </a:r>
            <a:r>
              <a:rPr lang="pt-BR" dirty="0" err="1"/>
              <a:t>justify</a:t>
            </a:r>
            <a:r>
              <a:rPr lang="pt-BR" dirty="0"/>
              <a:t>" (justificado)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4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parágrafo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2800" b="1" dirty="0" smtClean="0"/>
              <a:t>Comando &lt;p&gt; ... &lt;/p&gt;</a:t>
            </a:r>
          </a:p>
          <a:p>
            <a:pPr marL="0" indent="0">
              <a:buNone/>
            </a:pPr>
            <a:endParaRPr lang="pt-BR" sz="2800" b="1" dirty="0" smtClean="0"/>
          </a:p>
          <a:p>
            <a:pPr marL="0" indent="0">
              <a:buNone/>
            </a:pPr>
            <a:r>
              <a:rPr lang="pt-BR" sz="2400" dirty="0" smtClean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primeira página Web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 </a:t>
            </a:r>
            <a:r>
              <a:rPr lang="pt-BR" sz="2400" dirty="0" err="1"/>
              <a:t>bgcolor</a:t>
            </a:r>
            <a:r>
              <a:rPr lang="pt-BR" sz="2400" dirty="0"/>
              <a:t>="#</a:t>
            </a:r>
            <a:r>
              <a:rPr lang="pt-BR" sz="2400" dirty="0" err="1"/>
              <a:t>ffcccc</a:t>
            </a:r>
            <a:r>
              <a:rPr lang="pt-BR" sz="2400" dirty="0"/>
              <a:t>"&gt;</a:t>
            </a:r>
          </a:p>
          <a:p>
            <a:pPr marL="914400" lvl="2" indent="0">
              <a:buNone/>
            </a:pPr>
            <a:r>
              <a:rPr lang="pt-BR" sz="2400" b="1" dirty="0"/>
              <a:t>&lt;p</a:t>
            </a:r>
            <a:r>
              <a:rPr lang="pt-BR" sz="2400" dirty="0"/>
              <a:t> </a:t>
            </a:r>
            <a:r>
              <a:rPr lang="pt-BR" sz="2400" dirty="0" err="1"/>
              <a:t>align</a:t>
            </a:r>
            <a:r>
              <a:rPr lang="pt-BR" sz="2400" dirty="0"/>
              <a:t>="center"&gt; Este é um parágrafo centralizado</a:t>
            </a:r>
          </a:p>
          <a:p>
            <a:pPr marL="914400" lvl="2" indent="0">
              <a:buNone/>
            </a:pPr>
            <a:r>
              <a:rPr lang="pt-BR" sz="2400" dirty="0"/>
              <a:t>... Este é um parágrafo centralizado ... </a:t>
            </a:r>
            <a:r>
              <a:rPr lang="pt-BR" sz="2400" b="1" dirty="0"/>
              <a:t>&lt;/p&gt;</a:t>
            </a:r>
          </a:p>
          <a:p>
            <a:pPr marL="914400" lvl="2" indent="0">
              <a:buNone/>
            </a:pPr>
            <a:r>
              <a:rPr lang="pt-BR" sz="2400" b="1" dirty="0"/>
              <a:t>&lt;p</a:t>
            </a:r>
            <a:r>
              <a:rPr lang="pt-BR" sz="2400" dirty="0"/>
              <a:t> </a:t>
            </a:r>
            <a:r>
              <a:rPr lang="pt-BR" sz="2400" dirty="0" err="1"/>
              <a:t>align</a:t>
            </a:r>
            <a:r>
              <a:rPr lang="pt-BR" sz="2400" dirty="0"/>
              <a:t>="</a:t>
            </a:r>
            <a:r>
              <a:rPr lang="pt-BR" sz="2400" dirty="0" err="1"/>
              <a:t>right</a:t>
            </a:r>
            <a:r>
              <a:rPr lang="pt-BR" sz="2400" dirty="0"/>
              <a:t>"&gt; Parágrafo alinhado à direita...</a:t>
            </a:r>
          </a:p>
          <a:p>
            <a:pPr marL="914400" lvl="2" indent="0">
              <a:buNone/>
            </a:pPr>
            <a:r>
              <a:rPr lang="pt-BR" sz="2400" dirty="0"/>
              <a:t>Parágrafo alinhado à direita... Parágrafo ... </a:t>
            </a:r>
            <a:r>
              <a:rPr lang="pt-BR" sz="2400" b="1" dirty="0"/>
              <a:t>&lt;/p&gt;</a:t>
            </a:r>
          </a:p>
          <a:p>
            <a:pPr marL="914400" lvl="2" indent="0">
              <a:buNone/>
            </a:pPr>
            <a:r>
              <a:rPr lang="pt-BR" sz="2400" b="1" dirty="0"/>
              <a:t>&lt;p&gt;</a:t>
            </a:r>
            <a:r>
              <a:rPr lang="pt-BR" sz="2400" dirty="0"/>
              <a:t> É usado para parágrafos </a:t>
            </a:r>
            <a:r>
              <a:rPr lang="pt-BR" sz="2400" b="1" dirty="0"/>
              <a:t>&lt;/p&gt;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7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font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2800" b="1" dirty="0"/>
              <a:t>Comando &lt;</a:t>
            </a:r>
            <a:r>
              <a:rPr lang="pt-BR" sz="2800" b="1" dirty="0" err="1"/>
              <a:t>font</a:t>
            </a:r>
            <a:r>
              <a:rPr lang="pt-BR" sz="2800" b="1" dirty="0"/>
              <a:t>&gt; ... &lt;/</a:t>
            </a:r>
            <a:r>
              <a:rPr lang="pt-BR" sz="2800" b="1" dirty="0" err="1"/>
              <a:t>font</a:t>
            </a:r>
            <a:r>
              <a:rPr lang="pt-BR" sz="2800" b="1" dirty="0"/>
              <a:t>&gt;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Usado </a:t>
            </a:r>
            <a:r>
              <a:rPr lang="pt-BR" dirty="0"/>
              <a:t>para formatar a cor, tamanho e ou o tipo de letra do texto passado como argumento.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 Sintaxe:</a:t>
            </a:r>
          </a:p>
          <a:p>
            <a:pPr marL="914400" lvl="2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font</a:t>
            </a:r>
            <a:r>
              <a:rPr lang="pt-BR" sz="2200" dirty="0"/>
              <a:t> color="cor" </a:t>
            </a:r>
            <a:r>
              <a:rPr lang="pt-BR" sz="2200" dirty="0" err="1"/>
              <a:t>size</a:t>
            </a:r>
            <a:r>
              <a:rPr lang="pt-BR" sz="2200" dirty="0"/>
              <a:t>="tamanho" face="tipo" &gt; O</a:t>
            </a:r>
          </a:p>
          <a:p>
            <a:pPr marL="914400" lvl="2" indent="0" algn="just">
              <a:buNone/>
            </a:pPr>
            <a:r>
              <a:rPr lang="pt-BR" sz="2200" dirty="0"/>
              <a:t>texto vai aqui &lt;/</a:t>
            </a:r>
            <a:r>
              <a:rPr lang="pt-BR" sz="2200" dirty="0" err="1"/>
              <a:t>font</a:t>
            </a:r>
            <a:r>
              <a:rPr lang="pt-BR" sz="2200" dirty="0" smtClean="0"/>
              <a:t>&gt;</a:t>
            </a:r>
          </a:p>
          <a:p>
            <a:pPr marL="914400" lvl="2" indent="0" algn="just">
              <a:buNone/>
            </a:pPr>
            <a:endParaRPr lang="pt-BR" sz="2200" dirty="0"/>
          </a:p>
          <a:p>
            <a:pPr marL="914400" lvl="2" indent="0">
              <a:buNone/>
            </a:pPr>
            <a:r>
              <a:rPr lang="pt-BR" sz="2200" dirty="0"/>
              <a:t> </a:t>
            </a:r>
            <a:r>
              <a:rPr lang="pt-BR" dirty="0"/>
              <a:t>A cor deve ser escrita em inglês ou em código RGB</a:t>
            </a:r>
          </a:p>
          <a:p>
            <a:pPr marL="914400" lvl="2" indent="0">
              <a:buNone/>
            </a:pPr>
            <a:r>
              <a:rPr lang="pt-BR" dirty="0"/>
              <a:t> O tamanho da letra vai de 1(menor) a 7(maior), ou</a:t>
            </a:r>
          </a:p>
          <a:p>
            <a:pPr marL="914400" lvl="2" indent="0">
              <a:buNone/>
            </a:pPr>
            <a:r>
              <a:rPr lang="pt-BR" dirty="0"/>
              <a:t> 12pt, 16pt</a:t>
            </a:r>
            <a:r>
              <a:rPr lang="pt-BR" dirty="0" smtClean="0"/>
              <a:t>...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es-ES" dirty="0"/>
              <a:t> Ex.: de tipos de letra: </a:t>
            </a:r>
            <a:r>
              <a:rPr lang="es-ES" dirty="0" err="1"/>
              <a:t>arial</a:t>
            </a:r>
            <a:r>
              <a:rPr lang="es-ES" dirty="0"/>
              <a:t>, times, </a:t>
            </a:r>
            <a:r>
              <a:rPr lang="es-ES" dirty="0" err="1"/>
              <a:t>verdana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 &lt;b&gt;texto &lt;/b&gt; - texto </a:t>
            </a:r>
            <a:r>
              <a:rPr lang="es-ES" dirty="0" err="1"/>
              <a:t>em</a:t>
            </a:r>
            <a:r>
              <a:rPr lang="es-ES" dirty="0"/>
              <a:t> negrito</a:t>
            </a:r>
          </a:p>
          <a:p>
            <a:pPr marL="914400" lvl="2" indent="0">
              <a:buNone/>
            </a:pPr>
            <a:r>
              <a:rPr lang="es-ES" dirty="0"/>
              <a:t> &lt;i&gt; texto &lt;/i&gt;  - texto </a:t>
            </a:r>
            <a:r>
              <a:rPr lang="es-ES" dirty="0" err="1"/>
              <a:t>em</a:t>
            </a:r>
            <a:r>
              <a:rPr lang="es-ES" dirty="0"/>
              <a:t> itálico</a:t>
            </a:r>
          </a:p>
          <a:p>
            <a:pPr marL="914400" lvl="2" indent="0">
              <a:buNone/>
            </a:pPr>
            <a:r>
              <a:rPr lang="es-ES" dirty="0"/>
              <a:t> &lt;u&gt; texto &lt;/u&gt; - texto </a:t>
            </a:r>
            <a:r>
              <a:rPr lang="es-ES" dirty="0" err="1"/>
              <a:t>sublinhado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pt-BR" dirty="0"/>
          </a:p>
          <a:p>
            <a:r>
              <a:rPr lang="pt-BR" dirty="0" smtClean="0"/>
              <a:t>Apresentar </a:t>
            </a:r>
            <a:r>
              <a:rPr lang="pt-BR" dirty="0"/>
              <a:t>a linguagem HTML como marcação de conteúdo de página web. </a:t>
            </a:r>
          </a:p>
          <a:p>
            <a:r>
              <a:rPr lang="pt-BR" dirty="0" smtClean="0"/>
              <a:t>Destacar </a:t>
            </a:r>
            <a:r>
              <a:rPr lang="pt-BR" dirty="0"/>
              <a:t>as principais </a:t>
            </a:r>
            <a:r>
              <a:rPr lang="pt-BR" i="1" dirty="0" err="1"/>
              <a:t>tags</a:t>
            </a:r>
            <a:r>
              <a:rPr lang="pt-BR" i="1" dirty="0"/>
              <a:t> </a:t>
            </a:r>
            <a:r>
              <a:rPr lang="pt-BR" dirty="0"/>
              <a:t>HTML e os seus respectivos parâmetros com foco no conteúdo e não na aparência. 	</a:t>
            </a:r>
          </a:p>
          <a:p>
            <a:r>
              <a:rPr lang="pt-BR" dirty="0"/>
              <a:t>	</a:t>
            </a:r>
          </a:p>
          <a:p>
            <a:endParaRPr lang="pt-BR" dirty="0" smtClean="0"/>
          </a:p>
          <a:p>
            <a:r>
              <a:rPr lang="pt-BR" dirty="0" smtClean="0"/>
              <a:t>Recursos</a:t>
            </a:r>
          </a:p>
          <a:p>
            <a:pPr lvl="1"/>
            <a:r>
              <a:rPr lang="pt-BR" dirty="0"/>
              <a:t>Principais comandos de HTML: MILETTO, Manara, E., BERTAGNOLLI, Castro, S. D. Desenvolvimento de Software II: Introdução ao Desenvolvimento Web com HTML, CSS, </a:t>
            </a:r>
            <a:r>
              <a:rPr lang="pt-BR" dirty="0" err="1"/>
              <a:t>JavaScript</a:t>
            </a:r>
            <a:r>
              <a:rPr lang="pt-BR" dirty="0"/>
              <a:t> e PHP, 1st edição, 2014. Cap. 4. Pg. 71-79. </a:t>
            </a:r>
          </a:p>
          <a:p>
            <a:pPr lvl="1"/>
            <a:r>
              <a:rPr lang="pt-BR" dirty="0"/>
              <a:t>Utilização do minicurso de HTML5 da W3Schools para complementação do conteúdo abordado em sala de aula. Disponível em: https://www.w3schools.com/html/ 	</a:t>
            </a:r>
          </a:p>
          <a:p>
            <a:pPr lvl="1"/>
            <a:r>
              <a:rPr lang="pt-BR" dirty="0" smtClean="0"/>
              <a:t>Curso de Web: </a:t>
            </a:r>
            <a:r>
              <a:rPr lang="pt-BR" dirty="0" smtClean="0">
                <a:hlinkClick r:id="rId2"/>
              </a:rPr>
              <a:t>cursoemvideo.com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38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font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800" b="1" dirty="0"/>
              <a:t>Comando &lt;</a:t>
            </a:r>
            <a:r>
              <a:rPr lang="pt-BR" sz="2800" b="1" dirty="0" err="1"/>
              <a:t>font</a:t>
            </a:r>
            <a:r>
              <a:rPr lang="pt-BR" sz="2800" b="1" dirty="0"/>
              <a:t>&gt; ... &lt;/</a:t>
            </a:r>
            <a:r>
              <a:rPr lang="pt-BR" sz="2800" b="1" dirty="0" err="1"/>
              <a:t>font</a:t>
            </a:r>
            <a:r>
              <a:rPr lang="pt-BR" sz="2800" b="1" dirty="0"/>
              <a:t>&gt;</a:t>
            </a:r>
          </a:p>
          <a:p>
            <a:endParaRPr lang="pt-BR" sz="2800" dirty="0"/>
          </a:p>
          <a:p>
            <a:pPr marL="457200" lvl="1" indent="0">
              <a:buNone/>
            </a:pPr>
            <a:r>
              <a:rPr lang="pt-BR" sz="2400" dirty="0" smtClean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primeira página Web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en-US" sz="2400" dirty="0"/>
              <a:t>&lt;font color="brown" size="18pt" face="courier“&gt;</a:t>
            </a:r>
            <a:r>
              <a:rPr lang="pt-BR" sz="2400" dirty="0"/>
              <a:t>O texto vai aqui...&lt;/</a:t>
            </a:r>
            <a:r>
              <a:rPr lang="pt-BR" sz="2400" dirty="0" err="1"/>
              <a:t>font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617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3200" b="1" dirty="0"/>
              <a:t>Criando uma lista ordenada &lt;</a:t>
            </a:r>
            <a:r>
              <a:rPr lang="pt-BR" sz="3200" b="1" dirty="0" err="1"/>
              <a:t>ol</a:t>
            </a:r>
            <a:r>
              <a:rPr lang="pt-BR" sz="3200" b="1" dirty="0"/>
              <a:t>&gt; ... &lt;/</a:t>
            </a:r>
            <a:r>
              <a:rPr lang="pt-BR" sz="3200" b="1" dirty="0" err="1"/>
              <a:t>ol</a:t>
            </a:r>
            <a:r>
              <a:rPr lang="pt-BR" sz="3200" b="1" dirty="0" smtClean="0"/>
              <a:t>&gt;</a:t>
            </a:r>
          </a:p>
          <a:p>
            <a:endParaRPr lang="pt-BR" sz="2600" b="1" dirty="0"/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</a:t>
            </a:r>
            <a:r>
              <a:rPr lang="pt-BR" sz="2400" dirty="0" err="1"/>
              <a:t>PáginaWeb</a:t>
            </a:r>
            <a:r>
              <a:rPr lang="pt-BR" sz="2400" dirty="0"/>
              <a:t>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pt-BR" sz="2400" dirty="0"/>
              <a:t>Minha Lista Ordenada:</a:t>
            </a:r>
          </a:p>
          <a:p>
            <a:pPr marL="1371600" lvl="3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ol</a:t>
            </a:r>
            <a:r>
              <a:rPr lang="pt-BR" sz="2400" dirty="0"/>
              <a:t>&gt;</a:t>
            </a:r>
          </a:p>
          <a:p>
            <a:pPr marL="1371600" lvl="3" indent="0">
              <a:buNone/>
            </a:pPr>
            <a:r>
              <a:rPr lang="pt-BR" sz="2400" dirty="0"/>
              <a:t>&lt;li&gt; Primeiro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&lt;li&gt; Segundo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&lt;li&gt; Terceiro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&lt;li&gt; Quarto </a:t>
            </a:r>
            <a:r>
              <a:rPr lang="pt-BR" sz="2400" dirty="0" err="1"/>
              <a:t>ítem</a:t>
            </a:r>
            <a:endParaRPr lang="pt-BR" sz="2400" dirty="0"/>
          </a:p>
          <a:p>
            <a:pPr marL="1371600" lvl="3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ol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listas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2900" b="1" dirty="0"/>
              <a:t>Lista Não ordenada &lt;</a:t>
            </a:r>
            <a:r>
              <a:rPr lang="pt-BR" sz="2900" b="1" dirty="0" err="1"/>
              <a:t>ul</a:t>
            </a:r>
            <a:r>
              <a:rPr lang="pt-BR" sz="2900" b="1" dirty="0"/>
              <a:t>&gt; ... &lt;/</a:t>
            </a:r>
            <a:r>
              <a:rPr lang="pt-BR" sz="2900" b="1" dirty="0" err="1"/>
              <a:t>ul</a:t>
            </a:r>
            <a:r>
              <a:rPr lang="pt-BR" sz="2900" b="1" dirty="0" smtClean="0"/>
              <a:t>&gt;</a:t>
            </a:r>
          </a:p>
          <a:p>
            <a:pPr marL="0" indent="0">
              <a:buNone/>
            </a:pPr>
            <a:endParaRPr lang="pt-BR" sz="2900" b="1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</a:t>
            </a:r>
            <a:r>
              <a:rPr lang="pt-BR" sz="2400" dirty="0" err="1"/>
              <a:t>PáginaWeb</a:t>
            </a:r>
            <a:r>
              <a:rPr lang="pt-BR" sz="2400" dirty="0"/>
              <a:t>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Minha Lista Não Ordenada:</a:t>
            </a:r>
          </a:p>
          <a:p>
            <a:pPr marL="914400" lvl="2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ul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/>
              <a:t>&lt;li&gt; Primeiro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&lt;li&gt; Segundo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&lt;li&gt; Terceiro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&lt;li&gt; Quarto </a:t>
            </a:r>
            <a:r>
              <a:rPr lang="pt-BR" sz="2400" dirty="0" err="1"/>
              <a:t>ítem</a:t>
            </a:r>
            <a:endParaRPr lang="pt-BR" sz="2400" dirty="0"/>
          </a:p>
          <a:p>
            <a:pPr marL="914400" lvl="2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ul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1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imagem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b="1" dirty="0"/>
              <a:t>Comando &lt;</a:t>
            </a:r>
            <a:r>
              <a:rPr lang="pt-BR" sz="2400" b="1" dirty="0" err="1"/>
              <a:t>img</a:t>
            </a:r>
            <a:r>
              <a:rPr lang="pt-BR" sz="2400" b="1" dirty="0" smtClean="0"/>
              <a:t>&gt;</a:t>
            </a:r>
          </a:p>
          <a:p>
            <a:pPr marL="0" indent="0">
              <a:buNone/>
            </a:pPr>
            <a:endParaRPr lang="pt-BR" sz="2400" b="1" dirty="0"/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Comando </a:t>
            </a:r>
            <a:r>
              <a:rPr lang="pt-BR" dirty="0"/>
              <a:t>usado para inserir imagens no documento </a:t>
            </a:r>
            <a:r>
              <a:rPr lang="pt-BR" dirty="0" err="1"/>
              <a:t>html</a:t>
            </a:r>
            <a:endParaRPr lang="pt-BR" dirty="0"/>
          </a:p>
          <a:p>
            <a:pPr lvl="1">
              <a:buFont typeface="Wingdings" pitchFamily="2" charset="2"/>
              <a:buChar char="§"/>
            </a:pPr>
            <a:r>
              <a:rPr lang="pt-BR" dirty="0"/>
              <a:t>O atributo </a:t>
            </a:r>
            <a:r>
              <a:rPr lang="pt-BR" dirty="0" err="1"/>
              <a:t>src</a:t>
            </a:r>
            <a:r>
              <a:rPr lang="pt-BR" dirty="0"/>
              <a:t> possibilita indicar o arquivo que contem a imagem a ser apresentada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/>
              <a:t>Atributos </a:t>
            </a:r>
            <a:r>
              <a:rPr lang="pt-BR" dirty="0" err="1"/>
              <a:t>width</a:t>
            </a:r>
            <a:r>
              <a:rPr lang="pt-BR" dirty="0"/>
              <a:t> e </a:t>
            </a:r>
            <a:r>
              <a:rPr lang="pt-BR" dirty="0" err="1"/>
              <a:t>height</a:t>
            </a:r>
            <a:r>
              <a:rPr lang="pt-BR" dirty="0"/>
              <a:t> especificam a largura a altura (em pixels)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/>
              <a:t>O atributo </a:t>
            </a:r>
            <a:r>
              <a:rPr lang="pt-BR" dirty="0" err="1"/>
              <a:t>alt</a:t>
            </a:r>
            <a:r>
              <a:rPr lang="pt-BR" dirty="0"/>
              <a:t> possibilita inserir um texto alternativo para a imagem, quando esta não puder ser apresentada.</a:t>
            </a:r>
          </a:p>
          <a:p>
            <a:pPr lvl="1"/>
            <a:endParaRPr lang="pt-BR" dirty="0"/>
          </a:p>
          <a:p>
            <a:pPr lvl="1"/>
            <a:r>
              <a:rPr lang="pt-BR" sz="1800" b="1" dirty="0"/>
              <a:t>Sintaxe:</a:t>
            </a:r>
          </a:p>
          <a:p>
            <a:pPr lvl="2"/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="endereço imagem“ </a:t>
            </a:r>
            <a:r>
              <a:rPr lang="pt-BR" dirty="0" err="1"/>
              <a:t>width</a:t>
            </a:r>
            <a:r>
              <a:rPr lang="pt-BR" dirty="0"/>
              <a:t>="largura" </a:t>
            </a:r>
            <a:r>
              <a:rPr lang="pt-BR" dirty="0" err="1"/>
              <a:t>height</a:t>
            </a:r>
            <a:r>
              <a:rPr lang="pt-BR" dirty="0"/>
              <a:t>="altura“ </a:t>
            </a:r>
            <a:r>
              <a:rPr lang="pt-BR" dirty="0" err="1"/>
              <a:t>alt</a:t>
            </a:r>
            <a:r>
              <a:rPr lang="pt-BR" dirty="0"/>
              <a:t>="mensagem“ </a:t>
            </a:r>
            <a:r>
              <a:rPr lang="pt-BR" dirty="0" err="1"/>
              <a:t>align</a:t>
            </a:r>
            <a:r>
              <a:rPr lang="pt-BR" dirty="0"/>
              <a:t>="</a:t>
            </a:r>
            <a:r>
              <a:rPr lang="pt-BR" dirty="0" smtClean="0"/>
              <a:t>posição“</a:t>
            </a:r>
          </a:p>
          <a:p>
            <a:pPr lvl="2"/>
            <a:endParaRPr lang="pt-BR" dirty="0"/>
          </a:p>
          <a:p>
            <a:pPr lvl="2"/>
            <a:r>
              <a:rPr lang="pt-BR" dirty="0" err="1"/>
              <a:t>border</a:t>
            </a:r>
            <a:r>
              <a:rPr lang="pt-BR" dirty="0"/>
              <a:t>="tamanho" </a:t>
            </a:r>
            <a:r>
              <a:rPr lang="pt-BR" dirty="0" smtClean="0"/>
              <a:t>&gt;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 Ex. de posição: </a:t>
            </a:r>
            <a:r>
              <a:rPr lang="pt-BR" dirty="0" err="1"/>
              <a:t>left</a:t>
            </a:r>
            <a:r>
              <a:rPr lang="pt-BR" dirty="0"/>
              <a:t>, </a:t>
            </a:r>
            <a:r>
              <a:rPr lang="pt-BR" dirty="0" err="1"/>
              <a:t>right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4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imagem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b="1" dirty="0"/>
              <a:t>Exemplo 1</a:t>
            </a:r>
            <a:r>
              <a:rPr lang="pt-BR" sz="2400" b="1" dirty="0" smtClean="0"/>
              <a:t>: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 Minha primeira página Web 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 </a:t>
            </a:r>
            <a:r>
              <a:rPr lang="en-US" sz="2400" b="1" dirty="0" err="1"/>
              <a:t>src</a:t>
            </a:r>
            <a:r>
              <a:rPr lang="en-US" sz="2400" b="1" dirty="0"/>
              <a:t>=“Urso.gif" width="280" height="299“ </a:t>
            </a:r>
            <a:r>
              <a:rPr lang="pt-BR" sz="2400" b="1" dirty="0" err="1"/>
              <a:t>alt</a:t>
            </a:r>
            <a:r>
              <a:rPr lang="pt-BR" sz="2400" b="1" dirty="0"/>
              <a:t>="Olá Pessoal!!!"&gt;</a:t>
            </a:r>
          </a:p>
          <a:p>
            <a:pPr marL="457200" lvl="1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9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imagem – exemplo(2)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800" b="1" dirty="0"/>
              <a:t>Exemplo 2: alinhando imagem e texto com o atributo </a:t>
            </a:r>
            <a:r>
              <a:rPr lang="pt-BR" sz="2800" b="1" dirty="0" err="1" smtClean="0"/>
              <a:t>align</a:t>
            </a:r>
            <a:endParaRPr lang="pt-BR" sz="2800" b="1" dirty="0" smtClean="0"/>
          </a:p>
          <a:p>
            <a:endParaRPr lang="pt-BR" sz="2000" b="1" dirty="0"/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 Minha primeira página Web 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="internet.gif" width="168" height="178"</a:t>
            </a:r>
          </a:p>
          <a:p>
            <a:pPr marL="457200" lvl="1" indent="0">
              <a:buNone/>
            </a:pPr>
            <a:r>
              <a:rPr lang="pt-BR" dirty="0" err="1"/>
              <a:t>align</a:t>
            </a:r>
            <a:r>
              <a:rPr lang="pt-BR" dirty="0"/>
              <a:t>="</a:t>
            </a:r>
            <a:r>
              <a:rPr lang="pt-BR" dirty="0" err="1"/>
              <a:t>left</a:t>
            </a:r>
            <a:r>
              <a:rPr lang="pt-BR" dirty="0"/>
              <a:t>"&gt; Procure usar imagens do tipo GIF ou JPG em suas páginas web pois elas são de boa qualidade e são mais leves que outros tipos e portanto a página demora menos para ser exibida no navegador. Procure usar imagens do tipo GIF ou JPG em suas páginas web pois elas são de boa qualidade ...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4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imagem - </a:t>
            </a:r>
            <a:r>
              <a:rPr lang="pt-BR" dirty="0" err="1" smtClean="0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 err="1"/>
              <a:t>Image</a:t>
            </a:r>
            <a:r>
              <a:rPr lang="pt-BR" sz="2400" b="1" dirty="0"/>
              <a:t> </a:t>
            </a:r>
            <a:r>
              <a:rPr lang="pt-BR" sz="2400" b="1" dirty="0" err="1"/>
              <a:t>maps</a:t>
            </a:r>
            <a:r>
              <a:rPr lang="pt-BR" sz="2400" b="1" dirty="0"/>
              <a:t>: Imagens com áreas para clicar</a:t>
            </a:r>
          </a:p>
          <a:p>
            <a:endParaRPr lang="pt-BR" sz="3200" dirty="0"/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img</a:t>
            </a:r>
            <a:r>
              <a:rPr lang="pt-BR" sz="2000" dirty="0"/>
              <a:t> </a:t>
            </a:r>
            <a:r>
              <a:rPr lang="pt-BR" sz="2000" dirty="0" err="1"/>
              <a:t>src</a:t>
            </a:r>
            <a:r>
              <a:rPr lang="pt-BR" sz="2000" dirty="0"/>
              <a:t>="workplace.jpg" </a:t>
            </a:r>
            <a:r>
              <a:rPr lang="pt-BR" sz="2000" dirty="0" err="1"/>
              <a:t>alt</a:t>
            </a:r>
            <a:r>
              <a:rPr lang="pt-BR" sz="2000" dirty="0"/>
              <a:t>="</a:t>
            </a:r>
            <a:r>
              <a:rPr lang="pt-BR" sz="2000" dirty="0" err="1"/>
              <a:t>Workplace</a:t>
            </a:r>
            <a:r>
              <a:rPr lang="pt-BR" sz="2000" dirty="0"/>
              <a:t>" </a:t>
            </a:r>
            <a:r>
              <a:rPr lang="pt-BR" sz="2000" b="1" dirty="0" err="1"/>
              <a:t>usemap</a:t>
            </a:r>
            <a:r>
              <a:rPr lang="pt-BR" sz="2000" b="1" dirty="0"/>
              <a:t>="#</a:t>
            </a:r>
            <a:r>
              <a:rPr lang="pt-BR" sz="2000" b="1" dirty="0" err="1"/>
              <a:t>workmap</a:t>
            </a:r>
            <a:r>
              <a:rPr lang="pt-BR" sz="2000" b="1" dirty="0"/>
              <a:t>"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</a:t>
            </a:r>
            <a:r>
              <a:rPr lang="pt-BR" sz="2000" dirty="0" err="1"/>
              <a:t>map</a:t>
            </a:r>
            <a:r>
              <a:rPr lang="pt-BR" sz="2000" dirty="0"/>
              <a:t> 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workmap</a:t>
            </a:r>
            <a:r>
              <a:rPr lang="pt-BR" sz="2000" dirty="0"/>
              <a:t>"&gt;</a:t>
            </a:r>
            <a:br>
              <a:rPr lang="pt-BR" sz="2000" dirty="0"/>
            </a:br>
            <a:r>
              <a:rPr lang="pt-BR" sz="2000" dirty="0"/>
              <a:t>  &lt;</a:t>
            </a:r>
            <a:r>
              <a:rPr lang="pt-BR" sz="2000" dirty="0" err="1"/>
              <a:t>area</a:t>
            </a:r>
            <a:r>
              <a:rPr lang="pt-BR" sz="2000" dirty="0"/>
              <a:t> </a:t>
            </a:r>
            <a:r>
              <a:rPr lang="pt-BR" sz="2000" dirty="0" err="1"/>
              <a:t>shape</a:t>
            </a:r>
            <a:r>
              <a:rPr lang="pt-BR" sz="2000" dirty="0"/>
              <a:t>="</a:t>
            </a:r>
            <a:r>
              <a:rPr lang="pt-BR" sz="2000" dirty="0" err="1"/>
              <a:t>rect</a:t>
            </a:r>
            <a:r>
              <a:rPr lang="pt-BR" sz="2000" dirty="0"/>
              <a:t>" </a:t>
            </a:r>
            <a:r>
              <a:rPr lang="pt-BR" sz="2000" dirty="0" err="1"/>
              <a:t>coords</a:t>
            </a:r>
            <a:r>
              <a:rPr lang="pt-BR" sz="2000" dirty="0"/>
              <a:t>="34,44,270,350" </a:t>
            </a:r>
            <a:r>
              <a:rPr lang="pt-BR" sz="2000" dirty="0" err="1"/>
              <a:t>alt</a:t>
            </a:r>
            <a:r>
              <a:rPr lang="pt-BR" sz="2000" dirty="0"/>
              <a:t>="Computer" </a:t>
            </a:r>
            <a:r>
              <a:rPr lang="pt-BR" sz="2000" dirty="0" err="1"/>
              <a:t>href</a:t>
            </a:r>
            <a:r>
              <a:rPr lang="pt-BR" sz="2000" dirty="0"/>
              <a:t>="computer.htm"&gt;</a:t>
            </a:r>
            <a:br>
              <a:rPr lang="pt-BR" sz="2000" dirty="0"/>
            </a:br>
            <a:r>
              <a:rPr lang="pt-BR" sz="2000" dirty="0"/>
              <a:t>  &lt;</a:t>
            </a:r>
            <a:r>
              <a:rPr lang="pt-BR" sz="2000" dirty="0" err="1"/>
              <a:t>area</a:t>
            </a:r>
            <a:r>
              <a:rPr lang="pt-BR" sz="2000" dirty="0"/>
              <a:t> </a:t>
            </a:r>
            <a:r>
              <a:rPr lang="pt-BR" sz="2000" dirty="0" err="1"/>
              <a:t>shape</a:t>
            </a:r>
            <a:r>
              <a:rPr lang="pt-BR" sz="2000" dirty="0"/>
              <a:t>="</a:t>
            </a:r>
            <a:r>
              <a:rPr lang="pt-BR" sz="2000" dirty="0" err="1"/>
              <a:t>rect</a:t>
            </a:r>
            <a:r>
              <a:rPr lang="pt-BR" sz="2000" dirty="0"/>
              <a:t>" </a:t>
            </a:r>
            <a:r>
              <a:rPr lang="pt-BR" sz="2000" dirty="0" err="1"/>
              <a:t>coords</a:t>
            </a:r>
            <a:r>
              <a:rPr lang="pt-BR" sz="2000" dirty="0"/>
              <a:t>="290,172,333,250" </a:t>
            </a:r>
            <a:r>
              <a:rPr lang="pt-BR" sz="2000" dirty="0" err="1"/>
              <a:t>alt</a:t>
            </a:r>
            <a:r>
              <a:rPr lang="pt-BR" sz="2000" dirty="0"/>
              <a:t>="Phone" </a:t>
            </a:r>
            <a:r>
              <a:rPr lang="pt-BR" sz="2000" dirty="0" err="1"/>
              <a:t>href</a:t>
            </a:r>
            <a:r>
              <a:rPr lang="pt-BR" sz="2000" dirty="0"/>
              <a:t>="phone.htm"&gt;</a:t>
            </a:r>
            <a:br>
              <a:rPr lang="pt-BR" sz="2000" dirty="0"/>
            </a:br>
            <a:r>
              <a:rPr lang="pt-BR" sz="2000" dirty="0"/>
              <a:t>  &lt;</a:t>
            </a:r>
            <a:r>
              <a:rPr lang="pt-BR" sz="2000" dirty="0" err="1"/>
              <a:t>area</a:t>
            </a:r>
            <a:r>
              <a:rPr lang="pt-BR" sz="2000" dirty="0"/>
              <a:t> </a:t>
            </a:r>
            <a:r>
              <a:rPr lang="pt-BR" sz="2000" dirty="0" err="1"/>
              <a:t>shape</a:t>
            </a:r>
            <a:r>
              <a:rPr lang="pt-BR" sz="2000" dirty="0"/>
              <a:t>="</a:t>
            </a:r>
            <a:r>
              <a:rPr lang="pt-BR" sz="2000" dirty="0" err="1"/>
              <a:t>circle</a:t>
            </a:r>
            <a:r>
              <a:rPr lang="pt-BR" sz="2000" dirty="0"/>
              <a:t>" </a:t>
            </a:r>
            <a:r>
              <a:rPr lang="pt-BR" sz="2000" dirty="0" err="1"/>
              <a:t>coords</a:t>
            </a:r>
            <a:r>
              <a:rPr lang="pt-BR" sz="2000" dirty="0"/>
              <a:t>="337,300,44" </a:t>
            </a:r>
            <a:r>
              <a:rPr lang="pt-BR" sz="2000" dirty="0" err="1"/>
              <a:t>alt</a:t>
            </a:r>
            <a:r>
              <a:rPr lang="pt-BR" sz="2000" dirty="0"/>
              <a:t>="</a:t>
            </a:r>
            <a:r>
              <a:rPr lang="pt-BR" sz="2000" dirty="0" err="1"/>
              <a:t>Coffee</a:t>
            </a:r>
            <a:r>
              <a:rPr lang="pt-BR" sz="2000" dirty="0"/>
              <a:t>" </a:t>
            </a:r>
            <a:r>
              <a:rPr lang="pt-BR" sz="2000" dirty="0" err="1"/>
              <a:t>href</a:t>
            </a:r>
            <a:r>
              <a:rPr lang="pt-BR" sz="2000" dirty="0"/>
              <a:t>="coffee.htm"&gt;</a:t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/>
              <a:t>map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31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hr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800" b="1" dirty="0"/>
              <a:t>Comando &lt;</a:t>
            </a:r>
            <a:r>
              <a:rPr lang="pt-BR" sz="2800" b="1" dirty="0" err="1"/>
              <a:t>hr</a:t>
            </a:r>
            <a:r>
              <a:rPr lang="pt-BR" sz="2800" b="1" dirty="0"/>
              <a:t>&gt;</a:t>
            </a:r>
          </a:p>
          <a:p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Usado para inserir uma linha horizontal no documento </a:t>
            </a:r>
            <a:r>
              <a:rPr lang="pt-BR" sz="2400" dirty="0" err="1"/>
              <a:t>html</a:t>
            </a:r>
            <a:endParaRPr lang="pt-BR" sz="2400" dirty="0"/>
          </a:p>
          <a:p>
            <a:pPr>
              <a:buFont typeface="Wingdings" pitchFamily="2" charset="2"/>
              <a:buChar char="§"/>
            </a:pP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Seus atributos são:</a:t>
            </a:r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size</a:t>
            </a:r>
            <a:r>
              <a:rPr lang="pt-BR" sz="2400" dirty="0"/>
              <a:t>: define a espessura da linha</a:t>
            </a:r>
          </a:p>
          <a:p>
            <a:pPr lvl="1"/>
            <a:r>
              <a:rPr lang="pt-BR" sz="2400" dirty="0"/>
              <a:t> </a:t>
            </a:r>
            <a:r>
              <a:rPr lang="pt-BR" sz="2400" dirty="0" err="1"/>
              <a:t>width</a:t>
            </a:r>
            <a:r>
              <a:rPr lang="pt-BR" sz="2400" dirty="0"/>
              <a:t>: define o comprimento horizontal da linha</a:t>
            </a:r>
          </a:p>
          <a:p>
            <a:pPr lvl="1"/>
            <a:r>
              <a:rPr lang="pt-BR" sz="2400" dirty="0"/>
              <a:t> color: define a cor da linha (escrita em inglês)</a:t>
            </a:r>
          </a:p>
          <a:p>
            <a:pPr lvl="1"/>
            <a:r>
              <a:rPr lang="pt-BR" sz="2400" dirty="0"/>
              <a:t> Exemplo:</a:t>
            </a:r>
          </a:p>
          <a:p>
            <a:pPr lvl="2"/>
            <a:r>
              <a:rPr lang="en-US" sz="2400" dirty="0"/>
              <a:t> &lt;</a:t>
            </a:r>
            <a:r>
              <a:rPr lang="en-US" sz="2400" dirty="0" err="1"/>
              <a:t>hr</a:t>
            </a:r>
            <a:r>
              <a:rPr lang="en-US" sz="2400" dirty="0"/>
              <a:t> color=‘‘red’’ size=‘‘4’’ width=‘‘600’’&gt;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3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formatações diversas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b="1" dirty="0"/>
              <a:t>Negrito</a:t>
            </a:r>
            <a:r>
              <a:rPr lang="pt-BR" sz="1800" dirty="0"/>
              <a:t>: &lt;b&gt;   ex.:</a:t>
            </a:r>
            <a:r>
              <a:rPr lang="pt-BR" sz="2400" dirty="0"/>
              <a:t> </a:t>
            </a:r>
            <a:r>
              <a:rPr lang="en-US" sz="2000" dirty="0"/>
              <a:t>&lt;b&gt;Este é um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negrito</a:t>
            </a:r>
            <a:r>
              <a:rPr lang="en-US" sz="2000" dirty="0"/>
              <a:t>&lt;/b&gt;</a:t>
            </a:r>
          </a:p>
          <a:p>
            <a:pPr marL="0" indent="0">
              <a:buNone/>
            </a:pPr>
            <a:r>
              <a:rPr lang="pt-BR" sz="1800" b="1" dirty="0"/>
              <a:t>Itálico</a:t>
            </a:r>
            <a:r>
              <a:rPr lang="pt-BR" sz="1800" dirty="0"/>
              <a:t>:  &lt;i&gt;    ex.: </a:t>
            </a:r>
            <a:r>
              <a:rPr lang="en-US" sz="2000" dirty="0"/>
              <a:t>&lt;</a:t>
            </a:r>
            <a:r>
              <a:rPr lang="en-US" sz="2000" dirty="0" err="1"/>
              <a:t>i</a:t>
            </a:r>
            <a:r>
              <a:rPr lang="en-US" sz="2000" dirty="0"/>
              <a:t>&gt;Este é um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italico</a:t>
            </a:r>
            <a:r>
              <a:rPr lang="en-US" sz="2000" dirty="0"/>
              <a:t>&lt;/</a:t>
            </a:r>
            <a:r>
              <a:rPr lang="en-US" sz="2000" dirty="0" err="1"/>
              <a:t>i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Para </a:t>
            </a:r>
            <a:r>
              <a:rPr lang="en-US" sz="2000" dirty="0" err="1"/>
              <a:t>dizer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o </a:t>
            </a:r>
            <a:r>
              <a:rPr lang="en-US" sz="2000" dirty="0" err="1"/>
              <a:t>texto</a:t>
            </a:r>
            <a:r>
              <a:rPr lang="en-US" sz="2000" dirty="0"/>
              <a:t> é </a:t>
            </a:r>
            <a:r>
              <a:rPr lang="en-US" sz="2000" dirty="0" err="1"/>
              <a:t>importante</a:t>
            </a:r>
            <a:r>
              <a:rPr lang="en-US" sz="2000" dirty="0"/>
              <a:t>, </a:t>
            </a:r>
            <a:r>
              <a:rPr lang="en-US" sz="2000" dirty="0" err="1"/>
              <a:t>enfatizar</a:t>
            </a:r>
            <a:r>
              <a:rPr lang="en-US" sz="2000" dirty="0"/>
              <a:t> o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&lt;strong&gt;&lt;/strong&gt;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em</a:t>
            </a:r>
            <a:r>
              <a:rPr lang="en-US" sz="2000" dirty="0"/>
              <a:t>&gt;&lt;/</a:t>
            </a:r>
            <a:r>
              <a:rPr lang="en-US" sz="2000" dirty="0" err="1"/>
              <a:t>em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 </a:t>
            </a:r>
            <a:r>
              <a:rPr lang="en-US" sz="2000" dirty="0" err="1"/>
              <a:t>efeito</a:t>
            </a:r>
            <a:r>
              <a:rPr lang="en-US" sz="2000" dirty="0"/>
              <a:t> é similar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negrito</a:t>
            </a:r>
            <a:r>
              <a:rPr lang="en-US" sz="2000" dirty="0"/>
              <a:t> e </a:t>
            </a:r>
            <a:r>
              <a:rPr lang="en-US" sz="2000" dirty="0" err="1"/>
              <a:t>itálico</a:t>
            </a:r>
            <a:r>
              <a:rPr lang="en-US" sz="2000" dirty="0"/>
              <a:t>, mas </a:t>
            </a:r>
            <a:r>
              <a:rPr lang="en-US" sz="2000" dirty="0" err="1"/>
              <a:t>indica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o </a:t>
            </a:r>
            <a:r>
              <a:rPr lang="en-US" sz="2000" dirty="0" err="1"/>
              <a:t>texto</a:t>
            </a:r>
            <a:r>
              <a:rPr lang="en-US" sz="2000" dirty="0"/>
              <a:t> tem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importância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9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4685" y="764373"/>
            <a:ext cx="9251515" cy="1293028"/>
          </a:xfrm>
        </p:spPr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formatações diversas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1800" dirty="0"/>
              <a:t>Texto pequeno: &lt;</a:t>
            </a:r>
            <a:r>
              <a:rPr lang="pt-BR" sz="1800" dirty="0" err="1"/>
              <a:t>small</a:t>
            </a:r>
            <a:r>
              <a:rPr lang="pt-BR" sz="1800" dirty="0"/>
              <a:t>&gt; ex.: &lt;h2&gt; Esse texto </a:t>
            </a:r>
            <a:r>
              <a:rPr lang="en-US" sz="2000" dirty="0"/>
              <a:t>&lt;small&gt; </a:t>
            </a:r>
            <a:r>
              <a:rPr lang="en-US" sz="2000" dirty="0" err="1"/>
              <a:t>aqui</a:t>
            </a:r>
            <a:r>
              <a:rPr lang="en-US" sz="2000" dirty="0"/>
              <a:t> &lt;/small&gt; é </a:t>
            </a:r>
            <a:r>
              <a:rPr lang="en-US" sz="2000" dirty="0" err="1"/>
              <a:t>pequeno</a:t>
            </a:r>
            <a:r>
              <a:rPr lang="en-US" sz="2000" dirty="0"/>
              <a:t>&lt;/h2&gt;</a:t>
            </a:r>
          </a:p>
          <a:p>
            <a:endParaRPr lang="en-US" sz="2000" dirty="0"/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Destaque:  &lt;</a:t>
            </a:r>
            <a:r>
              <a:rPr lang="pt-BR" sz="1800" dirty="0" err="1"/>
              <a:t>mark</a:t>
            </a:r>
            <a:r>
              <a:rPr lang="pt-BR" sz="1800" dirty="0"/>
              <a:t>&gt;      ex.: </a:t>
            </a:r>
            <a:r>
              <a:rPr lang="en-US" sz="2000" dirty="0"/>
              <a:t>&lt;h2&gt;</a:t>
            </a:r>
            <a:r>
              <a:rPr lang="en-US" sz="2000" dirty="0" err="1"/>
              <a:t>vamos</a:t>
            </a:r>
            <a:r>
              <a:rPr lang="en-US" sz="2000" dirty="0"/>
              <a:t> &lt;mark&gt; </a:t>
            </a:r>
            <a:r>
              <a:rPr lang="en-US" sz="2000" dirty="0" err="1"/>
              <a:t>destacar</a:t>
            </a:r>
            <a:r>
              <a:rPr lang="en-US" sz="2000" dirty="0"/>
              <a:t> &lt;/mark&gt; o </a:t>
            </a:r>
            <a:r>
              <a:rPr lang="en-US" sz="2000" dirty="0" err="1"/>
              <a:t>texto</a:t>
            </a:r>
            <a:r>
              <a:rPr lang="en-US" sz="2000" dirty="0"/>
              <a:t> &lt;/h2&gt;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 err="1"/>
              <a:t>Apagar</a:t>
            </a:r>
            <a:r>
              <a:rPr lang="en-US" sz="1800" dirty="0"/>
              <a:t>: &lt;del&gt; ex.: &lt;h2&gt;:</a:t>
            </a:r>
            <a:r>
              <a:rPr lang="en-US" sz="2000" dirty="0"/>
              <a:t> o </a:t>
            </a:r>
            <a:r>
              <a:rPr lang="en-US" sz="2000" dirty="0" err="1"/>
              <a:t>numero</a:t>
            </a:r>
            <a:r>
              <a:rPr lang="en-US" sz="2000" dirty="0"/>
              <a:t> &lt;del&gt;20&lt;/del&gt;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substituido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30&lt;/h2&gt;</a:t>
            </a:r>
          </a:p>
          <a:p>
            <a:endParaRPr lang="en-US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71" y="2689638"/>
            <a:ext cx="2524125" cy="352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45" y="4012668"/>
            <a:ext cx="2314575" cy="3905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994" y="5511479"/>
            <a:ext cx="3724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/>
              <a:t>Introdução ao HTML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O que é a linguagem HTML?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H</a:t>
            </a:r>
            <a:r>
              <a:rPr lang="pt-BR" sz="2400" dirty="0" err="1"/>
              <a:t>iper</a:t>
            </a:r>
            <a:r>
              <a:rPr lang="pt-BR" sz="2400" dirty="0"/>
              <a:t> =&gt; é o oposto de linear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T</a:t>
            </a:r>
            <a:r>
              <a:rPr lang="pt-BR" sz="2400" dirty="0" err="1"/>
              <a:t>ext</a:t>
            </a:r>
            <a:r>
              <a:rPr lang="pt-BR" sz="2400" dirty="0"/>
              <a:t> =&gt; é o texto propriamente dito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M</a:t>
            </a:r>
            <a:r>
              <a:rPr lang="pt-BR" sz="2400" dirty="0" err="1"/>
              <a:t>arkup</a:t>
            </a:r>
            <a:r>
              <a:rPr lang="pt-BR" sz="2400" dirty="0"/>
              <a:t> =&gt; significa marcação, marcar o texto</a:t>
            </a:r>
          </a:p>
          <a:p>
            <a:pPr lvl="1">
              <a:buNone/>
            </a:pPr>
            <a:r>
              <a:rPr lang="pt-BR" sz="2400" dirty="0" err="1">
                <a:solidFill>
                  <a:srgbClr val="FF0000"/>
                </a:solidFill>
              </a:rPr>
              <a:t>L</a:t>
            </a:r>
            <a:r>
              <a:rPr lang="pt-BR" sz="2400" dirty="0" err="1"/>
              <a:t>anguage</a:t>
            </a:r>
            <a:r>
              <a:rPr lang="pt-BR" sz="2400" dirty="0"/>
              <a:t> =&gt; significa linguagem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Linguagem de marcação de hipertexto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O que é um hipertexto?</a:t>
            </a:r>
          </a:p>
          <a:p>
            <a:pPr lvl="1">
              <a:buFont typeface="Wingdings" pitchFamily="2" charset="2"/>
              <a:buChar char="ü"/>
            </a:pPr>
            <a:r>
              <a:rPr lang="pt-BR" sz="2400" dirty="0"/>
              <a:t>documento constituído de texto, onde se pode associar (ligar) uma palavra, um trecho de texto ou até uma figura a outras partes do texto ou a outros documentos.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A ligação é chamada link de hipertexto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9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9216" y="764373"/>
            <a:ext cx="9476984" cy="1293028"/>
          </a:xfrm>
        </p:spPr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formatações diversas(3)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inserir: &lt;</a:t>
            </a:r>
            <a:r>
              <a:rPr lang="pt-BR" sz="2400" dirty="0" err="1"/>
              <a:t>ins</a:t>
            </a:r>
            <a:r>
              <a:rPr lang="pt-BR" sz="2400" dirty="0"/>
              <a:t>&gt; ex.: &lt;h2&gt; Minha &lt;</a:t>
            </a:r>
            <a:r>
              <a:rPr lang="pt-BR" sz="2400" dirty="0" err="1"/>
              <a:t>ins</a:t>
            </a:r>
            <a:r>
              <a:rPr lang="pt-BR" sz="2400" dirty="0"/>
              <a:t>&gt;cor&lt;/</a:t>
            </a:r>
            <a:r>
              <a:rPr lang="pt-BR" sz="2400" dirty="0" err="1"/>
              <a:t>ins</a:t>
            </a:r>
            <a:r>
              <a:rPr lang="pt-BR" sz="2400" dirty="0"/>
              <a:t>&gt; favorita é azul</a:t>
            </a:r>
            <a:r>
              <a:rPr lang="en-US" sz="2400" dirty="0"/>
              <a:t>&lt;/h2&gt;</a:t>
            </a:r>
          </a:p>
          <a:p>
            <a:endParaRPr lang="en-US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Sobrescrito:  &lt;sub&gt; ex.: </a:t>
            </a:r>
            <a:r>
              <a:rPr lang="en-US" sz="2400" dirty="0"/>
              <a:t>&lt;h2&gt;</a:t>
            </a:r>
            <a:r>
              <a:rPr lang="en-US" sz="2400" dirty="0" err="1"/>
              <a:t>Esse</a:t>
            </a:r>
            <a:r>
              <a:rPr lang="en-US" sz="2400" dirty="0"/>
              <a:t> &lt;sub&gt; </a:t>
            </a:r>
            <a:r>
              <a:rPr lang="en-US" sz="2400" dirty="0" err="1"/>
              <a:t>texto</a:t>
            </a:r>
            <a:r>
              <a:rPr lang="en-US" sz="2400" dirty="0"/>
              <a:t> &lt;/sub&gt; &lt;/h2&gt;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Superescrito</a:t>
            </a:r>
            <a:r>
              <a:rPr lang="en-US" sz="2400" dirty="0"/>
              <a:t>: &lt;sup&gt; ex.: &lt;h2&gt;: </a:t>
            </a:r>
            <a:r>
              <a:rPr lang="en-US" sz="2400" dirty="0" err="1"/>
              <a:t>Esse</a:t>
            </a:r>
            <a:r>
              <a:rPr lang="en-US" sz="2400" dirty="0"/>
              <a:t> &lt;sup&gt;</a:t>
            </a:r>
            <a:r>
              <a:rPr lang="en-US" sz="2400" dirty="0" err="1"/>
              <a:t>texto</a:t>
            </a:r>
            <a:r>
              <a:rPr lang="en-US" sz="2400" dirty="0"/>
              <a:t>&lt;/sup&gt;&lt;/h2&gt;</a:t>
            </a:r>
          </a:p>
          <a:p>
            <a:endParaRPr lang="en-US" sz="24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19" y="2844191"/>
            <a:ext cx="2581275" cy="342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38" y="4395156"/>
            <a:ext cx="1019175" cy="4000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700" y="5498446"/>
            <a:ext cx="933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2367" y="764373"/>
            <a:ext cx="9163833" cy="1293028"/>
          </a:xfrm>
        </p:spPr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formatações diversas (4)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69" y="2153498"/>
            <a:ext cx="4181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cabeçalhos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0416" y="1730570"/>
            <a:ext cx="825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pt-BR" sz="1800" b="0" dirty="0" smtClean="0">
                <a:solidFill>
                  <a:schemeClr val="tx1"/>
                </a:solidFill>
              </a:rPr>
              <a:t>&lt;</a:t>
            </a:r>
            <a:r>
              <a:rPr lang="pt-BR" sz="1800" b="0" dirty="0" err="1" smtClean="0">
                <a:solidFill>
                  <a:schemeClr val="tx1"/>
                </a:solidFill>
              </a:rPr>
              <a:t>body</a:t>
            </a:r>
            <a:r>
              <a:rPr lang="pt-BR" sz="1800" b="0" dirty="0" smtClean="0">
                <a:solidFill>
                  <a:schemeClr val="tx1"/>
                </a:solidFill>
              </a:rPr>
              <a:t>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&lt;h1&gt;Cabeçalho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1&lt;/h1&gt;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&lt;h2&gt;Cabeçalho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2&lt;/h2&gt;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&lt;h3&gt;Cabeçalho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3&lt;/h3&gt;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&lt;h4&gt;Cabeçalho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4&lt;/h4&gt;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&lt;h5&gt;Cabeçalho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5&lt;/h5&gt;</a:t>
            </a:r>
          </a:p>
          <a:p>
            <a:pPr lvl="2" algn="just"/>
            <a:r>
              <a:rPr lang="pt-BR" sz="1800" b="0" dirty="0" smtClean="0">
                <a:solidFill>
                  <a:schemeClr val="tx1"/>
                </a:solidFill>
              </a:rPr>
              <a:t>&lt;h6&gt;Cabeçalho </a:t>
            </a:r>
            <a:r>
              <a:rPr lang="pt-BR" sz="1800" b="0" dirty="0" err="1" smtClean="0">
                <a:solidFill>
                  <a:schemeClr val="tx1"/>
                </a:solidFill>
              </a:rPr>
              <a:t>nivel</a:t>
            </a:r>
            <a:r>
              <a:rPr lang="pt-BR" sz="1800" b="0" dirty="0" smtClean="0">
                <a:solidFill>
                  <a:schemeClr val="tx1"/>
                </a:solidFill>
              </a:rPr>
              <a:t> 6&lt;/h6&gt;</a:t>
            </a:r>
          </a:p>
          <a:p>
            <a:pPr lvl="1" algn="just"/>
            <a:r>
              <a:rPr lang="pt-BR" sz="1800" b="0" dirty="0" smtClean="0">
                <a:solidFill>
                  <a:schemeClr val="tx1"/>
                </a:solidFill>
              </a:rPr>
              <a:t>&lt;/</a:t>
            </a:r>
            <a:r>
              <a:rPr lang="pt-BR" sz="1800" b="0" dirty="0" err="1" smtClean="0">
                <a:solidFill>
                  <a:schemeClr val="tx1"/>
                </a:solidFill>
              </a:rPr>
              <a:t>body</a:t>
            </a:r>
            <a:r>
              <a:rPr lang="pt-BR" sz="1800" b="0" dirty="0" smtClean="0">
                <a:solidFill>
                  <a:schemeClr val="tx1"/>
                </a:solidFill>
              </a:rPr>
              <a:t>&gt;</a:t>
            </a:r>
            <a:endParaRPr lang="pt-BR" sz="1800" b="0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67256" y="2771998"/>
            <a:ext cx="3088188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&lt;!DOCTYPE html&gt;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&lt;body&gt;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&lt;h1&gt;This is heading 1&lt;/h1&gt;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&lt;h2&gt;This is heading 2&lt;/h2&gt;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&lt;h3&gt;This is heading 3&lt;/h3&gt;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&lt;h4&gt;This is heading 4&lt;/h4&gt;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&lt;h5&gt;This is heading 5&lt;/h5&gt;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&lt;h6&gt;This is heading 6&lt;/h6&gt;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&lt;/html&gt;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63" y="3099829"/>
            <a:ext cx="2257425" cy="2381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33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link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2800" b="1" dirty="0"/>
              <a:t>Vínculos – </a:t>
            </a:r>
            <a:r>
              <a:rPr lang="pt-BR" sz="2800" b="1" dirty="0" smtClean="0"/>
              <a:t>Links</a:t>
            </a:r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 marL="457200" lvl="1" indent="0">
              <a:buNone/>
            </a:pPr>
            <a:r>
              <a:rPr lang="pt-BR" dirty="0"/>
              <a:t>&lt;h1&gt;Sites Favoritos&lt;/h1&gt;</a:t>
            </a:r>
          </a:p>
          <a:p>
            <a:pPr marL="457200" lvl="1" indent="0">
              <a:buNone/>
            </a:pPr>
            <a:r>
              <a:rPr lang="pt-BR" dirty="0"/>
              <a:t>&lt;!-- Cria 3 hyperlinks de texto --&gt;</a:t>
            </a:r>
          </a:p>
          <a:p>
            <a:pPr marL="457200" lvl="1" indent="0">
              <a:buNone/>
            </a:pPr>
            <a:r>
              <a:rPr lang="pt-BR" dirty="0"/>
              <a:t>&lt;p&gt;&lt;a </a:t>
            </a:r>
            <a:r>
              <a:rPr lang="pt-BR" dirty="0" err="1"/>
              <a:t>href</a:t>
            </a:r>
            <a:r>
              <a:rPr lang="pt-BR" dirty="0"/>
              <a:t>=“http://www.deitel.com”&gt;Deitel&lt;/a&gt;&lt;/p&gt;</a:t>
            </a:r>
          </a:p>
          <a:p>
            <a:pPr marL="457200" lvl="1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=“http://www.prehall.com”&gt;Prentice Hall&lt;/a&gt;&lt;/p&gt;</a:t>
            </a:r>
          </a:p>
          <a:p>
            <a:pPr marL="457200" lvl="1" indent="0">
              <a:buNone/>
            </a:pPr>
            <a:r>
              <a:rPr lang="pt-BR" dirty="0"/>
              <a:t>&lt;p&gt;&lt;a </a:t>
            </a:r>
            <a:r>
              <a:rPr lang="pt-BR" dirty="0" err="1"/>
              <a:t>href</a:t>
            </a:r>
            <a:r>
              <a:rPr lang="pt-BR" dirty="0"/>
              <a:t>=“http://www.portal.estacio.br”&gt;Portal&lt;/a&gt;&lt;/p&gt;</a:t>
            </a:r>
          </a:p>
          <a:p>
            <a:pPr marL="457200" lvl="1" indent="0">
              <a:buNone/>
            </a:pPr>
            <a:r>
              <a:rPr lang="pt-BR" dirty="0"/>
              <a:t>&lt;p&gt;&lt;a </a:t>
            </a:r>
            <a:r>
              <a:rPr lang="pt-BR" dirty="0" err="1"/>
              <a:t>href</a:t>
            </a:r>
            <a:r>
              <a:rPr lang="pt-BR" dirty="0"/>
              <a:t>=“mailto:reinaldo.camargo@estacio.br”&gt;</a:t>
            </a:r>
          </a:p>
          <a:p>
            <a:pPr marL="457200" lvl="1" indent="0">
              <a:buNone/>
            </a:pPr>
            <a:r>
              <a:rPr lang="pt-BR" dirty="0"/>
              <a:t>&lt;/a&gt;&lt;/p&gt;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href</a:t>
            </a:r>
            <a:r>
              <a:rPr lang="pt-BR" sz="2400" dirty="0"/>
              <a:t> representa o atributo que indica a referencia a ser chamada.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0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link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b="1" dirty="0"/>
              <a:t>Atributo </a:t>
            </a:r>
            <a:r>
              <a:rPr lang="pt-BR" sz="1800" b="1" dirty="0" err="1"/>
              <a:t>target</a:t>
            </a:r>
            <a:r>
              <a:rPr lang="pt-BR" sz="1800" b="1" dirty="0"/>
              <a:t>: especifica aonde o documento deve ser </a:t>
            </a:r>
            <a:r>
              <a:rPr lang="pt-BR" sz="1800" b="1" dirty="0" smtClean="0"/>
              <a:t>aberto</a:t>
            </a:r>
          </a:p>
          <a:p>
            <a:pPr marL="0" indent="0">
              <a:buNone/>
            </a:pPr>
            <a:endParaRPr lang="pt-BR" sz="1800" b="1" dirty="0"/>
          </a:p>
          <a:p>
            <a:pPr marL="800100" lvl="1" indent="-342900"/>
            <a:r>
              <a:rPr lang="pt-BR" sz="1800" dirty="0"/>
              <a:t>_</a:t>
            </a:r>
            <a:r>
              <a:rPr lang="pt-BR" sz="1800" dirty="0" err="1"/>
              <a:t>blank</a:t>
            </a:r>
            <a:r>
              <a:rPr lang="pt-BR" sz="1800" dirty="0"/>
              <a:t>, abre em uma nova </a:t>
            </a:r>
            <a:r>
              <a:rPr lang="pt-BR" sz="1800" dirty="0" smtClean="0"/>
              <a:t>janela</a:t>
            </a:r>
          </a:p>
          <a:p>
            <a:pPr marL="800100" lvl="1" indent="-342900"/>
            <a:endParaRPr lang="pt-BR" sz="1800" dirty="0"/>
          </a:p>
          <a:p>
            <a:pPr marL="800100" lvl="1" indent="-342900"/>
            <a:r>
              <a:rPr lang="pt-BR" sz="1800" dirty="0"/>
              <a:t>_self, abre na mesma janela que foi </a:t>
            </a:r>
            <a:r>
              <a:rPr lang="pt-BR" sz="1800" dirty="0" smtClean="0"/>
              <a:t>chamado</a:t>
            </a:r>
          </a:p>
          <a:p>
            <a:pPr marL="800100" lvl="1" indent="-342900"/>
            <a:endParaRPr lang="pt-BR" sz="1800" dirty="0"/>
          </a:p>
          <a:p>
            <a:pPr marL="800100" lvl="1" indent="-342900"/>
            <a:r>
              <a:rPr lang="pt-BR" sz="1800" dirty="0"/>
              <a:t>_parente, abre no frame </a:t>
            </a:r>
            <a:r>
              <a:rPr lang="pt-BR" sz="1800" dirty="0" smtClean="0"/>
              <a:t>parente</a:t>
            </a:r>
          </a:p>
          <a:p>
            <a:pPr marL="800100" lvl="1" indent="-342900"/>
            <a:endParaRPr lang="pt-BR" sz="1800" dirty="0"/>
          </a:p>
          <a:p>
            <a:pPr marL="800100" lvl="1" indent="-342900"/>
            <a:r>
              <a:rPr lang="pt-BR" sz="1800" dirty="0"/>
              <a:t>_top, abre em todo o corpo do documento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2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link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b="1" dirty="0"/>
              <a:t>Imagens com links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&lt;</a:t>
            </a:r>
            <a:r>
              <a:rPr lang="pt-BR" sz="2400" dirty="0"/>
              <a:t>a </a:t>
            </a:r>
            <a:r>
              <a:rPr lang="pt-BR" sz="2400" dirty="0" err="1"/>
              <a:t>href</a:t>
            </a:r>
            <a:r>
              <a:rPr lang="pt-BR" sz="2400" dirty="0"/>
              <a:t>="default.asp"&gt;  &lt;</a:t>
            </a:r>
            <a:r>
              <a:rPr lang="pt-BR" sz="2400" dirty="0" err="1"/>
              <a:t>img</a:t>
            </a:r>
            <a:r>
              <a:rPr lang="pt-BR" sz="2400" dirty="0"/>
              <a:t> </a:t>
            </a:r>
            <a:r>
              <a:rPr lang="pt-BR" sz="2400" dirty="0" err="1"/>
              <a:t>src</a:t>
            </a:r>
            <a:r>
              <a:rPr lang="pt-BR" sz="2400" dirty="0"/>
              <a:t>="smiley.gif" </a:t>
            </a:r>
            <a:r>
              <a:rPr lang="pt-BR" sz="2400" dirty="0" err="1"/>
              <a:t>alt</a:t>
            </a:r>
            <a:r>
              <a:rPr lang="pt-BR" sz="2400" dirty="0"/>
              <a:t>="HTML tutorial" </a:t>
            </a:r>
            <a:r>
              <a:rPr lang="pt-BR" sz="2400" dirty="0" err="1"/>
              <a:t>style</a:t>
            </a:r>
            <a:r>
              <a:rPr lang="pt-BR" sz="2400" dirty="0"/>
              <a:t>="width:42px;height:42px;border:0;"&gt;</a:t>
            </a:r>
            <a:br>
              <a:rPr lang="pt-BR" sz="2400" dirty="0"/>
            </a:br>
            <a:r>
              <a:rPr lang="pt-BR" sz="2400" dirty="0"/>
              <a:t>&lt;/a&gt;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Links com texto explicativo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&lt;a </a:t>
            </a:r>
            <a:r>
              <a:rPr lang="en-US" sz="2400" dirty="0" err="1"/>
              <a:t>href</a:t>
            </a:r>
            <a:r>
              <a:rPr lang="en-US" sz="2400" dirty="0"/>
              <a:t>="https://www.w3schools.com/html/" title="Go to W3Schools HTML section"&gt;Visit our HTML Tutorial&lt;/a&gt;</a:t>
            </a:r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link 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057401"/>
            <a:ext cx="10820400" cy="40241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b="1" dirty="0" smtClean="0"/>
              <a:t>Marcas: possibilitam avançar para algum ponto no próprio documento HTML</a:t>
            </a:r>
          </a:p>
          <a:p>
            <a:pPr marL="800100" lvl="1" indent="-342900"/>
            <a:endParaRPr lang="pt-BR" dirty="0" smtClean="0"/>
          </a:p>
          <a:p>
            <a:pPr marL="800100" lvl="1" indent="-342900"/>
            <a:r>
              <a:rPr lang="pt-BR" dirty="0" smtClean="0"/>
              <a:t>Criar uma marca bookmark</a:t>
            </a:r>
          </a:p>
          <a:p>
            <a:pPr marL="800100" lvl="1" indent="-342900"/>
            <a:r>
              <a:rPr lang="pt-BR" dirty="0" smtClean="0"/>
              <a:t>Criar o link para a marca</a:t>
            </a:r>
          </a:p>
          <a:p>
            <a:endParaRPr lang="pt-BR" sz="2000" dirty="0" smtClean="0"/>
          </a:p>
          <a:p>
            <a:r>
              <a:rPr lang="pt-BR" sz="2000" dirty="0" smtClean="0"/>
              <a:t>Ex.: primeiro criamos um texto na página e associamos a uma marca</a:t>
            </a:r>
          </a:p>
          <a:p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	&lt;h2 id="C4"&gt;</a:t>
            </a:r>
            <a:r>
              <a:rPr lang="pt-BR" sz="2000" dirty="0" err="1" smtClean="0"/>
              <a:t>Chapter</a:t>
            </a:r>
            <a:r>
              <a:rPr lang="pt-BR" sz="2000" dirty="0" smtClean="0"/>
              <a:t> 4&lt;/h2&gt;</a:t>
            </a:r>
          </a:p>
          <a:p>
            <a:endParaRPr lang="pt-BR" sz="2000" dirty="0" smtClean="0"/>
          </a:p>
          <a:p>
            <a:r>
              <a:rPr lang="pt-BR" sz="2000" dirty="0" smtClean="0"/>
              <a:t>Em algum lugar colocamos um link para o texto criado acima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&lt;a </a:t>
            </a:r>
            <a:r>
              <a:rPr lang="en-US" sz="2000" dirty="0" err="1" smtClean="0"/>
              <a:t>href</a:t>
            </a:r>
            <a:r>
              <a:rPr lang="en-US" sz="2000" dirty="0" smtClean="0"/>
              <a:t>="#C4"&gt;Jump to Chapter 4&lt;/a&gt;</a:t>
            </a:r>
            <a:endParaRPr lang="pt-BR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2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Buttons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057401"/>
            <a:ext cx="10820400" cy="8486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b="1" dirty="0" smtClean="0"/>
              <a:t>Possibilita a criação de botões</a:t>
            </a:r>
          </a:p>
          <a:p>
            <a:pPr marL="800100" lvl="1" indent="-342900"/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button</a:t>
            </a:r>
            <a:r>
              <a:rPr lang="pt-BR" dirty="0"/>
              <a:t>&gt;Click me&lt;/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780789" y="3123755"/>
            <a:ext cx="4642981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&lt;h2&gt;HTML </a:t>
            </a:r>
            <a:r>
              <a:rPr lang="pt-BR" sz="1200" dirty="0" err="1"/>
              <a:t>Buttons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&lt;p&gt;HTML </a:t>
            </a:r>
            <a:r>
              <a:rPr lang="pt-BR" sz="1200" dirty="0" err="1"/>
              <a:t>buttons</a:t>
            </a:r>
            <a:r>
              <a:rPr lang="pt-BR" sz="1200" dirty="0"/>
              <a:t> are </a:t>
            </a:r>
            <a:r>
              <a:rPr lang="pt-BR" sz="1200" dirty="0" err="1"/>
              <a:t>defined</a:t>
            </a:r>
            <a:r>
              <a:rPr lang="pt-BR" sz="1200" dirty="0"/>
              <a:t> </a:t>
            </a:r>
            <a:r>
              <a:rPr lang="pt-BR" sz="1200" dirty="0" err="1"/>
              <a:t>with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tag</a:t>
            </a:r>
            <a:r>
              <a:rPr lang="pt-BR" sz="1200" dirty="0"/>
              <a:t>:&lt;/p&gt;</a:t>
            </a:r>
          </a:p>
          <a:p>
            <a:endParaRPr lang="pt-BR" sz="1200" dirty="0"/>
          </a:p>
          <a:p>
            <a:r>
              <a:rPr lang="pt-BR" sz="1200" dirty="0"/>
              <a:t>&lt;</a:t>
            </a:r>
            <a:r>
              <a:rPr lang="pt-BR" sz="1200" dirty="0" err="1"/>
              <a:t>button</a:t>
            </a:r>
            <a:r>
              <a:rPr lang="pt-BR" sz="1200" dirty="0"/>
              <a:t>&gt;Click me&lt;/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234" y="3632328"/>
            <a:ext cx="3057525" cy="113347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5799551" y="3995803"/>
            <a:ext cx="551145" cy="388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7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b="1" dirty="0"/>
              <a:t>Tabelas: comando &lt;</a:t>
            </a:r>
            <a:r>
              <a:rPr lang="pt-BR" sz="2400" b="1" dirty="0" err="1"/>
              <a:t>table</a:t>
            </a:r>
            <a:r>
              <a:rPr lang="pt-BR" sz="2400" b="1" dirty="0"/>
              <a:t>&gt; ... &lt;/</a:t>
            </a:r>
            <a:r>
              <a:rPr lang="pt-BR" sz="2400" b="1" dirty="0" err="1"/>
              <a:t>table</a:t>
            </a:r>
            <a:r>
              <a:rPr lang="pt-BR" sz="2400" b="1" dirty="0" smtClean="0"/>
              <a:t>&gt;</a:t>
            </a:r>
          </a:p>
          <a:p>
            <a:pPr marL="0" indent="0">
              <a:buNone/>
            </a:pPr>
            <a:endParaRPr lang="pt-BR" sz="2400" b="1" dirty="0"/>
          </a:p>
          <a:p>
            <a:pPr lvl="1">
              <a:buFont typeface="Wingdings" pitchFamily="2" charset="2"/>
              <a:buChar char="§"/>
            </a:pPr>
            <a:r>
              <a:rPr lang="pt-BR" sz="2400" dirty="0"/>
              <a:t> Usado para formatar tabela.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dirty="0"/>
              <a:t>Aceita parâmetros, como: </a:t>
            </a:r>
          </a:p>
          <a:p>
            <a:pPr lvl="2"/>
            <a:r>
              <a:rPr lang="en-US" sz="2400" dirty="0"/>
              <a:t>border=“</a:t>
            </a:r>
            <a:r>
              <a:rPr lang="en-US" sz="2400" dirty="0" err="1"/>
              <a:t>borda</a:t>
            </a:r>
            <a:r>
              <a:rPr lang="en-US" sz="2400" dirty="0"/>
              <a:t>" </a:t>
            </a:r>
          </a:p>
          <a:p>
            <a:pPr lvl="2"/>
            <a:r>
              <a:rPr lang="en-US" sz="2400" dirty="0"/>
              <a:t>width=“</a:t>
            </a:r>
            <a:r>
              <a:rPr lang="en-US" sz="2400" dirty="0" err="1"/>
              <a:t>largura</a:t>
            </a:r>
            <a:r>
              <a:rPr lang="en-US" sz="2400" dirty="0"/>
              <a:t> da </a:t>
            </a:r>
            <a:r>
              <a:rPr lang="en-US" sz="2400" dirty="0" err="1"/>
              <a:t>célula</a:t>
            </a:r>
            <a:r>
              <a:rPr lang="en-US" sz="2400" dirty="0"/>
              <a:t>”</a:t>
            </a:r>
          </a:p>
          <a:p>
            <a:pPr lvl="2"/>
            <a:r>
              <a:rPr lang="en-US" sz="2400" dirty="0"/>
              <a:t>height=“</a:t>
            </a:r>
            <a:r>
              <a:rPr lang="en-US" sz="2400" dirty="0" err="1"/>
              <a:t>altura</a:t>
            </a:r>
            <a:r>
              <a:rPr lang="en-US" sz="2400" dirty="0"/>
              <a:t> da (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pixels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percentual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a </a:t>
            </a:r>
            <a:r>
              <a:rPr lang="en-US" sz="2400" dirty="0" err="1"/>
              <a:t>tabela</a:t>
            </a:r>
            <a:r>
              <a:rPr lang="en-US" sz="2400" dirty="0"/>
              <a:t>) </a:t>
            </a:r>
            <a:r>
              <a:rPr lang="en-US" sz="2400" dirty="0" err="1"/>
              <a:t>célula</a:t>
            </a:r>
            <a:r>
              <a:rPr lang="en-US" sz="2400" dirty="0"/>
              <a:t>" </a:t>
            </a:r>
          </a:p>
          <a:p>
            <a:pPr lvl="2"/>
            <a:r>
              <a:rPr lang="en-US" sz="2400" dirty="0" err="1"/>
              <a:t>cellspacing</a:t>
            </a:r>
            <a:r>
              <a:rPr lang="en-US" sz="2400" dirty="0"/>
              <a:t>=“</a:t>
            </a:r>
            <a:r>
              <a:rPr lang="en-US" sz="2400" dirty="0" err="1"/>
              <a:t>espaço</a:t>
            </a:r>
            <a:r>
              <a:rPr lang="en-US" sz="2400" dirty="0"/>
              <a:t> entre </a:t>
            </a:r>
            <a:r>
              <a:rPr lang="en-US" sz="2400" dirty="0" err="1"/>
              <a:t>células</a:t>
            </a:r>
            <a:r>
              <a:rPr lang="en-US" sz="2400" dirty="0"/>
              <a:t> da </a:t>
            </a:r>
            <a:r>
              <a:rPr lang="en-US" sz="2400" dirty="0" err="1"/>
              <a:t>tabela</a:t>
            </a:r>
            <a:r>
              <a:rPr lang="en-US" sz="2400" dirty="0"/>
              <a:t>“</a:t>
            </a:r>
          </a:p>
          <a:p>
            <a:pPr lvl="2"/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Sintaxe:</a:t>
            </a:r>
          </a:p>
          <a:p>
            <a:pPr marL="228600" lvl="2" indent="0">
              <a:buNone/>
            </a:pPr>
            <a:r>
              <a:rPr lang="en-US" sz="2200" dirty="0"/>
              <a:t> &lt;table border="2" width="240“ height="120“ c</a:t>
            </a:r>
            <a:r>
              <a:rPr lang="pt-BR" sz="2200" dirty="0" err="1"/>
              <a:t>ellspacing</a:t>
            </a:r>
            <a:r>
              <a:rPr lang="pt-BR" sz="2200" dirty="0"/>
              <a:t>="10"</a:t>
            </a:r>
            <a:r>
              <a:rPr lang="en-US" sz="2200" dirty="0" smtClean="0"/>
              <a:t>&gt; </a:t>
            </a:r>
            <a:r>
              <a:rPr lang="en-US" sz="2200" dirty="0"/>
              <a:t>&lt;/table&gt;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5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2000" b="1" dirty="0"/>
              <a:t>Sintaxe: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</a:rPr>
              <a:t>&lt;</a:t>
            </a:r>
            <a:r>
              <a:rPr lang="pt-BR" dirty="0" err="1">
                <a:solidFill>
                  <a:srgbClr val="C00000"/>
                </a:solidFill>
              </a:rPr>
              <a:t>table</a:t>
            </a:r>
            <a:r>
              <a:rPr lang="pt-BR" dirty="0">
                <a:solidFill>
                  <a:srgbClr val="C0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</a:rPr>
              <a:t>    &lt;</a:t>
            </a:r>
            <a:r>
              <a:rPr lang="pt-BR" dirty="0" err="1">
                <a:solidFill>
                  <a:srgbClr val="C00000"/>
                </a:solidFill>
              </a:rPr>
              <a:t>caption</a:t>
            </a:r>
            <a:r>
              <a:rPr lang="pt-BR" dirty="0">
                <a:solidFill>
                  <a:srgbClr val="C00000"/>
                </a:solidFill>
              </a:rPr>
              <a:t>&gt;legenda&lt;/</a:t>
            </a:r>
            <a:r>
              <a:rPr lang="pt-BR" dirty="0" err="1">
                <a:solidFill>
                  <a:srgbClr val="C00000"/>
                </a:solidFill>
              </a:rPr>
              <a:t>caption</a:t>
            </a:r>
            <a:r>
              <a:rPr lang="pt-BR" dirty="0">
                <a:solidFill>
                  <a:srgbClr val="C00000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 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th</a:t>
            </a:r>
            <a:r>
              <a:rPr lang="pt-BR" sz="2000" dirty="0"/>
              <a:t>&gt; titulo da col1 &lt;/</a:t>
            </a:r>
            <a:r>
              <a:rPr lang="pt-BR" sz="2000" dirty="0" err="1"/>
              <a:t>th</a:t>
            </a:r>
            <a:r>
              <a:rPr lang="pt-BR" sz="2000" dirty="0"/>
              <a:t>&gt;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th</a:t>
            </a:r>
            <a:r>
              <a:rPr lang="pt-BR" sz="2000" dirty="0"/>
              <a:t>&gt; titulo da col2&lt;/</a:t>
            </a:r>
            <a:r>
              <a:rPr lang="pt-BR" sz="2000" dirty="0" err="1"/>
              <a:t>th</a:t>
            </a:r>
            <a:r>
              <a:rPr lang="pt-BR" sz="2000" dirty="0"/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&lt;/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 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lin1, col1 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lin1, col2&lt;/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&lt;/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 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lin2, col1 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1371600" lvl="3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 lin2, col2&lt;/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914400" lvl="2" indent="0">
              <a:buNone/>
            </a:pPr>
            <a:r>
              <a:rPr lang="pt-BR" sz="2000" dirty="0">
                <a:solidFill>
                  <a:srgbClr val="0066FF"/>
                </a:solidFill>
              </a:rPr>
              <a:t>&lt;/</a:t>
            </a:r>
            <a:r>
              <a:rPr lang="pt-BR" sz="2000" dirty="0" err="1">
                <a:solidFill>
                  <a:srgbClr val="0066FF"/>
                </a:solidFill>
              </a:rPr>
              <a:t>tr</a:t>
            </a:r>
            <a:r>
              <a:rPr lang="pt-BR" sz="2000" dirty="0">
                <a:solidFill>
                  <a:srgbClr val="0066FF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</a:rPr>
              <a:t>&lt;/</a:t>
            </a:r>
            <a:r>
              <a:rPr lang="pt-BR" dirty="0" err="1">
                <a:solidFill>
                  <a:srgbClr val="C00000"/>
                </a:solidFill>
              </a:rPr>
              <a:t>table</a:t>
            </a:r>
            <a:r>
              <a:rPr lang="pt-BR" dirty="0">
                <a:solidFill>
                  <a:srgbClr val="C00000"/>
                </a:solidFill>
              </a:rPr>
              <a:t>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626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3100" dirty="0"/>
              <a:t>O que é URL (</a:t>
            </a:r>
            <a:r>
              <a:rPr lang="pt-BR" sz="3100" i="1" dirty="0" err="1"/>
              <a:t>Uniform</a:t>
            </a:r>
            <a:r>
              <a:rPr lang="pt-BR" sz="3100" i="1" dirty="0"/>
              <a:t> </a:t>
            </a:r>
            <a:r>
              <a:rPr lang="pt-BR" sz="3100" i="1" dirty="0" err="1"/>
              <a:t>Resource</a:t>
            </a:r>
            <a:r>
              <a:rPr lang="pt-BR" sz="3100" i="1" dirty="0"/>
              <a:t> </a:t>
            </a:r>
            <a:r>
              <a:rPr lang="pt-BR" sz="3100" i="1" dirty="0" err="1"/>
              <a:t>Locator</a:t>
            </a:r>
            <a:r>
              <a:rPr lang="pt-BR" sz="3100" dirty="0"/>
              <a:t>)?</a:t>
            </a:r>
          </a:p>
          <a:p>
            <a:pPr lvl="1">
              <a:buNone/>
            </a:pPr>
            <a:r>
              <a:rPr lang="pt-BR" sz="2600" dirty="0"/>
              <a:t>Localizador de recurso uniforme é um endereço único que</a:t>
            </a:r>
          </a:p>
          <a:p>
            <a:pPr lvl="1">
              <a:buNone/>
            </a:pPr>
            <a:r>
              <a:rPr lang="pt-BR" sz="2600" dirty="0"/>
              <a:t>pode ser referenciado em links.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sz="3100" dirty="0"/>
              <a:t>Características da linguagem HTML:</a:t>
            </a:r>
          </a:p>
          <a:p>
            <a:pPr lvl="1"/>
            <a:r>
              <a:rPr lang="pt-BR" sz="2600" dirty="0"/>
              <a:t>Possui cerca de 100 comandos, que são chamados “TAGS”</a:t>
            </a:r>
          </a:p>
          <a:p>
            <a:pPr lvl="1"/>
            <a:r>
              <a:rPr lang="pt-BR" sz="2600" dirty="0"/>
              <a:t>Não faz diferença do maiúsculo para o minúsculo</a:t>
            </a:r>
          </a:p>
          <a:p>
            <a:pPr lvl="2"/>
            <a:r>
              <a:rPr lang="pt-BR" sz="2200" dirty="0"/>
              <a:t>W3C Recomenda o uso de minúsculo</a:t>
            </a:r>
          </a:p>
          <a:p>
            <a:pPr lvl="1"/>
            <a:r>
              <a:rPr lang="pt-BR" sz="2600" dirty="0"/>
              <a:t>Uma </a:t>
            </a:r>
            <a:r>
              <a:rPr lang="pt-BR" sz="2600" dirty="0" err="1"/>
              <a:t>tag</a:t>
            </a:r>
            <a:r>
              <a:rPr lang="pt-BR" sz="2600" dirty="0"/>
              <a:t> inicia com o sinal “&lt;”e termina com o sinal “&gt;”</a:t>
            </a:r>
          </a:p>
          <a:p>
            <a:pPr lvl="1"/>
            <a:r>
              <a:rPr lang="pt-BR" sz="2600" dirty="0"/>
              <a:t>Existem 2 tipos de TAGS:</a:t>
            </a:r>
          </a:p>
          <a:p>
            <a:pPr lvl="2"/>
            <a:r>
              <a:rPr lang="pt-BR" sz="2600" dirty="0"/>
              <a:t> </a:t>
            </a:r>
            <a:r>
              <a:rPr lang="pt-BR" sz="2600" dirty="0" err="1"/>
              <a:t>Tags</a:t>
            </a:r>
            <a:r>
              <a:rPr lang="pt-BR" sz="2600" dirty="0"/>
              <a:t> de abertura: &lt;comando&gt;</a:t>
            </a:r>
          </a:p>
          <a:p>
            <a:pPr lvl="2"/>
            <a:r>
              <a:rPr lang="pt-BR" sz="2600" dirty="0"/>
              <a:t> </a:t>
            </a:r>
            <a:r>
              <a:rPr lang="pt-BR" sz="2600" dirty="0" err="1"/>
              <a:t>Tags</a:t>
            </a:r>
            <a:r>
              <a:rPr lang="pt-BR" sz="2600" dirty="0"/>
              <a:t> de fechamento: &lt;/comando&gt;</a:t>
            </a:r>
          </a:p>
          <a:p>
            <a:pPr lvl="2"/>
            <a:endParaRPr lang="pt-BR" sz="2600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pt-BR" sz="3100" dirty="0">
                <a:solidFill>
                  <a:srgbClr val="00B050"/>
                </a:solidFill>
              </a:rPr>
              <a:t> </a:t>
            </a:r>
            <a:r>
              <a:rPr lang="pt-BR" sz="3100" dirty="0">
                <a:solidFill>
                  <a:schemeClr val="accent1"/>
                </a:solidFill>
              </a:rPr>
              <a:t>Tudo que estiver contido entre as </a:t>
            </a:r>
            <a:r>
              <a:rPr lang="pt-BR" sz="3100" dirty="0" err="1">
                <a:solidFill>
                  <a:schemeClr val="accent1"/>
                </a:solidFill>
              </a:rPr>
              <a:t>tags</a:t>
            </a:r>
            <a:r>
              <a:rPr lang="pt-BR" sz="3100" dirty="0">
                <a:solidFill>
                  <a:schemeClr val="accent1"/>
                </a:solidFill>
              </a:rPr>
              <a:t> de abertura e fechamento será processado segundo o comando contido entre as </a:t>
            </a:r>
            <a:r>
              <a:rPr lang="pt-BR" sz="3100" dirty="0" err="1">
                <a:solidFill>
                  <a:schemeClr val="accent1"/>
                </a:solidFill>
              </a:rPr>
              <a:t>tags</a:t>
            </a:r>
            <a:r>
              <a:rPr lang="pt-BR" sz="3100" dirty="0">
                <a:solidFill>
                  <a:schemeClr val="accent1"/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3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Tipos de </a:t>
            </a:r>
            <a:r>
              <a:rPr lang="pt-BR" sz="2400" dirty="0" err="1"/>
              <a:t>tags</a:t>
            </a:r>
            <a:r>
              <a:rPr lang="pt-BR" sz="2400" dirty="0"/>
              <a:t> utilizadas na tabela:</a:t>
            </a:r>
          </a:p>
          <a:p>
            <a:pPr lvl="1"/>
            <a:r>
              <a:rPr lang="pt-BR" sz="2400" dirty="0"/>
              <a:t> inclui linha: &lt;</a:t>
            </a:r>
            <a:r>
              <a:rPr lang="pt-BR" sz="2400" dirty="0" err="1"/>
              <a:t>tr</a:t>
            </a:r>
            <a:r>
              <a:rPr lang="pt-BR" sz="2400" dirty="0"/>
              <a:t>&gt;nome da linha&lt;/</a:t>
            </a:r>
            <a:r>
              <a:rPr lang="pt-BR" sz="2400" dirty="0" err="1"/>
              <a:t>tr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en-US" sz="2400" b="1" dirty="0" err="1"/>
              <a:t>Rowspan</a:t>
            </a:r>
            <a:r>
              <a:rPr lang="en-US" sz="2400" dirty="0"/>
              <a:t> = “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linhas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quer</a:t>
            </a:r>
            <a:r>
              <a:rPr lang="en-US" sz="2400" dirty="0"/>
              <a:t> </a:t>
            </a:r>
            <a:r>
              <a:rPr lang="en-US" sz="2400" dirty="0" err="1"/>
              <a:t>mesclar</a:t>
            </a:r>
            <a:r>
              <a:rPr lang="en-US" sz="2400" dirty="0" smtClean="0"/>
              <a:t>”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  </a:t>
            </a:r>
            <a:r>
              <a:rPr lang="pt-BR" sz="2400" dirty="0"/>
              <a:t>inclui coluna: (para definir título em cabeçalho)</a:t>
            </a:r>
          </a:p>
          <a:p>
            <a:pPr marL="457200" lvl="1" indent="0">
              <a:buNone/>
            </a:pPr>
            <a:r>
              <a:rPr lang="pt-BR" sz="2400" dirty="0"/>
              <a:t>	 &lt;</a:t>
            </a:r>
            <a:r>
              <a:rPr lang="pt-BR" sz="2400" dirty="0" err="1"/>
              <a:t>th</a:t>
            </a:r>
            <a:r>
              <a:rPr lang="pt-BR" sz="2400" dirty="0"/>
              <a:t>&gt; nome da coluna &lt;/</a:t>
            </a:r>
            <a:r>
              <a:rPr lang="pt-BR" sz="2400" dirty="0" err="1"/>
              <a:t>th</a:t>
            </a:r>
            <a:r>
              <a:rPr lang="pt-BR" sz="2400" dirty="0" smtClean="0"/>
              <a:t>&gt;</a:t>
            </a:r>
          </a:p>
          <a:p>
            <a:pPr marL="457200" lvl="1" indent="0">
              <a:buNone/>
            </a:pPr>
            <a:endParaRPr lang="pt-BR" sz="2400" dirty="0"/>
          </a:p>
          <a:p>
            <a:pPr lvl="1"/>
            <a:r>
              <a:rPr lang="pt-BR" sz="2400" dirty="0"/>
              <a:t>  inclui coluna: </a:t>
            </a:r>
          </a:p>
          <a:p>
            <a:pPr marL="457200" lvl="1" indent="0">
              <a:buNone/>
            </a:pPr>
            <a:r>
              <a:rPr lang="pt-BR" sz="2400" dirty="0"/>
              <a:t>	&lt;</a:t>
            </a:r>
            <a:r>
              <a:rPr lang="pt-BR" sz="2400" dirty="0" err="1"/>
              <a:t>td</a:t>
            </a:r>
            <a:r>
              <a:rPr lang="pt-BR" sz="2400" dirty="0"/>
              <a:t>&gt; nome da coluna &lt;/</a:t>
            </a:r>
            <a:r>
              <a:rPr lang="pt-BR" sz="2400" dirty="0" err="1"/>
              <a:t>td</a:t>
            </a:r>
            <a:r>
              <a:rPr lang="pt-BR" sz="2400" dirty="0"/>
              <a:t>&gt;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b="1" dirty="0" err="1"/>
              <a:t>Colspan</a:t>
            </a:r>
            <a:r>
              <a:rPr lang="en-US" sz="2400" dirty="0"/>
              <a:t> = “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colunas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quer</a:t>
            </a:r>
            <a:r>
              <a:rPr lang="en-US" sz="2400" dirty="0"/>
              <a:t> </a:t>
            </a:r>
            <a:r>
              <a:rPr lang="en-US" sz="2400" dirty="0" err="1"/>
              <a:t>mesclar</a:t>
            </a:r>
            <a:r>
              <a:rPr lang="en-US" sz="2400" dirty="0"/>
              <a:t>”</a:t>
            </a:r>
          </a:p>
          <a:p>
            <a:pPr lvl="2"/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 Sintaxe</a:t>
            </a:r>
            <a:r>
              <a:rPr lang="pt-BR" sz="2400" dirty="0" smtClean="0"/>
              <a:t>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 </a:t>
            </a:r>
            <a:r>
              <a:rPr lang="pt-BR" sz="2400" dirty="0"/>
              <a:t>&lt;</a:t>
            </a:r>
            <a:r>
              <a:rPr lang="pt-BR" sz="2400" dirty="0" err="1"/>
              <a:t>tr</a:t>
            </a:r>
            <a:r>
              <a:rPr lang="pt-BR" sz="2400" dirty="0"/>
              <a:t>&gt;&lt;</a:t>
            </a:r>
            <a:r>
              <a:rPr lang="pt-BR" sz="2400" dirty="0" err="1"/>
              <a:t>th</a:t>
            </a:r>
            <a:r>
              <a:rPr lang="pt-BR" sz="2400" dirty="0"/>
              <a:t>&gt;título cabeçalho &lt;/</a:t>
            </a:r>
            <a:r>
              <a:rPr lang="pt-BR" sz="2400" dirty="0" err="1"/>
              <a:t>th</a:t>
            </a:r>
            <a:r>
              <a:rPr lang="pt-BR" sz="2400" dirty="0"/>
              <a:t>&gt;&lt;/</a:t>
            </a:r>
            <a:r>
              <a:rPr lang="pt-BR" sz="2400" dirty="0" err="1"/>
              <a:t>tr</a:t>
            </a:r>
            <a:r>
              <a:rPr lang="pt-BR" sz="2400" dirty="0"/>
              <a:t>&gt;</a:t>
            </a:r>
          </a:p>
          <a:p>
            <a:pPr marL="914400" lvl="2" indent="0">
              <a:buNone/>
            </a:pPr>
            <a:r>
              <a:rPr lang="pt-BR" sz="2400" dirty="0" smtClean="0"/>
              <a:t> &lt;</a:t>
            </a:r>
            <a:r>
              <a:rPr lang="pt-BR" sz="2400" dirty="0" err="1"/>
              <a:t>tr</a:t>
            </a:r>
            <a:r>
              <a:rPr lang="pt-BR" sz="2400" dirty="0"/>
              <a:t>&gt;&lt;</a:t>
            </a:r>
            <a:r>
              <a:rPr lang="pt-BR" sz="2400" dirty="0" err="1"/>
              <a:t>td</a:t>
            </a:r>
            <a:r>
              <a:rPr lang="pt-BR" sz="2400" dirty="0"/>
              <a:t>&gt;texto&lt;/</a:t>
            </a:r>
            <a:r>
              <a:rPr lang="pt-BR" sz="2400" dirty="0" err="1"/>
              <a:t>td</a:t>
            </a:r>
            <a:r>
              <a:rPr lang="pt-BR" sz="2400" dirty="0"/>
              <a:t>&gt;&lt;/</a:t>
            </a:r>
            <a:r>
              <a:rPr lang="pt-BR" sz="2400" dirty="0" err="1"/>
              <a:t>tr</a:t>
            </a:r>
            <a:r>
              <a:rPr lang="pt-BR" sz="24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9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3598101" cy="40241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&lt;table border=1&gt;</a:t>
            </a:r>
            <a:br>
              <a:rPr lang="en-US" sz="2400" dirty="0"/>
            </a:br>
            <a:r>
              <a:rPr lang="en-US" sz="2400" dirty="0"/>
              <a:t>  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Firstname</a:t>
            </a:r>
            <a:r>
              <a:rPr lang="en-US" sz="2400" dirty="0"/>
              <a:t>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Lastname</a:t>
            </a:r>
            <a:r>
              <a:rPr lang="en-US" sz="2400" dirty="0"/>
              <a:t>&lt;/</a:t>
            </a:r>
            <a:r>
              <a:rPr lang="en-US" sz="2400" dirty="0" err="1"/>
              <a:t>th</a:t>
            </a:r>
            <a:r>
              <a:rPr lang="en-US" sz="2400" dirty="0"/>
              <a:t>&gt; </a:t>
            </a:r>
            <a:br>
              <a:rPr lang="en-US" sz="2400" dirty="0"/>
            </a:br>
            <a:r>
              <a:rPr lang="en-US" sz="2400" dirty="0"/>
              <a:t>    &lt;</a:t>
            </a:r>
            <a:r>
              <a:rPr lang="en-US" sz="2400" dirty="0" err="1"/>
              <a:t>th</a:t>
            </a:r>
            <a:r>
              <a:rPr lang="en-US" sz="2400" dirty="0"/>
              <a:t>&gt;Age&lt;/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   &lt;td&gt;Jill&lt;/td&gt;</a:t>
            </a:r>
            <a:br>
              <a:rPr lang="en-US" sz="2400" dirty="0"/>
            </a:br>
            <a:r>
              <a:rPr lang="en-US" sz="2400" dirty="0"/>
              <a:t>    &lt;td&gt;Smith&lt;/td&gt; </a:t>
            </a:r>
            <a:br>
              <a:rPr lang="en-US" sz="2400" dirty="0"/>
            </a:br>
            <a:r>
              <a:rPr lang="en-US" sz="2400" dirty="0"/>
              <a:t>    &lt;td&gt;50&lt;/td&gt;</a:t>
            </a:r>
            <a:br>
              <a:rPr lang="en-US" sz="2400" dirty="0"/>
            </a:br>
            <a:r>
              <a:rPr lang="en-US" sz="2400" dirty="0"/>
              <a:t>  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&lt;td&gt;Eve&lt;/td&gt;</a:t>
            </a:r>
            <a:br>
              <a:rPr lang="en-US" sz="2400" dirty="0"/>
            </a:br>
            <a:r>
              <a:rPr lang="en-US" sz="2400" dirty="0"/>
              <a:t>    &lt;td&gt;Jackson&lt;/td&gt; </a:t>
            </a:r>
            <a:br>
              <a:rPr lang="en-US" sz="2400" dirty="0"/>
            </a:br>
            <a:r>
              <a:rPr lang="en-US" sz="2400" dirty="0"/>
              <a:t>    &lt;td&gt;94&lt;/td&gt;</a:t>
            </a:r>
            <a:br>
              <a:rPr lang="en-US" sz="2400" dirty="0"/>
            </a:br>
            <a:r>
              <a:rPr lang="en-US" sz="2400" dirty="0"/>
              <a:t>  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&lt;/table&gt;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53" y="2775102"/>
            <a:ext cx="2848693" cy="15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(5)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7406014" cy="21018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table</a:t>
            </a:r>
            <a:r>
              <a:rPr lang="pt-BR" sz="1600" dirty="0"/>
              <a:t> </a:t>
            </a:r>
            <a:r>
              <a:rPr lang="pt-BR" sz="1600" dirty="0" err="1"/>
              <a:t>border</a:t>
            </a:r>
            <a:r>
              <a:rPr lang="pt-BR" sz="1600" dirty="0"/>
              <a:t>="2" </a:t>
            </a:r>
            <a:r>
              <a:rPr lang="pt-BR" sz="1600" dirty="0" err="1"/>
              <a:t>width</a:t>
            </a:r>
            <a:r>
              <a:rPr lang="pt-BR" sz="1600" dirty="0"/>
              <a:t>="100" </a:t>
            </a:r>
            <a:r>
              <a:rPr lang="pt-BR" sz="1600" dirty="0" err="1"/>
              <a:t>height</a:t>
            </a:r>
            <a:r>
              <a:rPr lang="pt-BR" sz="1600" dirty="0"/>
              <a:t>="100" 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&gt;matricula&lt;/</a:t>
            </a:r>
            <a:r>
              <a:rPr lang="pt-BR" sz="1600" dirty="0" err="1"/>
              <a:t>th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&gt;nome&lt;/</a:t>
            </a:r>
            <a:r>
              <a:rPr lang="pt-BR" sz="1600" dirty="0" err="1"/>
              <a:t>th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&gt;1&lt;/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&gt;Antônio&lt;/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&gt;2&lt;/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&gt;Jose&lt;/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  <a:r>
              <a:rPr lang="pt-BR" sz="1600" b="1" dirty="0"/>
              <a:t>&lt;</a:t>
            </a:r>
            <a:r>
              <a:rPr lang="pt-BR" sz="1600" b="1" dirty="0" err="1"/>
              <a:t>td</a:t>
            </a:r>
            <a:r>
              <a:rPr lang="pt-BR" sz="1600" b="1" dirty="0"/>
              <a:t> </a:t>
            </a:r>
            <a:r>
              <a:rPr lang="pt-BR" sz="1600" b="1" dirty="0" err="1"/>
              <a:t>colspan</a:t>
            </a:r>
            <a:r>
              <a:rPr lang="pt-BR" sz="1600" b="1" dirty="0"/>
              <a:t>="2"&gt;</a:t>
            </a:r>
            <a:r>
              <a:rPr lang="pt-BR" sz="1600" dirty="0"/>
              <a:t>total&lt;/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 smtClean="0"/>
              <a:t>&gt;</a:t>
            </a:r>
          </a:p>
          <a:p>
            <a:pPr marL="0" indent="0">
              <a:buNone/>
            </a:pPr>
            <a:r>
              <a:rPr lang="pt-BR" sz="1600" dirty="0" smtClean="0"/>
              <a:t>&lt;/</a:t>
            </a:r>
            <a:r>
              <a:rPr lang="pt-BR" sz="1600" dirty="0" err="1"/>
              <a:t>table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834" y="2057401"/>
            <a:ext cx="2240202" cy="167248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5800" y="4308325"/>
            <a:ext cx="7406014" cy="210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table</a:t>
            </a:r>
            <a:r>
              <a:rPr lang="pt-BR" sz="1600" dirty="0"/>
              <a:t> </a:t>
            </a:r>
            <a:r>
              <a:rPr lang="pt-BR" sz="1600" dirty="0" err="1"/>
              <a:t>border</a:t>
            </a:r>
            <a:r>
              <a:rPr lang="pt-BR" sz="1600" dirty="0"/>
              <a:t>="2" </a:t>
            </a:r>
            <a:r>
              <a:rPr lang="pt-BR" sz="1600" dirty="0" err="1"/>
              <a:t>width</a:t>
            </a:r>
            <a:r>
              <a:rPr lang="pt-BR" sz="1600" dirty="0"/>
              <a:t>="100" </a:t>
            </a:r>
            <a:r>
              <a:rPr lang="pt-BR" sz="1600" dirty="0" err="1"/>
              <a:t>height</a:t>
            </a:r>
            <a:r>
              <a:rPr lang="pt-BR" sz="1600" dirty="0"/>
              <a:t>="100" 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</a:t>
            </a:r>
            <a:r>
              <a:rPr lang="pt-BR" sz="1600" dirty="0" err="1"/>
              <a:t>Area</a:t>
            </a:r>
            <a:r>
              <a:rPr lang="pt-BR" sz="1600" dirty="0"/>
              <a:t>&lt;/</a:t>
            </a:r>
            <a:r>
              <a:rPr lang="pt-BR" sz="1600" dirty="0" err="1"/>
              <a:t>th</a:t>
            </a:r>
            <a:r>
              <a:rPr lang="pt-BR" sz="1600" dirty="0"/>
              <a:t>&gt;&lt;</a:t>
            </a:r>
            <a:r>
              <a:rPr lang="pt-BR" sz="1600" dirty="0" err="1"/>
              <a:t>th</a:t>
            </a:r>
            <a:r>
              <a:rPr lang="pt-BR" sz="1600" dirty="0"/>
              <a:t>&gt;Disciplina&lt;/</a:t>
            </a:r>
            <a:r>
              <a:rPr lang="pt-BR" sz="1600" dirty="0" err="1"/>
              <a:t>th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b="1" dirty="0"/>
              <a:t>&gt;&lt;</a:t>
            </a:r>
            <a:r>
              <a:rPr lang="pt-BR" sz="1600" b="1" dirty="0" err="1"/>
              <a:t>td</a:t>
            </a:r>
            <a:r>
              <a:rPr lang="pt-BR" sz="1600" b="1" dirty="0"/>
              <a:t> </a:t>
            </a:r>
            <a:r>
              <a:rPr lang="pt-BR" sz="1600" b="1" dirty="0" err="1"/>
              <a:t>rowspan</a:t>
            </a:r>
            <a:r>
              <a:rPr lang="pt-BR" sz="1600" b="1" dirty="0"/>
              <a:t>="2"&gt;</a:t>
            </a:r>
            <a:r>
              <a:rPr lang="pt-BR" sz="1600" dirty="0"/>
              <a:t>Eng. Soft.&lt;/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&gt;Modelagem&lt;/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&gt;Projeto&lt;/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  <a:r>
              <a:rPr lang="pt-BR" sz="1600" dirty="0" err="1"/>
              <a:t>Programacao</a:t>
            </a:r>
            <a:r>
              <a:rPr lang="pt-BR" sz="1600" dirty="0"/>
              <a:t>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&gt;POO&lt;/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            &lt;</a:t>
            </a:r>
            <a:r>
              <a:rPr lang="pt-BR" sz="1600" dirty="0" err="1"/>
              <a:t>tr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  <a:r>
              <a:rPr lang="pt-BR" sz="1600" dirty="0" err="1"/>
              <a:t>Programacao</a:t>
            </a:r>
            <a:r>
              <a:rPr lang="pt-BR" sz="1600" dirty="0"/>
              <a:t>&lt;/</a:t>
            </a:r>
            <a:r>
              <a:rPr lang="pt-BR" sz="1600" dirty="0" err="1"/>
              <a:t>td</a:t>
            </a:r>
            <a:r>
              <a:rPr lang="pt-BR" sz="1600" dirty="0"/>
              <a:t>&gt;&lt;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  <a:r>
              <a:rPr lang="pt-BR" sz="1600" dirty="0" err="1"/>
              <a:t>Desenv</a:t>
            </a:r>
            <a:r>
              <a:rPr lang="pt-BR" sz="1600" dirty="0"/>
              <a:t>. Web&lt;/</a:t>
            </a:r>
            <a:r>
              <a:rPr lang="pt-BR" sz="1600" dirty="0" err="1"/>
              <a:t>td</a:t>
            </a:r>
            <a:r>
              <a:rPr lang="pt-BR" sz="1600" dirty="0"/>
              <a:t>&gt;&lt;/</a:t>
            </a:r>
            <a:r>
              <a:rPr lang="pt-BR" sz="1600" dirty="0" err="1"/>
              <a:t>tr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 smtClean="0"/>
              <a:t>&lt;/</a:t>
            </a:r>
            <a:r>
              <a:rPr lang="pt-BR" sz="1600" dirty="0" err="1"/>
              <a:t>table</a:t>
            </a:r>
            <a:r>
              <a:rPr lang="pt-BR" sz="16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814" y="4381600"/>
            <a:ext cx="2621463" cy="2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TAGS de agrupamento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Os elementos HTML são apresentados de acordo com o seu tipo de elemento, que pode ser: bloco (</a:t>
            </a:r>
            <a:r>
              <a:rPr lang="pt-BR" sz="2400" i="1" dirty="0" err="1" smtClean="0"/>
              <a:t>block</a:t>
            </a:r>
            <a:r>
              <a:rPr lang="pt-BR" sz="2400" dirty="0" smtClean="0"/>
              <a:t>) ou em linha (</a:t>
            </a:r>
            <a:r>
              <a:rPr lang="pt-BR" sz="2400" i="1" dirty="0" smtClean="0"/>
              <a:t>in </a:t>
            </a:r>
            <a:r>
              <a:rPr lang="pt-BR" sz="2400" i="1" dirty="0" err="1" smtClean="0"/>
              <a:t>line</a:t>
            </a:r>
            <a:r>
              <a:rPr lang="pt-BR" sz="2400" dirty="0" smtClean="0"/>
              <a:t>)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826554"/>
            <a:ext cx="85725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Block</a:t>
            </a:r>
            <a:r>
              <a:rPr lang="pt-BR" dirty="0" smtClean="0"/>
              <a:t> </a:t>
            </a:r>
            <a:r>
              <a:rPr lang="pt-BR" dirty="0" err="1" smtClean="0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Um elemento de bloco sempre se inicia em uma nova linha e usa toda a largura da página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493" y="3006247"/>
            <a:ext cx="4174299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b="1" dirty="0"/>
              <a:t>&lt;</a:t>
            </a:r>
            <a:r>
              <a:rPr lang="pt-BR" sz="1200" b="1" dirty="0" err="1"/>
              <a:t>div</a:t>
            </a:r>
            <a:r>
              <a:rPr lang="pt-BR" sz="1200" b="1" dirty="0"/>
              <a:t> </a:t>
            </a:r>
            <a:r>
              <a:rPr lang="pt-BR" sz="1200" b="1" dirty="0" err="1"/>
              <a:t>style</a:t>
            </a:r>
            <a:r>
              <a:rPr lang="pt-BR" sz="1200" b="1" dirty="0"/>
              <a:t>="</a:t>
            </a:r>
            <a:r>
              <a:rPr lang="pt-BR" sz="1200" b="1" dirty="0" err="1"/>
              <a:t>border</a:t>
            </a:r>
            <a:r>
              <a:rPr lang="pt-BR" sz="1200" b="1" dirty="0"/>
              <a:t>: 1px </a:t>
            </a:r>
            <a:r>
              <a:rPr lang="pt-BR" sz="1200" b="1" dirty="0" err="1"/>
              <a:t>solid</a:t>
            </a:r>
            <a:r>
              <a:rPr lang="pt-BR" sz="1200" b="1" dirty="0"/>
              <a:t> </a:t>
            </a:r>
            <a:r>
              <a:rPr lang="pt-BR" sz="1200" b="1" dirty="0" err="1"/>
              <a:t>black</a:t>
            </a:r>
            <a:r>
              <a:rPr lang="pt-BR" sz="1200" b="1" dirty="0"/>
              <a:t>"&gt;</a:t>
            </a:r>
            <a:r>
              <a:rPr lang="pt-BR" sz="1200" b="1" dirty="0" err="1"/>
              <a:t>Hello</a:t>
            </a:r>
            <a:r>
              <a:rPr lang="pt-BR" sz="1200" b="1" dirty="0"/>
              <a:t> World&lt;/</a:t>
            </a:r>
            <a:r>
              <a:rPr lang="pt-BR" sz="1200" b="1" dirty="0" err="1"/>
              <a:t>div</a:t>
            </a:r>
            <a:r>
              <a:rPr lang="pt-BR" sz="1200" b="1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&lt;p&gt;The DIV </a:t>
            </a:r>
            <a:r>
              <a:rPr lang="pt-BR" sz="1200" dirty="0" err="1"/>
              <a:t>element</a:t>
            </a:r>
            <a:r>
              <a:rPr lang="pt-BR" sz="1200" dirty="0"/>
              <a:t> </a:t>
            </a:r>
            <a:r>
              <a:rPr lang="pt-BR" sz="1200" dirty="0" err="1"/>
              <a:t>is</a:t>
            </a:r>
            <a:r>
              <a:rPr lang="pt-BR" sz="1200" dirty="0"/>
              <a:t> a </a:t>
            </a:r>
            <a:r>
              <a:rPr lang="pt-BR" sz="1200" dirty="0" err="1"/>
              <a:t>block</a:t>
            </a:r>
            <a:r>
              <a:rPr lang="pt-BR" sz="1200" dirty="0"/>
              <a:t> </a:t>
            </a:r>
            <a:r>
              <a:rPr lang="pt-BR" sz="1200" dirty="0" err="1"/>
              <a:t>element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will</a:t>
            </a:r>
            <a:r>
              <a:rPr lang="pt-BR" sz="1200" dirty="0"/>
              <a:t> </a:t>
            </a:r>
            <a:r>
              <a:rPr lang="pt-BR" sz="1200" dirty="0" err="1"/>
              <a:t>always</a:t>
            </a:r>
            <a:r>
              <a:rPr lang="pt-BR" sz="1200" dirty="0"/>
              <a:t> start </a:t>
            </a:r>
            <a:r>
              <a:rPr lang="pt-BR" sz="1200" dirty="0" err="1"/>
              <a:t>on</a:t>
            </a:r>
            <a:r>
              <a:rPr lang="pt-BR" sz="1200" dirty="0"/>
              <a:t> a new </a:t>
            </a:r>
            <a:r>
              <a:rPr lang="pt-BR" sz="1200" dirty="0" err="1"/>
              <a:t>line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take</a:t>
            </a:r>
            <a:r>
              <a:rPr lang="pt-BR" sz="1200" dirty="0"/>
              <a:t> </a:t>
            </a:r>
            <a:r>
              <a:rPr lang="pt-BR" sz="1200" dirty="0" err="1"/>
              <a:t>up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full</a:t>
            </a:r>
            <a:r>
              <a:rPr lang="pt-BR" sz="1200" dirty="0"/>
              <a:t> </a:t>
            </a:r>
            <a:r>
              <a:rPr lang="pt-BR" sz="1200" dirty="0" err="1"/>
              <a:t>width</a:t>
            </a:r>
            <a:r>
              <a:rPr lang="pt-BR" sz="1200" dirty="0"/>
              <a:t> </a:t>
            </a:r>
            <a:r>
              <a:rPr lang="pt-BR" sz="1200" dirty="0" err="1"/>
              <a:t>available</a:t>
            </a:r>
            <a:r>
              <a:rPr lang="pt-BR" sz="1200" dirty="0"/>
              <a:t> (</a:t>
            </a:r>
            <a:r>
              <a:rPr lang="pt-BR" sz="1200" dirty="0" err="1"/>
              <a:t>stretches</a:t>
            </a:r>
            <a:r>
              <a:rPr lang="pt-BR" sz="1200" dirty="0"/>
              <a:t> out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left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right</a:t>
            </a:r>
            <a:r>
              <a:rPr lang="pt-BR" sz="1200" dirty="0"/>
              <a:t> as </a:t>
            </a:r>
            <a:r>
              <a:rPr lang="pt-BR" sz="1200" dirty="0" err="1"/>
              <a:t>far</a:t>
            </a:r>
            <a:r>
              <a:rPr lang="pt-BR" sz="1200" dirty="0"/>
              <a:t> as it </a:t>
            </a:r>
            <a:r>
              <a:rPr lang="pt-BR" sz="1200" dirty="0" err="1"/>
              <a:t>can</a:t>
            </a:r>
            <a:r>
              <a:rPr lang="pt-BR" sz="1200" dirty="0"/>
              <a:t>).&lt;/p&gt;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83" y="3569291"/>
            <a:ext cx="6296025" cy="8953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45" y="5238162"/>
            <a:ext cx="7905750" cy="12668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814427" y="4868830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Elementos de bloco do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6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Container para outros elementos </a:t>
            </a:r>
            <a:r>
              <a:rPr lang="pt-BR" sz="2400" dirty="0" err="1" smtClean="0"/>
              <a:t>html</a:t>
            </a:r>
            <a:endParaRPr lang="pt-BR" sz="2400" dirty="0" smtClean="0"/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Muito utilizado com CSS para aplicar a formatação aos elementos nele contidos.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493" y="3006247"/>
            <a:ext cx="4174299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&lt;div style="background-color:black;color:white;padding:20px;"&gt;</a:t>
            </a:r>
          </a:p>
          <a:p>
            <a:r>
              <a:rPr lang="en-US" sz="1200" dirty="0"/>
              <a:t>  &lt;h2&gt;London&lt;/h2&gt;</a:t>
            </a:r>
          </a:p>
          <a:p>
            <a:r>
              <a:rPr lang="en-US" sz="1200" dirty="0"/>
              <a:t>  &lt;p&gt;London is the capital city of England. It is the most populous city in the United Kingdom, with a metropolitan area of over 13 million inhabitants.&lt;/p&gt;</a:t>
            </a:r>
          </a:p>
          <a:p>
            <a:r>
              <a:rPr lang="en-US" sz="1200" dirty="0"/>
              <a:t>  &lt;p&gt;Standing on the River Thames, London has been a major settlement for two millennia, its history going back to its founding by the Romans, who named it </a:t>
            </a:r>
            <a:r>
              <a:rPr lang="en-US" sz="1200" dirty="0" err="1"/>
              <a:t>Londinium</a:t>
            </a:r>
            <a:r>
              <a:rPr lang="en-US" sz="1200" dirty="0"/>
              <a:t>.&lt;/p&gt;</a:t>
            </a:r>
          </a:p>
          <a:p>
            <a:r>
              <a:rPr lang="en-US" sz="1200" dirty="0"/>
              <a:t>&lt;/div&gt; 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69" y="3580719"/>
            <a:ext cx="6276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 </a:t>
            </a:r>
            <a:r>
              <a:rPr lang="pt-BR" dirty="0" err="1" smtClean="0"/>
              <a:t>Line</a:t>
            </a:r>
            <a:r>
              <a:rPr lang="pt-BR" dirty="0" smtClean="0"/>
              <a:t> </a:t>
            </a:r>
            <a:r>
              <a:rPr lang="pt-BR" dirty="0" err="1" smtClean="0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Um elemento </a:t>
            </a:r>
            <a:r>
              <a:rPr lang="pt-BR" sz="2400" i="1" dirty="0" smtClean="0"/>
              <a:t>in </a:t>
            </a:r>
            <a:r>
              <a:rPr lang="pt-BR" sz="2400" i="1" dirty="0" err="1" smtClean="0"/>
              <a:t>line</a:t>
            </a:r>
            <a:r>
              <a:rPr lang="pt-BR" sz="2400" dirty="0" smtClean="0"/>
              <a:t> nunca se inicia em uma nova linha usa somente a largura necessária da página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493" y="3006247"/>
            <a:ext cx="4174299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&lt;p&gt;This is an inline span </a:t>
            </a:r>
            <a:r>
              <a:rPr lang="en-US" sz="1200" b="1" dirty="0"/>
              <a:t>&lt;span style="border: 1px solid black"&gt;Hello World&lt;/span&gt; </a:t>
            </a:r>
            <a:r>
              <a:rPr lang="en-US" sz="1200" dirty="0"/>
              <a:t>element inside a paragraph.&lt;/p&gt;</a:t>
            </a:r>
          </a:p>
          <a:p>
            <a:endParaRPr lang="en-US" sz="1200" dirty="0"/>
          </a:p>
          <a:p>
            <a:r>
              <a:rPr lang="en-US" sz="1200" dirty="0"/>
              <a:t>&lt;p&gt;The SPAN element is an inline element, and will not start on a new line and only takes up as much width as necessary.&lt;/p&gt;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14427" y="486883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Elementos </a:t>
            </a:r>
            <a:r>
              <a:rPr lang="pt-BR" i="1" dirty="0" smtClean="0"/>
              <a:t>in </a:t>
            </a:r>
            <a:r>
              <a:rPr lang="pt-BR" i="1" dirty="0" err="1" smtClean="0"/>
              <a:t>line</a:t>
            </a:r>
            <a:r>
              <a:rPr lang="pt-BR" dirty="0" smtClean="0"/>
              <a:t> do HTML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58" y="3469727"/>
            <a:ext cx="6162675" cy="8096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17" y="5296306"/>
            <a:ext cx="7343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81168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Container para textos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Muito utilizado com CSS para aplicar a formatação a partes do texto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68350" y="3377722"/>
            <a:ext cx="4174299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&lt;body&gt;</a:t>
            </a:r>
          </a:p>
          <a:p>
            <a:endParaRPr lang="en-US" sz="1200" dirty="0"/>
          </a:p>
          <a:p>
            <a:r>
              <a:rPr lang="en-US" sz="1200" dirty="0"/>
              <a:t>&lt;h1&gt;My &lt;span style="</a:t>
            </a:r>
            <a:r>
              <a:rPr lang="en-US" sz="1200" dirty="0" err="1"/>
              <a:t>color:red</a:t>
            </a:r>
            <a:r>
              <a:rPr lang="en-US" sz="1200" dirty="0"/>
              <a:t>"&gt;Important&lt;/span&gt; Heading&lt;/h1&gt;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83410"/>
            <a:ext cx="3162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194560"/>
            <a:ext cx="10820400" cy="345149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Exibe uma página Web dentro de outra página web</a:t>
            </a:r>
          </a:p>
          <a:p>
            <a:pPr>
              <a:buFont typeface="Wingdings" pitchFamily="2" charset="2"/>
              <a:buChar char="§"/>
            </a:pP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Sintaxe:</a:t>
            </a:r>
          </a:p>
          <a:p>
            <a:pPr>
              <a:buFont typeface="Wingdings" pitchFamily="2" charset="2"/>
              <a:buChar char="§"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iframe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i="1" dirty="0" smtClean="0"/>
              <a:t>URL</a:t>
            </a:r>
            <a:r>
              <a:rPr lang="pt-BR" dirty="0" smtClean="0"/>
              <a:t>“ </a:t>
            </a:r>
            <a:r>
              <a:rPr lang="pt-BR" dirty="0" err="1" smtClean="0"/>
              <a:t>title</a:t>
            </a:r>
            <a:r>
              <a:rPr lang="pt-BR" dirty="0" smtClean="0"/>
              <a:t>=“descrição”&gt;&lt;/</a:t>
            </a:r>
            <a:r>
              <a:rPr lang="pt-BR" dirty="0" err="1"/>
              <a:t>iframe</a:t>
            </a:r>
            <a:r>
              <a:rPr lang="pt-BR" dirty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Usa-se os atributos </a:t>
            </a:r>
            <a:r>
              <a:rPr lang="pt-BR" dirty="0" err="1" smtClean="0"/>
              <a:t>height</a:t>
            </a:r>
            <a:r>
              <a:rPr lang="pt-BR" dirty="0" smtClean="0"/>
              <a:t> e </a:t>
            </a:r>
            <a:r>
              <a:rPr lang="pt-BR" dirty="0" err="1" smtClean="0"/>
              <a:t>weigh</a:t>
            </a:r>
            <a:r>
              <a:rPr lang="pt-BR" dirty="0" smtClean="0"/>
              <a:t> para definir a altura e a largura do frame</a:t>
            </a:r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iframe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/>
              <a:t>="demo_iframe.htm" </a:t>
            </a:r>
            <a:r>
              <a:rPr lang="pt-BR" dirty="0" err="1"/>
              <a:t>height</a:t>
            </a:r>
            <a:r>
              <a:rPr lang="pt-BR" dirty="0"/>
              <a:t>="200" </a:t>
            </a:r>
            <a:r>
              <a:rPr lang="pt-BR" dirty="0" err="1"/>
              <a:t>width</a:t>
            </a:r>
            <a:r>
              <a:rPr lang="pt-BR" dirty="0"/>
              <a:t>="300"&gt;&lt;/</a:t>
            </a:r>
            <a:r>
              <a:rPr lang="pt-BR" dirty="0" err="1"/>
              <a:t>iframe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16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60122" y="1067217"/>
            <a:ext cx="10750463" cy="2828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/>
              <a:t>&lt;!DOCTYPE 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&lt;</a:t>
            </a:r>
            <a:r>
              <a:rPr lang="pt-BR" sz="1400" dirty="0" err="1"/>
              <a:t>body</a:t>
            </a:r>
            <a:r>
              <a:rPr lang="pt-BR" sz="1400" dirty="0" smtClean="0"/>
              <a:t>&gt;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&lt;h2&gt;</a:t>
            </a:r>
            <a:r>
              <a:rPr lang="pt-BR" sz="1400" dirty="0" err="1"/>
              <a:t>Iframe</a:t>
            </a:r>
            <a:r>
              <a:rPr lang="pt-BR" sz="1400" dirty="0"/>
              <a:t> - Target for a Link&lt;/h2</a:t>
            </a:r>
            <a:r>
              <a:rPr lang="pt-BR" sz="1400" dirty="0" smtClean="0"/>
              <a:t>&gt;</a:t>
            </a: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&lt;</a:t>
            </a:r>
            <a:r>
              <a:rPr lang="pt-BR" sz="1400" b="1" dirty="0" err="1"/>
              <a:t>iframe</a:t>
            </a:r>
            <a:r>
              <a:rPr lang="pt-BR" sz="1400" b="1" dirty="0"/>
              <a:t> </a:t>
            </a:r>
            <a:r>
              <a:rPr lang="pt-BR" sz="1400" b="1" dirty="0" err="1"/>
              <a:t>src</a:t>
            </a:r>
            <a:r>
              <a:rPr lang="pt-BR" sz="1400" b="1" dirty="0"/>
              <a:t>="demo_iframe.htm" </a:t>
            </a:r>
            <a:r>
              <a:rPr lang="pt-BR" sz="1400" b="1" dirty="0" err="1"/>
              <a:t>name</a:t>
            </a:r>
            <a:r>
              <a:rPr lang="pt-BR" sz="1400" b="1" dirty="0"/>
              <a:t>="</a:t>
            </a:r>
            <a:r>
              <a:rPr lang="pt-BR" sz="1400" b="1" dirty="0" err="1"/>
              <a:t>iframe_a</a:t>
            </a:r>
            <a:r>
              <a:rPr lang="pt-BR" sz="1400" b="1" dirty="0"/>
              <a:t>" </a:t>
            </a:r>
            <a:r>
              <a:rPr lang="pt-BR" sz="1400" b="1" dirty="0" err="1"/>
              <a:t>height</a:t>
            </a:r>
            <a:r>
              <a:rPr lang="pt-BR" sz="1400" b="1" dirty="0"/>
              <a:t>="300px" </a:t>
            </a:r>
            <a:r>
              <a:rPr lang="pt-BR" sz="1400" b="1" dirty="0" err="1"/>
              <a:t>width</a:t>
            </a:r>
            <a:r>
              <a:rPr lang="pt-BR" sz="1400" b="1" dirty="0"/>
              <a:t>="100%" </a:t>
            </a:r>
            <a:r>
              <a:rPr lang="pt-BR" sz="1400" b="1" dirty="0" err="1"/>
              <a:t>title</a:t>
            </a:r>
            <a:r>
              <a:rPr lang="pt-BR" sz="1400" b="1" dirty="0"/>
              <a:t>="</a:t>
            </a:r>
            <a:r>
              <a:rPr lang="pt-BR" sz="1400" b="1" dirty="0" err="1"/>
              <a:t>Iframe</a:t>
            </a:r>
            <a:r>
              <a:rPr lang="pt-BR" sz="1400" b="1" dirty="0"/>
              <a:t> </a:t>
            </a:r>
            <a:r>
              <a:rPr lang="pt-BR" sz="1400" b="1" dirty="0" err="1"/>
              <a:t>Example</a:t>
            </a:r>
            <a:r>
              <a:rPr lang="pt-BR" sz="1400" b="1" dirty="0"/>
              <a:t>"&gt;&lt;/</a:t>
            </a:r>
            <a:r>
              <a:rPr lang="pt-BR" sz="1400" b="1" dirty="0" err="1"/>
              <a:t>iframe</a:t>
            </a:r>
            <a:r>
              <a:rPr lang="pt-BR" sz="1400" b="1" dirty="0" smtClean="0"/>
              <a:t>&gt;</a:t>
            </a:r>
            <a:endParaRPr lang="pt-BR" sz="1400" b="1" dirty="0"/>
          </a:p>
          <a:p>
            <a:pPr marL="0" indent="0">
              <a:buNone/>
            </a:pPr>
            <a:r>
              <a:rPr lang="pt-BR" sz="1400" dirty="0"/>
              <a:t>&lt;p</a:t>
            </a:r>
            <a:r>
              <a:rPr lang="pt-BR" sz="1400" b="1" dirty="0"/>
              <a:t>&gt;&lt;a </a:t>
            </a:r>
            <a:r>
              <a:rPr lang="pt-BR" sz="1400" b="1" dirty="0" err="1"/>
              <a:t>href</a:t>
            </a:r>
            <a:r>
              <a:rPr lang="pt-BR" sz="1400" b="1" dirty="0"/>
              <a:t>="https://www.w3schools.com" </a:t>
            </a:r>
            <a:r>
              <a:rPr lang="pt-BR" sz="1400" b="1" dirty="0" err="1"/>
              <a:t>target</a:t>
            </a:r>
            <a:r>
              <a:rPr lang="pt-BR" sz="1400" b="1" dirty="0"/>
              <a:t>="</a:t>
            </a:r>
            <a:r>
              <a:rPr lang="pt-BR" sz="1400" b="1" dirty="0" err="1"/>
              <a:t>iframe_a</a:t>
            </a:r>
            <a:r>
              <a:rPr lang="pt-BR" sz="1400" b="1" dirty="0"/>
              <a:t>"&gt;</a:t>
            </a:r>
            <a:r>
              <a:rPr lang="pt-BR" sz="1400" dirty="0"/>
              <a:t>W3Schools.com&lt;/a&gt;&lt;/p</a:t>
            </a:r>
            <a:r>
              <a:rPr lang="pt-BR" sz="1400" dirty="0" smtClean="0"/>
              <a:t>&gt;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&lt;p&gt;</a:t>
            </a:r>
            <a:r>
              <a:rPr lang="pt-BR" sz="1400" dirty="0" err="1"/>
              <a:t>When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target</a:t>
            </a:r>
            <a:r>
              <a:rPr lang="pt-BR" sz="1400" dirty="0"/>
              <a:t> </a:t>
            </a:r>
            <a:r>
              <a:rPr lang="pt-BR" sz="1400" dirty="0" err="1"/>
              <a:t>attribute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a link matches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an</a:t>
            </a:r>
            <a:r>
              <a:rPr lang="pt-BR" sz="1400" dirty="0"/>
              <a:t> </a:t>
            </a:r>
            <a:r>
              <a:rPr lang="pt-BR" sz="1400" dirty="0" err="1"/>
              <a:t>iframe</a:t>
            </a:r>
            <a:r>
              <a:rPr lang="pt-BR" sz="1400" dirty="0"/>
              <a:t>, </a:t>
            </a:r>
            <a:r>
              <a:rPr lang="pt-BR" sz="1400" dirty="0" err="1"/>
              <a:t>the</a:t>
            </a:r>
            <a:r>
              <a:rPr lang="pt-BR" sz="1400" dirty="0"/>
              <a:t> link </a:t>
            </a:r>
            <a:r>
              <a:rPr lang="pt-BR" sz="1400" dirty="0" err="1"/>
              <a:t>will</a:t>
            </a:r>
            <a:r>
              <a:rPr lang="pt-BR" sz="1400" dirty="0"/>
              <a:t> open in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iframe</a:t>
            </a:r>
            <a:r>
              <a:rPr lang="pt-BR" sz="1400" dirty="0"/>
              <a:t>.&lt;/p</a:t>
            </a:r>
            <a:r>
              <a:rPr lang="pt-BR" sz="1400" dirty="0" smtClean="0"/>
              <a:t>&gt;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&lt;/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7" y="3581767"/>
            <a:ext cx="4702415" cy="30427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7" y="3581767"/>
            <a:ext cx="4807385" cy="3243537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2329841" y="5336088"/>
            <a:ext cx="4033381" cy="964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características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Características da linguagem HTML:</a:t>
            </a:r>
          </a:p>
          <a:p>
            <a:pPr lvl="1"/>
            <a:r>
              <a:rPr lang="pt-BR" sz="2400" dirty="0"/>
              <a:t>Comandos de </a:t>
            </a:r>
            <a:r>
              <a:rPr lang="pt-BR" sz="2400" dirty="0" err="1"/>
              <a:t>Tag</a:t>
            </a:r>
            <a:r>
              <a:rPr lang="pt-BR" sz="2400" dirty="0"/>
              <a:t> única:</a:t>
            </a:r>
          </a:p>
          <a:p>
            <a:pPr lvl="2"/>
            <a:r>
              <a:rPr lang="pt-BR" sz="2000" dirty="0"/>
              <a:t>Exceção: Comandos que não necessitam de conteúdo para</a:t>
            </a:r>
          </a:p>
          <a:p>
            <a:pPr lvl="2">
              <a:buNone/>
            </a:pPr>
            <a:r>
              <a:rPr lang="pt-BR" sz="2000" dirty="0"/>
              <a:t>	serem processados.</a:t>
            </a:r>
          </a:p>
          <a:p>
            <a:pPr lvl="2"/>
            <a:r>
              <a:rPr lang="pt-BR" sz="2000" dirty="0"/>
              <a:t>Ex.: &lt;</a:t>
            </a:r>
            <a:r>
              <a:rPr lang="pt-BR" sz="2000" dirty="0" err="1"/>
              <a:t>br</a:t>
            </a:r>
            <a:r>
              <a:rPr lang="pt-BR" sz="2000" dirty="0"/>
              <a:t>&gt; comando para pular uma linha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sz="2400" dirty="0"/>
              <a:t>A linguagem HTML é interpretada</a:t>
            </a:r>
          </a:p>
          <a:p>
            <a:pPr lvl="2" algn="just"/>
            <a:r>
              <a:rPr lang="pt-BR" sz="2000" dirty="0"/>
              <a:t>O interpretador é o navegador, que converte os comandos em uma representação gráfica, ou seja, estruturada em textos e imagens formatados.</a:t>
            </a:r>
            <a:endParaRPr lang="pt-BR" sz="2000" dirty="0">
              <a:solidFill>
                <a:srgbClr val="00B05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1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Construa a página Home de um site de uma livraria com as seguintes </a:t>
            </a:r>
            <a:r>
              <a:rPr lang="pt-BR" dirty="0" smtClean="0"/>
              <a:t>opções</a:t>
            </a:r>
          </a:p>
          <a:p>
            <a:endParaRPr lang="pt-BR" dirty="0"/>
          </a:p>
          <a:p>
            <a:pPr lvl="1"/>
            <a:r>
              <a:rPr lang="pt-BR" dirty="0"/>
              <a:t>Logo da livraria</a:t>
            </a:r>
          </a:p>
          <a:p>
            <a:pPr lvl="1"/>
            <a:r>
              <a:rPr lang="pt-BR" dirty="0"/>
              <a:t>Links </a:t>
            </a:r>
            <a:r>
              <a:rPr lang="pt-BR"/>
              <a:t>para </a:t>
            </a:r>
            <a:r>
              <a:rPr lang="pt-BR" smtClean="0"/>
              <a:t>se cadastrar </a:t>
            </a:r>
            <a:r>
              <a:rPr lang="pt-BR"/>
              <a:t>e </a:t>
            </a:r>
            <a:r>
              <a:rPr lang="pt-BR" smtClean="0"/>
              <a:t>comprar.</a:t>
            </a:r>
            <a:endParaRPr lang="pt-BR" dirty="0" smtClean="0"/>
          </a:p>
          <a:p>
            <a:pPr lvl="2"/>
            <a:r>
              <a:rPr lang="pt-BR" dirty="0" smtClean="0"/>
              <a:t>Fazer o link e direcionar para uma página com a mensagem “pagina em construção”. Faremos as páginas nas próximas aulas.</a:t>
            </a:r>
            <a:endParaRPr lang="pt-BR" dirty="0"/>
          </a:p>
          <a:p>
            <a:pPr lvl="1"/>
            <a:r>
              <a:rPr lang="pt-BR" dirty="0"/>
              <a:t>Produtos em promoção devem ser listados no </a:t>
            </a:r>
            <a:r>
              <a:rPr lang="pt-BR" dirty="0" smtClean="0"/>
              <a:t>home</a:t>
            </a:r>
          </a:p>
          <a:p>
            <a:pPr lvl="2"/>
            <a:r>
              <a:rPr lang="pt-BR" dirty="0" smtClean="0"/>
              <a:t>Considere o uso de tabelas e a colocação de imagens e textos nas células</a:t>
            </a:r>
            <a:endParaRPr lang="pt-BR" dirty="0"/>
          </a:p>
          <a:p>
            <a:pPr lvl="1"/>
            <a:r>
              <a:rPr lang="pt-BR" dirty="0" smtClean="0"/>
              <a:t>Rodapé </a:t>
            </a:r>
            <a:r>
              <a:rPr lang="pt-BR" dirty="0"/>
              <a:t>com informações de endereço, telefone,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4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638" y="764373"/>
            <a:ext cx="9514562" cy="1293028"/>
          </a:xfrm>
        </p:spPr>
        <p:txBody>
          <a:bodyPr/>
          <a:lstStyle/>
          <a:p>
            <a:r>
              <a:rPr lang="pt-BR" dirty="0" smtClean="0"/>
              <a:t>Estrutura do documento </a:t>
            </a:r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01873" y="2267211"/>
            <a:ext cx="4584527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&lt;!DOCTYPE html</a:t>
            </a:r>
            <a:r>
              <a:rPr lang="en-US" b="0" dirty="0" smtClean="0"/>
              <a:t>&gt;</a:t>
            </a:r>
          </a:p>
          <a:p>
            <a:pPr algn="l"/>
            <a:r>
              <a:rPr lang="pt-BR" b="0" dirty="0"/>
              <a:t>&lt;</a:t>
            </a:r>
            <a:r>
              <a:rPr lang="pt-BR" b="0" dirty="0" err="1"/>
              <a:t>html</a:t>
            </a:r>
            <a:r>
              <a:rPr lang="pt-BR" b="0" dirty="0"/>
              <a:t> </a:t>
            </a:r>
            <a:r>
              <a:rPr lang="pt-BR" b="0" dirty="0" err="1"/>
              <a:t>lang</a:t>
            </a:r>
            <a:r>
              <a:rPr lang="pt-BR" b="0" dirty="0"/>
              <a:t>="</a:t>
            </a:r>
            <a:r>
              <a:rPr lang="pt-BR" b="0" dirty="0" err="1"/>
              <a:t>en</a:t>
            </a:r>
            <a:r>
              <a:rPr lang="pt-BR" b="0" dirty="0"/>
              <a:t>-US"&gt;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0" dirty="0" smtClean="0"/>
              <a:t>&lt;</a:t>
            </a:r>
            <a:r>
              <a:rPr lang="en-US" b="0" dirty="0"/>
              <a:t>title&gt;Page Title&lt;/title&gt;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0" dirty="0" smtClean="0"/>
              <a:t>&lt;</a:t>
            </a:r>
            <a:r>
              <a:rPr lang="en-US" b="0" dirty="0"/>
              <a:t>h1&gt;My First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0" dirty="0" smtClean="0"/>
              <a:t>&lt;</a:t>
            </a:r>
            <a:r>
              <a:rPr lang="en-US" b="0" dirty="0"/>
              <a:t>p&gt;My first paragraph.&lt;/p&gt;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&lt;/html&gt;</a:t>
            </a:r>
            <a:endParaRPr lang="pt-BR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6495765" y="2404997"/>
            <a:ext cx="5429012" cy="2154478"/>
          </a:xfrm>
          <a:prstGeom prst="wedgeRectCallout">
            <a:avLst>
              <a:gd name="adj1" fmla="val -65219"/>
              <a:gd name="adj2" fmla="val 26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&lt;!</a:t>
            </a:r>
            <a:r>
              <a:rPr lang="pt-BR" sz="1400" b="0" dirty="0">
                <a:solidFill>
                  <a:schemeClr val="tx1"/>
                </a:solidFill>
              </a:rPr>
              <a:t>DOCTYPE </a:t>
            </a:r>
            <a:r>
              <a:rPr lang="pt-BR" sz="1400" b="0" dirty="0" err="1">
                <a:solidFill>
                  <a:schemeClr val="tx1"/>
                </a:solidFill>
              </a:rPr>
              <a:t>html</a:t>
            </a:r>
            <a:r>
              <a:rPr lang="pt-BR" sz="1400" b="0" dirty="0" smtClean="0">
                <a:solidFill>
                  <a:schemeClr val="tx1"/>
                </a:solidFill>
              </a:rPr>
              <a:t>&gt;: indica que é um documento HTML5</a:t>
            </a:r>
          </a:p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</a:t>
            </a:r>
            <a:r>
              <a:rPr lang="pt-BR" sz="1400" b="0" dirty="0" err="1" smtClean="0">
                <a:solidFill>
                  <a:schemeClr val="tx1"/>
                </a:solidFill>
              </a:rPr>
              <a:t>html</a:t>
            </a:r>
            <a:r>
              <a:rPr lang="pt-BR" sz="1400" b="0" dirty="0" smtClean="0">
                <a:solidFill>
                  <a:schemeClr val="tx1"/>
                </a:solidFill>
              </a:rPr>
              <a:t> </a:t>
            </a:r>
            <a:r>
              <a:rPr lang="pt-BR" sz="1400" b="0" dirty="0" err="1" smtClean="0">
                <a:solidFill>
                  <a:schemeClr val="tx1"/>
                </a:solidFill>
              </a:rPr>
              <a:t>lang</a:t>
            </a:r>
            <a:r>
              <a:rPr lang="pt-BR" sz="1400" b="0" dirty="0" smtClean="0">
                <a:solidFill>
                  <a:schemeClr val="tx1"/>
                </a:solidFill>
              </a:rPr>
              <a:t>&gt; define o idioma (opcional)</a:t>
            </a:r>
          </a:p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</a:t>
            </a:r>
            <a:r>
              <a:rPr lang="pt-BR" sz="1400" b="0" dirty="0" err="1">
                <a:solidFill>
                  <a:schemeClr val="tx1"/>
                </a:solidFill>
              </a:rPr>
              <a:t>h</a:t>
            </a:r>
            <a:r>
              <a:rPr lang="pt-BR" sz="1400" b="0" dirty="0" err="1" smtClean="0">
                <a:solidFill>
                  <a:schemeClr val="tx1"/>
                </a:solidFill>
              </a:rPr>
              <a:t>tml</a:t>
            </a:r>
            <a:r>
              <a:rPr lang="pt-BR" sz="1400" b="0" dirty="0" smtClean="0">
                <a:solidFill>
                  <a:schemeClr val="tx1"/>
                </a:solidFill>
              </a:rPr>
              <a:t>&gt; é o elemento raiz do documento HTML</a:t>
            </a:r>
          </a:p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</a:t>
            </a:r>
            <a:r>
              <a:rPr lang="pt-BR" sz="1400" b="0" dirty="0" err="1" smtClean="0">
                <a:solidFill>
                  <a:schemeClr val="tx1"/>
                </a:solidFill>
              </a:rPr>
              <a:t>head</a:t>
            </a:r>
            <a:r>
              <a:rPr lang="pt-BR" sz="1400" b="0" dirty="0" smtClean="0">
                <a:solidFill>
                  <a:schemeClr val="tx1"/>
                </a:solidFill>
              </a:rPr>
              <a:t>&gt; elemento que contem meta informações sobre o documento</a:t>
            </a:r>
          </a:p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</a:t>
            </a:r>
            <a:r>
              <a:rPr lang="pt-BR" sz="1400" b="0" dirty="0" err="1" smtClean="0">
                <a:solidFill>
                  <a:schemeClr val="tx1"/>
                </a:solidFill>
              </a:rPr>
              <a:t>title</a:t>
            </a:r>
            <a:r>
              <a:rPr lang="pt-BR" sz="1400" b="0" dirty="0" smtClean="0">
                <a:solidFill>
                  <a:schemeClr val="tx1"/>
                </a:solidFill>
              </a:rPr>
              <a:t>&gt; especifica o titulo do documento</a:t>
            </a:r>
          </a:p>
          <a:p>
            <a:pPr algn="l"/>
            <a:r>
              <a:rPr lang="pt-BR" sz="1400" b="0" dirty="0" smtClean="0">
                <a:solidFill>
                  <a:schemeClr val="tx1"/>
                </a:solidFill>
              </a:rPr>
              <a:t>&lt;</a:t>
            </a:r>
            <a:r>
              <a:rPr lang="pt-BR" sz="1400" b="0" dirty="0" err="1" smtClean="0">
                <a:solidFill>
                  <a:schemeClr val="tx1"/>
                </a:solidFill>
              </a:rPr>
              <a:t>body</a:t>
            </a:r>
            <a:r>
              <a:rPr lang="pt-BR" sz="1400" b="0" dirty="0" smtClean="0">
                <a:solidFill>
                  <a:schemeClr val="tx1"/>
                </a:solidFill>
              </a:rPr>
              <a:t>&gt; especifica a parte visual do documento</a:t>
            </a:r>
          </a:p>
        </p:txBody>
      </p:sp>
    </p:spTree>
    <p:extLst>
      <p:ext uri="{BB962C8B-B14F-4D97-AF65-F5344CB8AC3E}">
        <p14:creationId xmlns:p14="http://schemas.microsoft.com/office/powerpoint/2010/main" val="23697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- </a:t>
            </a:r>
            <a:r>
              <a:rPr lang="pt-BR" dirty="0" err="1" smtClean="0"/>
              <a:t>title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0288" y="2447795"/>
            <a:ext cx="7575214" cy="375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93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r>
              <a:rPr lang="pt-BR" dirty="0" smtClean="0"/>
              <a:t> - comentários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2722" y="2479045"/>
            <a:ext cx="76485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</a:t>
            </a:r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800" dirty="0" smtClean="0"/>
              <a:t>Uma página HTML pode ser escrita em qualquer editor de texto. Devem ter a extensão .</a:t>
            </a:r>
            <a:r>
              <a:rPr lang="pt-BR" sz="2800" dirty="0" err="1" smtClean="0"/>
              <a:t>html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Ex. bloco de notas</a:t>
            </a:r>
          </a:p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800" dirty="0"/>
              <a:t>A página é aberta por um navegador web (Browser)</a:t>
            </a:r>
          </a:p>
          <a:p>
            <a:pPr>
              <a:buNone/>
            </a:pPr>
            <a:r>
              <a:rPr lang="pt-BR" sz="2800" dirty="0"/>
              <a:t>	O navegador interpreta as páginas do arquivo.html e </a:t>
            </a:r>
            <a:r>
              <a:rPr lang="pt-BR" sz="2800" dirty="0" err="1"/>
              <a:t>renderiza</a:t>
            </a:r>
            <a:r>
              <a:rPr lang="pt-BR" sz="2800" dirty="0"/>
              <a:t> a página</a:t>
            </a:r>
          </a:p>
        </p:txBody>
      </p:sp>
    </p:spTree>
    <p:extLst>
      <p:ext uri="{BB962C8B-B14F-4D97-AF65-F5344CB8AC3E}">
        <p14:creationId xmlns:p14="http://schemas.microsoft.com/office/powerpoint/2010/main" val="13665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38E33C-84F9-47A8-A915-B0BB04E6F11C}"/>
</file>

<file path=customXml/itemProps2.xml><?xml version="1.0" encoding="utf-8"?>
<ds:datastoreItem xmlns:ds="http://schemas.openxmlformats.org/officeDocument/2006/customXml" ds:itemID="{0EB0FAE2-47BB-476C-AFE9-49C0CB3E262D}"/>
</file>

<file path=customXml/itemProps3.xml><?xml version="1.0" encoding="utf-8"?>
<ds:datastoreItem xmlns:ds="http://schemas.openxmlformats.org/officeDocument/2006/customXml" ds:itemID="{44C1EE2E-B7D8-4778-8F3F-AAE803ED7685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901</TotalTime>
  <Words>3151</Words>
  <Application>Microsoft Office PowerPoint</Application>
  <PresentationFormat>Widescreen</PresentationFormat>
  <Paragraphs>541</Paragraphs>
  <Slides>50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SFMono-Regular</vt:lpstr>
      <vt:lpstr>Tw Cen MT</vt:lpstr>
      <vt:lpstr>Wingdings</vt:lpstr>
      <vt:lpstr>Gotícula</vt:lpstr>
      <vt:lpstr>Linguagens de Programação (LP) III  Aula 2 – desenvolvimento de páginas web com html</vt:lpstr>
      <vt:lpstr>Objetivo</vt:lpstr>
      <vt:lpstr>HTML</vt:lpstr>
      <vt:lpstr>HTML características</vt:lpstr>
      <vt:lpstr>HTML características (2)</vt:lpstr>
      <vt:lpstr>Estrutura do documento html</vt:lpstr>
      <vt:lpstr>Html - title</vt:lpstr>
      <vt:lpstr>Html - comentários</vt:lpstr>
      <vt:lpstr>Editores html</vt:lpstr>
      <vt:lpstr>Template html</vt:lpstr>
      <vt:lpstr>Html head</vt:lpstr>
      <vt:lpstr>Html head (cont.)</vt:lpstr>
      <vt:lpstr>Html atributos</vt:lpstr>
      <vt:lpstr>Html body</vt:lpstr>
      <vt:lpstr>Html body (2)</vt:lpstr>
      <vt:lpstr>Tabela de cores</vt:lpstr>
      <vt:lpstr>Html parágrafo</vt:lpstr>
      <vt:lpstr>Html parágrafo - exemplo</vt:lpstr>
      <vt:lpstr>Html font</vt:lpstr>
      <vt:lpstr>Html font - exemplo</vt:lpstr>
      <vt:lpstr>Html listas</vt:lpstr>
      <vt:lpstr>Html listas (2)</vt:lpstr>
      <vt:lpstr>Html imagem</vt:lpstr>
      <vt:lpstr>Html imagem - exemplo</vt:lpstr>
      <vt:lpstr>Html imagem – exemplo(2)</vt:lpstr>
      <vt:lpstr>Html imagem - maps</vt:lpstr>
      <vt:lpstr>Html hr</vt:lpstr>
      <vt:lpstr>Html formatações diversas</vt:lpstr>
      <vt:lpstr>Html formatações diversas (2)</vt:lpstr>
      <vt:lpstr>Html formatações diversas(3)</vt:lpstr>
      <vt:lpstr>Html formatações diversas (4)</vt:lpstr>
      <vt:lpstr>Html cabeçalhos</vt:lpstr>
      <vt:lpstr>Html link</vt:lpstr>
      <vt:lpstr>Html link (2)</vt:lpstr>
      <vt:lpstr>Html link (3)</vt:lpstr>
      <vt:lpstr>Html link (4)</vt:lpstr>
      <vt:lpstr>Html Buttons</vt:lpstr>
      <vt:lpstr>Html table</vt:lpstr>
      <vt:lpstr>Html table (2)</vt:lpstr>
      <vt:lpstr>Html table (3)</vt:lpstr>
      <vt:lpstr>Html table (4)</vt:lpstr>
      <vt:lpstr>Html table (5)</vt:lpstr>
      <vt:lpstr>TAGS de agrupamento</vt:lpstr>
      <vt:lpstr>Block elements</vt:lpstr>
      <vt:lpstr>DIV</vt:lpstr>
      <vt:lpstr>In Line elements</vt:lpstr>
      <vt:lpstr>SPAN</vt:lpstr>
      <vt:lpstr>Frame</vt:lpstr>
      <vt:lpstr>Frame - exemplo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para web  Aula 1 – fundamentos da web</dc:title>
  <dc:creator>ANA</dc:creator>
  <cp:lastModifiedBy>ANA</cp:lastModifiedBy>
  <cp:revision>27</cp:revision>
  <dcterms:created xsi:type="dcterms:W3CDTF">2020-02-06T13:28:31Z</dcterms:created>
  <dcterms:modified xsi:type="dcterms:W3CDTF">2021-03-04T11:57:34Z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