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Droplets-HD-Title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51040" y="1300680"/>
            <a:ext cx="8689680" cy="25088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pt-BR" sz="4800" spc="-1" strike="noStrike" cap="all">
                <a:solidFill>
                  <a:srgbClr val="000000"/>
                </a:solidFill>
                <a:latin typeface="Tw Cen MT"/>
              </a:rPr>
              <a:t>Cliqu</a:t>
            </a:r>
            <a:r>
              <a:rPr b="0" lang="pt-BR" sz="4800" spc="-1" strike="noStrike" cap="all">
                <a:solidFill>
                  <a:srgbClr val="000000"/>
                </a:solidFill>
                <a:latin typeface="Tw Cen MT"/>
              </a:rPr>
              <a:t>e </a:t>
            </a:r>
            <a:r>
              <a:rPr b="0" lang="pt-BR" sz="4800" spc="-1" strike="noStrike" cap="all">
                <a:solidFill>
                  <a:srgbClr val="000000"/>
                </a:solidFill>
                <a:latin typeface="Tw Cen MT"/>
              </a:rPr>
              <a:t>para </a:t>
            </a:r>
            <a:r>
              <a:rPr b="0" lang="pt-BR" sz="4800" spc="-1" strike="noStrike" cap="all">
                <a:solidFill>
                  <a:srgbClr val="000000"/>
                </a:solidFill>
                <a:latin typeface="Tw Cen MT"/>
              </a:rPr>
              <a:t>edita</a:t>
            </a:r>
            <a:r>
              <a:rPr b="0" lang="pt-BR" sz="4800" spc="-1" strike="noStrike" cap="all">
                <a:solidFill>
                  <a:srgbClr val="000000"/>
                </a:solidFill>
                <a:latin typeface="Tw Cen MT"/>
              </a:rPr>
              <a:t>r o </a:t>
            </a:r>
            <a:r>
              <a:rPr b="0" lang="pt-BR" sz="4800" spc="-1" strike="noStrike" cap="all">
                <a:solidFill>
                  <a:srgbClr val="000000"/>
                </a:solidFill>
                <a:latin typeface="Tw Cen MT"/>
              </a:rPr>
              <a:t>títul</a:t>
            </a:r>
            <a:r>
              <a:rPr b="0" lang="pt-BR" sz="4800" spc="-1" strike="noStrike" cap="all">
                <a:solidFill>
                  <a:srgbClr val="000000"/>
                </a:solidFill>
                <a:latin typeface="Tw Cen MT"/>
              </a:rPr>
              <a:t>o </a:t>
            </a:r>
            <a:r>
              <a:rPr b="0" lang="pt-BR" sz="4800" spc="-1" strike="noStrike" cap="all">
                <a:solidFill>
                  <a:srgbClr val="000000"/>
                </a:solidFill>
                <a:latin typeface="Tw Cen MT"/>
              </a:rPr>
              <a:t>mest</a:t>
            </a:r>
            <a:r>
              <a:rPr b="0" lang="pt-BR" sz="4800" spc="-1" strike="noStrike" cap="all">
                <a:solidFill>
                  <a:srgbClr val="000000"/>
                </a:solidFill>
                <a:latin typeface="Tw Cen MT"/>
              </a:rPr>
              <a:t>re</a:t>
            </a:r>
            <a:endParaRPr b="0" lang="pt-BR" sz="4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A1FE680-7CDB-473E-851A-A526AAE30119}" type="datetime">
              <a:rPr b="0" lang="pt-BR" sz="1000" spc="-1" strike="noStrike">
                <a:solidFill>
                  <a:srgbClr val="000000"/>
                </a:solidFill>
                <a:latin typeface="Tw Cen MT"/>
              </a:rPr>
              <a:t>11/12/22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9677B92-085C-47D7-9743-5708F0B55605}" type="slidenum">
              <a:rPr b="0" lang="pt-BR" sz="1000" spc="-1" strike="noStrike">
                <a:solidFill>
                  <a:srgbClr val="000000"/>
                </a:solidFill>
                <a:latin typeface="Tw Cen MT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Clique para editar o formato do 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texto da estrutura de tópicos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 cap="all">
                <a:solidFill>
                  <a:srgbClr val="000000"/>
                </a:solidFill>
                <a:latin typeface="Tw Cen MT"/>
              </a:rPr>
              <a:t>2.º nível da estrutura de tópicos</a:t>
            </a:r>
            <a:endParaRPr b="0" lang="pt-BR" sz="1600" spc="-1" strike="noStrike" cap="all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 cap="all">
                <a:solidFill>
                  <a:srgbClr val="000000"/>
                </a:solidFill>
                <a:latin typeface="Tw Cen MT"/>
              </a:rPr>
              <a:t>3.º nível da estrutura de tópicos</a:t>
            </a:r>
            <a:endParaRPr b="0" lang="pt-BR" sz="1400" spc="-1" strike="noStrike" cap="all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 cap="all">
                <a:solidFill>
                  <a:srgbClr val="000000"/>
                </a:solidFill>
                <a:latin typeface="Tw Cen MT"/>
              </a:rPr>
              <a:t>4.º nível da estrutura de tópicos</a:t>
            </a:r>
            <a:endParaRPr b="0" lang="pt-BR" sz="1400" spc="-1" strike="noStrike" cap="all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5.º nível da estrutura de 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tópicos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6.º nível da estrutura 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de tópicos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7.º nível da 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estrutura de 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tópicos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4" name="Picture 2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Clique para editar o título mestre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Clique para editar o texto mestre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Segundo nível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 cap="all">
                <a:solidFill>
                  <a:srgbClr val="000000"/>
                </a:solidFill>
                <a:latin typeface="Tw Cen MT"/>
              </a:rPr>
              <a:t>Terceiro nível</a:t>
            </a:r>
            <a:endParaRPr b="0" lang="pt-BR" sz="1600" spc="-1" strike="noStrike" cap="all">
              <a:solidFill>
                <a:srgbClr val="000000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rgbClr val="000000"/>
                </a:solidFill>
                <a:latin typeface="Tw Cen MT"/>
              </a:rPr>
              <a:t>Quarto nível</a:t>
            </a:r>
            <a:endParaRPr b="0" lang="pt-BR" sz="1400" spc="-1" strike="noStrike" cap="all">
              <a:solidFill>
                <a:srgbClr val="000000"/>
              </a:solidFill>
              <a:latin typeface="Tw Cen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rgbClr val="000000"/>
                </a:solidFill>
                <a:latin typeface="Tw Cen MT"/>
              </a:rPr>
              <a:t>Quinto nível</a:t>
            </a:r>
            <a:endParaRPr b="0" lang="pt-BR" sz="14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FF91F1C-3319-4083-A98B-6D95265831E3}" type="datetime">
              <a:rPr b="0" lang="pt-BR" sz="1000" spc="-1" strike="noStrike">
                <a:solidFill>
                  <a:srgbClr val="000000"/>
                </a:solidFill>
                <a:latin typeface="Tw Cen MT"/>
              </a:rPr>
              <a:t>11/12/22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2183801-E10B-4482-9CF8-21A9E2308F41}" type="slidenum">
              <a:rPr b="0" lang="pt-BR" sz="1000" spc="-1" strike="noStrike">
                <a:solidFill>
                  <a:srgbClr val="000000"/>
                </a:solidFill>
                <a:latin typeface="Tw Cen MT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napatriciamagalhaes@gmail.com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sbc.org.br/horizontes/Atual.html" TargetMode="External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791360" y="1803240"/>
            <a:ext cx="8624880" cy="1824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45000"/>
          </a:bodyPr>
          <a:p>
            <a:pPr algn="ctr">
              <a:lnSpc>
                <a:spcPct val="90000"/>
              </a:lnSpc>
            </a:pPr>
            <a:r>
              <a:rPr b="0" lang="pt-BR" sz="4800" spc="-1" strike="noStrike" cap="all">
                <a:solidFill>
                  <a:srgbClr val="000000"/>
                </a:solidFill>
                <a:latin typeface="Tw Cen MT"/>
              </a:rPr>
              <a:t>Linguagens de Programação (LP) III</a:t>
            </a:r>
            <a:br/>
            <a:br/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Aula 3 – criando formulários em html: estrutura e campos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981080" y="3899880"/>
            <a:ext cx="704340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9000"/>
          </a:bodyPr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808080"/>
                </a:solidFill>
                <a:latin typeface="Tw Cen MT"/>
              </a:rPr>
              <a:t>Ana Patrícia F. Magalhães Mascarenhas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800" spc="-1" strike="noStrike" u="sng" cap="all">
                <a:solidFill>
                  <a:srgbClr val="0167a9"/>
                </a:solidFill>
                <a:uFillTx/>
                <a:latin typeface="Tw Cen MT"/>
                <a:hlinkClick r:id="rId1"/>
              </a:rPr>
              <a:t>anapatriciamagalhaes@gmail.com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808080"/>
                </a:solidFill>
                <a:latin typeface="Tw Cen MT"/>
              </a:rPr>
              <a:t>2020.1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808080"/>
                </a:solidFill>
                <a:latin typeface="Tw Cen MT"/>
              </a:rPr>
              <a:t>UNEB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1080" y="764280"/>
            <a:ext cx="1105488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5000"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Campos de entrada de dados do tipo texto</a:t>
            </a:r>
            <a:br/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(TYPE=“TEXT”)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 cap="all">
                <a:solidFill>
                  <a:srgbClr val="000000"/>
                </a:solidFill>
                <a:latin typeface="Tw Cen MT"/>
              </a:rPr>
              <a:t>Sintaxe: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en-US" sz="2400" spc="-1" strike="noStrike" cap="all">
                <a:solidFill>
                  <a:srgbClr val="000000"/>
                </a:solidFill>
                <a:latin typeface="Tw Cen MT"/>
              </a:rPr>
              <a:t>&lt;INPUT TYPE=”text” NAME=... VALUE=... 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SIZE=... MAXLENGTH=...&gt;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O valor TEXT (texto) no atributo TYPE indica que o campo será de texto, ou seja, um campo onde o usuário poderá entrar com dados.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13720" y="764280"/>
            <a:ext cx="1099224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Tw Cen MT"/>
              </a:rPr>
              <a:t>Campos de entrada de dados do tipo texto</a:t>
            </a:r>
            <a:br/>
            <a:r>
              <a:rPr b="0" lang="pt-BR" sz="3200" spc="-1" strike="noStrike" cap="all">
                <a:solidFill>
                  <a:srgbClr val="000000"/>
                </a:solidFill>
                <a:latin typeface="Tw Cen MT"/>
              </a:rPr>
              <a:t>(TYPE=“TEXT”) (2)</a:t>
            </a:r>
            <a:endParaRPr b="0" lang="pt-BR" sz="3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85800" y="2194560"/>
            <a:ext cx="10820160" cy="448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Exemplo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11360" y="2387520"/>
            <a:ext cx="707364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&lt;head&gt;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&lt;title&gt;Cadastro de Cliente&lt;/title&gt;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&lt;/head&gt;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333399"/>
                </a:solidFill>
                <a:latin typeface="Calibri"/>
              </a:rPr>
              <a:t>&lt;body&gt;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pt-BR" sz="2000" spc="-1" strike="noStrike">
                <a:solidFill>
                  <a:srgbClr val="00b050"/>
                </a:solidFill>
                <a:latin typeface="Calibri"/>
              </a:rPr>
              <a:t>&lt;FORM ACTION="“ METHOD="POST"&gt;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&lt;p&gt; Qual o seu primeiro nome?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808080"/>
                </a:solidFill>
                <a:latin typeface="Calibri"/>
              </a:rPr>
              <a:t>&lt;input TYPE="text“ NAME="primeiro_nome" VALUE="Antonio"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808080"/>
                </a:solidFill>
                <a:latin typeface="Calibri"/>
              </a:rPr>
              <a:t>SIZE="10" MAXLENGTH="15"&gt;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808080"/>
                </a:solid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&lt;/p&gt;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b050"/>
                </a:solidFill>
                <a:latin typeface="Calibri"/>
              </a:rPr>
              <a:t>         </a:t>
            </a:r>
            <a:r>
              <a:rPr b="0" lang="pt-BR" sz="2000" spc="-1" strike="noStrike">
                <a:solidFill>
                  <a:srgbClr val="00b050"/>
                </a:solidFill>
                <a:latin typeface="Calibri"/>
              </a:rPr>
              <a:t>&lt;/FORM&gt;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333399"/>
                </a:solidFill>
                <a:latin typeface="Calibri"/>
              </a:rPr>
              <a:t>&lt;/body&gt;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5821200" y="2418840"/>
            <a:ext cx="6111000" cy="13726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85800" y="764280"/>
            <a:ext cx="1082016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Tw Cen MT"/>
              </a:rPr>
              <a:t>Campo de entrada de dados tipo password</a:t>
            </a:r>
            <a:br/>
            <a:r>
              <a:rPr b="0" lang="pt-BR" sz="3200" spc="-1" strike="noStrike" cap="all">
                <a:solidFill>
                  <a:srgbClr val="000000"/>
                </a:solidFill>
                <a:latin typeface="Tw Cen MT"/>
              </a:rPr>
              <a:t>(TYPE=“PASSWORD”)</a:t>
            </a:r>
            <a:endParaRPr b="0" lang="pt-BR" sz="3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85800" y="2194560"/>
            <a:ext cx="10820160" cy="276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 cap="all">
                <a:solidFill>
                  <a:srgbClr val="000000"/>
                </a:solidFill>
                <a:latin typeface="Tw Cen MT"/>
              </a:rPr>
              <a:t>Sintaxe: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en-US" sz="1600" spc="-1" strike="noStrike" cap="all">
                <a:solidFill>
                  <a:srgbClr val="000000"/>
                </a:solidFill>
                <a:latin typeface="Tw Cen MT"/>
              </a:rPr>
              <a:t>&lt;INPUT TYPE=”PASSWORD” NAME=... </a:t>
            </a:r>
            <a:r>
              <a:rPr b="0" lang="pt-BR" sz="1600" spc="-1" strike="noStrike" cap="all">
                <a:solidFill>
                  <a:srgbClr val="000000"/>
                </a:solidFill>
                <a:latin typeface="Tw Cen MT"/>
              </a:rPr>
              <a:t>VALUE=... SIZE=... MAXLENGTH=...&gt;</a:t>
            </a:r>
            <a:endParaRPr b="0" lang="pt-BR" sz="16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24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600" spc="-1" strike="noStrike" cap="all">
                <a:solidFill>
                  <a:srgbClr val="000000"/>
                </a:solidFill>
                <a:latin typeface="Tw Cen MT"/>
              </a:rPr>
              <a:t>Entrada de texto na qual os caracteres são escondidos por asteriscos.</a:t>
            </a:r>
            <a:endParaRPr b="0" lang="pt-BR" sz="1600" spc="-1" strike="noStrike" cap="all">
              <a:solidFill>
                <a:srgbClr val="000000"/>
              </a:solidFill>
              <a:latin typeface="Tw Cen MT"/>
            </a:endParaRPr>
          </a:p>
          <a:p>
            <a:endParaRPr b="0" lang="pt-BR" sz="16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600" spc="-1" strike="noStrike" cap="all">
                <a:solidFill>
                  <a:srgbClr val="000000"/>
                </a:solidFill>
                <a:latin typeface="Tw Cen MT"/>
              </a:rPr>
              <a:t>Exemplo:</a:t>
            </a:r>
            <a:endParaRPr b="0" lang="pt-BR" sz="16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6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pt-BR" sz="1600" spc="-1" strike="noStrike" cap="all">
                <a:solidFill>
                  <a:srgbClr val="000000"/>
                </a:solidFill>
                <a:latin typeface="Tw Cen MT"/>
              </a:rPr>
              <a:t>Login:&lt;INPUT TYPE="TEXT" NAME="login"&gt;&lt;br&gt;</a:t>
            </a:r>
            <a:endParaRPr b="0" lang="pt-BR" sz="16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6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pt-BR" sz="1600" spc="-1" strike="noStrike" cap="all">
                <a:solidFill>
                  <a:srgbClr val="000000"/>
                </a:solidFill>
                <a:latin typeface="Tw Cen MT"/>
              </a:rPr>
              <a:t>Password: &lt;INPUT TYPE="PASSWORD“ NAME="senha"&gt;</a:t>
            </a:r>
            <a:endParaRPr b="0" lang="pt-BR" sz="16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600" spc="-1" strike="noStrike" cap="all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29" name="Picture 3" descr=""/>
          <p:cNvPicPr/>
          <p:nvPr/>
        </p:nvPicPr>
        <p:blipFill>
          <a:blip r:embed="rId1"/>
          <a:stretch/>
        </p:blipFill>
        <p:spPr>
          <a:xfrm>
            <a:off x="6742080" y="4104000"/>
            <a:ext cx="5209920" cy="2349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5800" y="764280"/>
            <a:ext cx="1082016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Campo de dado múltipla escolha</a:t>
            </a:r>
            <a:br/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(TYPE=“CHECKBOX”)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1000"/>
          </a:bodyPr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Insere campos para escolha de opções.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Cada alternativa corresponde um valor a ser manipulado pelo script que processa os dados.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Nome do campo (NAME) é o mesmo para toda a lista de valores.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Pode ser escolhida mais de uma alternativa.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5800" y="764280"/>
            <a:ext cx="1082016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Campo de dado múltipla escolha</a:t>
            </a:r>
            <a:br/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(TYPE=“CHECKBOX”) (2)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6000"/>
          </a:bodyPr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3300" spc="-1" strike="noStrike" cap="all">
                <a:solidFill>
                  <a:srgbClr val="000000"/>
                </a:solidFill>
                <a:latin typeface="Tw Cen MT"/>
              </a:rPr>
              <a:t>Sintaxe:</a:t>
            </a:r>
            <a:endParaRPr b="0" lang="pt-BR" sz="33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 cap="all">
                <a:solidFill>
                  <a:srgbClr val="000000"/>
                </a:solidFill>
                <a:latin typeface="Tw Cen MT"/>
              </a:rPr>
              <a:t>&lt;</a:t>
            </a:r>
            <a:r>
              <a:rPr b="1" lang="pt-BR" sz="2800" spc="-1" strike="noStrike" cap="all">
                <a:solidFill>
                  <a:srgbClr val="000000"/>
                </a:solidFill>
                <a:latin typeface="Tw Cen MT"/>
              </a:rPr>
              <a:t>INPUT</a:t>
            </a:r>
            <a:r>
              <a:rPr b="0" lang="pt-BR" sz="2800" spc="-1" strike="noStrike" cap="all">
                <a:solidFill>
                  <a:srgbClr val="000000"/>
                </a:solidFill>
                <a:latin typeface="Tw Cen MT"/>
              </a:rPr>
              <a:t> </a:t>
            </a:r>
            <a:r>
              <a:rPr b="1" lang="pt-BR" sz="2800" spc="-1" strike="noStrike" cap="all">
                <a:solidFill>
                  <a:srgbClr val="000000"/>
                </a:solidFill>
                <a:latin typeface="Tw Cen MT"/>
              </a:rPr>
              <a:t>TYPE</a:t>
            </a:r>
            <a:r>
              <a:rPr b="0" lang="pt-BR" sz="2800" spc="-1" strike="noStrike" cap="all">
                <a:solidFill>
                  <a:srgbClr val="000000"/>
                </a:solidFill>
                <a:latin typeface="Tw Cen MT"/>
              </a:rPr>
              <a:t>=”CHECKBOX” </a:t>
            </a:r>
            <a:r>
              <a:rPr b="1" lang="pt-BR" sz="2800" spc="-1" strike="noStrike" cap="all">
                <a:solidFill>
                  <a:srgbClr val="000000"/>
                </a:solidFill>
                <a:latin typeface="Tw Cen MT"/>
              </a:rPr>
              <a:t>NAME</a:t>
            </a:r>
            <a:r>
              <a:rPr b="0" lang="pt-BR" sz="2800" spc="-1" strike="noStrike" cap="all">
                <a:solidFill>
                  <a:srgbClr val="000000"/>
                </a:solidFill>
                <a:latin typeface="Tw Cen MT"/>
              </a:rPr>
              <a:t>=”NOME DA CAIXA DE CHECAGEM”  </a:t>
            </a:r>
            <a:r>
              <a:rPr b="1" lang="pt-BR" sz="2800" spc="-1" strike="noStrike" cap="all">
                <a:solidFill>
                  <a:srgbClr val="000000"/>
                </a:solidFill>
                <a:latin typeface="Tw Cen MT"/>
              </a:rPr>
              <a:t>VALUE</a:t>
            </a:r>
            <a:r>
              <a:rPr b="0" lang="pt-BR" sz="2800" spc="-1" strike="noStrike" cap="all">
                <a:solidFill>
                  <a:srgbClr val="000000"/>
                </a:solidFill>
                <a:latin typeface="Tw Cen MT"/>
              </a:rPr>
              <a:t>=”VALOR DO CAMPO” </a:t>
            </a:r>
            <a:r>
              <a:rPr b="1" lang="pt-BR" sz="2800" spc="-1" strike="noStrike" cap="all">
                <a:solidFill>
                  <a:srgbClr val="000000"/>
                </a:solidFill>
                <a:latin typeface="Tw Cen MT"/>
              </a:rPr>
              <a:t>CHECKED</a:t>
            </a:r>
            <a:r>
              <a:rPr b="0" lang="pt-BR" sz="2800" spc="-1" strike="noStrike" cap="all">
                <a:solidFill>
                  <a:srgbClr val="000000"/>
                </a:solidFill>
                <a:latin typeface="Tw Cen MT"/>
              </a:rPr>
              <a:t>=”CAIXA SELECIONADA”&gt;</a:t>
            </a:r>
            <a:endParaRPr b="0" lang="pt-BR" sz="28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 cap="all">
              <a:solidFill>
                <a:srgbClr val="000000"/>
              </a:solidFill>
              <a:latin typeface="Tw Cen MT"/>
            </a:endParaRPr>
          </a:p>
          <a:p>
            <a:pPr marL="640080" indent="-27396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NAME: 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Nome da caixa de checagem.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640080" indent="-27396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VALUE: 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Determina o valor do campo, que será passado ao programa interpretador do formulário.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640080" indent="-27396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CHECKED: 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Atributo opcional que pode ser utilizado quando se deseja que a opção já apareça selecionada na página.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85800" y="764280"/>
            <a:ext cx="1082016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Campo de dado múltipla escolha</a:t>
            </a:r>
            <a:br/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(TYPE=“CHECKBOX”) (3)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98880" y="1938240"/>
            <a:ext cx="815292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Tw Cen MT"/>
              </a:rPr>
              <a:t>Exemplo: Apresenta um grupo de opções para serem escolhidas.</a:t>
            </a:r>
            <a:r>
              <a:rPr b="0" lang="pt-BR" sz="1800" spc="-1" strike="noStrike">
                <a:solidFill>
                  <a:srgbClr val="000000"/>
                </a:solidFill>
                <a:latin typeface="Tw Cen MT"/>
              </a:rPr>
              <a:t>	</a:t>
            </a:r>
            <a:endParaRPr b="0" lang="pt-BR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36" name="Table 3"/>
          <p:cNvGraphicFramePr/>
          <p:nvPr/>
        </p:nvGraphicFramePr>
        <p:xfrm>
          <a:off x="2223360" y="2693160"/>
          <a:ext cx="8305560" cy="3835080"/>
        </p:xfrm>
        <a:graphic>
          <a:graphicData uri="http://schemas.openxmlformats.org/drawingml/2006/table">
            <a:tbl>
              <a:tblPr/>
              <a:tblGrid>
                <a:gridCol w="4978080"/>
                <a:gridCol w="3327480"/>
              </a:tblGrid>
              <a:tr h="4602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Seu esporte preferido: &lt;br&gt;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&lt;INPUT TYPE="CHECKBOX" NAME="esporte" VALUE="basquete"&gt; Basquete &lt;br&gt;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&lt;INPUT TYPE="CHECKBOX" NAME="esporte" VALUE="hipismo"&gt; Hipismo &lt;br&gt;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&lt;INPUT TYPE="CHECKBOX" NAME="esporte" VALUE="volei"&gt; Volei &lt;br&gt;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&lt;INPUT TYPE="CHECKBOX" NAME="esporte" VALUE="futebol"&gt; Futebol &lt;br&gt;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&lt;INPUT TYPE="CHECKBOX" NAME="esporte" VALUE="Natação"&gt; Natação &lt;br&gt;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9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9a"/>
                    </a:solidFill>
                  </a:tcPr>
                </a:tc>
              </a:tr>
            </a:tbl>
          </a:graphicData>
        </a:graphic>
      </p:graphicFrame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7620480" y="3359520"/>
            <a:ext cx="2792160" cy="22111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5800" y="764280"/>
            <a:ext cx="1082016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Campo de dados de escolha única</a:t>
            </a:r>
            <a:br/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(TYPE=“RADIO”)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Insere um grupo de opções para escolha de apenas uma alternativa (exclusão mútua).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 cap="all">
                <a:solidFill>
                  <a:srgbClr val="000000"/>
                </a:solidFill>
                <a:latin typeface="Tw Cen MT"/>
              </a:rPr>
              <a:t>Sintaxe:</a:t>
            </a:r>
            <a:endParaRPr b="0" lang="pt-BR" sz="28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&lt;</a:t>
            </a:r>
            <a:r>
              <a:rPr b="1" lang="pt-BR" sz="2000" spc="-1" strike="noStrike" cap="all">
                <a:solidFill>
                  <a:srgbClr val="000000"/>
                </a:solidFill>
                <a:latin typeface="Tw Cen MT"/>
              </a:rPr>
              <a:t>INPUT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 </a:t>
            </a:r>
            <a:r>
              <a:rPr b="1" lang="pt-BR" sz="2000" spc="-1" strike="noStrike" cap="all">
                <a:solidFill>
                  <a:srgbClr val="000000"/>
                </a:solidFill>
                <a:latin typeface="Tw Cen MT"/>
              </a:rPr>
              <a:t>TYPE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=RADIO </a:t>
            </a:r>
            <a:r>
              <a:rPr b="1" lang="pt-BR" sz="2000" spc="-1" strike="noStrike" cap="all">
                <a:solidFill>
                  <a:srgbClr val="000000"/>
                </a:solidFill>
                <a:latin typeface="Tw Cen MT"/>
              </a:rPr>
              <a:t>NAME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= “NOME DO BOTÃO” </a:t>
            </a:r>
            <a:r>
              <a:rPr b="1" lang="pt-BR" sz="2000" spc="-1" strike="noStrike" cap="all">
                <a:solidFill>
                  <a:srgbClr val="000000"/>
                </a:solidFill>
                <a:latin typeface="Tw Cen MT"/>
              </a:rPr>
              <a:t>VALUE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=”VALOR DO CAMPO” </a:t>
            </a:r>
            <a:r>
              <a:rPr b="1" lang="pt-BR" sz="2000" spc="-1" strike="noStrike" cap="all">
                <a:solidFill>
                  <a:srgbClr val="000000"/>
                </a:solidFill>
                <a:latin typeface="Tw Cen MT"/>
              </a:rPr>
              <a:t>CHECKED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=”OPÇÃO APAREÇA SELECIONADA”&gt;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640080" indent="-273960" algn="just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NAME: 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cada opção do grupo deverá utilizar um mesmo nome.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640080" indent="-273960" algn="just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VALUE: 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Contém o valor do campo, que será passado ao grupo 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interpretador do formulário.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640080" indent="-27396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CHECKED: 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Atributo opcional que pode ser utilizado quando se deseja que a opção já apareça selecionada na página.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85800" y="764280"/>
            <a:ext cx="1082016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Campo de dados de escolha única</a:t>
            </a:r>
            <a:br/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(TYPE=“RADIO”) (2)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95000" y="1950840"/>
            <a:ext cx="11010960" cy="456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Exemplo: Apresenta um grupo de opções para apenas uma ser escolhida.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</p:txBody>
      </p:sp>
      <p:graphicFrame>
        <p:nvGraphicFramePr>
          <p:cNvPr id="142" name="Table 3"/>
          <p:cNvGraphicFramePr/>
          <p:nvPr/>
        </p:nvGraphicFramePr>
        <p:xfrm>
          <a:off x="2273400" y="2408040"/>
          <a:ext cx="8305560" cy="4020480"/>
        </p:xfrm>
        <a:graphic>
          <a:graphicData uri="http://schemas.openxmlformats.org/drawingml/2006/table">
            <a:tbl>
              <a:tblPr/>
              <a:tblGrid>
                <a:gridCol w="4228920"/>
                <a:gridCol w="4076640"/>
              </a:tblGrid>
              <a:tr h="5398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Seu time do coração:&lt;br&gt;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&lt;INPUT TYPE="RADIO" NAME="time" VALUE="cor"&gt;Curintias&lt;br&gt;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&lt;INPUT TYPE="RADIO" NAME="time" VALUE="fla"&gt;Flamengo &lt;br&gt;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&lt;INPUT TYPE="RADIO" NAME="time" VALUE="palm"&gt;Palmeiras &lt;br&gt;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&lt;INPUT TYPE="RADIO" NAME="time" VALUE="sampa" checked&gt;São Paulo &lt;br&gt;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&lt;Input TYPE="RADIO" NAME="time" VALUE="inte"&gt;Internacional&lt;br&gt;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&lt;INPUT TYPE="RADIO" NAME="time" VALUE="nenhum"&gt;Nenhuma das alternativas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9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9a"/>
                    </a:solidFill>
                  </a:tcPr>
                </a:tc>
              </a:tr>
            </a:tbl>
          </a:graphicData>
        </a:graphic>
      </p:graphicFrame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6762600" y="2643120"/>
            <a:ext cx="3616560" cy="28328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Botões de ação</a:t>
            </a:r>
            <a:br/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(TYPE = “RESET”)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1000"/>
          </a:bodyPr>
          <a:p>
            <a:pPr marL="320040" indent="-3196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Limpa e restaura os valores iniciais das entradas de dados.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 cap="all">
                <a:solidFill>
                  <a:srgbClr val="000000"/>
                </a:solidFill>
                <a:latin typeface="Tw Cen MT"/>
              </a:rPr>
              <a:t>Sintaxe: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&lt;</a:t>
            </a:r>
            <a:r>
              <a:rPr b="1" lang="pt-BR" sz="2400" spc="-1" strike="noStrike" cap="all">
                <a:solidFill>
                  <a:srgbClr val="000000"/>
                </a:solidFill>
                <a:latin typeface="Tw Cen MT"/>
              </a:rPr>
              <a:t>INPUT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 </a:t>
            </a:r>
            <a:r>
              <a:rPr b="1" lang="pt-BR" sz="2400" spc="-1" strike="noStrike" cap="all">
                <a:solidFill>
                  <a:srgbClr val="000000"/>
                </a:solidFill>
                <a:latin typeface="Tw Cen MT"/>
              </a:rPr>
              <a:t>TYPE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=”RESET” </a:t>
            </a:r>
            <a:r>
              <a:rPr b="1" lang="pt-BR" sz="2400" spc="-1" strike="noStrike" cap="all">
                <a:solidFill>
                  <a:srgbClr val="000000"/>
                </a:solidFill>
                <a:latin typeface="Tw Cen MT"/>
              </a:rPr>
              <a:t> VALUE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 =”TEXTO APARECE NO BOTÃO”&gt;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40080" indent="-27396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O valor RESET no atributo TYPE define um botão que </a:t>
            </a:r>
            <a:r>
              <a:rPr b="1" i="1" lang="pt-BR" sz="1800" spc="-1" strike="noStrike" cap="all">
                <a:solidFill>
                  <a:srgbClr val="000000"/>
                </a:solidFill>
                <a:latin typeface="Tw Cen MT"/>
              </a:rPr>
              <a:t>limpa todos os campos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, devolvendo os mesmos valores de quando a página foi carregada.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40080" indent="-27396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No atributo VALUE, pode-se definir o que estará escrito no botão. 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Botões de ação</a:t>
            </a:r>
            <a:br/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(TYPE = “RESET”) (2)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627560" y="245196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 cap="all">
                <a:solidFill>
                  <a:srgbClr val="000000"/>
                </a:solidFill>
                <a:latin typeface="Tw Cen MT"/>
              </a:rPr>
              <a:t>Exemplo:</a:t>
            </a:r>
            <a:endParaRPr b="0" lang="pt-BR" sz="28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 cap="all">
              <a:solidFill>
                <a:srgbClr val="000000"/>
              </a:solidFill>
              <a:latin typeface="Tw Cen MT"/>
            </a:endParaRPr>
          </a:p>
        </p:txBody>
      </p:sp>
      <p:graphicFrame>
        <p:nvGraphicFramePr>
          <p:cNvPr id="148" name="Table 3"/>
          <p:cNvGraphicFramePr/>
          <p:nvPr/>
        </p:nvGraphicFramePr>
        <p:xfrm>
          <a:off x="1471680" y="3130200"/>
          <a:ext cx="8305560" cy="2331360"/>
        </p:xfrm>
        <a:graphic>
          <a:graphicData uri="http://schemas.openxmlformats.org/drawingml/2006/table">
            <a:tbl>
              <a:tblPr/>
              <a:tblGrid>
                <a:gridCol w="4597200"/>
                <a:gridCol w="3708360"/>
              </a:tblGrid>
              <a:tr h="2331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&lt;p&gt; 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Entre com seu nome:&lt;br&gt;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&lt;INPUT TYPE="TEXT" NAME=“Dados"&gt;&lt;br&gt;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&lt;input type="reset" value=“Apagar"&gt;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&lt;/p&gt;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9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9a"/>
                    </a:solidFill>
                  </a:tcPr>
                </a:tc>
              </a:tr>
            </a:tbl>
          </a:graphicData>
        </a:graphic>
      </p:graphicFrame>
      <p:pic>
        <p:nvPicPr>
          <p:cNvPr id="149" name="Picture 2" descr=""/>
          <p:cNvPicPr/>
          <p:nvPr/>
        </p:nvPicPr>
        <p:blipFill>
          <a:blip r:embed="rId1"/>
          <a:stretch/>
        </p:blipFill>
        <p:spPr>
          <a:xfrm>
            <a:off x="6577200" y="3464640"/>
            <a:ext cx="2666520" cy="15807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Objetivo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1000"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Descrever como funciona um formulário em um software para web. 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Identificar os principais campos de um formulário. 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Criar formulários em HTML. 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Destacar as formas de envio: post e get. 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	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Recursos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Apresentação dos componentes de um formulário web para complementação do conteúdo abordado em sala de aula. Disponível em: https://www.w3schools.com/html/html_forms.asp 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	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Botões de ação</a:t>
            </a:r>
            <a:br/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(TYPE = “submit”)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 marL="320040" indent="-3196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Envia os dados de entrada para o servidor.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000" spc="-1" strike="noStrike" cap="all">
                <a:solidFill>
                  <a:srgbClr val="000000"/>
                </a:solidFill>
                <a:latin typeface="Tw Cen MT"/>
              </a:rPr>
              <a:t>SINTAXE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: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&lt;</a:t>
            </a:r>
            <a:r>
              <a:rPr b="1" lang="pt-BR" sz="2000" spc="-1" strike="noStrike" cap="all">
                <a:solidFill>
                  <a:srgbClr val="000000"/>
                </a:solidFill>
                <a:latin typeface="Tw Cen MT"/>
              </a:rPr>
              <a:t>INPUT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 </a:t>
            </a:r>
            <a:r>
              <a:rPr b="1" lang="pt-BR" sz="2000" spc="-1" strike="noStrike" cap="all">
                <a:solidFill>
                  <a:srgbClr val="000000"/>
                </a:solidFill>
                <a:latin typeface="Tw Cen MT"/>
              </a:rPr>
              <a:t>TYPE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=”SUBMIT ” </a:t>
            </a:r>
            <a:r>
              <a:rPr b="1" lang="pt-BR" sz="2000" spc="-1" strike="noStrike" cap="all">
                <a:solidFill>
                  <a:srgbClr val="000000"/>
                </a:solidFill>
                <a:latin typeface="Tw Cen MT"/>
              </a:rPr>
              <a:t>NOME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= “ RESET”  </a:t>
            </a:r>
            <a:r>
              <a:rPr b="1" lang="pt-BR" sz="2000" spc="-1" strike="noStrike" cap="all">
                <a:solidFill>
                  <a:srgbClr val="000000"/>
                </a:solidFill>
                <a:latin typeface="Tw Cen MT"/>
              </a:rPr>
              <a:t>VALUE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=”TEXTO QUE APARECE NO BOTÃO”&gt;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40080" indent="-27396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O valor </a:t>
            </a: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SUBMIT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 no atributo </a:t>
            </a: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TYPE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 define um botão que aciona o envio das informações preenchidas no formulário ao programa interpretador.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40080" indent="-27396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No atributo </a:t>
            </a: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VALUE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 defini o que estará escrito no botão. 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Botões de ação</a:t>
            </a:r>
            <a:br/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(TYPE = “submit”)(2)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2354040" y="258984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 cap="all">
                <a:solidFill>
                  <a:srgbClr val="000000"/>
                </a:solidFill>
                <a:latin typeface="Tw Cen MT"/>
              </a:rPr>
              <a:t>Exemplo:</a:t>
            </a:r>
            <a:endParaRPr b="0" lang="pt-BR" sz="28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 cap="all">
              <a:solidFill>
                <a:srgbClr val="000000"/>
              </a:solidFill>
              <a:latin typeface="Tw Cen MT"/>
            </a:endParaRPr>
          </a:p>
        </p:txBody>
      </p:sp>
      <p:graphicFrame>
        <p:nvGraphicFramePr>
          <p:cNvPr id="154" name="Table 3"/>
          <p:cNvGraphicFramePr/>
          <p:nvPr/>
        </p:nvGraphicFramePr>
        <p:xfrm>
          <a:off x="2198160" y="3268080"/>
          <a:ext cx="8305560" cy="2331360"/>
        </p:xfrm>
        <a:graphic>
          <a:graphicData uri="http://schemas.openxmlformats.org/drawingml/2006/table">
            <a:tbl>
              <a:tblPr/>
              <a:tblGrid>
                <a:gridCol w="4597200"/>
                <a:gridCol w="3708360"/>
              </a:tblGrid>
              <a:tr h="2331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&lt;p&gt; 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Entre com seu nome:&lt;br&gt;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&lt;INPUT TYPE="TEXT" NAME=“dados"&gt;&lt;br&gt;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&lt;input type="reset" value=“Apagar"&gt;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&lt;input type=“submit" value=“Enviar"&gt;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&lt;/p&gt;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9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9a"/>
                    </a:solidFill>
                  </a:tcPr>
                </a:tc>
              </a:tr>
            </a:tbl>
          </a:graphicData>
        </a:graphic>
      </p:graphicFrame>
      <p:pic>
        <p:nvPicPr>
          <p:cNvPr id="155" name="Picture 2" descr=""/>
          <p:cNvPicPr/>
          <p:nvPr/>
        </p:nvPicPr>
        <p:blipFill>
          <a:blip r:embed="rId1"/>
          <a:stretch/>
        </p:blipFill>
        <p:spPr>
          <a:xfrm>
            <a:off x="7673760" y="3567600"/>
            <a:ext cx="2714400" cy="15998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Campo de entrada de dados com várias linhas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000" spc="-1" strike="noStrike" cap="all">
                <a:solidFill>
                  <a:srgbClr val="000000"/>
                </a:solidFill>
                <a:latin typeface="Tw Cen MT"/>
              </a:rPr>
              <a:t>Sintaxe: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&lt;</a:t>
            </a:r>
            <a:r>
              <a:rPr b="1" lang="pt-BR" sz="2000" spc="-1" strike="noStrike" cap="all">
                <a:solidFill>
                  <a:srgbClr val="000000"/>
                </a:solidFill>
                <a:latin typeface="Tw Cen MT"/>
              </a:rPr>
              <a:t>TEXTAREA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  </a:t>
            </a:r>
            <a:r>
              <a:rPr b="1" lang="pt-BR" sz="2000" spc="-1" strike="noStrike" cap="all">
                <a:solidFill>
                  <a:srgbClr val="000000"/>
                </a:solidFill>
                <a:latin typeface="Tw Cen MT"/>
              </a:rPr>
              <a:t>NAME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=”NOME” </a:t>
            </a:r>
            <a:r>
              <a:rPr b="1" lang="pt-BR" sz="2000" spc="-1" strike="noStrike" cap="all">
                <a:solidFill>
                  <a:srgbClr val="000000"/>
                </a:solidFill>
                <a:latin typeface="Tw Cen MT"/>
              </a:rPr>
              <a:t>ROWS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=”NÚMERO DE LINHAS” </a:t>
            </a:r>
            <a:r>
              <a:rPr b="1" lang="pt-BR" sz="2000" spc="-1" strike="noStrike" cap="all">
                <a:solidFill>
                  <a:srgbClr val="000000"/>
                </a:solidFill>
                <a:latin typeface="Tw Cen MT"/>
              </a:rPr>
              <a:t>COLS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=”NÚMERO DE COLUNAS”&gt;.................&lt;/TEXTAREA&gt;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O marcador TEXTAREA (área de texto) permite definir um campo de texto com várias linhas.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640080" indent="-27396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ROWS: 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Define o número de linhas da caixa de texto.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640080" indent="-27396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COLS: 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Define quantos caracteres (colunas) cada linha possui.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640080" indent="-27396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NAME: 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Define o nome da caixa de texto.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Campo de entrada de dados com várias linhas (2)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63280" y="22140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Exemplo: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&lt;textarea  name=“comentário” rows=5  cols=40 &gt;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Deixe seu comentário&lt;/textarea&gt;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60" name="Picture 3" descr=""/>
          <p:cNvPicPr/>
          <p:nvPr/>
        </p:nvPicPr>
        <p:blipFill>
          <a:blip r:embed="rId1"/>
          <a:stretch/>
        </p:blipFill>
        <p:spPr>
          <a:xfrm>
            <a:off x="2481120" y="3812400"/>
            <a:ext cx="7268400" cy="22536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Seleção de dados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320040" indent="-31968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Apresenta uma lista de valores através da tag “</a:t>
            </a:r>
            <a:r>
              <a:rPr b="1" lang="pt-BR" sz="2000" spc="-1" strike="noStrike" cap="all">
                <a:solidFill>
                  <a:srgbClr val="000000"/>
                </a:solidFill>
                <a:latin typeface="Tw Cen MT"/>
              </a:rPr>
              <a:t>OPTION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”.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800" spc="-1" strike="noStrike" cap="all">
                <a:solidFill>
                  <a:srgbClr val="000000"/>
                </a:solidFill>
                <a:latin typeface="Tw Cen MT"/>
              </a:rPr>
              <a:t>Sintaxe:</a:t>
            </a:r>
            <a:endParaRPr b="0" lang="pt-BR" sz="28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&lt;</a:t>
            </a: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SELECT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 </a:t>
            </a: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NAME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=“NOME” </a:t>
            </a: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SIZE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=“QTD DE OPÇÕES VISÍVEIS”&gt;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&lt;</a:t>
            </a: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OPTION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 </a:t>
            </a: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VALUE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=“VALOR”&gt;TEXTO A APARECER&lt;</a:t>
            </a: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/OPTION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&gt;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&lt;</a:t>
            </a: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OPTION VALUE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=“VALOR”&gt;TEXTO A APARECER&lt;</a:t>
            </a: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/OPTION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&gt;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&lt;</a:t>
            </a: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/SELECT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&gt;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Seleção de dados (2)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20040" indent="-31968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O marcador</a:t>
            </a: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 SELECT 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permite a criação de uma lista de opções a serem escolhidas pelo usuário.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640080" indent="-273960" algn="just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NAME:  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Nome da lista de opções.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640080" indent="-273960" algn="just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SIZE:  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640080" indent="-273960" algn="just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Define o número de opções a serem exibidas simultaneamente na tela. Se o valor omitido ou igual a 1, é exibida uma opção por vez.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640080" indent="-273960" algn="just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OPTION: 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Define cada opção a ser exibida pela lista.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640080" indent="-273960" algn="just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VALUE: 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Determina o valor de cada opção.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640080" indent="-273960" algn="just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MULTIPLE: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 Permite selecionar mais de um item (pressionando a tecla SHIFT do teclado enquanto se selecionam os itens) 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640080" indent="-273960" algn="just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240120" indent="-27396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O marcador</a:t>
            </a: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 OPTION 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permite estabelecer uma escolha padrão através do atributo “</a:t>
            </a:r>
            <a:r>
              <a:rPr b="1" lang="pt-BR" sz="1800" spc="-1" strike="noStrike" cap="all">
                <a:solidFill>
                  <a:srgbClr val="000000"/>
                </a:solidFill>
                <a:latin typeface="Tw Cen MT"/>
              </a:rPr>
              <a:t>SELECTED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”.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Seleção de dados (3)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13240" y="1879560"/>
            <a:ext cx="10948320" cy="712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Exemplo: Apresenta uma lista de valores que só será exibida quando selecionada.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	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graphicFrame>
        <p:nvGraphicFramePr>
          <p:cNvPr id="167" name="Table 3"/>
          <p:cNvGraphicFramePr/>
          <p:nvPr/>
        </p:nvGraphicFramePr>
        <p:xfrm>
          <a:off x="2198160" y="2837160"/>
          <a:ext cx="8305560" cy="4020480"/>
        </p:xfrm>
        <a:graphic>
          <a:graphicData uri="http://schemas.openxmlformats.org/drawingml/2006/table">
            <a:tbl>
              <a:tblPr/>
              <a:tblGrid>
                <a:gridCol w="5427000"/>
                <a:gridCol w="2878560"/>
              </a:tblGrid>
              <a:tr h="4020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&lt;select name="sabor"&gt;</a:t>
                      </a:r>
                      <a:endParaRPr b="0" lang="pt-B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&lt;OPTION&gt;Uva&lt;/OPTION&gt;</a:t>
                      </a:r>
                      <a:endParaRPr b="0" lang="pt-B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&lt;OPTION&gt;Cajá&lt;/OPTION&gt;</a:t>
                      </a:r>
                      <a:endParaRPr b="0" lang="pt-B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&lt;OPTION&gt;Umbu&lt;/OPTION&gt;</a:t>
                      </a:r>
                      <a:endParaRPr b="0" lang="pt-B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&lt;OPTION&gt;Creme&lt;/OPTION&gt;</a:t>
                      </a:r>
                      <a:endParaRPr b="0" lang="pt-B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&lt;/select&gt;</a:t>
                      </a:r>
                      <a:endParaRPr b="0" lang="pt-B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9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9a"/>
                    </a:solidFill>
                  </a:tcPr>
                </a:tc>
              </a:tr>
            </a:tbl>
          </a:graphicData>
        </a:graphic>
      </p:graphicFrame>
      <p:pic>
        <p:nvPicPr>
          <p:cNvPr id="168" name="Picture 6" descr=""/>
          <p:cNvPicPr/>
          <p:nvPr/>
        </p:nvPicPr>
        <p:blipFill>
          <a:blip r:embed="rId1"/>
          <a:stretch/>
        </p:blipFill>
        <p:spPr>
          <a:xfrm>
            <a:off x="8024400" y="3162240"/>
            <a:ext cx="2111040" cy="7538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Seleção de dados (4)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13240" y="1879560"/>
            <a:ext cx="10948320" cy="712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Exemplo: Apresenta uma lista de valores que será exibida sem precisar ser selecionada (uso do atributo  “SIZE”)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</p:txBody>
      </p:sp>
      <p:graphicFrame>
        <p:nvGraphicFramePr>
          <p:cNvPr id="171" name="Table 3"/>
          <p:cNvGraphicFramePr/>
          <p:nvPr/>
        </p:nvGraphicFramePr>
        <p:xfrm>
          <a:off x="2198160" y="2837160"/>
          <a:ext cx="8305560" cy="4020480"/>
        </p:xfrm>
        <a:graphic>
          <a:graphicData uri="http://schemas.openxmlformats.org/drawingml/2006/table">
            <a:tbl>
              <a:tblPr/>
              <a:tblGrid>
                <a:gridCol w="5427000"/>
                <a:gridCol w="2878560"/>
              </a:tblGrid>
              <a:tr h="4020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&lt;select name="sabor“ size=“4”&gt;</a:t>
                      </a:r>
                      <a:endParaRPr b="0" lang="pt-B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&lt;OPTION&gt;Uva&lt;/OPTION&gt;</a:t>
                      </a:r>
                      <a:endParaRPr b="0" lang="pt-B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&lt;OPTION&gt;Cajá&lt;/OPTION&gt;</a:t>
                      </a:r>
                      <a:endParaRPr b="0" lang="pt-B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&lt;OPTION&gt;Umbu&lt;/OPTION&gt;</a:t>
                      </a:r>
                      <a:endParaRPr b="0" lang="pt-B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&lt;OPTION&gt;Creme&lt;/OPTION&gt;</a:t>
                      </a:r>
                      <a:endParaRPr b="0" lang="pt-B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&lt;/select&gt;</a:t>
                      </a:r>
                      <a:endParaRPr b="0" lang="pt-B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9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9a"/>
                    </a:solidFill>
                  </a:tcPr>
                </a:tc>
              </a:tr>
            </a:tbl>
          </a:graphicData>
        </a:graphic>
      </p:graphicFrame>
      <p:pic>
        <p:nvPicPr>
          <p:cNvPr id="172" name="Picture 2" descr=""/>
          <p:cNvPicPr/>
          <p:nvPr/>
        </p:nvPicPr>
        <p:blipFill>
          <a:blip r:embed="rId1"/>
          <a:stretch/>
        </p:blipFill>
        <p:spPr>
          <a:xfrm>
            <a:off x="8090640" y="3618720"/>
            <a:ext cx="1670040" cy="17157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Seleção de dados (5)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813240" y="1879560"/>
            <a:ext cx="10948320" cy="712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Exemplo: Apresenta uma lista de valores com o uso do atributo “Multiple”, que permite selecionar mais de uma opção.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</p:txBody>
      </p:sp>
      <p:graphicFrame>
        <p:nvGraphicFramePr>
          <p:cNvPr id="175" name="Table 3"/>
          <p:cNvGraphicFramePr/>
          <p:nvPr/>
        </p:nvGraphicFramePr>
        <p:xfrm>
          <a:off x="2198160" y="2837160"/>
          <a:ext cx="8305560" cy="4020480"/>
        </p:xfrm>
        <a:graphic>
          <a:graphicData uri="http://schemas.openxmlformats.org/drawingml/2006/table">
            <a:tbl>
              <a:tblPr/>
              <a:tblGrid>
                <a:gridCol w="5427000"/>
                <a:gridCol w="2878560"/>
              </a:tblGrid>
              <a:tr h="4020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&lt;select name="sabor” multiple&gt;</a:t>
                      </a:r>
                      <a:endParaRPr b="0" lang="pt-BR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&lt;OPTION &gt;Uva&lt;/OPTION&gt;</a:t>
                      </a:r>
                      <a:endParaRPr b="0" lang="pt-BR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&lt;OPTION &gt;Cajá&lt;/OPTION&gt;</a:t>
                      </a:r>
                      <a:endParaRPr b="0" lang="pt-BR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&lt;OPTION &gt;Umbu&lt;/OPTION&gt;</a:t>
                      </a:r>
                      <a:endParaRPr b="0" lang="pt-BR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&lt;OPTION &gt;Creme&lt;/OPTION&gt;</a:t>
                      </a:r>
                      <a:endParaRPr b="0" lang="pt-BR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&lt;/select&gt;</a:t>
                      </a:r>
                      <a:endParaRPr b="0" lang="pt-BR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9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9a"/>
                    </a:solidFill>
                  </a:tcPr>
                </a:tc>
              </a:tr>
            </a:tbl>
          </a:graphicData>
        </a:graphic>
      </p:graphicFrame>
      <p:pic>
        <p:nvPicPr>
          <p:cNvPr id="176" name="Picture 2" descr=""/>
          <p:cNvPicPr/>
          <p:nvPr/>
        </p:nvPicPr>
        <p:blipFill>
          <a:blip r:embed="rId1"/>
          <a:stretch/>
        </p:blipFill>
        <p:spPr>
          <a:xfrm>
            <a:off x="8245800" y="3940560"/>
            <a:ext cx="1620360" cy="17344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Exercício em sala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Para o site construído na aula passada referente a livraria, construir as páginas de cadastro do cliente e a página de compra (incluindo o pagamento)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Iniciando...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85800" y="2194560"/>
            <a:ext cx="10820160" cy="961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1000"/>
          </a:bodyPr>
          <a:p>
            <a:pPr marL="431640" indent="-323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r>
              <a:rPr b="0" lang="en-US" sz="2400" spc="-1" strike="noStrike" cap="all">
                <a:solidFill>
                  <a:srgbClr val="000000"/>
                </a:solidFill>
                <a:latin typeface="Tw Cen MT"/>
              </a:rPr>
              <a:t>O que acontece ao tentarmos acessar uma URL pelo navegador?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431640" indent="-3236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Por exemplo: </a:t>
            </a:r>
            <a:r>
              <a:rPr b="0" lang="en-US" sz="2000" spc="-1" strike="noStrike" u="sng" cap="all">
                <a:solidFill>
                  <a:srgbClr val="56bcfe"/>
                </a:solidFill>
                <a:uFillTx/>
                <a:latin typeface="Tw Cen MT"/>
                <a:hlinkClick r:id="rId1"/>
              </a:rPr>
              <a:t>http://www.sbc.org.br/horizontes/Atual.html</a:t>
            </a: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grpSp>
        <p:nvGrpSpPr>
          <p:cNvPr id="92" name="Group 3"/>
          <p:cNvGrpSpPr/>
          <p:nvPr/>
        </p:nvGrpSpPr>
        <p:grpSpPr>
          <a:xfrm>
            <a:off x="2560680" y="3005640"/>
            <a:ext cx="7715160" cy="3740760"/>
            <a:chOff x="2560680" y="3005640"/>
            <a:chExt cx="7715160" cy="3740760"/>
          </a:xfrm>
        </p:grpSpPr>
        <p:sp>
          <p:nvSpPr>
            <p:cNvPr id="93" name="CustomShape 4"/>
            <p:cNvSpPr/>
            <p:nvPr/>
          </p:nvSpPr>
          <p:spPr>
            <a:xfrm>
              <a:off x="5704200" y="3005640"/>
              <a:ext cx="571320" cy="111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5"/>
            <p:cNvSpPr/>
            <p:nvPr/>
          </p:nvSpPr>
          <p:spPr>
            <a:xfrm>
              <a:off x="2917800" y="5005800"/>
              <a:ext cx="1071360" cy="11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6"/>
            <p:cNvSpPr/>
            <p:nvPr/>
          </p:nvSpPr>
          <p:spPr>
            <a:xfrm>
              <a:off x="8061480" y="5005800"/>
              <a:ext cx="999720" cy="11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7"/>
            <p:cNvSpPr/>
            <p:nvPr/>
          </p:nvSpPr>
          <p:spPr>
            <a:xfrm>
              <a:off x="6418440" y="3076920"/>
              <a:ext cx="28573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200" spc="-1" strike="noStrike">
                  <a:solidFill>
                    <a:srgbClr val="000000"/>
                  </a:solidFill>
                  <a:latin typeface="Tw Cen MT"/>
                </a:rPr>
                <a:t>Servidor executando o servidor web Apache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97" name="CustomShape 8"/>
            <p:cNvSpPr/>
            <p:nvPr/>
          </p:nvSpPr>
          <p:spPr>
            <a:xfrm>
              <a:off x="2560680" y="6291720"/>
              <a:ext cx="192852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200" spc="-1" strike="noStrike">
                  <a:solidFill>
                    <a:srgbClr val="000000"/>
                  </a:solidFill>
                  <a:latin typeface="Tw Cen MT"/>
                </a:rPr>
                <a:t>PC executando Explorer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98" name="CustomShape 9"/>
            <p:cNvSpPr/>
            <p:nvPr/>
          </p:nvSpPr>
          <p:spPr>
            <a:xfrm>
              <a:off x="7990200" y="6291720"/>
              <a:ext cx="22856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200" spc="-1" strike="noStrike">
                  <a:solidFill>
                    <a:srgbClr val="000000"/>
                  </a:solidFill>
                  <a:latin typeface="Tw Cen MT"/>
                </a:rPr>
                <a:t>MAC executando Navigator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99" name="CustomShape 10"/>
            <p:cNvSpPr/>
            <p:nvPr/>
          </p:nvSpPr>
          <p:spPr>
            <a:xfrm flipV="1">
              <a:off x="3632400" y="3647880"/>
              <a:ext cx="1642680" cy="1071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2582be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11"/>
            <p:cNvSpPr/>
            <p:nvPr/>
          </p:nvSpPr>
          <p:spPr>
            <a:xfrm rot="19509600">
              <a:off x="3416760" y="3804840"/>
              <a:ext cx="21427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00" spc="-1" strike="noStrike">
                  <a:solidFill>
                    <a:srgbClr val="000000"/>
                  </a:solidFill>
                  <a:latin typeface="Tw Cen MT"/>
                </a:rPr>
                <a:t>Requisição HTTP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101" name="CustomShape 12"/>
            <p:cNvSpPr/>
            <p:nvPr/>
          </p:nvSpPr>
          <p:spPr>
            <a:xfrm flipV="1" rot="10800000">
              <a:off x="4204440" y="4148640"/>
              <a:ext cx="1213920" cy="785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2582be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CustomShape 13"/>
            <p:cNvSpPr/>
            <p:nvPr/>
          </p:nvSpPr>
          <p:spPr>
            <a:xfrm rot="19509600">
              <a:off x="4092480" y="4376520"/>
              <a:ext cx="21427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00" spc="-1" strike="noStrike">
                  <a:solidFill>
                    <a:srgbClr val="000000"/>
                  </a:solidFill>
                  <a:latin typeface="Tw Cen MT"/>
                </a:rPr>
                <a:t>Resposta HTTP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103" name="CustomShape 14"/>
            <p:cNvSpPr/>
            <p:nvPr/>
          </p:nvSpPr>
          <p:spPr>
            <a:xfrm rot="10800000">
              <a:off x="6704640" y="4077360"/>
              <a:ext cx="1356840" cy="1071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2582be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15"/>
            <p:cNvSpPr/>
            <p:nvPr/>
          </p:nvSpPr>
          <p:spPr>
            <a:xfrm rot="2386200">
              <a:off x="6627240" y="4441320"/>
              <a:ext cx="21427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00" spc="-1" strike="noStrike">
                  <a:solidFill>
                    <a:srgbClr val="000000"/>
                  </a:solidFill>
                  <a:latin typeface="Tw Cen MT"/>
                </a:rPr>
                <a:t>Requisição HTTP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105" name="CustomShape 16"/>
            <p:cNvSpPr/>
            <p:nvPr/>
          </p:nvSpPr>
          <p:spPr>
            <a:xfrm>
              <a:off x="6346800" y="4362840"/>
              <a:ext cx="1499760" cy="1142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2582be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17"/>
            <p:cNvSpPr/>
            <p:nvPr/>
          </p:nvSpPr>
          <p:spPr>
            <a:xfrm rot="2343000">
              <a:off x="5990400" y="5057280"/>
              <a:ext cx="21427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00" spc="-1" strike="noStrike">
                  <a:solidFill>
                    <a:srgbClr val="000000"/>
                  </a:solidFill>
                  <a:latin typeface="Tw Cen MT"/>
                </a:rPr>
                <a:t>Resposta HTTP</a:t>
              </a:r>
              <a:endParaRPr b="0" lang="pt-BR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7665840" y="764280"/>
            <a:ext cx="383976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Exercício para casa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278280" y="221040"/>
            <a:ext cx="7098840" cy="67996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formulário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Mecanismo usado para coletar dados de um usuário.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Os dados informados são enviados para um servidor Web, que processará e retornará o resultado solicitado.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Formulário (2)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85800" y="2194560"/>
            <a:ext cx="10820160" cy="5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Formulário:  Comando  &lt;FORM&gt;...&lt;/FORM&gt;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436200" y="2917800"/>
            <a:ext cx="4454640" cy="364212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ff0000"/>
                </a:solidFill>
                <a:latin typeface="Calibri"/>
              </a:rPr>
              <a:t>&lt;head&gt;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14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ff0000"/>
                </a:solidFill>
                <a:latin typeface="Calibri"/>
              </a:rPr>
              <a:t>&lt;title&gt;Formulário&lt;/title&gt;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pt-BR" sz="14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pt-BR" sz="1400" spc="-1" strike="noStrike">
                <a:solidFill>
                  <a:srgbClr val="ff0000"/>
                </a:solidFill>
                <a:latin typeface="Calibri"/>
              </a:rPr>
              <a:t>&lt;/head&gt;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1400" spc="-1" strike="noStrike">
                <a:solidFill>
                  <a:srgbClr val="00b050"/>
                </a:solidFill>
                <a:latin typeface="Calibri"/>
              </a:rPr>
              <a:t>&lt;body&gt;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pt-BR" sz="1400" spc="-1" strike="noStrike">
                <a:solidFill>
                  <a:srgbClr val="0066ff"/>
                </a:solidFill>
                <a:latin typeface="Calibri"/>
              </a:rPr>
              <a:t>&lt;form&gt;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pt-BR" sz="1400" spc="-1" strike="noStrike">
                <a:solidFill>
                  <a:srgbClr val="0066ff"/>
                </a:solidFill>
                <a:latin typeface="Calibri"/>
              </a:rPr>
              <a:t>                     </a:t>
            </a:r>
            <a:r>
              <a:rPr b="0" lang="pt-BR" sz="1400" spc="-1" strike="noStrike">
                <a:solidFill>
                  <a:srgbClr val="0066ff"/>
                </a:solidFill>
                <a:latin typeface="Calibri"/>
              </a:rPr>
              <a:t>Aqui irão entrar os comandos do formulário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pt-BR" sz="1400" spc="-1" strike="noStrike">
                <a:solidFill>
                  <a:srgbClr val="0066ff"/>
                </a:solidFill>
                <a:latin typeface="Calibri"/>
              </a:rPr>
              <a:t>                    </a:t>
            </a:r>
            <a:r>
              <a:rPr b="0" lang="pt-BR" sz="1400" spc="-1" strike="noStrike">
                <a:solidFill>
                  <a:srgbClr val="0066ff"/>
                </a:solidFill>
                <a:latin typeface="Calibri"/>
              </a:rPr>
              <a:t>&lt;/form&gt;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b050"/>
                </a:solidFill>
                <a:latin typeface="Calibri"/>
              </a:rPr>
              <a:t>&lt;/body&gt;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Atributos do formulário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&lt;FORM  NAME=”nome do formulário”  METHOD=”valor”  ACTION=”tratador do formulário”&gt;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800" spc="-1" strike="noStrike" u="sng" cap="all">
                <a:solidFill>
                  <a:srgbClr val="000000"/>
                </a:solidFill>
                <a:uFillTx/>
                <a:latin typeface="Tw Cen MT"/>
              </a:rPr>
              <a:t>NAME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 – Nome do formulário usado para validação de dados.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800" spc="-1" strike="noStrike" u="sng" cap="all">
                <a:solidFill>
                  <a:srgbClr val="000000"/>
                </a:solidFill>
                <a:uFillTx/>
                <a:latin typeface="Tw Cen MT"/>
              </a:rPr>
              <a:t>METHOD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 – Método que define como os dados serão transmitidos para o programa que irá processá-lo. 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800" spc="-1" strike="noStrike" u="sng" cap="all">
                <a:solidFill>
                  <a:srgbClr val="000000"/>
                </a:solidFill>
                <a:uFillTx/>
                <a:latin typeface="Tw Cen MT"/>
              </a:rPr>
              <a:t>ACTION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 – Indica o endereço do programa que receberá os dados do formulário.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24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Referencia uma URL que aponta para um script no servidor</a:t>
            </a:r>
            <a:endParaRPr b="0" lang="pt-BR" sz="18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Atributos do formulário (2)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85800" y="2194560"/>
            <a:ext cx="10820160" cy="2063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000"/>
          </a:bodyPr>
          <a:p>
            <a:pPr marL="320040" indent="-319680"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 u="sng" cap="all">
                <a:solidFill>
                  <a:srgbClr val="000000"/>
                </a:solidFill>
                <a:uFillTx/>
                <a:latin typeface="Tw Cen MT"/>
              </a:rPr>
              <a:t>METHOD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 – Os métodos podem ter os valores: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lvl="2" marL="720000" indent="-3196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600" spc="-1" strike="noStrike" cap="all">
                <a:solidFill>
                  <a:srgbClr val="000000"/>
                </a:solidFill>
                <a:latin typeface="Tw Cen MT"/>
              </a:rPr>
              <a:t>GET-  passam o valor das variáveis pela URL dinâmica.</a:t>
            </a:r>
            <a:endParaRPr b="0" lang="pt-BR" sz="1600" spc="-1" strike="noStrike" cap="all">
              <a:solidFill>
                <a:srgbClr val="000000"/>
              </a:solidFill>
              <a:latin typeface="Tw Cen MT"/>
            </a:endParaRPr>
          </a:p>
          <a:p>
            <a:pPr lvl="3" marL="1177200" indent="-3196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400" spc="-1" strike="noStrike" cap="all">
                <a:solidFill>
                  <a:srgbClr val="000000"/>
                </a:solidFill>
                <a:latin typeface="Tw Cen MT"/>
              </a:rPr>
              <a:t>Tem um tamanho ´máximo de caracteres</a:t>
            </a:r>
            <a:endParaRPr b="0" lang="pt-BR" sz="1400" spc="-1" strike="noStrike" cap="all">
              <a:solidFill>
                <a:srgbClr val="000000"/>
              </a:solidFill>
              <a:latin typeface="Tw Cen MT"/>
            </a:endParaRPr>
          </a:p>
          <a:p>
            <a:pPr lvl="3" marL="1177200" indent="-3196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400" spc="-1" strike="noStrike" cap="all">
                <a:solidFill>
                  <a:srgbClr val="000000"/>
                </a:solidFill>
                <a:latin typeface="Tw Cen MT"/>
              </a:rPr>
              <a:t>Os dados ficam visíveis</a:t>
            </a:r>
            <a:endParaRPr b="0" lang="pt-BR" sz="14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POST – passam suas variáveis codificadas dentro da própria submissão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2115360" y="4395960"/>
            <a:ext cx="7543440" cy="18136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Exemplo de formulário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2516400" y="1775880"/>
            <a:ext cx="6289200" cy="4987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200" spc="-1" strike="noStrike" cap="all">
                <a:solidFill>
                  <a:srgbClr val="000000"/>
                </a:solidFill>
                <a:latin typeface="Tw Cen MT"/>
              </a:rPr>
              <a:t>&lt;html&gt;</a:t>
            </a:r>
            <a:endParaRPr b="0" lang="pt-BR" sz="12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2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ff0000"/>
                </a:solidFill>
                <a:latin typeface="Tw Cen MT"/>
              </a:rPr>
              <a:t>&lt;head&gt;</a:t>
            </a:r>
            <a:endParaRPr b="0" lang="pt-BR" sz="12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2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000000"/>
                </a:solidFill>
                <a:latin typeface="Tw Cen MT"/>
              </a:rPr>
              <a:t>&lt;title&gt;Título&lt;/title&gt;</a:t>
            </a:r>
            <a:endParaRPr b="0" lang="pt-BR" sz="12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2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ff0000"/>
                </a:solidFill>
                <a:latin typeface="Tw Cen MT"/>
              </a:rPr>
              <a:t>&lt;/head&gt;</a:t>
            </a:r>
            <a:endParaRPr b="0" lang="pt-BR" sz="12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200" spc="-1" strike="noStrike" cap="all">
                <a:solidFill>
                  <a:srgbClr val="0066ff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0066ff"/>
                </a:solidFill>
                <a:latin typeface="Tw Cen MT"/>
              </a:rPr>
              <a:t>&lt;body&gt;</a:t>
            </a:r>
            <a:endParaRPr b="0" lang="pt-BR" sz="12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2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c00000"/>
                </a:solidFill>
                <a:latin typeface="Tw Cen MT"/>
              </a:rPr>
              <a:t>&lt;p&gt;Exemplo de Formulário&lt;/p&gt;</a:t>
            </a:r>
            <a:endParaRPr b="0" lang="pt-BR" sz="12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2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00b050"/>
                </a:solidFill>
                <a:latin typeface="Tw Cen MT"/>
              </a:rPr>
              <a:t>&lt;form method=“post” action=“”&gt;</a:t>
            </a:r>
            <a:endParaRPr b="0" lang="pt-BR" sz="12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200" spc="-1" strike="noStrike" cap="all">
                <a:solidFill>
                  <a:srgbClr val="c00000"/>
                </a:solidFill>
                <a:latin typeface="Tw Cen MT"/>
              </a:rPr>
              <a:t>                   </a:t>
            </a:r>
            <a:r>
              <a:rPr b="1" lang="pt-BR" sz="1200" spc="-1" strike="noStrike" cap="all">
                <a:solidFill>
                  <a:srgbClr val="c00000"/>
                </a:solidFill>
                <a:latin typeface="Tw Cen MT"/>
              </a:rPr>
              <a:t>&lt;p&gt; Name:</a:t>
            </a:r>
            <a:endParaRPr b="0" lang="pt-BR" sz="12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200" spc="-1" strike="noStrike" cap="all">
                <a:solidFill>
                  <a:srgbClr val="c0000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808080"/>
                </a:solidFill>
                <a:latin typeface="Tw Cen MT"/>
              </a:rPr>
              <a:t>                 </a:t>
            </a:r>
            <a:r>
              <a:rPr b="1" lang="pt-BR" sz="1200" spc="-1" strike="noStrike" cap="all">
                <a:solidFill>
                  <a:srgbClr val="808080"/>
                </a:solidFill>
                <a:latin typeface="Tw Cen MT"/>
              </a:rPr>
              <a:t>&lt;input name=“name” type=“text” size=“25” maxlength=“30”/&gt;</a:t>
            </a:r>
            <a:endParaRPr b="0" lang="pt-BR" sz="12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200" spc="-1" strike="noStrike" cap="all">
                <a:solidFill>
                  <a:srgbClr val="c0000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c00000"/>
                </a:solidFill>
                <a:latin typeface="Tw Cen MT"/>
              </a:rPr>
              <a:t>             </a:t>
            </a:r>
            <a:r>
              <a:rPr b="1" lang="pt-BR" sz="1200" spc="-1" strike="noStrike" cap="all">
                <a:solidFill>
                  <a:srgbClr val="c00000"/>
                </a:solidFill>
                <a:latin typeface="Tw Cen MT"/>
              </a:rPr>
              <a:t>&lt;/p&gt;</a:t>
            </a:r>
            <a:endParaRPr b="0" lang="pt-BR" sz="12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2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7030a0"/>
                </a:solidFill>
                <a:latin typeface="Tw Cen MT"/>
              </a:rPr>
              <a:t>            </a:t>
            </a:r>
            <a:r>
              <a:rPr b="1" lang="pt-BR" sz="1200" spc="-1" strike="noStrike" cap="all">
                <a:solidFill>
                  <a:srgbClr val="c00000"/>
                </a:solidFill>
                <a:latin typeface="Tw Cen MT"/>
              </a:rPr>
              <a:t>  </a:t>
            </a:r>
            <a:r>
              <a:rPr b="1" lang="pt-BR" sz="1200" spc="-1" strike="noStrike" cap="all">
                <a:solidFill>
                  <a:srgbClr val="c00000"/>
                </a:solidFill>
                <a:latin typeface="Tw Cen MT"/>
              </a:rPr>
              <a:t>&lt;p&gt;</a:t>
            </a:r>
            <a:endParaRPr b="0" lang="pt-BR" sz="12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200" spc="-1" strike="noStrike" cap="all">
                <a:solidFill>
                  <a:srgbClr val="c0000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c0000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808080"/>
                </a:solidFill>
                <a:latin typeface="Tw Cen MT"/>
              </a:rPr>
              <a:t>        </a:t>
            </a:r>
            <a:r>
              <a:rPr b="1" lang="pt-BR" sz="1200" spc="-1" strike="noStrike" cap="all">
                <a:solidFill>
                  <a:srgbClr val="808080"/>
                </a:solidFill>
                <a:latin typeface="Tw Cen MT"/>
              </a:rPr>
              <a:t>&lt;input  type=“submit”  value=“Submeter”/&gt;</a:t>
            </a:r>
            <a:endParaRPr b="0" lang="pt-BR" sz="12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200" spc="-1" strike="noStrike" cap="all">
                <a:solidFill>
                  <a:srgbClr val="80808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808080"/>
                </a:solidFill>
                <a:latin typeface="Tw Cen MT"/>
              </a:rPr>
              <a:t>                   </a:t>
            </a:r>
            <a:r>
              <a:rPr b="1" lang="pt-BR" sz="1200" spc="-1" strike="noStrike" cap="all">
                <a:solidFill>
                  <a:srgbClr val="808080"/>
                </a:solidFill>
                <a:latin typeface="Tw Cen MT"/>
              </a:rPr>
              <a:t>&lt;input  type=“reset”  value=“Limpar”/&gt;</a:t>
            </a:r>
            <a:endParaRPr b="0" lang="pt-BR" sz="12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200" spc="-1" strike="noStrike" cap="all">
                <a:solidFill>
                  <a:srgbClr val="c0000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c00000"/>
                </a:solidFill>
                <a:latin typeface="Tw Cen MT"/>
              </a:rPr>
              <a:t>              </a:t>
            </a:r>
            <a:r>
              <a:rPr b="1" lang="pt-BR" sz="1200" spc="-1" strike="noStrike" cap="all">
                <a:solidFill>
                  <a:srgbClr val="c00000"/>
                </a:solidFill>
                <a:latin typeface="Tw Cen MT"/>
              </a:rPr>
              <a:t>&lt;/p&gt;</a:t>
            </a:r>
            <a:r>
              <a:rPr b="1" lang="pt-BR" sz="1200" spc="-1" strike="noStrike" cap="all">
                <a:solidFill>
                  <a:srgbClr val="7030a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000000"/>
                </a:solidFill>
                <a:latin typeface="Tw Cen MT"/>
              </a:rPr>
              <a:t>	</a:t>
            </a:r>
            <a:endParaRPr b="0" lang="pt-BR" sz="12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2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00b050"/>
                </a:solidFill>
                <a:latin typeface="Tw Cen MT"/>
              </a:rPr>
              <a:t>&lt;/form&gt;</a:t>
            </a:r>
            <a:endParaRPr b="0" lang="pt-BR" sz="12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2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1" lang="pt-BR" sz="1200" spc="-1" strike="noStrike" cap="all">
                <a:solidFill>
                  <a:srgbClr val="0066ff"/>
                </a:solidFill>
                <a:latin typeface="Tw Cen MT"/>
              </a:rPr>
              <a:t>&lt;/body&gt;</a:t>
            </a:r>
            <a:endParaRPr b="0" lang="pt-BR" sz="12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1200" spc="-1" strike="noStrike" cap="all">
                <a:solidFill>
                  <a:srgbClr val="000000"/>
                </a:solidFill>
                <a:latin typeface="Tw Cen MT"/>
              </a:rPr>
              <a:t>&lt;/html&gt;</a:t>
            </a:r>
            <a:endParaRPr b="0" lang="pt-BR" sz="12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866240" y="764280"/>
            <a:ext cx="963936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Formulário – entrada de dados</a:t>
            </a:r>
            <a:endParaRPr b="0" lang="pt-B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0000"/>
          </a:bodyPr>
          <a:p>
            <a:pPr marL="320040" indent="-31968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Há vários tipos de elementos que podem ser usados para entrada de dados, o que determina este tipo é o parâmetro “</a:t>
            </a:r>
            <a:r>
              <a:rPr b="1" lang="pt-BR" sz="2400" spc="-1" strike="noStrike" cap="all">
                <a:solidFill>
                  <a:srgbClr val="000000"/>
                </a:solidFill>
                <a:latin typeface="Tw Cen MT"/>
              </a:rPr>
              <a:t>type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”. 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 cap="all">
                <a:solidFill>
                  <a:srgbClr val="000000"/>
                </a:solidFill>
                <a:latin typeface="Tw Cen MT"/>
              </a:rPr>
              <a:t>SINTAXE: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&lt;</a:t>
            </a:r>
            <a:r>
              <a:rPr b="1" lang="pt-BR" sz="2400" spc="-1" strike="noStrike" cap="all">
                <a:solidFill>
                  <a:srgbClr val="000000"/>
                </a:solidFill>
                <a:latin typeface="Tw Cen MT"/>
              </a:rPr>
              <a:t>INPUT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 </a:t>
            </a:r>
            <a:r>
              <a:rPr b="1" lang="pt-BR" sz="2400" spc="-1" strike="noStrike" cap="all">
                <a:solidFill>
                  <a:srgbClr val="000000"/>
                </a:solidFill>
                <a:latin typeface="Tw Cen MT"/>
              </a:rPr>
              <a:t>TYPE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=”tipo” </a:t>
            </a:r>
            <a:r>
              <a:rPr b="1" lang="pt-BR" sz="2400" spc="-1" strike="noStrike" cap="all">
                <a:solidFill>
                  <a:srgbClr val="000000"/>
                </a:solidFill>
                <a:latin typeface="Tw Cen MT"/>
              </a:rPr>
              <a:t>NAME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=”nome</a:t>
            </a:r>
            <a:r>
              <a:rPr b="1" lang="pt-BR" sz="2400" spc="-1" strike="noStrike" cap="all">
                <a:solidFill>
                  <a:srgbClr val="000000"/>
                </a:solidFill>
                <a:latin typeface="Tw Cen MT"/>
              </a:rPr>
              <a:t>”  VALUE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=”valor”  </a:t>
            </a:r>
            <a:r>
              <a:rPr b="1" lang="pt-BR" sz="2400" spc="-1" strike="noStrike" cap="all">
                <a:solidFill>
                  <a:srgbClr val="000000"/>
                </a:solidFill>
                <a:latin typeface="Tw Cen MT"/>
              </a:rPr>
              <a:t>SIZE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=”tamanho em pixels”  </a:t>
            </a:r>
            <a:r>
              <a:rPr b="1" lang="pt-BR" sz="2400" spc="-1" strike="noStrike" cap="all">
                <a:solidFill>
                  <a:srgbClr val="000000"/>
                </a:solidFill>
                <a:latin typeface="Tw Cen MT"/>
              </a:rPr>
              <a:t>MAXLENGTH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=”tamanho máximo em pixels”&gt;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INPUT: 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Cria um campo de entrada de dados.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TYPE: 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Tipo de elemento a ser inserido no formulário.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NAME: 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Nome do elemento.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VALUE: 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Valor que pode ser pré-definido para o campo.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MAXLENGTH: 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Comprimento máximo de caracteres do nome a ser 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digitado.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CHECKED: Em caso de caixa de checagem, pré-define como checada.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SIZE: Tamanho do campo.</a:t>
            </a: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E3A64BD5CEFD4DB01E6DCCCC54EBDB" ma:contentTypeVersion="2" ma:contentTypeDescription="Crie um novo documento." ma:contentTypeScope="" ma:versionID="7f48f1de1047699f630dcaa69daf5e8f">
  <xsd:schema xmlns:xsd="http://www.w3.org/2001/XMLSchema" xmlns:xs="http://www.w3.org/2001/XMLSchema" xmlns:p="http://schemas.microsoft.com/office/2006/metadata/properties" xmlns:ns2="96ac3046-98b7-4a4d-8b44-ec3f9bcf045f" targetNamespace="http://schemas.microsoft.com/office/2006/metadata/properties" ma:root="true" ma:fieldsID="795f255a7725dc3d23484d4e013abaec" ns2:_="">
    <xsd:import namespace="96ac3046-98b7-4a4d-8b44-ec3f9bcf04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c3046-98b7-4a4d-8b44-ec3f9bcf0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1E833C-5589-4F33-A40F-55EEA942158E}"/>
</file>

<file path=customXml/itemProps2.xml><?xml version="1.0" encoding="utf-8"?>
<ds:datastoreItem xmlns:ds="http://schemas.openxmlformats.org/officeDocument/2006/customXml" ds:itemID="{457287F7-4206-49BB-9316-72A4A350AF78}"/>
</file>

<file path=customXml/itemProps3.xml><?xml version="1.0" encoding="utf-8"?>
<ds:datastoreItem xmlns:ds="http://schemas.openxmlformats.org/officeDocument/2006/customXml" ds:itemID="{E5D8ECA3-CF7D-4076-A317-C84E2106CFD0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46</TotalTime>
  <Application>LibreOffice/6.4.7.2$Linux_X86_64 LibreOffice_project/40$Build-2</Application>
  <Words>1316</Words>
  <Paragraphs>248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2020-02-06T14:15:13Z</dcterms:created>
  <dc:creator>ANA</dc:creator>
  <dc:description/>
  <dc:language>pt-BR</dc:language>
  <cp:lastModifiedBy/>
  <dcterms:modified xsi:type="dcterms:W3CDTF">2022-12-11T09:14:54Z</dcterms:modified>
  <cp:revision>7</cp:revision>
  <dc:subject/>
  <dc:title>Desenvolvimento de software para web  Aula 3 – criando formulários em html: estrutura e campos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0x0101000CE3A64BD5CEFD4DB01E6DCCCC54EBDB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30</vt:i4>
  </property>
</Properties>
</file>