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3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12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1"/>
  </p:notesMasterIdLst>
  <p:sldIdLst>
    <p:sldId id="256" r:id="rId2"/>
    <p:sldId id="302" r:id="rId3"/>
    <p:sldId id="257" r:id="rId4"/>
    <p:sldId id="258" r:id="rId5"/>
    <p:sldId id="259" r:id="rId6"/>
    <p:sldId id="260" r:id="rId7"/>
    <p:sldId id="282" r:id="rId8"/>
    <p:sldId id="261" r:id="rId9"/>
    <p:sldId id="262" r:id="rId10"/>
    <p:sldId id="283" r:id="rId11"/>
    <p:sldId id="286" r:id="rId12"/>
    <p:sldId id="312" r:id="rId13"/>
    <p:sldId id="289" r:id="rId14"/>
    <p:sldId id="288" r:id="rId15"/>
    <p:sldId id="287" r:id="rId16"/>
    <p:sldId id="291" r:id="rId17"/>
    <p:sldId id="292" r:id="rId18"/>
    <p:sldId id="293" r:id="rId19"/>
    <p:sldId id="294" r:id="rId20"/>
    <p:sldId id="315" r:id="rId21"/>
    <p:sldId id="303" r:id="rId22"/>
    <p:sldId id="313" r:id="rId23"/>
    <p:sldId id="304" r:id="rId24"/>
    <p:sldId id="305" r:id="rId25"/>
    <p:sldId id="306" r:id="rId26"/>
    <p:sldId id="314" r:id="rId27"/>
    <p:sldId id="308" r:id="rId28"/>
    <p:sldId id="309" r:id="rId29"/>
    <p:sldId id="310" r:id="rId30"/>
    <p:sldId id="317" r:id="rId31"/>
    <p:sldId id="318" r:id="rId32"/>
    <p:sldId id="320" r:id="rId33"/>
    <p:sldId id="319" r:id="rId34"/>
    <p:sldId id="321" r:id="rId35"/>
    <p:sldId id="323" r:id="rId36"/>
    <p:sldId id="324" r:id="rId37"/>
    <p:sldId id="325" r:id="rId38"/>
    <p:sldId id="326" r:id="rId39"/>
    <p:sldId id="316" r:id="rId4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6" d="100"/>
          <a:sy n="76" d="100"/>
        </p:scale>
        <p:origin x="123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6B396-1023-41BD-8101-172B6D637E5D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573F0-72D8-4533-9A0C-6F9AF36AE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29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573F0-72D8-4533-9A0C-6F9AF36AE53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436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573F0-72D8-4533-9A0C-6F9AF36AE53F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336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573F0-72D8-4533-9A0C-6F9AF36AE53F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281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573F0-72D8-4533-9A0C-6F9AF36AE53F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136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573F0-72D8-4533-9A0C-6F9AF36AE53F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24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573F0-72D8-4533-9A0C-6F9AF36AE53F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038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573F0-72D8-4533-9A0C-6F9AF36AE53F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310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573F0-72D8-4533-9A0C-6F9AF36AE53F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244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573F0-72D8-4533-9A0C-6F9AF36AE53F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204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573F0-72D8-4533-9A0C-6F9AF36AE53F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150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6D75-D1B7-400A-99C7-53F3BA4A4CF4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A61B-415B-4361-A3BB-D3C809210C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29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6D75-D1B7-400A-99C7-53F3BA4A4CF4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A61B-415B-4361-A3BB-D3C809210C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64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6D75-D1B7-400A-99C7-53F3BA4A4CF4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A61B-415B-4361-A3BB-D3C809210C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87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6D75-D1B7-400A-99C7-53F3BA4A4CF4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A61B-415B-4361-A3BB-D3C809210C4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5747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6D75-D1B7-400A-99C7-53F3BA4A4CF4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A61B-415B-4361-A3BB-D3C809210C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955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6D75-D1B7-400A-99C7-53F3BA4A4CF4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A61B-415B-4361-A3BB-D3C809210C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13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6D75-D1B7-400A-99C7-53F3BA4A4CF4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A61B-415B-4361-A3BB-D3C809210C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570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6D75-D1B7-400A-99C7-53F3BA4A4CF4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A61B-415B-4361-A3BB-D3C809210C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037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6D75-D1B7-400A-99C7-53F3BA4A4CF4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A61B-415B-4361-A3BB-D3C809210C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497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6D75-D1B7-400A-99C7-53F3BA4A4CF4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A61B-415B-4361-A3BB-D3C809210C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77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6D75-D1B7-400A-99C7-53F3BA4A4CF4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A61B-415B-4361-A3BB-D3C809210C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04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6D75-D1B7-400A-99C7-53F3BA4A4CF4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A61B-415B-4361-A3BB-D3C809210C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91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6D75-D1B7-400A-99C7-53F3BA4A4CF4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A61B-415B-4361-A3BB-D3C809210C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7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6D75-D1B7-400A-99C7-53F3BA4A4CF4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A61B-415B-4361-A3BB-D3C809210C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42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6D75-D1B7-400A-99C7-53F3BA4A4CF4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A61B-415B-4361-A3BB-D3C809210C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7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6D75-D1B7-400A-99C7-53F3BA4A4CF4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A61B-415B-4361-A3BB-D3C809210C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21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6D75-D1B7-400A-99C7-53F3BA4A4CF4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A61B-415B-4361-A3BB-D3C809210C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88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C606D75-D1B7-400A-99C7-53F3BA4A4CF4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45FA61B-415B-4361-A3BB-D3C809210C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02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APATRICIAMAGALHAES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default.as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icons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link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form.a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link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website_layout.as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website_layout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animations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ss/css_rwd_intro.asp" TargetMode="Externa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howto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371248"/>
            <a:ext cx="8064896" cy="2550877"/>
          </a:xfrm>
        </p:spPr>
        <p:txBody>
          <a:bodyPr/>
          <a:lstStyle/>
          <a:p>
            <a:r>
              <a:rPr lang="pt-BR" sz="3600" dirty="0" err="1" smtClean="0"/>
              <a:t>Cascading</a:t>
            </a:r>
            <a:r>
              <a:rPr lang="pt-BR" sz="3600" dirty="0" smtClean="0"/>
              <a:t> </a:t>
            </a:r>
            <a:r>
              <a:rPr lang="pt-BR" sz="3600" dirty="0" err="1" smtClean="0"/>
              <a:t>Style</a:t>
            </a:r>
            <a:r>
              <a:rPr lang="pt-BR" sz="3600" dirty="0" smtClean="0"/>
              <a:t> </a:t>
            </a:r>
            <a:r>
              <a:rPr lang="pt-BR" sz="3600" dirty="0" err="1" smtClean="0"/>
              <a:t>Sheets</a:t>
            </a: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>CSS</a:t>
            </a:r>
            <a:br>
              <a:rPr lang="pt-BR" sz="3600" dirty="0" smtClean="0"/>
            </a:br>
            <a:r>
              <a:rPr lang="pt-BR" sz="2400" dirty="0" smtClean="0"/>
              <a:t>Aula 4: </a:t>
            </a:r>
            <a:r>
              <a:rPr lang="pt-BR" sz="2000" dirty="0" smtClean="0"/>
              <a:t>Formatação </a:t>
            </a:r>
            <a:r>
              <a:rPr lang="pt-BR" sz="2000" dirty="0"/>
              <a:t>de HTML utilizando CSS </a:t>
            </a:r>
            <a:br>
              <a:rPr lang="pt-BR" sz="2000" dirty="0"/>
            </a:br>
            <a:r>
              <a:rPr lang="pt-BR" sz="2000" dirty="0"/>
              <a:t>	</a:t>
            </a:r>
            <a:r>
              <a:rPr lang="pt-BR" sz="2000" dirty="0" smtClean="0"/>
              <a:t>Tipos de Seletores </a:t>
            </a:r>
            <a:br>
              <a:rPr lang="pt-BR" sz="2000" dirty="0" smtClean="0"/>
            </a:br>
            <a:r>
              <a:rPr lang="pt-BR" sz="2000" dirty="0" smtClean="0"/>
              <a:t>	</a:t>
            </a:r>
            <a:r>
              <a:rPr lang="pt-BR" sz="2000" dirty="0"/>
              <a:t>Manipulação de </a:t>
            </a:r>
            <a:r>
              <a:rPr lang="pt-BR" sz="2000" dirty="0" err="1"/>
              <a:t>divs</a:t>
            </a:r>
            <a:r>
              <a:rPr lang="pt-BR" sz="2000" dirty="0"/>
              <a:t> </a:t>
            </a:r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6635080" cy="1752600"/>
          </a:xfrm>
        </p:spPr>
        <p:txBody>
          <a:bodyPr>
            <a:normAutofit fontScale="92500" lnSpcReduction="10000"/>
          </a:bodyPr>
          <a:lstStyle/>
          <a:p>
            <a:endParaRPr lang="pt-BR" dirty="0" smtClean="0"/>
          </a:p>
          <a:p>
            <a:pPr algn="r"/>
            <a:r>
              <a:rPr lang="pt-BR" sz="1800" dirty="0" smtClean="0"/>
              <a:t>Profa. Dra. Ana Patrícia F. Magalhães Mascarenhas</a:t>
            </a:r>
          </a:p>
          <a:p>
            <a:pPr algn="r"/>
            <a:r>
              <a:rPr lang="pt-BR" dirty="0" smtClean="0"/>
              <a:t>apmagalhaes@uneb.br</a:t>
            </a:r>
            <a:endParaRPr lang="pt-BR" dirty="0" smtClean="0"/>
          </a:p>
          <a:p>
            <a:pPr algn="r"/>
            <a:r>
              <a:rPr lang="pt-BR" sz="1800" dirty="0" smtClean="0">
                <a:hlinkClick r:id="rId2"/>
              </a:rPr>
              <a:t>ANAPATRICIAMAGALHAES@GMAIL.COM</a:t>
            </a:r>
            <a:endParaRPr lang="pt-BR" sz="1800" dirty="0" smtClean="0"/>
          </a:p>
          <a:p>
            <a:pPr algn="r"/>
            <a:endParaRPr lang="pt-B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usar CSS(4)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86623" y="2276872"/>
            <a:ext cx="8527308" cy="3530600"/>
          </a:xfrm>
        </p:spPr>
        <p:txBody>
          <a:bodyPr>
            <a:normAutofit/>
          </a:bodyPr>
          <a:lstStyle/>
          <a:p>
            <a:r>
              <a:rPr lang="pt-BR" sz="1400" dirty="0" smtClean="0"/>
              <a:t>Se o mesmo elemento for formatado com diferentes estilos em locais distintos, a página HTML aplica o último estilo lido.</a:t>
            </a:r>
          </a:p>
          <a:p>
            <a:r>
              <a:rPr lang="pt-BR" sz="1400" dirty="0" smtClean="0"/>
              <a:t>Ex.: criamos um arquivo .</a:t>
            </a:r>
            <a:r>
              <a:rPr lang="pt-BR" sz="1400" dirty="0" err="1" smtClean="0"/>
              <a:t>css</a:t>
            </a:r>
            <a:r>
              <a:rPr lang="pt-BR" sz="1400" dirty="0" smtClean="0"/>
              <a:t> e formatamos a </a:t>
            </a:r>
            <a:r>
              <a:rPr lang="pt-BR" sz="1400" dirty="0" err="1" smtClean="0"/>
              <a:t>tag</a:t>
            </a:r>
            <a:r>
              <a:rPr lang="pt-BR" sz="1400" dirty="0" smtClean="0"/>
              <a:t> &lt;h1&gt;. Depois no próprio documento, além de importar o arquivo .</a:t>
            </a:r>
            <a:r>
              <a:rPr lang="pt-BR" sz="1400" dirty="0" err="1" smtClean="0"/>
              <a:t>css</a:t>
            </a:r>
            <a:r>
              <a:rPr lang="pt-BR" sz="1400" dirty="0" smtClean="0"/>
              <a:t>, definimos novamente o estilo para &lt;h1&gt;</a:t>
            </a:r>
          </a:p>
          <a:p>
            <a:r>
              <a:rPr lang="pt-BR" sz="1400" dirty="0" smtClean="0"/>
              <a:t>Será utilizado o último lido. </a:t>
            </a:r>
          </a:p>
          <a:p>
            <a:endParaRPr lang="pt-BR" sz="1400" dirty="0"/>
          </a:p>
          <a:p>
            <a:pPr marL="0" indent="0">
              <a:buNone/>
            </a:pPr>
            <a:r>
              <a:rPr lang="pt-BR" sz="1400" dirty="0" smtClean="0">
                <a:solidFill>
                  <a:srgbClr val="FF0000"/>
                </a:solidFill>
              </a:rPr>
              <a:t>No exemplo ao lado a cor usada 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rgbClr val="FF0000"/>
                </a:solidFill>
              </a:rPr>
              <a:t>será Orange</a:t>
            </a:r>
          </a:p>
          <a:p>
            <a:endParaRPr lang="pt-BR" sz="1200" dirty="0" smtClean="0"/>
          </a:p>
        </p:txBody>
      </p:sp>
      <p:sp>
        <p:nvSpPr>
          <p:cNvPr id="4" name="Retângulo 3"/>
          <p:cNvSpPr/>
          <p:nvPr/>
        </p:nvSpPr>
        <p:spPr>
          <a:xfrm>
            <a:off x="4041931" y="3356992"/>
            <a:ext cx="45720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pt-BR" sz="1200" dirty="0"/>
              <a:t>&lt;!DOCTYPE 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</a:p>
          <a:p>
            <a:r>
              <a:rPr lang="pt-BR" sz="1200" dirty="0"/>
              <a:t>&lt;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</a:p>
          <a:p>
            <a:r>
              <a:rPr lang="pt-BR" sz="1200" dirty="0"/>
              <a:t>&lt;</a:t>
            </a:r>
            <a:r>
              <a:rPr lang="pt-BR" sz="1200" dirty="0" err="1"/>
              <a:t>head</a:t>
            </a:r>
            <a:r>
              <a:rPr lang="pt-BR" sz="1200" dirty="0"/>
              <a:t>&gt;</a:t>
            </a:r>
          </a:p>
          <a:p>
            <a:r>
              <a:rPr lang="pt-BR" sz="1200" b="1" dirty="0"/>
              <a:t>&lt;link </a:t>
            </a:r>
            <a:r>
              <a:rPr lang="pt-BR" sz="1200" b="1" dirty="0" err="1"/>
              <a:t>rel</a:t>
            </a:r>
            <a:r>
              <a:rPr lang="pt-BR" sz="1200" b="1" dirty="0"/>
              <a:t>="</a:t>
            </a:r>
            <a:r>
              <a:rPr lang="pt-BR" sz="1200" b="1" dirty="0" err="1"/>
              <a:t>stylesheet</a:t>
            </a:r>
            <a:r>
              <a:rPr lang="pt-BR" sz="1200" b="1" dirty="0"/>
              <a:t>" </a:t>
            </a:r>
            <a:r>
              <a:rPr lang="pt-BR" sz="1200" b="1" dirty="0" err="1"/>
              <a:t>type</a:t>
            </a:r>
            <a:r>
              <a:rPr lang="pt-BR" sz="1200" b="1" dirty="0"/>
              <a:t>="</a:t>
            </a:r>
            <a:r>
              <a:rPr lang="pt-BR" sz="1200" b="1" dirty="0" err="1"/>
              <a:t>text</a:t>
            </a:r>
            <a:r>
              <a:rPr lang="pt-BR" sz="1200" b="1" dirty="0"/>
              <a:t>/</a:t>
            </a:r>
            <a:r>
              <a:rPr lang="pt-BR" sz="1200" b="1" dirty="0" err="1"/>
              <a:t>css</a:t>
            </a:r>
            <a:r>
              <a:rPr lang="pt-BR" sz="1200" b="1" dirty="0"/>
              <a:t>" </a:t>
            </a:r>
            <a:r>
              <a:rPr lang="pt-BR" sz="1200" b="1" dirty="0" err="1"/>
              <a:t>href</a:t>
            </a:r>
            <a:r>
              <a:rPr lang="pt-BR" sz="1200" b="1" dirty="0"/>
              <a:t>="mystyle.css"&gt;</a:t>
            </a:r>
          </a:p>
          <a:p>
            <a:r>
              <a:rPr lang="pt-BR" sz="1200" b="1" dirty="0"/>
              <a:t>&lt;</a:t>
            </a:r>
            <a:r>
              <a:rPr lang="pt-BR" sz="1200" b="1" dirty="0" err="1"/>
              <a:t>style</a:t>
            </a:r>
            <a:r>
              <a:rPr lang="pt-BR" sz="1200" b="1" dirty="0"/>
              <a:t>&gt;</a:t>
            </a:r>
          </a:p>
          <a:p>
            <a:r>
              <a:rPr lang="pt-BR" sz="1200" b="1" dirty="0"/>
              <a:t>h1 {</a:t>
            </a:r>
          </a:p>
          <a:p>
            <a:r>
              <a:rPr lang="pt-BR" sz="1200" b="1" dirty="0"/>
              <a:t>  color: </a:t>
            </a:r>
            <a:r>
              <a:rPr lang="pt-BR" sz="1200" b="1" dirty="0" err="1"/>
              <a:t>orange</a:t>
            </a:r>
            <a:r>
              <a:rPr lang="pt-BR" sz="1200" b="1" dirty="0"/>
              <a:t>;</a:t>
            </a:r>
          </a:p>
          <a:p>
            <a:r>
              <a:rPr lang="pt-BR" sz="1200" b="1" dirty="0"/>
              <a:t>}</a:t>
            </a:r>
          </a:p>
          <a:p>
            <a:r>
              <a:rPr lang="pt-BR" sz="1200" b="1" dirty="0"/>
              <a:t>&lt;/</a:t>
            </a:r>
            <a:r>
              <a:rPr lang="pt-BR" sz="1200" b="1" dirty="0" err="1"/>
              <a:t>style</a:t>
            </a:r>
            <a:r>
              <a:rPr lang="pt-BR" sz="1200" b="1" dirty="0"/>
              <a:t>&gt;</a:t>
            </a:r>
          </a:p>
          <a:p>
            <a:r>
              <a:rPr lang="pt-BR" sz="1200" dirty="0"/>
              <a:t>&lt;/</a:t>
            </a:r>
            <a:r>
              <a:rPr lang="pt-BR" sz="1200" dirty="0" err="1"/>
              <a:t>head</a:t>
            </a:r>
            <a:r>
              <a:rPr lang="pt-BR" sz="1200" dirty="0"/>
              <a:t>&gt;</a:t>
            </a:r>
          </a:p>
          <a:p>
            <a:r>
              <a:rPr lang="pt-BR" sz="1200" dirty="0"/>
              <a:t>&lt;</a:t>
            </a:r>
            <a:r>
              <a:rPr lang="pt-BR" sz="1200" dirty="0" err="1"/>
              <a:t>body</a:t>
            </a:r>
            <a:r>
              <a:rPr lang="pt-BR" sz="1200" dirty="0"/>
              <a:t>&gt;</a:t>
            </a:r>
          </a:p>
          <a:p>
            <a:endParaRPr lang="pt-BR" sz="1200" dirty="0"/>
          </a:p>
          <a:p>
            <a:r>
              <a:rPr lang="pt-BR" sz="1200" dirty="0"/>
              <a:t>&lt;h1&gt;</a:t>
            </a:r>
            <a:r>
              <a:rPr lang="pt-BR" sz="1200" dirty="0" err="1"/>
              <a:t>This</a:t>
            </a:r>
            <a:r>
              <a:rPr lang="pt-BR" sz="1200" dirty="0"/>
              <a:t> </a:t>
            </a:r>
            <a:r>
              <a:rPr lang="pt-BR" sz="1200" dirty="0" err="1"/>
              <a:t>is</a:t>
            </a:r>
            <a:r>
              <a:rPr lang="pt-BR" sz="1200" dirty="0"/>
              <a:t> a </a:t>
            </a:r>
            <a:r>
              <a:rPr lang="pt-BR" sz="1200" dirty="0" err="1"/>
              <a:t>heading</a:t>
            </a:r>
            <a:r>
              <a:rPr lang="pt-BR" sz="1200" dirty="0"/>
              <a:t>&lt;/h1&gt;</a:t>
            </a:r>
          </a:p>
          <a:p>
            <a:r>
              <a:rPr lang="pt-BR" sz="1200" dirty="0"/>
              <a:t>&lt;p&gt;The </a:t>
            </a:r>
            <a:r>
              <a:rPr lang="pt-BR" sz="1200" dirty="0" err="1"/>
              <a:t>style</a:t>
            </a:r>
            <a:r>
              <a:rPr lang="pt-BR" sz="1200" dirty="0"/>
              <a:t> </a:t>
            </a:r>
            <a:r>
              <a:rPr lang="pt-BR" sz="1200" dirty="0" err="1"/>
              <a:t>of</a:t>
            </a:r>
            <a:r>
              <a:rPr lang="pt-BR" sz="1200" dirty="0"/>
              <a:t> </a:t>
            </a:r>
            <a:r>
              <a:rPr lang="pt-BR" sz="1200" dirty="0" err="1"/>
              <a:t>this</a:t>
            </a:r>
            <a:r>
              <a:rPr lang="pt-BR" sz="1200" dirty="0"/>
              <a:t> </a:t>
            </a:r>
            <a:r>
              <a:rPr lang="pt-BR" sz="1200" dirty="0" err="1"/>
              <a:t>document</a:t>
            </a:r>
            <a:r>
              <a:rPr lang="pt-BR" sz="1200" dirty="0"/>
              <a:t> </a:t>
            </a:r>
            <a:r>
              <a:rPr lang="pt-BR" sz="1200" dirty="0" err="1"/>
              <a:t>is</a:t>
            </a:r>
            <a:r>
              <a:rPr lang="pt-BR" sz="1200" dirty="0"/>
              <a:t> a </a:t>
            </a:r>
            <a:r>
              <a:rPr lang="pt-BR" sz="1200" dirty="0" err="1"/>
              <a:t>combination</a:t>
            </a:r>
            <a:r>
              <a:rPr lang="pt-BR" sz="1200" dirty="0"/>
              <a:t> </a:t>
            </a:r>
            <a:r>
              <a:rPr lang="pt-BR" sz="1200" dirty="0" err="1"/>
              <a:t>of</a:t>
            </a:r>
            <a:r>
              <a:rPr lang="pt-BR" sz="1200" dirty="0"/>
              <a:t> </a:t>
            </a:r>
            <a:r>
              <a:rPr lang="pt-BR" sz="1200" dirty="0" err="1"/>
              <a:t>an</a:t>
            </a:r>
            <a:r>
              <a:rPr lang="pt-BR" sz="1200" dirty="0"/>
              <a:t> </a:t>
            </a:r>
            <a:r>
              <a:rPr lang="pt-BR" sz="1200" dirty="0" err="1"/>
              <a:t>external</a:t>
            </a:r>
            <a:r>
              <a:rPr lang="pt-BR" sz="1200" dirty="0"/>
              <a:t> </a:t>
            </a:r>
            <a:r>
              <a:rPr lang="pt-BR" sz="1200" dirty="0" err="1"/>
              <a:t>stylesheet</a:t>
            </a:r>
            <a:r>
              <a:rPr lang="pt-BR" sz="1200" dirty="0"/>
              <a:t>, </a:t>
            </a:r>
            <a:r>
              <a:rPr lang="pt-BR" sz="1200" dirty="0" err="1"/>
              <a:t>and</a:t>
            </a:r>
            <a:r>
              <a:rPr lang="pt-BR" sz="1200" dirty="0"/>
              <a:t> </a:t>
            </a:r>
            <a:r>
              <a:rPr lang="pt-BR" sz="1200" dirty="0" err="1"/>
              <a:t>internal</a:t>
            </a:r>
            <a:r>
              <a:rPr lang="pt-BR" sz="1200" dirty="0"/>
              <a:t> </a:t>
            </a:r>
            <a:r>
              <a:rPr lang="pt-BR" sz="1200" dirty="0" err="1"/>
              <a:t>style</a:t>
            </a:r>
            <a:r>
              <a:rPr lang="pt-BR" sz="1200" dirty="0"/>
              <a:t>&lt;/p&gt;</a:t>
            </a:r>
          </a:p>
          <a:p>
            <a:endParaRPr lang="pt-BR" sz="1200" dirty="0"/>
          </a:p>
          <a:p>
            <a:r>
              <a:rPr lang="pt-BR" sz="1200" dirty="0"/>
              <a:t>&lt;/</a:t>
            </a:r>
            <a:r>
              <a:rPr lang="pt-BR" sz="1200" dirty="0" err="1"/>
              <a:t>body</a:t>
            </a:r>
            <a:r>
              <a:rPr lang="pt-BR" sz="1200" dirty="0"/>
              <a:t>&gt;</a:t>
            </a:r>
          </a:p>
          <a:p>
            <a:r>
              <a:rPr lang="pt-BR" sz="1200" dirty="0"/>
              <a:t>&lt;/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7198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 com seletores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864382" y="2489200"/>
            <a:ext cx="8028098" cy="3530600"/>
          </a:xfrm>
        </p:spPr>
        <p:txBody>
          <a:bodyPr/>
          <a:lstStyle/>
          <a:p>
            <a:pPr algn="ctr">
              <a:buNone/>
            </a:pPr>
            <a:r>
              <a:rPr lang="pt-BR" dirty="0" smtClean="0"/>
              <a:t>Às vezes não queremos aplicar o CSS a </a:t>
            </a:r>
            <a:r>
              <a:rPr lang="pt-BR" i="1" dirty="0" smtClean="0"/>
              <a:t>todos</a:t>
            </a:r>
            <a:r>
              <a:rPr lang="pt-BR" dirty="0" smtClean="0"/>
              <a:t> os elementos (de um tipo) da página, mas apenas algum determinado</a:t>
            </a:r>
          </a:p>
          <a:p>
            <a:pPr algn="just">
              <a:buNone/>
            </a:pPr>
            <a:endParaRPr lang="pt-BR" dirty="0" smtClean="0"/>
          </a:p>
        </p:txBody>
      </p:sp>
      <p:sp>
        <p:nvSpPr>
          <p:cNvPr id="4" name="Seta para baixo 3"/>
          <p:cNvSpPr/>
          <p:nvPr/>
        </p:nvSpPr>
        <p:spPr>
          <a:xfrm>
            <a:off x="4355976" y="3360072"/>
            <a:ext cx="785818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071670" y="4214818"/>
            <a:ext cx="5000660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USO DE SELETORES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1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 com seletores</a:t>
            </a:r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527993"/>
              </p:ext>
            </p:extLst>
          </p:nvPr>
        </p:nvGraphicFramePr>
        <p:xfrm>
          <a:off x="539552" y="2276872"/>
          <a:ext cx="7992888" cy="43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2664296"/>
                <a:gridCol w="2664296"/>
              </a:tblGrid>
              <a:tr h="72008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Seletor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Exemplo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Descrição</a:t>
                      </a:r>
                      <a:endParaRPr lang="pt-BR" sz="1400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.</a:t>
                      </a:r>
                      <a:r>
                        <a:rPr lang="pt-BR" sz="1400" dirty="0" err="1" smtClean="0"/>
                        <a:t>class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.introdução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Aplicado a todos os elementos</a:t>
                      </a:r>
                      <a:r>
                        <a:rPr lang="pt-BR" sz="1400" baseline="0" dirty="0" smtClean="0"/>
                        <a:t> cuja </a:t>
                      </a:r>
                      <a:r>
                        <a:rPr lang="pt-BR" sz="1400" b="1" baseline="0" dirty="0" err="1" smtClean="0"/>
                        <a:t>class</a:t>
                      </a:r>
                      <a:r>
                        <a:rPr lang="pt-BR" sz="1400" baseline="0" dirty="0" smtClean="0"/>
                        <a:t> seja </a:t>
                      </a:r>
                      <a:r>
                        <a:rPr lang="pt-BR" sz="1400" b="1" baseline="0" dirty="0" smtClean="0"/>
                        <a:t>introdução</a:t>
                      </a:r>
                      <a:endParaRPr lang="pt-BR" sz="1400" b="1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#id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#titulo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Aplicado</a:t>
                      </a:r>
                      <a:r>
                        <a:rPr lang="pt-BR" sz="1400" baseline="0" dirty="0" smtClean="0"/>
                        <a:t> a</a:t>
                      </a:r>
                      <a:r>
                        <a:rPr lang="pt-BR" sz="1400" dirty="0" smtClean="0"/>
                        <a:t> todos os elementos</a:t>
                      </a:r>
                      <a:r>
                        <a:rPr lang="pt-BR" sz="1400" baseline="0" dirty="0" smtClean="0"/>
                        <a:t> cujo </a:t>
                      </a:r>
                      <a:r>
                        <a:rPr lang="pt-BR" sz="1400" b="1" baseline="0" dirty="0" smtClean="0"/>
                        <a:t>id=titulo</a:t>
                      </a:r>
                      <a:endParaRPr lang="pt-BR" sz="1400" b="1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*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*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Aplicado a todos os elementos</a:t>
                      </a:r>
                      <a:endParaRPr lang="pt-BR" sz="1400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Elment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Aplicado somente a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 err="1" smtClean="0"/>
                        <a:t>tag</a:t>
                      </a:r>
                      <a:r>
                        <a:rPr lang="pt-BR" sz="1400" baseline="0" dirty="0" smtClean="0"/>
                        <a:t> &lt;p&gt;</a:t>
                      </a:r>
                      <a:endParaRPr lang="pt-BR" sz="1400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Element</a:t>
                      </a:r>
                      <a:r>
                        <a:rPr lang="pt-BR" sz="1400" dirty="0" smtClean="0"/>
                        <a:t>, elemento, elemento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p,h1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Aplicado a todos os elementos</a:t>
                      </a:r>
                      <a:r>
                        <a:rPr lang="pt-BR" sz="1400" baseline="0" dirty="0" smtClean="0"/>
                        <a:t> listado, p e h1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2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pt-BR" dirty="0" smtClean="0"/>
              <a:t>Seletor de 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57200" y="2204864"/>
            <a:ext cx="8686800" cy="1152128"/>
          </a:xfrm>
        </p:spPr>
        <p:txBody>
          <a:bodyPr>
            <a:noAutofit/>
          </a:bodyPr>
          <a:lstStyle/>
          <a:p>
            <a:r>
              <a:rPr lang="pt-BR" sz="1400" dirty="0" smtClean="0"/>
              <a:t>A definição do estilo para aplicação do CSS a elementos de uma classe específica deve-se colocar um ponto . seguido do nome da classe</a:t>
            </a:r>
          </a:p>
          <a:p>
            <a:r>
              <a:rPr lang="pt-BR" sz="1400" dirty="0" smtClean="0"/>
              <a:t>Neste caso os elementos da UML que tiverem o atributo </a:t>
            </a:r>
            <a:r>
              <a:rPr lang="pt-BR" sz="1400" dirty="0" err="1" smtClean="0"/>
              <a:t>class</a:t>
            </a:r>
            <a:r>
              <a:rPr lang="pt-BR" sz="1400" dirty="0" smtClean="0"/>
              <a:t>=“center” terão a formatação definida acima.</a:t>
            </a:r>
            <a:endParaRPr lang="pt-BR" sz="1400" dirty="0"/>
          </a:p>
        </p:txBody>
      </p:sp>
      <p:sp>
        <p:nvSpPr>
          <p:cNvPr id="4" name="Retângulo 3"/>
          <p:cNvSpPr/>
          <p:nvPr/>
        </p:nvSpPr>
        <p:spPr>
          <a:xfrm>
            <a:off x="2123728" y="3378425"/>
            <a:ext cx="4572000" cy="297004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pt-BR" sz="1100" dirty="0"/>
              <a:t>&lt;!DOCTYPE </a:t>
            </a:r>
            <a:r>
              <a:rPr lang="pt-BR" sz="1100" dirty="0" err="1"/>
              <a:t>html</a:t>
            </a:r>
            <a:r>
              <a:rPr lang="pt-BR" sz="1100" dirty="0"/>
              <a:t>&gt;</a:t>
            </a:r>
          </a:p>
          <a:p>
            <a:r>
              <a:rPr lang="pt-BR" sz="1100" dirty="0"/>
              <a:t>&lt;</a:t>
            </a:r>
            <a:r>
              <a:rPr lang="pt-BR" sz="1100" dirty="0" err="1"/>
              <a:t>html</a:t>
            </a:r>
            <a:r>
              <a:rPr lang="pt-BR" sz="1100" dirty="0"/>
              <a:t>&gt;</a:t>
            </a:r>
          </a:p>
          <a:p>
            <a:r>
              <a:rPr lang="pt-BR" sz="1100" dirty="0"/>
              <a:t>&lt;</a:t>
            </a:r>
            <a:r>
              <a:rPr lang="pt-BR" sz="1100" dirty="0" err="1"/>
              <a:t>head</a:t>
            </a:r>
            <a:r>
              <a:rPr lang="pt-BR" sz="1100" dirty="0"/>
              <a:t>&gt;</a:t>
            </a:r>
          </a:p>
          <a:p>
            <a:r>
              <a:rPr lang="pt-BR" sz="1100" dirty="0"/>
              <a:t>&lt;</a:t>
            </a:r>
            <a:r>
              <a:rPr lang="pt-BR" sz="1100" dirty="0" err="1"/>
              <a:t>style</a:t>
            </a:r>
            <a:r>
              <a:rPr lang="pt-BR" sz="1100" dirty="0"/>
              <a:t>&gt;</a:t>
            </a:r>
          </a:p>
          <a:p>
            <a:r>
              <a:rPr lang="pt-BR" sz="1100" b="1" dirty="0"/>
              <a:t>.center {</a:t>
            </a:r>
          </a:p>
          <a:p>
            <a:r>
              <a:rPr lang="pt-BR" sz="1100" b="1" dirty="0"/>
              <a:t>  </a:t>
            </a:r>
            <a:r>
              <a:rPr lang="pt-BR" sz="1100" b="1" dirty="0" err="1"/>
              <a:t>text-align</a:t>
            </a:r>
            <a:r>
              <a:rPr lang="pt-BR" sz="1100" b="1" dirty="0"/>
              <a:t>: center;</a:t>
            </a:r>
          </a:p>
          <a:p>
            <a:r>
              <a:rPr lang="pt-BR" sz="1100" b="1" dirty="0"/>
              <a:t>  color: </a:t>
            </a:r>
            <a:r>
              <a:rPr lang="pt-BR" sz="1100" b="1" dirty="0" err="1"/>
              <a:t>red</a:t>
            </a:r>
            <a:r>
              <a:rPr lang="pt-BR" sz="1100" b="1" dirty="0"/>
              <a:t>;</a:t>
            </a:r>
          </a:p>
          <a:p>
            <a:r>
              <a:rPr lang="pt-BR" sz="1100" b="1" dirty="0"/>
              <a:t>}</a:t>
            </a:r>
          </a:p>
          <a:p>
            <a:r>
              <a:rPr lang="pt-BR" sz="1100" dirty="0"/>
              <a:t>&lt;/</a:t>
            </a:r>
            <a:r>
              <a:rPr lang="pt-BR" sz="1100" dirty="0" err="1"/>
              <a:t>style</a:t>
            </a:r>
            <a:r>
              <a:rPr lang="pt-BR" sz="1100" dirty="0"/>
              <a:t>&gt;</a:t>
            </a:r>
          </a:p>
          <a:p>
            <a:r>
              <a:rPr lang="pt-BR" sz="1100" dirty="0"/>
              <a:t>&lt;/</a:t>
            </a:r>
            <a:r>
              <a:rPr lang="pt-BR" sz="1100" dirty="0" err="1"/>
              <a:t>head</a:t>
            </a:r>
            <a:r>
              <a:rPr lang="pt-BR" sz="1100" dirty="0"/>
              <a:t>&gt;</a:t>
            </a:r>
          </a:p>
          <a:p>
            <a:r>
              <a:rPr lang="pt-BR" sz="1100" dirty="0"/>
              <a:t>&lt;</a:t>
            </a:r>
            <a:r>
              <a:rPr lang="pt-BR" sz="1100" dirty="0" err="1"/>
              <a:t>body</a:t>
            </a:r>
            <a:r>
              <a:rPr lang="pt-BR" sz="1100" dirty="0"/>
              <a:t>&gt;</a:t>
            </a:r>
          </a:p>
          <a:p>
            <a:endParaRPr lang="pt-BR" sz="1100" dirty="0"/>
          </a:p>
          <a:p>
            <a:r>
              <a:rPr lang="pt-BR" sz="1100" dirty="0"/>
              <a:t>&lt;h1 </a:t>
            </a:r>
            <a:r>
              <a:rPr lang="pt-BR" sz="1100" b="1" dirty="0" err="1"/>
              <a:t>class</a:t>
            </a:r>
            <a:r>
              <a:rPr lang="pt-BR" sz="1100" b="1" dirty="0"/>
              <a:t>="center"</a:t>
            </a:r>
            <a:r>
              <a:rPr lang="pt-BR" sz="1100" dirty="0"/>
              <a:t>&gt;</a:t>
            </a:r>
            <a:r>
              <a:rPr lang="pt-BR" sz="1100" dirty="0" err="1"/>
              <a:t>Red</a:t>
            </a:r>
            <a:r>
              <a:rPr lang="pt-BR" sz="1100" dirty="0"/>
              <a:t> </a:t>
            </a:r>
            <a:r>
              <a:rPr lang="pt-BR" sz="1100" dirty="0" err="1"/>
              <a:t>and</a:t>
            </a:r>
            <a:r>
              <a:rPr lang="pt-BR" sz="1100" dirty="0"/>
              <a:t> center-</a:t>
            </a:r>
            <a:r>
              <a:rPr lang="pt-BR" sz="1100" dirty="0" err="1"/>
              <a:t>aligned</a:t>
            </a:r>
            <a:r>
              <a:rPr lang="pt-BR" sz="1100" dirty="0"/>
              <a:t> </a:t>
            </a:r>
            <a:r>
              <a:rPr lang="pt-BR" sz="1100" dirty="0" err="1"/>
              <a:t>heading</a:t>
            </a:r>
            <a:r>
              <a:rPr lang="pt-BR" sz="1100" dirty="0"/>
              <a:t>&lt;/h1&gt;</a:t>
            </a:r>
          </a:p>
          <a:p>
            <a:r>
              <a:rPr lang="pt-BR" sz="1100" dirty="0"/>
              <a:t>&lt;p </a:t>
            </a:r>
            <a:r>
              <a:rPr lang="pt-BR" sz="1100" b="1" dirty="0" err="1"/>
              <a:t>class</a:t>
            </a:r>
            <a:r>
              <a:rPr lang="pt-BR" sz="1100" b="1" dirty="0"/>
              <a:t>="center"</a:t>
            </a:r>
            <a:r>
              <a:rPr lang="pt-BR" sz="1100" dirty="0"/>
              <a:t>&gt;</a:t>
            </a:r>
            <a:r>
              <a:rPr lang="pt-BR" sz="1100" dirty="0" err="1"/>
              <a:t>Red</a:t>
            </a:r>
            <a:r>
              <a:rPr lang="pt-BR" sz="1100" dirty="0"/>
              <a:t> </a:t>
            </a:r>
            <a:r>
              <a:rPr lang="pt-BR" sz="1100" dirty="0" err="1"/>
              <a:t>and</a:t>
            </a:r>
            <a:r>
              <a:rPr lang="pt-BR" sz="1100" dirty="0"/>
              <a:t> center-</a:t>
            </a:r>
            <a:r>
              <a:rPr lang="pt-BR" sz="1100" dirty="0" err="1"/>
              <a:t>aligned</a:t>
            </a:r>
            <a:r>
              <a:rPr lang="pt-BR" sz="1100" dirty="0"/>
              <a:t> </a:t>
            </a:r>
            <a:r>
              <a:rPr lang="pt-BR" sz="1100" dirty="0" err="1"/>
              <a:t>paragraph</a:t>
            </a:r>
            <a:r>
              <a:rPr lang="pt-BR" sz="1100" dirty="0"/>
              <a:t>.&lt;/p&gt; </a:t>
            </a:r>
          </a:p>
          <a:p>
            <a:endParaRPr lang="pt-BR" sz="1100" dirty="0"/>
          </a:p>
          <a:p>
            <a:r>
              <a:rPr lang="pt-BR" sz="1100" dirty="0"/>
              <a:t>&lt;/</a:t>
            </a:r>
            <a:r>
              <a:rPr lang="pt-BR" sz="1100" dirty="0" err="1"/>
              <a:t>body</a:t>
            </a:r>
            <a:r>
              <a:rPr lang="pt-BR" sz="1100" dirty="0"/>
              <a:t>&gt;</a:t>
            </a:r>
          </a:p>
          <a:p>
            <a:r>
              <a:rPr lang="pt-BR" sz="1100" dirty="0"/>
              <a:t>&lt;/</a:t>
            </a:r>
            <a:r>
              <a:rPr lang="pt-BR" sz="1100" dirty="0" err="1"/>
              <a:t>html</a:t>
            </a:r>
            <a:r>
              <a:rPr lang="pt-BR" sz="11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141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Seletores de 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539552" y="2204864"/>
            <a:ext cx="8424936" cy="3530600"/>
          </a:xfrm>
        </p:spPr>
        <p:txBody>
          <a:bodyPr>
            <a:noAutofit/>
          </a:bodyPr>
          <a:lstStyle/>
          <a:p>
            <a:r>
              <a:rPr lang="pt-BR" sz="1600" dirty="0" smtClean="0"/>
              <a:t>Para aplicar propriedades visuais a um elemento selecionado pelo valor de seu atributo id usa-se o caractere "#" seguido do valor correspondente.</a:t>
            </a:r>
          </a:p>
          <a:p>
            <a:pPr algn="ctr">
              <a:buNone/>
            </a:pPr>
            <a:r>
              <a:rPr lang="pt-BR" sz="1600" dirty="0" smtClean="0"/>
              <a:t>#</a:t>
            </a:r>
            <a:r>
              <a:rPr lang="pt-BR" sz="1600" dirty="0" err="1" smtClean="0"/>
              <a:t>cabecalho</a:t>
            </a:r>
            <a:r>
              <a:rPr lang="pt-BR" sz="1600" dirty="0" smtClean="0"/>
              <a:t> { </a:t>
            </a:r>
            <a:r>
              <a:rPr lang="pt-BR" sz="1600" b="1" dirty="0" smtClean="0"/>
              <a:t>color</a:t>
            </a:r>
            <a:r>
              <a:rPr lang="pt-BR" sz="1600" dirty="0" smtClean="0"/>
              <a:t>: </a:t>
            </a:r>
            <a:r>
              <a:rPr lang="pt-BR" sz="1600" dirty="0" err="1" smtClean="0"/>
              <a:t>white</a:t>
            </a:r>
            <a:r>
              <a:rPr lang="pt-BR" sz="1600" dirty="0" smtClean="0"/>
              <a:t>; </a:t>
            </a:r>
            <a:r>
              <a:rPr lang="pt-BR" sz="1600" b="1" dirty="0" err="1" smtClean="0"/>
              <a:t>text-align</a:t>
            </a:r>
            <a:r>
              <a:rPr lang="pt-BR" sz="1600" dirty="0" smtClean="0"/>
              <a:t>: </a:t>
            </a:r>
            <a:r>
              <a:rPr lang="pt-BR" sz="1600" b="1" dirty="0" smtClean="0"/>
              <a:t>center</a:t>
            </a:r>
            <a:r>
              <a:rPr lang="pt-BR" sz="1600" dirty="0" smtClean="0"/>
              <a:t>; }</a:t>
            </a:r>
          </a:p>
          <a:p>
            <a:endParaRPr lang="pt-BR" sz="1600" dirty="0" smtClean="0"/>
          </a:p>
          <a:p>
            <a:r>
              <a:rPr lang="pt-BR" sz="1600" dirty="0" smtClean="0"/>
              <a:t>O seletor acima fará com que o elemento do nosso HTML que tem o atributo id com valor "</a:t>
            </a:r>
            <a:r>
              <a:rPr lang="pt-BR" sz="1600" dirty="0" err="1" smtClean="0"/>
              <a:t>cabecalho</a:t>
            </a:r>
            <a:r>
              <a:rPr lang="pt-BR" sz="1600" dirty="0" smtClean="0"/>
              <a:t>" tenha seu texto </a:t>
            </a:r>
            <a:r>
              <a:rPr lang="pt-BR" sz="1600" dirty="0" err="1" smtClean="0"/>
              <a:t>renderizado</a:t>
            </a:r>
            <a:r>
              <a:rPr lang="pt-BR" sz="1600" dirty="0" smtClean="0"/>
              <a:t> na cor branca e centralizado. </a:t>
            </a:r>
          </a:p>
          <a:p>
            <a:r>
              <a:rPr lang="pt-BR" sz="1600" dirty="0" smtClean="0"/>
              <a:t>Não há nenhuma indicação para qual </a:t>
            </a:r>
            <a:r>
              <a:rPr lang="pt-BR" sz="1600" dirty="0" err="1" smtClean="0"/>
              <a:t>tag</a:t>
            </a:r>
            <a:r>
              <a:rPr lang="pt-BR" sz="1600" dirty="0" smtClean="0"/>
              <a:t> a propriedade será aplicada. Pode ser tanto uma &lt;div&gt; quanto um &lt;p&gt;, até mesmo </a:t>
            </a:r>
            <a:r>
              <a:rPr lang="pt-BR" sz="1600" dirty="0" err="1" smtClean="0"/>
              <a:t>tags</a:t>
            </a:r>
            <a:r>
              <a:rPr lang="pt-BR" sz="1600" dirty="0" smtClean="0"/>
              <a:t> sem conteúdo como uma &lt;</a:t>
            </a:r>
            <a:r>
              <a:rPr lang="pt-BR" sz="1600" dirty="0" err="1" smtClean="0"/>
              <a:t>img</a:t>
            </a:r>
            <a:r>
              <a:rPr lang="pt-BR" sz="1600" dirty="0" smtClean="0"/>
              <a:t>&gt;, desde que essa tenha o atributo id com o valor "</a:t>
            </a:r>
            <a:r>
              <a:rPr lang="pt-BR" sz="1600" dirty="0" err="1" smtClean="0"/>
              <a:t>cabecalho</a:t>
            </a:r>
            <a:r>
              <a:rPr lang="pt-BR" sz="1600" dirty="0" smtClean="0"/>
              <a:t>“</a:t>
            </a:r>
          </a:p>
          <a:p>
            <a:r>
              <a:rPr lang="pt-BR" sz="1600" dirty="0" smtClean="0"/>
              <a:t>o seletor deve aplicar suas propriedades declaradas somente àquele único elemento e, por cascata, a todos os seus elementos filhos.</a:t>
            </a:r>
          </a:p>
          <a:p>
            <a:r>
              <a:rPr lang="pt-BR" sz="1600" dirty="0" smtClean="0"/>
              <a:t>O id deve ser único na página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90401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pt-BR" dirty="0" smtClean="0"/>
              <a:t>Seletor de elemento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864382" y="2489200"/>
            <a:ext cx="7956090" cy="3530600"/>
          </a:xfrm>
        </p:spPr>
        <p:txBody>
          <a:bodyPr>
            <a:normAutofit fontScale="77500" lnSpcReduction="20000"/>
          </a:bodyPr>
          <a:lstStyle/>
          <a:p>
            <a:r>
              <a:rPr lang="pt-BR" sz="2400" dirty="0" smtClean="0"/>
              <a:t>A aplicação do CSS será baseada no nome do elemento</a:t>
            </a:r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000" dirty="0" smtClean="0"/>
              <a:t>       </a:t>
            </a:r>
            <a:r>
              <a:rPr lang="pt-BR" sz="2900" dirty="0" smtClean="0"/>
              <a:t>p</a:t>
            </a:r>
            <a:r>
              <a:rPr lang="pt-BR" sz="2900" dirty="0"/>
              <a:t> {</a:t>
            </a:r>
            <a:br>
              <a:rPr lang="pt-BR" sz="2900" dirty="0"/>
            </a:br>
            <a:r>
              <a:rPr lang="pt-BR" sz="2900" dirty="0"/>
              <a:t>  </a:t>
            </a:r>
            <a:r>
              <a:rPr lang="pt-BR" sz="2900" dirty="0" err="1"/>
              <a:t>text-align</a:t>
            </a:r>
            <a:r>
              <a:rPr lang="pt-BR" sz="2900" dirty="0"/>
              <a:t>: center;</a:t>
            </a:r>
            <a:br>
              <a:rPr lang="pt-BR" sz="2900" dirty="0"/>
            </a:br>
            <a:r>
              <a:rPr lang="pt-BR" sz="2900" dirty="0"/>
              <a:t>  color: </a:t>
            </a:r>
            <a:r>
              <a:rPr lang="pt-BR" sz="2900" dirty="0" err="1"/>
              <a:t>red</a:t>
            </a:r>
            <a:r>
              <a:rPr lang="pt-BR" sz="2900" dirty="0"/>
              <a:t>;</a:t>
            </a:r>
            <a:br>
              <a:rPr lang="pt-BR" sz="2900" dirty="0"/>
            </a:br>
            <a:r>
              <a:rPr lang="pt-BR" sz="2900" dirty="0"/>
              <a:t>}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Neste caso o estilo será aplicado a todos os elementos da página que sejam do tipo parágrafo &lt;p&gt;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0607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pt-BR" dirty="0" smtClean="0"/>
              <a:t>Seletor de classe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57200" y="2132856"/>
            <a:ext cx="8229600" cy="1008112"/>
          </a:xfrm>
        </p:spPr>
        <p:txBody>
          <a:bodyPr>
            <a:normAutofit fontScale="92500" lnSpcReduction="10000"/>
          </a:bodyPr>
          <a:lstStyle/>
          <a:p>
            <a:r>
              <a:rPr lang="pt-BR" sz="1600" dirty="0" smtClean="0"/>
              <a:t>Podemos também restringir o seletor de classe a somente um elemento HTML</a:t>
            </a:r>
          </a:p>
          <a:p>
            <a:r>
              <a:rPr lang="pt-BR" sz="1600" dirty="0" smtClean="0"/>
              <a:t>Neste caso mesmo o elemento h1 tendo feito referencia a classe, ele não foi afetado porque não é um parágrafo.</a:t>
            </a:r>
            <a:endParaRPr lang="pt-BR" sz="1600" dirty="0"/>
          </a:p>
        </p:txBody>
      </p:sp>
      <p:sp>
        <p:nvSpPr>
          <p:cNvPr id="4" name="Retângulo 3"/>
          <p:cNvSpPr/>
          <p:nvPr/>
        </p:nvSpPr>
        <p:spPr>
          <a:xfrm>
            <a:off x="2699792" y="3284984"/>
            <a:ext cx="45720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pt-BR" sz="1200" dirty="0"/>
              <a:t>&lt;!DOCTYPE 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</a:p>
          <a:p>
            <a:r>
              <a:rPr lang="pt-BR" sz="1200" dirty="0"/>
              <a:t>&lt;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</a:p>
          <a:p>
            <a:r>
              <a:rPr lang="pt-BR" sz="1200" dirty="0"/>
              <a:t>&lt;</a:t>
            </a:r>
            <a:r>
              <a:rPr lang="pt-BR" sz="1200" dirty="0" err="1"/>
              <a:t>head</a:t>
            </a:r>
            <a:r>
              <a:rPr lang="pt-BR" sz="1200" dirty="0"/>
              <a:t>&gt;</a:t>
            </a:r>
          </a:p>
          <a:p>
            <a:r>
              <a:rPr lang="pt-BR" sz="1200" dirty="0"/>
              <a:t>&lt;</a:t>
            </a:r>
            <a:r>
              <a:rPr lang="pt-BR" sz="1200" dirty="0" err="1"/>
              <a:t>style</a:t>
            </a:r>
            <a:r>
              <a:rPr lang="pt-BR" sz="1200" dirty="0"/>
              <a:t>&gt;</a:t>
            </a:r>
          </a:p>
          <a:p>
            <a:pPr lvl="1"/>
            <a:r>
              <a:rPr lang="pt-BR" sz="1200" b="1" dirty="0" err="1" smtClean="0"/>
              <a:t>p.center</a:t>
            </a:r>
            <a:r>
              <a:rPr lang="pt-BR" sz="1200" b="1" dirty="0" smtClean="0"/>
              <a:t> </a:t>
            </a:r>
            <a:r>
              <a:rPr lang="pt-BR" sz="1200" b="1" dirty="0"/>
              <a:t>{</a:t>
            </a:r>
          </a:p>
          <a:p>
            <a:pPr lvl="1"/>
            <a:r>
              <a:rPr lang="pt-BR" sz="1200" b="1" dirty="0"/>
              <a:t>  </a:t>
            </a:r>
            <a:r>
              <a:rPr lang="pt-BR" sz="1200" b="1" dirty="0" err="1"/>
              <a:t>text-align</a:t>
            </a:r>
            <a:r>
              <a:rPr lang="pt-BR" sz="1200" b="1" dirty="0"/>
              <a:t>: center;</a:t>
            </a:r>
          </a:p>
          <a:p>
            <a:pPr lvl="1"/>
            <a:r>
              <a:rPr lang="pt-BR" sz="1200" b="1" dirty="0"/>
              <a:t>  color: </a:t>
            </a:r>
            <a:r>
              <a:rPr lang="pt-BR" sz="1200" b="1" dirty="0" err="1"/>
              <a:t>red</a:t>
            </a:r>
            <a:r>
              <a:rPr lang="pt-BR" sz="1200" b="1" dirty="0"/>
              <a:t>;</a:t>
            </a:r>
          </a:p>
          <a:p>
            <a:pPr lvl="1"/>
            <a:r>
              <a:rPr lang="pt-BR" sz="1200" b="1" dirty="0"/>
              <a:t>}</a:t>
            </a:r>
          </a:p>
          <a:p>
            <a:r>
              <a:rPr lang="pt-BR" sz="1200" dirty="0"/>
              <a:t>&lt;/</a:t>
            </a:r>
            <a:r>
              <a:rPr lang="pt-BR" sz="1200" dirty="0" err="1"/>
              <a:t>style</a:t>
            </a:r>
            <a:r>
              <a:rPr lang="pt-BR" sz="1200" dirty="0"/>
              <a:t>&gt;</a:t>
            </a:r>
          </a:p>
          <a:p>
            <a:r>
              <a:rPr lang="pt-BR" sz="1200" dirty="0"/>
              <a:t>&lt;/</a:t>
            </a:r>
            <a:r>
              <a:rPr lang="pt-BR" sz="1200" dirty="0" err="1"/>
              <a:t>head</a:t>
            </a:r>
            <a:r>
              <a:rPr lang="pt-BR" sz="1200" dirty="0"/>
              <a:t>&gt;</a:t>
            </a:r>
          </a:p>
          <a:p>
            <a:r>
              <a:rPr lang="pt-BR" sz="1200" dirty="0"/>
              <a:t>&lt;</a:t>
            </a:r>
            <a:r>
              <a:rPr lang="pt-BR" sz="1200" dirty="0" err="1"/>
              <a:t>body</a:t>
            </a:r>
            <a:r>
              <a:rPr lang="pt-BR" sz="1200" dirty="0"/>
              <a:t>&gt;</a:t>
            </a:r>
          </a:p>
          <a:p>
            <a:endParaRPr lang="pt-BR" sz="1200" dirty="0"/>
          </a:p>
          <a:p>
            <a:r>
              <a:rPr lang="pt-BR" sz="1200" dirty="0"/>
              <a:t>&lt;h1 </a:t>
            </a:r>
            <a:r>
              <a:rPr lang="pt-BR" sz="1200" b="1" dirty="0" err="1"/>
              <a:t>class</a:t>
            </a:r>
            <a:r>
              <a:rPr lang="pt-BR" sz="1200" b="1" dirty="0"/>
              <a:t>="center"</a:t>
            </a:r>
            <a:r>
              <a:rPr lang="pt-BR" sz="1200" dirty="0"/>
              <a:t>&gt;</a:t>
            </a:r>
            <a:r>
              <a:rPr lang="pt-BR" sz="1200" dirty="0" err="1"/>
              <a:t>Red</a:t>
            </a:r>
            <a:r>
              <a:rPr lang="pt-BR" sz="1200" dirty="0"/>
              <a:t> </a:t>
            </a:r>
            <a:r>
              <a:rPr lang="pt-BR" sz="1200" dirty="0" err="1"/>
              <a:t>and</a:t>
            </a:r>
            <a:r>
              <a:rPr lang="pt-BR" sz="1200" dirty="0"/>
              <a:t> center-</a:t>
            </a:r>
            <a:r>
              <a:rPr lang="pt-BR" sz="1200" dirty="0" err="1"/>
              <a:t>aligned</a:t>
            </a:r>
            <a:r>
              <a:rPr lang="pt-BR" sz="1200" dirty="0"/>
              <a:t> </a:t>
            </a:r>
            <a:r>
              <a:rPr lang="pt-BR" sz="1200" dirty="0" err="1"/>
              <a:t>heading</a:t>
            </a:r>
            <a:r>
              <a:rPr lang="pt-BR" sz="1200" dirty="0"/>
              <a:t>&lt;/h1&gt;</a:t>
            </a:r>
          </a:p>
          <a:p>
            <a:r>
              <a:rPr lang="pt-BR" sz="1200" dirty="0"/>
              <a:t>&lt;p </a:t>
            </a:r>
            <a:r>
              <a:rPr lang="pt-BR" sz="1200" b="1" dirty="0" err="1"/>
              <a:t>class</a:t>
            </a:r>
            <a:r>
              <a:rPr lang="pt-BR" sz="1200" b="1" dirty="0"/>
              <a:t>="center"</a:t>
            </a:r>
            <a:r>
              <a:rPr lang="pt-BR" sz="1200" dirty="0"/>
              <a:t>&gt;</a:t>
            </a:r>
            <a:r>
              <a:rPr lang="pt-BR" sz="1200" dirty="0" err="1"/>
              <a:t>Red</a:t>
            </a:r>
            <a:r>
              <a:rPr lang="pt-BR" sz="1200" dirty="0"/>
              <a:t> </a:t>
            </a:r>
            <a:r>
              <a:rPr lang="pt-BR" sz="1200" dirty="0" err="1"/>
              <a:t>and</a:t>
            </a:r>
            <a:r>
              <a:rPr lang="pt-BR" sz="1200" dirty="0"/>
              <a:t> center-</a:t>
            </a:r>
            <a:r>
              <a:rPr lang="pt-BR" sz="1200" dirty="0" err="1"/>
              <a:t>aligned</a:t>
            </a:r>
            <a:r>
              <a:rPr lang="pt-BR" sz="1200" dirty="0"/>
              <a:t> </a:t>
            </a:r>
            <a:r>
              <a:rPr lang="pt-BR" sz="1200" dirty="0" err="1"/>
              <a:t>paragraph</a:t>
            </a:r>
            <a:r>
              <a:rPr lang="pt-BR" sz="1200" dirty="0"/>
              <a:t>.&lt;/p&gt; </a:t>
            </a:r>
          </a:p>
          <a:p>
            <a:endParaRPr lang="pt-BR" sz="1200" dirty="0"/>
          </a:p>
          <a:p>
            <a:r>
              <a:rPr lang="pt-BR" sz="1200" dirty="0"/>
              <a:t>&lt;/</a:t>
            </a:r>
            <a:r>
              <a:rPr lang="pt-BR" sz="1200" dirty="0" err="1"/>
              <a:t>body</a:t>
            </a:r>
            <a:r>
              <a:rPr lang="pt-BR" sz="1200" dirty="0"/>
              <a:t>&gt;</a:t>
            </a:r>
          </a:p>
          <a:p>
            <a:r>
              <a:rPr lang="pt-BR" sz="1200" dirty="0"/>
              <a:t>&lt;/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3642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pt-BR" dirty="0" smtClean="0"/>
              <a:t>Seletor de classe (3)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57200" y="2132856"/>
            <a:ext cx="8229600" cy="74868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Pode-se fazer referencia a mais de uma classe em um mesmo elemento.</a:t>
            </a:r>
          </a:p>
        </p:txBody>
      </p:sp>
      <p:sp>
        <p:nvSpPr>
          <p:cNvPr id="4" name="Retângulo 3"/>
          <p:cNvSpPr/>
          <p:nvPr/>
        </p:nvSpPr>
        <p:spPr>
          <a:xfrm>
            <a:off x="2286000" y="2507196"/>
            <a:ext cx="4572000" cy="415498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pt-BR" sz="1100" dirty="0"/>
              <a:t>&lt;!DOCTYPE </a:t>
            </a:r>
            <a:r>
              <a:rPr lang="pt-BR" sz="1100" dirty="0" err="1"/>
              <a:t>html</a:t>
            </a:r>
            <a:r>
              <a:rPr lang="pt-BR" sz="1100" dirty="0"/>
              <a:t>&gt;</a:t>
            </a:r>
          </a:p>
          <a:p>
            <a:r>
              <a:rPr lang="pt-BR" sz="1100" dirty="0"/>
              <a:t>&lt;</a:t>
            </a:r>
            <a:r>
              <a:rPr lang="pt-BR" sz="1100" dirty="0" err="1"/>
              <a:t>html</a:t>
            </a:r>
            <a:r>
              <a:rPr lang="pt-BR" sz="1100" dirty="0"/>
              <a:t>&gt;</a:t>
            </a:r>
          </a:p>
          <a:p>
            <a:r>
              <a:rPr lang="pt-BR" sz="1100" dirty="0"/>
              <a:t>&lt;</a:t>
            </a:r>
            <a:r>
              <a:rPr lang="pt-BR" sz="1100" dirty="0" err="1"/>
              <a:t>head</a:t>
            </a:r>
            <a:r>
              <a:rPr lang="pt-BR" sz="1100" dirty="0"/>
              <a:t>&gt;</a:t>
            </a:r>
          </a:p>
          <a:p>
            <a:r>
              <a:rPr lang="pt-BR" sz="1100" dirty="0"/>
              <a:t>&lt;</a:t>
            </a:r>
            <a:r>
              <a:rPr lang="pt-BR" sz="1100" dirty="0" err="1"/>
              <a:t>style</a:t>
            </a:r>
            <a:r>
              <a:rPr lang="pt-BR" sz="1100" dirty="0"/>
              <a:t>&gt;</a:t>
            </a:r>
          </a:p>
          <a:p>
            <a:r>
              <a:rPr lang="pt-BR" sz="1100" b="1" dirty="0" err="1"/>
              <a:t>p.center</a:t>
            </a:r>
            <a:r>
              <a:rPr lang="pt-BR" sz="1100" b="1" dirty="0"/>
              <a:t> {</a:t>
            </a:r>
          </a:p>
          <a:p>
            <a:r>
              <a:rPr lang="pt-BR" sz="1100" b="1" dirty="0"/>
              <a:t>  </a:t>
            </a:r>
            <a:r>
              <a:rPr lang="pt-BR" sz="1100" b="1" dirty="0" err="1"/>
              <a:t>text-align</a:t>
            </a:r>
            <a:r>
              <a:rPr lang="pt-BR" sz="1100" b="1" dirty="0"/>
              <a:t>: center;</a:t>
            </a:r>
          </a:p>
          <a:p>
            <a:r>
              <a:rPr lang="pt-BR" sz="1100" b="1" dirty="0"/>
              <a:t>  color: </a:t>
            </a:r>
            <a:r>
              <a:rPr lang="pt-BR" sz="1100" b="1" dirty="0" err="1"/>
              <a:t>red</a:t>
            </a:r>
            <a:r>
              <a:rPr lang="pt-BR" sz="1100" b="1" dirty="0"/>
              <a:t>;</a:t>
            </a:r>
          </a:p>
          <a:p>
            <a:r>
              <a:rPr lang="pt-BR" sz="1100" b="1" dirty="0"/>
              <a:t>}</a:t>
            </a:r>
          </a:p>
          <a:p>
            <a:endParaRPr lang="pt-BR" sz="1100" b="1" dirty="0"/>
          </a:p>
          <a:p>
            <a:r>
              <a:rPr lang="pt-BR" sz="1100" b="1" dirty="0" err="1"/>
              <a:t>p.large</a:t>
            </a:r>
            <a:r>
              <a:rPr lang="pt-BR" sz="1100" b="1" dirty="0"/>
              <a:t> {</a:t>
            </a:r>
          </a:p>
          <a:p>
            <a:r>
              <a:rPr lang="pt-BR" sz="1100" b="1" dirty="0"/>
              <a:t>  </a:t>
            </a:r>
            <a:r>
              <a:rPr lang="pt-BR" sz="1100" b="1" dirty="0" err="1"/>
              <a:t>font-size</a:t>
            </a:r>
            <a:r>
              <a:rPr lang="pt-BR" sz="1100" b="1" dirty="0"/>
              <a:t>: 300%;</a:t>
            </a:r>
          </a:p>
          <a:p>
            <a:r>
              <a:rPr lang="pt-BR" sz="1100" b="1" dirty="0"/>
              <a:t>}</a:t>
            </a:r>
          </a:p>
          <a:p>
            <a:r>
              <a:rPr lang="pt-BR" sz="1100" dirty="0"/>
              <a:t>&lt;/</a:t>
            </a:r>
            <a:r>
              <a:rPr lang="pt-BR" sz="1100" dirty="0" err="1"/>
              <a:t>style</a:t>
            </a:r>
            <a:r>
              <a:rPr lang="pt-BR" sz="1100" dirty="0"/>
              <a:t>&gt;</a:t>
            </a:r>
          </a:p>
          <a:p>
            <a:r>
              <a:rPr lang="pt-BR" sz="1100" dirty="0"/>
              <a:t>&lt;/</a:t>
            </a:r>
            <a:r>
              <a:rPr lang="pt-BR" sz="1100" dirty="0" err="1"/>
              <a:t>head</a:t>
            </a:r>
            <a:r>
              <a:rPr lang="pt-BR" sz="1100" dirty="0"/>
              <a:t>&gt;</a:t>
            </a:r>
          </a:p>
          <a:p>
            <a:r>
              <a:rPr lang="pt-BR" sz="1100" dirty="0"/>
              <a:t>&lt;</a:t>
            </a:r>
            <a:r>
              <a:rPr lang="pt-BR" sz="1100" dirty="0" err="1"/>
              <a:t>body</a:t>
            </a:r>
            <a:r>
              <a:rPr lang="pt-BR" sz="1100" dirty="0"/>
              <a:t>&gt;</a:t>
            </a:r>
          </a:p>
          <a:p>
            <a:endParaRPr lang="pt-BR" sz="1100" dirty="0"/>
          </a:p>
          <a:p>
            <a:r>
              <a:rPr lang="pt-BR" sz="1100" dirty="0"/>
              <a:t>&lt;h1 </a:t>
            </a:r>
            <a:r>
              <a:rPr lang="pt-BR" sz="1100" dirty="0" err="1"/>
              <a:t>class</a:t>
            </a:r>
            <a:r>
              <a:rPr lang="pt-BR" sz="1100" dirty="0"/>
              <a:t>="center"&gt;</a:t>
            </a:r>
            <a:r>
              <a:rPr lang="pt-BR" sz="1100" dirty="0" err="1"/>
              <a:t>This</a:t>
            </a:r>
            <a:r>
              <a:rPr lang="pt-BR" sz="1100" dirty="0"/>
              <a:t> </a:t>
            </a:r>
            <a:r>
              <a:rPr lang="pt-BR" sz="1100" dirty="0" err="1"/>
              <a:t>heading</a:t>
            </a:r>
            <a:r>
              <a:rPr lang="pt-BR" sz="1100" dirty="0"/>
              <a:t> </a:t>
            </a:r>
            <a:r>
              <a:rPr lang="pt-BR" sz="1100" dirty="0" err="1"/>
              <a:t>will</a:t>
            </a:r>
            <a:r>
              <a:rPr lang="pt-BR" sz="1100" dirty="0"/>
              <a:t> </a:t>
            </a:r>
            <a:r>
              <a:rPr lang="pt-BR" sz="1100" dirty="0" err="1"/>
              <a:t>not</a:t>
            </a:r>
            <a:r>
              <a:rPr lang="pt-BR" sz="1100" dirty="0"/>
              <a:t> </a:t>
            </a:r>
            <a:r>
              <a:rPr lang="pt-BR" sz="1100" dirty="0" err="1"/>
              <a:t>be</a:t>
            </a:r>
            <a:r>
              <a:rPr lang="pt-BR" sz="1100" dirty="0"/>
              <a:t> </a:t>
            </a:r>
            <a:r>
              <a:rPr lang="pt-BR" sz="1100" dirty="0" err="1"/>
              <a:t>affected</a:t>
            </a:r>
            <a:r>
              <a:rPr lang="pt-BR" sz="1100" dirty="0"/>
              <a:t>&lt;/h1&gt;</a:t>
            </a:r>
          </a:p>
          <a:p>
            <a:r>
              <a:rPr lang="pt-BR" sz="1100" dirty="0"/>
              <a:t>&lt;p </a:t>
            </a:r>
            <a:r>
              <a:rPr lang="pt-BR" sz="1100" dirty="0" err="1"/>
              <a:t>class</a:t>
            </a:r>
            <a:r>
              <a:rPr lang="pt-BR" sz="1100" dirty="0"/>
              <a:t>="center"&gt;</a:t>
            </a:r>
            <a:r>
              <a:rPr lang="pt-BR" sz="1100" dirty="0" err="1"/>
              <a:t>This</a:t>
            </a:r>
            <a:r>
              <a:rPr lang="pt-BR" sz="1100" dirty="0"/>
              <a:t> </a:t>
            </a:r>
            <a:r>
              <a:rPr lang="pt-BR" sz="1100" dirty="0" err="1"/>
              <a:t>paragraph</a:t>
            </a:r>
            <a:r>
              <a:rPr lang="pt-BR" sz="1100" dirty="0"/>
              <a:t> </a:t>
            </a:r>
            <a:r>
              <a:rPr lang="pt-BR" sz="1100" dirty="0" err="1"/>
              <a:t>will</a:t>
            </a:r>
            <a:r>
              <a:rPr lang="pt-BR" sz="1100" dirty="0"/>
              <a:t> </a:t>
            </a:r>
            <a:r>
              <a:rPr lang="pt-BR" sz="1100" dirty="0" err="1"/>
              <a:t>be</a:t>
            </a:r>
            <a:r>
              <a:rPr lang="pt-BR" sz="1100" dirty="0"/>
              <a:t> </a:t>
            </a:r>
            <a:r>
              <a:rPr lang="pt-BR" sz="1100" dirty="0" err="1"/>
              <a:t>red</a:t>
            </a:r>
            <a:r>
              <a:rPr lang="pt-BR" sz="1100" dirty="0"/>
              <a:t> </a:t>
            </a:r>
            <a:r>
              <a:rPr lang="pt-BR" sz="1100" dirty="0" err="1"/>
              <a:t>and</a:t>
            </a:r>
            <a:r>
              <a:rPr lang="pt-BR" sz="1100" dirty="0"/>
              <a:t> center-</a:t>
            </a:r>
            <a:r>
              <a:rPr lang="pt-BR" sz="1100" dirty="0" err="1"/>
              <a:t>aligned</a:t>
            </a:r>
            <a:r>
              <a:rPr lang="pt-BR" sz="1100" dirty="0"/>
              <a:t>.&lt;/p&gt;</a:t>
            </a:r>
          </a:p>
          <a:p>
            <a:r>
              <a:rPr lang="pt-BR" sz="1100" b="1" dirty="0"/>
              <a:t>&lt;p </a:t>
            </a:r>
            <a:r>
              <a:rPr lang="pt-BR" sz="1100" b="1" dirty="0" err="1"/>
              <a:t>class</a:t>
            </a:r>
            <a:r>
              <a:rPr lang="pt-BR" sz="1100" b="1" dirty="0"/>
              <a:t>="center </a:t>
            </a:r>
            <a:r>
              <a:rPr lang="pt-BR" sz="1100" b="1" dirty="0" err="1"/>
              <a:t>large</a:t>
            </a:r>
            <a:r>
              <a:rPr lang="pt-BR" sz="1100" b="1" dirty="0"/>
              <a:t>"&gt;</a:t>
            </a:r>
            <a:r>
              <a:rPr lang="pt-BR" sz="1100" dirty="0" err="1"/>
              <a:t>This</a:t>
            </a:r>
            <a:r>
              <a:rPr lang="pt-BR" sz="1100" dirty="0"/>
              <a:t> </a:t>
            </a:r>
            <a:r>
              <a:rPr lang="pt-BR" sz="1100" dirty="0" err="1"/>
              <a:t>paragraph</a:t>
            </a:r>
            <a:r>
              <a:rPr lang="pt-BR" sz="1100" dirty="0"/>
              <a:t> </a:t>
            </a:r>
            <a:r>
              <a:rPr lang="pt-BR" sz="1100" dirty="0" err="1"/>
              <a:t>will</a:t>
            </a:r>
            <a:r>
              <a:rPr lang="pt-BR" sz="1100" dirty="0"/>
              <a:t> </a:t>
            </a:r>
            <a:r>
              <a:rPr lang="pt-BR" sz="1100" dirty="0" err="1"/>
              <a:t>be</a:t>
            </a:r>
            <a:r>
              <a:rPr lang="pt-BR" sz="1100" dirty="0"/>
              <a:t> </a:t>
            </a:r>
            <a:r>
              <a:rPr lang="pt-BR" sz="1100" dirty="0" err="1"/>
              <a:t>red</a:t>
            </a:r>
            <a:r>
              <a:rPr lang="pt-BR" sz="1100" dirty="0"/>
              <a:t>, center-</a:t>
            </a:r>
            <a:r>
              <a:rPr lang="pt-BR" sz="1100" dirty="0" err="1"/>
              <a:t>aligned</a:t>
            </a:r>
            <a:r>
              <a:rPr lang="pt-BR" sz="1100" dirty="0"/>
              <a:t>, </a:t>
            </a:r>
            <a:r>
              <a:rPr lang="pt-BR" sz="1100" dirty="0" err="1"/>
              <a:t>and</a:t>
            </a:r>
            <a:r>
              <a:rPr lang="pt-BR" sz="1100" dirty="0"/>
              <a:t> in a </a:t>
            </a:r>
            <a:r>
              <a:rPr lang="pt-BR" sz="1100" dirty="0" err="1"/>
              <a:t>large</a:t>
            </a:r>
            <a:r>
              <a:rPr lang="pt-BR" sz="1100" dirty="0"/>
              <a:t> </a:t>
            </a:r>
            <a:r>
              <a:rPr lang="pt-BR" sz="1100" dirty="0" err="1"/>
              <a:t>font-size</a:t>
            </a:r>
            <a:r>
              <a:rPr lang="pt-BR" sz="1100" dirty="0"/>
              <a:t>.&lt;/p&gt; </a:t>
            </a:r>
          </a:p>
          <a:p>
            <a:endParaRPr lang="pt-BR" sz="1100" dirty="0"/>
          </a:p>
          <a:p>
            <a:r>
              <a:rPr lang="pt-BR" sz="1100" dirty="0"/>
              <a:t>&lt;/</a:t>
            </a:r>
            <a:r>
              <a:rPr lang="pt-BR" sz="1100" dirty="0" err="1"/>
              <a:t>body</a:t>
            </a:r>
            <a:r>
              <a:rPr lang="pt-BR" sz="1100" dirty="0"/>
              <a:t>&gt;</a:t>
            </a:r>
          </a:p>
          <a:p>
            <a:r>
              <a:rPr lang="pt-BR" sz="1100" dirty="0"/>
              <a:t>&lt;/</a:t>
            </a:r>
            <a:r>
              <a:rPr lang="pt-BR" sz="1100" dirty="0" err="1"/>
              <a:t>html</a:t>
            </a:r>
            <a:r>
              <a:rPr lang="pt-BR" sz="11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0475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Agrupamento de seletores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57200" y="2253444"/>
            <a:ext cx="8229600" cy="748680"/>
          </a:xfrm>
        </p:spPr>
        <p:txBody>
          <a:bodyPr>
            <a:normAutofit/>
          </a:bodyPr>
          <a:lstStyle/>
          <a:p>
            <a:r>
              <a:rPr lang="pt-BR" dirty="0" smtClean="0"/>
              <a:t>Quando temos seletores com os mesmos atributos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768929" y="2968495"/>
            <a:ext cx="2016224" cy="31085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dirty="0"/>
              <a:t>h1 {</a:t>
            </a:r>
            <a:br>
              <a:rPr lang="pt-BR" sz="1400" dirty="0"/>
            </a:br>
            <a:r>
              <a:rPr lang="pt-BR" sz="1400" dirty="0"/>
              <a:t>  </a:t>
            </a:r>
            <a:r>
              <a:rPr lang="pt-BR" sz="1400" dirty="0" err="1"/>
              <a:t>text-align</a:t>
            </a:r>
            <a:r>
              <a:rPr lang="pt-BR" sz="1400" dirty="0"/>
              <a:t>: center;</a:t>
            </a:r>
            <a:br>
              <a:rPr lang="pt-BR" sz="1400" dirty="0"/>
            </a:br>
            <a:r>
              <a:rPr lang="pt-BR" sz="1400" dirty="0"/>
              <a:t>  color: </a:t>
            </a:r>
            <a:r>
              <a:rPr lang="pt-BR" sz="1400" dirty="0" err="1"/>
              <a:t>red</a:t>
            </a:r>
            <a:r>
              <a:rPr lang="pt-BR" sz="1400" dirty="0"/>
              <a:t>;</a:t>
            </a:r>
            <a:br>
              <a:rPr lang="pt-BR" sz="1400" dirty="0"/>
            </a:br>
            <a:r>
              <a:rPr lang="pt-BR" sz="1400" dirty="0"/>
              <a:t>}</a:t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h2 {</a:t>
            </a:r>
            <a:br>
              <a:rPr lang="pt-BR" sz="1400" dirty="0"/>
            </a:br>
            <a:r>
              <a:rPr lang="pt-BR" sz="1400" dirty="0"/>
              <a:t>  </a:t>
            </a:r>
            <a:r>
              <a:rPr lang="pt-BR" sz="1400" dirty="0" err="1"/>
              <a:t>text-align</a:t>
            </a:r>
            <a:r>
              <a:rPr lang="pt-BR" sz="1400" dirty="0"/>
              <a:t>: center;</a:t>
            </a:r>
            <a:br>
              <a:rPr lang="pt-BR" sz="1400" dirty="0"/>
            </a:br>
            <a:r>
              <a:rPr lang="pt-BR" sz="1400" dirty="0"/>
              <a:t>  color: </a:t>
            </a:r>
            <a:r>
              <a:rPr lang="pt-BR" sz="1400" dirty="0" err="1"/>
              <a:t>red</a:t>
            </a:r>
            <a:r>
              <a:rPr lang="pt-BR" sz="1400" dirty="0"/>
              <a:t>;</a:t>
            </a:r>
            <a:br>
              <a:rPr lang="pt-BR" sz="1400" dirty="0"/>
            </a:br>
            <a:r>
              <a:rPr lang="pt-BR" sz="1400" dirty="0"/>
              <a:t>}</a:t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p {</a:t>
            </a:r>
            <a:br>
              <a:rPr lang="pt-BR" sz="1400" dirty="0"/>
            </a:br>
            <a:r>
              <a:rPr lang="pt-BR" sz="1400" dirty="0"/>
              <a:t>  </a:t>
            </a:r>
            <a:r>
              <a:rPr lang="pt-BR" sz="1400" dirty="0" err="1"/>
              <a:t>text-align</a:t>
            </a:r>
            <a:r>
              <a:rPr lang="pt-BR" sz="1400" dirty="0"/>
              <a:t>: center;</a:t>
            </a:r>
            <a:br>
              <a:rPr lang="pt-BR" sz="1400" dirty="0"/>
            </a:br>
            <a:r>
              <a:rPr lang="pt-BR" sz="1400" dirty="0"/>
              <a:t>  color: </a:t>
            </a:r>
            <a:r>
              <a:rPr lang="pt-BR" sz="1400" dirty="0" err="1"/>
              <a:t>red</a:t>
            </a:r>
            <a:r>
              <a:rPr lang="pt-BR" sz="1400" dirty="0"/>
              <a:t>;</a:t>
            </a:r>
            <a:br>
              <a:rPr lang="pt-BR" sz="1400" dirty="0"/>
            </a:br>
            <a:r>
              <a:rPr lang="pt-BR" sz="1400" dirty="0"/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4139952" y="4073413"/>
            <a:ext cx="2016224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dirty="0"/>
              <a:t>h1, h2, p {</a:t>
            </a:r>
            <a:br>
              <a:rPr lang="pt-BR" sz="1400" dirty="0"/>
            </a:br>
            <a:r>
              <a:rPr lang="pt-BR" sz="1400" dirty="0"/>
              <a:t>  </a:t>
            </a:r>
            <a:r>
              <a:rPr lang="pt-BR" sz="1400" dirty="0" err="1"/>
              <a:t>text-align</a:t>
            </a:r>
            <a:r>
              <a:rPr lang="pt-BR" sz="1400" dirty="0"/>
              <a:t>: center;</a:t>
            </a:r>
            <a:br>
              <a:rPr lang="pt-BR" sz="1400" dirty="0"/>
            </a:br>
            <a:r>
              <a:rPr lang="pt-BR" sz="1400" dirty="0"/>
              <a:t>  color: </a:t>
            </a:r>
            <a:r>
              <a:rPr lang="pt-BR" sz="1400" dirty="0" err="1"/>
              <a:t>red</a:t>
            </a:r>
            <a:r>
              <a:rPr lang="pt-BR" sz="1400" dirty="0"/>
              <a:t>;</a:t>
            </a:r>
            <a:br>
              <a:rPr lang="pt-BR" sz="1400" dirty="0"/>
            </a:br>
            <a:r>
              <a:rPr lang="pt-BR" sz="1400" dirty="0"/>
              <a:t>}</a:t>
            </a:r>
          </a:p>
        </p:txBody>
      </p:sp>
      <p:sp>
        <p:nvSpPr>
          <p:cNvPr id="6" name="Seta para a direita 5"/>
          <p:cNvSpPr/>
          <p:nvPr/>
        </p:nvSpPr>
        <p:spPr>
          <a:xfrm>
            <a:off x="3078577" y="4234734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6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Comentários em CSS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907704" y="2420888"/>
            <a:ext cx="5688632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p {</a:t>
            </a:r>
            <a:br>
              <a:rPr lang="en-US" dirty="0"/>
            </a:br>
            <a:r>
              <a:rPr lang="en-US" dirty="0"/>
              <a:t>  color: red;</a:t>
            </a:r>
            <a:br>
              <a:rPr lang="en-US" dirty="0"/>
            </a:br>
            <a:r>
              <a:rPr lang="en-US" dirty="0"/>
              <a:t>  </a:t>
            </a:r>
            <a:r>
              <a:rPr lang="en-US" b="1" dirty="0"/>
              <a:t>/* This is a single-line comment */</a:t>
            </a:r>
            <a:br>
              <a:rPr lang="en-US" b="1" dirty="0"/>
            </a:br>
            <a:r>
              <a:rPr lang="en-US" dirty="0"/>
              <a:t>  text-align: center;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/* This is</a:t>
            </a:r>
            <a:br>
              <a:rPr lang="en-US" b="1" dirty="0"/>
            </a:br>
            <a:r>
              <a:rPr lang="en-US" b="1" dirty="0"/>
              <a:t>a multi-line</a:t>
            </a:r>
            <a:br>
              <a:rPr lang="en-US" b="1" dirty="0"/>
            </a:br>
            <a:r>
              <a:rPr lang="en-US" b="1" dirty="0"/>
              <a:t>comment */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78570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0000" lnSpcReduction="20000"/>
          </a:bodyPr>
          <a:lstStyle/>
          <a:p>
            <a:endParaRPr lang="pt-BR" dirty="0"/>
          </a:p>
          <a:p>
            <a:r>
              <a:rPr lang="pt-BR" dirty="0"/>
              <a:t>Descrever a função e a importância do CSS para as páginas web. </a:t>
            </a:r>
          </a:p>
          <a:p>
            <a:r>
              <a:rPr lang="pt-BR" dirty="0" smtClean="0"/>
              <a:t>Apresentar </a:t>
            </a:r>
            <a:r>
              <a:rPr lang="pt-BR" dirty="0"/>
              <a:t>a sintaxe e as possibilidades de criação com CSS aplicado ao layout. </a:t>
            </a:r>
          </a:p>
          <a:p>
            <a:r>
              <a:rPr lang="pt-BR" dirty="0" smtClean="0"/>
              <a:t>Criar </a:t>
            </a:r>
            <a:r>
              <a:rPr lang="pt-BR" dirty="0"/>
              <a:t>páginas HTML estilizadas com CSS. </a:t>
            </a:r>
          </a:p>
          <a:p>
            <a:r>
              <a:rPr lang="pt-BR" dirty="0" smtClean="0"/>
              <a:t>Construir </a:t>
            </a:r>
            <a:r>
              <a:rPr lang="pt-BR" dirty="0"/>
              <a:t>disposições gráficas com </a:t>
            </a:r>
            <a:r>
              <a:rPr lang="pt-BR" i="1" dirty="0" err="1"/>
              <a:t>divs</a:t>
            </a:r>
            <a:r>
              <a:rPr lang="pt-BR" i="1" dirty="0"/>
              <a:t> </a:t>
            </a:r>
            <a:r>
              <a:rPr lang="pt-BR" dirty="0"/>
              <a:t>e CSS. </a:t>
            </a:r>
          </a:p>
          <a:p>
            <a:r>
              <a:rPr lang="pt-BR" dirty="0" smtClean="0"/>
              <a:t>Destacar </a:t>
            </a:r>
            <a:r>
              <a:rPr lang="pt-BR" dirty="0"/>
              <a:t>os principais eventos e formas de animação. 	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Recursos</a:t>
            </a:r>
          </a:p>
          <a:p>
            <a:r>
              <a:rPr lang="pt-BR" dirty="0"/>
              <a:t>Sintaxe e construções usando CSS: MILETTO, Manara, E., BERTAGNOLLI, Castro, S. D. Desenvolvimento de Software II: Introdução ao Desenvolvimento Web com HTML, CSS, </a:t>
            </a:r>
            <a:r>
              <a:rPr lang="pt-BR" dirty="0" err="1"/>
              <a:t>JavaScript</a:t>
            </a:r>
            <a:r>
              <a:rPr lang="pt-BR" dirty="0"/>
              <a:t> e PHP, 1st edição, 2014. Cap. 4. Pg. 80-104. </a:t>
            </a:r>
          </a:p>
          <a:p>
            <a:r>
              <a:rPr lang="pt-BR" dirty="0"/>
              <a:t>Apresentar o site: http://www.csszengarden.com para ilustrar o potencial do uso de CSS. </a:t>
            </a:r>
          </a:p>
          <a:p>
            <a:r>
              <a:rPr lang="pt-BR" dirty="0"/>
              <a:t>Utilizar o site de dicas de construção em CSS para ilustrar pequenas construções com animações: https://css-tricks.com. 	</a:t>
            </a:r>
            <a:endParaRPr lang="pt-BR" dirty="0" smtClean="0"/>
          </a:p>
          <a:p>
            <a:r>
              <a:rPr lang="pt-BR" dirty="0">
                <a:hlinkClick r:id="rId2"/>
              </a:rPr>
              <a:t>https://www.w3schools.com/css/default.asp</a:t>
            </a:r>
            <a:endParaRPr lang="pt-BR" dirty="0"/>
          </a:p>
          <a:p>
            <a:pPr marL="3429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263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Vamos fazer um teste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Utilizando um dos sites que fizemos em aulas anteriores...</a:t>
            </a:r>
          </a:p>
          <a:p>
            <a:r>
              <a:rPr lang="pt-BR" dirty="0" smtClean="0"/>
              <a:t>Crie um estilo para a </a:t>
            </a:r>
            <a:r>
              <a:rPr lang="pt-BR" dirty="0" err="1" smtClean="0"/>
              <a:t>tag</a:t>
            </a:r>
            <a:r>
              <a:rPr lang="pt-BR" dirty="0" smtClean="0"/>
              <a:t> &lt;P&gt; e um estilo para 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Body</a:t>
            </a:r>
            <a:r>
              <a:rPr lang="pt-BR" dirty="0" smtClean="0"/>
              <a:t>&gt; (dentro da própria página)</a:t>
            </a:r>
          </a:p>
          <a:p>
            <a:r>
              <a:rPr lang="pt-BR" dirty="0" smtClean="0"/>
              <a:t>Teste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Agora crie um arquivo separado no bloco de notas e coloque o estilo. Salve como .</a:t>
            </a:r>
            <a:r>
              <a:rPr lang="pt-BR" dirty="0" err="1" smtClean="0"/>
              <a:t>css</a:t>
            </a:r>
            <a:r>
              <a:rPr lang="pt-BR" dirty="0" smtClean="0"/>
              <a:t>. Importe para o seu site e teste novamente.</a:t>
            </a:r>
          </a:p>
          <a:p>
            <a:endParaRPr lang="pt-BR" dirty="0"/>
          </a:p>
          <a:p>
            <a:pPr lvl="1"/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177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57200" y="2335102"/>
            <a:ext cx="5698976" cy="1165906"/>
          </a:xfrm>
        </p:spPr>
        <p:txBody>
          <a:bodyPr>
            <a:normAutofit fontScale="32500" lnSpcReduction="20000"/>
          </a:bodyPr>
          <a:lstStyle/>
          <a:p>
            <a:pPr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6000" dirty="0" smtClean="0">
                <a:solidFill>
                  <a:schemeClr val="tx1"/>
                </a:solidFill>
              </a:rPr>
              <a:t>No CSS cores podem ser especificadas pelo nome ou pelos valores em RGB, HEX, HLS, RGBA ou HLSA </a:t>
            </a:r>
            <a:r>
              <a:rPr lang="pt-BR" sz="800" dirty="0" smtClean="0"/>
              <a:t>R</a:t>
            </a:r>
            <a:endParaRPr lang="pt-BR" sz="6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490263" y="3284984"/>
            <a:ext cx="518775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html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body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&lt;h1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style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background-color:Tomato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;"&gt;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Tomato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&lt;/h1&gt;</a:t>
            </a:r>
          </a:p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&lt;h1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style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background-color:Orange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;"&gt;Orange&lt;/h1&gt;</a:t>
            </a:r>
          </a:p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&lt;h1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style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background-color:DodgerBlue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;"&gt;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DodgerBlue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&lt;/h1&gt;</a:t>
            </a:r>
          </a:p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&lt;h1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style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background-color:MediumSeaGreen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;"&gt;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MediumSeaGreen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&lt;/h1&gt;</a:t>
            </a:r>
          </a:p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&lt;h1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style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background-color:Gray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;"&gt;Gray&lt;/h1&gt;</a:t>
            </a:r>
          </a:p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&lt;h1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style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background-color:SlateBlue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;"&gt;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SlateBlue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&lt;/h1&gt;</a:t>
            </a:r>
          </a:p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&lt;h1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style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background-color:Violet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;"&gt;Violet&lt;/h1&gt;</a:t>
            </a:r>
          </a:p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&lt;h1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style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background-color:LightGray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;"&gt;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LightGray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&lt;/h1&gt;</a:t>
            </a:r>
          </a:p>
          <a:p>
            <a:endParaRPr lang="pt-BR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body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html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sp>
        <p:nvSpPr>
          <p:cNvPr id="9" name="Retângulo 8"/>
          <p:cNvSpPr/>
          <p:nvPr/>
        </p:nvSpPr>
        <p:spPr>
          <a:xfrm>
            <a:off x="633213" y="6488668"/>
            <a:ext cx="82863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Para saber mais sobre cores: https</a:t>
            </a:r>
            <a:r>
              <a:rPr lang="pt-BR" sz="1400" dirty="0"/>
              <a:t>://www.w3schools.com/css/css_colors.asp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25" y="2208242"/>
            <a:ext cx="24288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6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Cores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528040" y="2086089"/>
            <a:ext cx="8229600" cy="460648"/>
          </a:xfrm>
        </p:spPr>
        <p:txBody>
          <a:bodyPr>
            <a:normAutofit fontScale="40000" lnSpcReduction="20000"/>
          </a:bodyPr>
          <a:lstStyle/>
          <a:p>
            <a:pPr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6000" dirty="0">
                <a:solidFill>
                  <a:schemeClr val="tx1"/>
                </a:solidFill>
              </a:rPr>
              <a:t>Cor de fundo dos elementos: background-color </a:t>
            </a:r>
          </a:p>
          <a:p>
            <a:pPr marL="0" indent="0">
              <a:buNone/>
            </a:pPr>
            <a:endParaRPr lang="pt-BR" sz="2000" dirty="0"/>
          </a:p>
        </p:txBody>
      </p:sp>
      <p:sp>
        <p:nvSpPr>
          <p:cNvPr id="4" name="Retângulo 3"/>
          <p:cNvSpPr/>
          <p:nvPr/>
        </p:nvSpPr>
        <p:spPr>
          <a:xfrm>
            <a:off x="899592" y="2490275"/>
            <a:ext cx="7787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&lt;h1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dirty="0" err="1">
                <a:solidFill>
                  <a:srgbClr val="0000CD"/>
                </a:solidFill>
                <a:latin typeface="Consolas" panose="020B0609020204030204" pitchFamily="49" charset="0"/>
              </a:rPr>
              <a:t>background-color:DodgerBlue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;"&gt;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Hello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World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dirty="0" err="1">
                <a:solidFill>
                  <a:srgbClr val="0000CD"/>
                </a:solidFill>
                <a:latin typeface="Consolas" panose="020B0609020204030204" pitchFamily="49" charset="0"/>
              </a:rPr>
              <a:t>background-color:Tomato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;"&gt;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Lorem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ipsum...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57200" y="3232665"/>
            <a:ext cx="8229600" cy="460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Cor do texto: color </a:t>
            </a:r>
          </a:p>
          <a:p>
            <a:endParaRPr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899592" y="3734868"/>
            <a:ext cx="72776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dirty="0" err="1">
                <a:solidFill>
                  <a:srgbClr val="0000CD"/>
                </a:solidFill>
                <a:latin typeface="Consolas" panose="020B0609020204030204" pitchFamily="49" charset="0"/>
              </a:rPr>
              <a:t>color:Tomato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;"&gt;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Hello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World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dirty="0" err="1">
                <a:solidFill>
                  <a:srgbClr val="0000CD"/>
                </a:solidFill>
                <a:latin typeface="Consolas" panose="020B0609020204030204" pitchFamily="49" charset="0"/>
              </a:rPr>
              <a:t>color:DodgerBlue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;"&gt;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Lorem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ipsum...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dirty="0" err="1">
                <a:solidFill>
                  <a:srgbClr val="0000CD"/>
                </a:solidFill>
                <a:latin typeface="Consolas" panose="020B0609020204030204" pitchFamily="49" charset="0"/>
              </a:rPr>
              <a:t>color:MediumSeaGreen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;"&gt;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Ut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wisi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enim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423596" y="4727723"/>
            <a:ext cx="8229600" cy="460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Cor da borda: </a:t>
            </a:r>
            <a:r>
              <a:rPr lang="pt-BR" sz="2400" dirty="0" err="1" smtClean="0"/>
              <a:t>border</a:t>
            </a:r>
            <a:r>
              <a:rPr lang="pt-BR" sz="2400" dirty="0" smtClean="0"/>
              <a:t> </a:t>
            </a:r>
          </a:p>
          <a:p>
            <a:endParaRPr lang="pt-BR" sz="2000" dirty="0"/>
          </a:p>
        </p:txBody>
      </p:sp>
      <p:sp>
        <p:nvSpPr>
          <p:cNvPr id="8" name="Retângulo 7"/>
          <p:cNvSpPr/>
          <p:nvPr/>
        </p:nvSpPr>
        <p:spPr>
          <a:xfrm>
            <a:off x="865970" y="5214611"/>
            <a:ext cx="77536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="border:2px </a:t>
            </a:r>
            <a:r>
              <a:rPr lang="pt-BR" dirty="0" err="1">
                <a:solidFill>
                  <a:srgbClr val="0000CD"/>
                </a:solidFill>
                <a:latin typeface="Consolas" panose="020B0609020204030204" pitchFamily="49" charset="0"/>
              </a:rPr>
              <a:t>solid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CD"/>
                </a:solidFill>
                <a:latin typeface="Consolas" panose="020B0609020204030204" pitchFamily="49" charset="0"/>
              </a:rPr>
              <a:t>Tomato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;"&gt;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Hello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World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="border:2px </a:t>
            </a:r>
            <a:r>
              <a:rPr lang="pt-BR" dirty="0" err="1">
                <a:solidFill>
                  <a:srgbClr val="0000CD"/>
                </a:solidFill>
                <a:latin typeface="Consolas" panose="020B0609020204030204" pitchFamily="49" charset="0"/>
              </a:rPr>
              <a:t>solid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CD"/>
                </a:solidFill>
                <a:latin typeface="Consolas" panose="020B0609020204030204" pitchFamily="49" charset="0"/>
              </a:rPr>
              <a:t>DodgerBlue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;"&gt;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Hello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World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="border:2px </a:t>
            </a:r>
            <a:r>
              <a:rPr lang="pt-BR" dirty="0" err="1">
                <a:solidFill>
                  <a:srgbClr val="0000CD"/>
                </a:solidFill>
                <a:latin typeface="Consolas" panose="020B0609020204030204" pitchFamily="49" charset="0"/>
              </a:rPr>
              <a:t>solid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 Violet;"&gt;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Hello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World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633213" y="6488668"/>
            <a:ext cx="82863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Para saber mais sobre cores: https</a:t>
            </a:r>
            <a:r>
              <a:rPr lang="pt-BR" sz="1400" dirty="0"/>
              <a:t>://www.w3schools.com/css/css_colors.asp</a:t>
            </a:r>
          </a:p>
        </p:txBody>
      </p:sp>
    </p:spTree>
    <p:extLst>
      <p:ext uri="{BB962C8B-B14F-4D97-AF65-F5344CB8AC3E}">
        <p14:creationId xmlns:p14="http://schemas.microsoft.com/office/powerpoint/2010/main" val="350841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Background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75253" y="2121613"/>
            <a:ext cx="8229600" cy="1503600"/>
          </a:xfrm>
        </p:spPr>
        <p:txBody>
          <a:bodyPr>
            <a:normAutofit fontScale="92500" lnSpcReduction="10000"/>
          </a:bodyPr>
          <a:lstStyle/>
          <a:p>
            <a:r>
              <a:rPr lang="pt-BR" sz="2000" dirty="0" smtClean="0"/>
              <a:t>Usados para aplicar efeitos de fundo (ao elemento)</a:t>
            </a:r>
          </a:p>
          <a:p>
            <a:pPr lvl="1"/>
            <a:r>
              <a:rPr lang="en-US" sz="1800" dirty="0" smtClean="0"/>
              <a:t>background-color      -  background-image</a:t>
            </a:r>
            <a:endParaRPr lang="en-US" sz="1800" dirty="0"/>
          </a:p>
          <a:p>
            <a:pPr lvl="1"/>
            <a:r>
              <a:rPr lang="en-US" sz="1800" dirty="0" smtClean="0"/>
              <a:t>background-repeat   - </a:t>
            </a:r>
            <a:r>
              <a:rPr lang="en-US" sz="1800" dirty="0"/>
              <a:t>background-attachment (scroll / </a:t>
            </a:r>
            <a:r>
              <a:rPr lang="en-US" sz="1800" dirty="0" smtClean="0"/>
              <a:t>fixed)</a:t>
            </a:r>
            <a:endParaRPr lang="en-US" sz="1800" dirty="0"/>
          </a:p>
          <a:p>
            <a:pPr lvl="1"/>
            <a:r>
              <a:rPr lang="en-US" sz="1800" dirty="0"/>
              <a:t>background-position</a:t>
            </a:r>
          </a:p>
          <a:p>
            <a:pPr lvl="1"/>
            <a:endParaRPr lang="pt-BR" sz="1400" dirty="0" smtClean="0"/>
          </a:p>
          <a:p>
            <a:endParaRPr lang="pt-BR" sz="1400" dirty="0"/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323528" y="3645024"/>
            <a:ext cx="8229600" cy="75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Imagem para colocar como pano de fundo: background-</a:t>
            </a:r>
            <a:r>
              <a:rPr lang="pt-BR" sz="1800" dirty="0" err="1" smtClean="0"/>
              <a:t>image</a:t>
            </a:r>
            <a:endParaRPr lang="pt-BR" sz="1800" dirty="0" smtClean="0"/>
          </a:p>
          <a:p>
            <a:pPr lvl="1"/>
            <a:r>
              <a:rPr lang="pt-BR" sz="1400" dirty="0" smtClean="0"/>
              <a:t>A imagem é repetida em toda a área aplicada</a:t>
            </a:r>
          </a:p>
          <a:p>
            <a:endParaRPr lang="pt-BR" sz="1400" dirty="0"/>
          </a:p>
        </p:txBody>
      </p:sp>
      <p:sp>
        <p:nvSpPr>
          <p:cNvPr id="11" name="Retângulo 10"/>
          <p:cNvSpPr/>
          <p:nvPr/>
        </p:nvSpPr>
        <p:spPr>
          <a:xfrm>
            <a:off x="1687623" y="4217826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pt-BR" sz="1600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  background-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image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16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pt-BR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url</a:t>
            </a:r>
            <a:r>
              <a:rPr lang="pt-BR" sz="1600" dirty="0">
                <a:solidFill>
                  <a:srgbClr val="0000CD"/>
                </a:solidFill>
                <a:latin typeface="Consolas" panose="020B0609020204030204" pitchFamily="49" charset="0"/>
              </a:rPr>
              <a:t>("paper.gif")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600" dirty="0"/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306287" y="5048823"/>
            <a:ext cx="8229600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1400" dirty="0" smtClean="0"/>
              <a:t>Se não quiser repetir, pode colocar em uma posição fixa</a:t>
            </a:r>
          </a:p>
          <a:p>
            <a:endParaRPr lang="pt-BR" sz="1400" dirty="0"/>
          </a:p>
        </p:txBody>
      </p:sp>
      <p:sp>
        <p:nvSpPr>
          <p:cNvPr id="13" name="Retângulo 12"/>
          <p:cNvSpPr/>
          <p:nvPr/>
        </p:nvSpPr>
        <p:spPr>
          <a:xfrm>
            <a:off x="1549151" y="5348307"/>
            <a:ext cx="62743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body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 background-image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url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("img_tree.png")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 background-repeat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 no-repeat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 background-position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 right top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03884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Bordas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67544" y="2090257"/>
            <a:ext cx="8229600" cy="1468760"/>
          </a:xfrm>
        </p:spPr>
        <p:txBody>
          <a:bodyPr>
            <a:noAutofit/>
          </a:bodyPr>
          <a:lstStyle/>
          <a:p>
            <a:r>
              <a:rPr lang="pt-BR" dirty="0" smtClean="0"/>
              <a:t>Formatação de estilo, tamanho e cor da borda</a:t>
            </a:r>
            <a:endParaRPr lang="pt-BR" sz="1800" dirty="0" smtClean="0"/>
          </a:p>
          <a:p>
            <a:pPr lvl="1"/>
            <a:r>
              <a:rPr lang="pt-BR" sz="1600" dirty="0" smtClean="0"/>
              <a:t>Bordas: </a:t>
            </a:r>
            <a:r>
              <a:rPr lang="pt-BR" sz="1600" dirty="0" err="1" smtClean="0"/>
              <a:t>border-style</a:t>
            </a:r>
            <a:endParaRPr lang="pt-BR" sz="1600" dirty="0" smtClean="0"/>
          </a:p>
          <a:p>
            <a:pPr lvl="1"/>
            <a:r>
              <a:rPr lang="pt-BR" sz="1800" dirty="0" err="1" smtClean="0"/>
              <a:t>Dotted</a:t>
            </a:r>
            <a:endParaRPr lang="pt-BR" sz="1800" dirty="0" smtClean="0"/>
          </a:p>
          <a:p>
            <a:pPr lvl="1"/>
            <a:r>
              <a:rPr lang="pt-BR" sz="1800" dirty="0" err="1" smtClean="0"/>
              <a:t>Dashed</a:t>
            </a:r>
            <a:endParaRPr lang="pt-BR" sz="1800" dirty="0" smtClean="0"/>
          </a:p>
          <a:p>
            <a:pPr lvl="1"/>
            <a:r>
              <a:rPr lang="pt-BR" sz="1800" dirty="0" err="1" smtClean="0"/>
              <a:t>Solid</a:t>
            </a:r>
            <a:endParaRPr lang="pt-BR" sz="1800" dirty="0" smtClean="0"/>
          </a:p>
          <a:p>
            <a:pPr lvl="1"/>
            <a:r>
              <a:rPr lang="pt-BR" sz="1800" dirty="0" smtClean="0"/>
              <a:t>Double ....</a:t>
            </a:r>
          </a:p>
          <a:p>
            <a:endParaRPr lang="pt-BR" sz="1800" dirty="0"/>
          </a:p>
        </p:txBody>
      </p:sp>
      <p:sp>
        <p:nvSpPr>
          <p:cNvPr id="6" name="Retângulo 5"/>
          <p:cNvSpPr/>
          <p:nvPr/>
        </p:nvSpPr>
        <p:spPr>
          <a:xfrm>
            <a:off x="3635896" y="284512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>
                <a:solidFill>
                  <a:srgbClr val="A52A2A"/>
                </a:solidFill>
                <a:latin typeface="Consolas" panose="020B0609020204030204" pitchFamily="49" charset="0"/>
              </a:rPr>
              <a:t>p.dotted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border-style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0000CD"/>
                </a:solidFill>
                <a:latin typeface="Consolas" panose="020B0609020204030204" pitchFamily="49" charset="0"/>
              </a:rPr>
              <a:t>dotted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>
                <a:solidFill>
                  <a:srgbClr val="A52A2A"/>
                </a:solidFill>
                <a:latin typeface="Consolas" panose="020B0609020204030204" pitchFamily="49" charset="0"/>
              </a:rPr>
              <a:t>p.dashed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border-style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0000CD"/>
                </a:solidFill>
                <a:latin typeface="Consolas" panose="020B0609020204030204" pitchFamily="49" charset="0"/>
              </a:rPr>
              <a:t>dashed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>
                <a:solidFill>
                  <a:srgbClr val="A52A2A"/>
                </a:solidFill>
                <a:latin typeface="Consolas" panose="020B0609020204030204" pitchFamily="49" charset="0"/>
              </a:rPr>
              <a:t>p.solid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border-style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0000CD"/>
                </a:solidFill>
                <a:latin typeface="Consolas" panose="020B0609020204030204" pitchFamily="49" charset="0"/>
              </a:rPr>
              <a:t>solid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>
                <a:solidFill>
                  <a:srgbClr val="A52A2A"/>
                </a:solidFill>
                <a:latin typeface="Consolas" panose="020B0609020204030204" pitchFamily="49" charset="0"/>
              </a:rPr>
              <a:t>p.double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border-style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0000CD"/>
                </a:solidFill>
                <a:latin typeface="Consolas" panose="020B0609020204030204" pitchFamily="49" charset="0"/>
              </a:rPr>
              <a:t>double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29" y="4158430"/>
            <a:ext cx="7905750" cy="177165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881114" y="6221716"/>
            <a:ext cx="7431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Outros formatos em: https</a:t>
            </a:r>
            <a:r>
              <a:rPr lang="pt-BR" sz="1400" dirty="0"/>
              <a:t>://www.w3schools.com/css/css_border.asp</a:t>
            </a:r>
          </a:p>
        </p:txBody>
      </p:sp>
    </p:spTree>
    <p:extLst>
      <p:ext uri="{BB962C8B-B14F-4D97-AF65-F5344CB8AC3E}">
        <p14:creationId xmlns:p14="http://schemas.microsoft.com/office/powerpoint/2010/main" val="276363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Bordas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57200" y="2151115"/>
            <a:ext cx="8229600" cy="748679"/>
          </a:xfrm>
        </p:spPr>
        <p:txBody>
          <a:bodyPr>
            <a:noAutofit/>
          </a:bodyPr>
          <a:lstStyle/>
          <a:p>
            <a:r>
              <a:rPr lang="pt-BR" sz="1800" dirty="0" smtClean="0"/>
              <a:t>Largura da Borda: </a:t>
            </a:r>
            <a:r>
              <a:rPr lang="pt-BR" sz="1800" dirty="0" err="1" smtClean="0"/>
              <a:t>border-width</a:t>
            </a:r>
            <a:endParaRPr lang="pt-BR" sz="1800" dirty="0"/>
          </a:p>
          <a:p>
            <a:r>
              <a:rPr lang="pt-BR" sz="1800" dirty="0" smtClean="0"/>
              <a:t>Cor da borda: </a:t>
            </a:r>
            <a:r>
              <a:rPr lang="pt-BR" sz="1800" dirty="0" err="1" smtClean="0"/>
              <a:t>border</a:t>
            </a:r>
            <a:r>
              <a:rPr lang="pt-BR" sz="1800" dirty="0" smtClean="0"/>
              <a:t>-color</a:t>
            </a:r>
          </a:p>
        </p:txBody>
      </p:sp>
      <p:sp>
        <p:nvSpPr>
          <p:cNvPr id="8" name="Retângulo 7"/>
          <p:cNvSpPr/>
          <p:nvPr/>
        </p:nvSpPr>
        <p:spPr>
          <a:xfrm>
            <a:off x="776384" y="6539653"/>
            <a:ext cx="7431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Outros formatos em: https</a:t>
            </a:r>
            <a:r>
              <a:rPr lang="pt-BR" sz="1400" dirty="0"/>
              <a:t>://www.w3schools.com/css/css_border.asp</a:t>
            </a:r>
          </a:p>
        </p:txBody>
      </p:sp>
      <p:sp>
        <p:nvSpPr>
          <p:cNvPr id="4" name="Retângulo 3"/>
          <p:cNvSpPr/>
          <p:nvPr/>
        </p:nvSpPr>
        <p:spPr>
          <a:xfrm>
            <a:off x="5143915" y="2149525"/>
            <a:ext cx="31041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A52A2A"/>
                </a:solidFill>
                <a:latin typeface="Consolas" panose="020B0609020204030204" pitchFamily="49" charset="0"/>
              </a:rPr>
              <a:t>p.one 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  </a:t>
            </a: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border-style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solid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  </a:t>
            </a: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border-width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 5px</a:t>
            </a:r>
            <a:r>
              <a:rPr lang="pt-B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/>
              <a:t>border</a:t>
            </a:r>
            <a:r>
              <a:rPr lang="pt-BR" sz="1400" dirty="0"/>
              <a:t>-color: </a:t>
            </a:r>
            <a:r>
              <a:rPr lang="pt-BR" sz="1400" dirty="0" err="1"/>
              <a:t>red</a:t>
            </a:r>
            <a:r>
              <a:rPr lang="pt-BR" sz="1400" dirty="0"/>
              <a:t>;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pt-B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483569" y="3251629"/>
            <a:ext cx="8229600" cy="3934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Para formatar o estilo de cada lado da borda</a:t>
            </a:r>
          </a:p>
        </p:txBody>
      </p:sp>
      <p:sp>
        <p:nvSpPr>
          <p:cNvPr id="5" name="Retângulo 4"/>
          <p:cNvSpPr/>
          <p:nvPr/>
        </p:nvSpPr>
        <p:spPr>
          <a:xfrm>
            <a:off x="2206140" y="3523605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p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 border-top-style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 dotted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 border-right-style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 solid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 border-bottom-style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 dotted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 border-left-style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 solid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457200" y="5044081"/>
            <a:ext cx="8229600" cy="3934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Bordas arredondadas: </a:t>
            </a:r>
            <a:r>
              <a:rPr lang="pt-BR" sz="1800" dirty="0" err="1" smtClean="0"/>
              <a:t>border-radius</a:t>
            </a:r>
            <a:endParaRPr lang="pt-BR" sz="1800" dirty="0" smtClean="0"/>
          </a:p>
        </p:txBody>
      </p:sp>
      <p:sp>
        <p:nvSpPr>
          <p:cNvPr id="11" name="Retângulo 10"/>
          <p:cNvSpPr/>
          <p:nvPr/>
        </p:nvSpPr>
        <p:spPr>
          <a:xfrm>
            <a:off x="2206140" y="532317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p.round2 {</a:t>
            </a:r>
          </a:p>
          <a:p>
            <a:r>
              <a:rPr lang="pt-BR" dirty="0"/>
              <a:t>  </a:t>
            </a:r>
            <a:r>
              <a:rPr lang="pt-BR" dirty="0" err="1"/>
              <a:t>border</a:t>
            </a:r>
            <a:r>
              <a:rPr lang="pt-BR" dirty="0"/>
              <a:t>: 2px </a:t>
            </a:r>
            <a:r>
              <a:rPr lang="pt-BR" dirty="0" err="1"/>
              <a:t>solid</a:t>
            </a:r>
            <a:r>
              <a:rPr lang="pt-BR" dirty="0"/>
              <a:t> </a:t>
            </a:r>
            <a:r>
              <a:rPr lang="pt-BR" dirty="0" err="1"/>
              <a:t>red</a:t>
            </a:r>
            <a:r>
              <a:rPr lang="pt-BR" dirty="0"/>
              <a:t>;</a:t>
            </a:r>
          </a:p>
          <a:p>
            <a:r>
              <a:rPr lang="pt-BR" dirty="0"/>
              <a:t>  </a:t>
            </a:r>
            <a:r>
              <a:rPr lang="pt-BR" dirty="0" err="1"/>
              <a:t>border-radius</a:t>
            </a:r>
            <a:r>
              <a:rPr lang="pt-BR" dirty="0"/>
              <a:t>: 8px;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364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Padding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67544" y="2132856"/>
            <a:ext cx="8229600" cy="3672408"/>
          </a:xfrm>
        </p:spPr>
        <p:txBody>
          <a:bodyPr>
            <a:noAutofit/>
          </a:bodyPr>
          <a:lstStyle/>
          <a:p>
            <a:r>
              <a:rPr lang="pt-BR" sz="1800" dirty="0" smtClean="0"/>
              <a:t>Criação de espaços entre os elementos e a borda: </a:t>
            </a:r>
            <a:r>
              <a:rPr lang="pt-BR" sz="1800" dirty="0" err="1" smtClean="0"/>
              <a:t>Padding</a:t>
            </a:r>
            <a:endParaRPr lang="pt-BR" sz="1800" dirty="0" smtClean="0"/>
          </a:p>
          <a:p>
            <a:r>
              <a:rPr lang="pt-BR" sz="1800" dirty="0" smtClean="0"/>
              <a:t>Pode-se criar espaços em lados diferentes ou em todos os lados</a:t>
            </a:r>
          </a:p>
          <a:p>
            <a:pPr lvl="1"/>
            <a:r>
              <a:rPr lang="pt-BR" sz="1400" dirty="0" err="1" smtClean="0"/>
              <a:t>padding</a:t>
            </a:r>
            <a:endParaRPr lang="pt-BR" sz="1400" dirty="0" smtClean="0"/>
          </a:p>
          <a:p>
            <a:pPr lvl="1"/>
            <a:r>
              <a:rPr lang="pt-BR" sz="1400" dirty="0" err="1" smtClean="0"/>
              <a:t>padding</a:t>
            </a:r>
            <a:r>
              <a:rPr lang="pt-BR" sz="1400" dirty="0" smtClean="0"/>
              <a:t>-top</a:t>
            </a:r>
          </a:p>
          <a:p>
            <a:pPr lvl="1"/>
            <a:r>
              <a:rPr lang="pt-BR" sz="1400" dirty="0" err="1" smtClean="0"/>
              <a:t>padding-left</a:t>
            </a:r>
            <a:endParaRPr lang="pt-BR" sz="1400" dirty="0" smtClean="0"/>
          </a:p>
          <a:p>
            <a:pPr lvl="1"/>
            <a:r>
              <a:rPr lang="pt-BR" sz="1400" dirty="0" err="1" smtClean="0"/>
              <a:t>padding-right</a:t>
            </a:r>
            <a:endParaRPr lang="pt-BR" sz="1400" dirty="0" smtClean="0"/>
          </a:p>
          <a:p>
            <a:pPr lvl="1"/>
            <a:r>
              <a:rPr lang="pt-BR" sz="1400" dirty="0" err="1" smtClean="0"/>
              <a:t>padding-botton</a:t>
            </a:r>
            <a:endParaRPr lang="pt-BR" sz="1400" dirty="0" smtClean="0"/>
          </a:p>
          <a:p>
            <a:pPr lvl="1"/>
            <a:endParaRPr lang="pt-BR" sz="1400" dirty="0"/>
          </a:p>
          <a:p>
            <a:pPr lvl="1"/>
            <a:endParaRPr lang="pt-BR" sz="1400" dirty="0" smtClean="0"/>
          </a:p>
          <a:p>
            <a:pPr lvl="1"/>
            <a:r>
              <a:rPr lang="pt-BR" sz="1400" dirty="0" smtClean="0"/>
              <a:t>Pode-se especificar o espaçamento em</a:t>
            </a:r>
          </a:p>
          <a:p>
            <a:pPr marL="402336" lvl="1" indent="0">
              <a:buNone/>
            </a:pPr>
            <a:r>
              <a:rPr lang="pt-BR" sz="1400" dirty="0" smtClean="0"/>
              <a:t> tamanho (</a:t>
            </a:r>
            <a:r>
              <a:rPr lang="pt-BR" sz="1400" dirty="0" err="1" smtClean="0"/>
              <a:t>length</a:t>
            </a:r>
            <a:r>
              <a:rPr lang="pt-BR" sz="1400" dirty="0" smtClean="0"/>
              <a:t> – </a:t>
            </a:r>
            <a:r>
              <a:rPr lang="pt-BR" sz="1400" dirty="0" err="1" smtClean="0"/>
              <a:t>px</a:t>
            </a:r>
            <a:r>
              <a:rPr lang="pt-BR" sz="1400" dirty="0" smtClean="0"/>
              <a:t>, </a:t>
            </a:r>
            <a:r>
              <a:rPr lang="pt-BR" sz="1400" dirty="0" err="1" smtClean="0"/>
              <a:t>pt</a:t>
            </a:r>
            <a:r>
              <a:rPr lang="pt-BR" sz="1400" dirty="0" smtClean="0"/>
              <a:t>, cm) ou em %</a:t>
            </a:r>
          </a:p>
        </p:txBody>
      </p:sp>
      <p:sp>
        <p:nvSpPr>
          <p:cNvPr id="7" name="Retângulo 6"/>
          <p:cNvSpPr/>
          <p:nvPr/>
        </p:nvSpPr>
        <p:spPr>
          <a:xfrm>
            <a:off x="3131840" y="3068960"/>
            <a:ext cx="3384376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div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 padding-top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 50px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 padding-right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 30px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 padding-bottom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 50px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 padding-left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 80px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600" dirty="0"/>
          </a:p>
        </p:txBody>
      </p:sp>
      <p:sp>
        <p:nvSpPr>
          <p:cNvPr id="13" name="Retângulo 12"/>
          <p:cNvSpPr/>
          <p:nvPr/>
        </p:nvSpPr>
        <p:spPr>
          <a:xfrm>
            <a:off x="955068" y="6550223"/>
            <a:ext cx="72545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Mais exemplos em: https</a:t>
            </a:r>
            <a:r>
              <a:rPr lang="pt-BR" sz="1400" dirty="0"/>
              <a:t>://www.w3schools.com/css/css_padding.asp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409" y="4765923"/>
            <a:ext cx="4088879" cy="123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0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Algumas formatações...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539552" y="2215985"/>
            <a:ext cx="8229600" cy="428395"/>
          </a:xfrm>
        </p:spPr>
        <p:txBody>
          <a:bodyPr>
            <a:noAutofit/>
          </a:bodyPr>
          <a:lstStyle/>
          <a:p>
            <a:r>
              <a:rPr lang="pt-BR" sz="1800" dirty="0" err="1" smtClean="0"/>
              <a:t>Outline</a:t>
            </a:r>
            <a:r>
              <a:rPr lang="pt-BR" sz="1800" dirty="0" smtClean="0"/>
              <a:t>: linha desenhada por fora da borda</a:t>
            </a:r>
          </a:p>
          <a:p>
            <a:pPr lvl="1"/>
            <a:r>
              <a:rPr lang="pt-BR" sz="1400" dirty="0" err="1"/>
              <a:t>outline</a:t>
            </a:r>
            <a:r>
              <a:rPr lang="pt-BR" sz="1400" dirty="0"/>
              <a:t>-color</a:t>
            </a:r>
            <a:endParaRPr lang="pt-BR" sz="1400" dirty="0" smtClean="0"/>
          </a:p>
          <a:p>
            <a:pPr marL="457200" lvl="1" indent="0">
              <a:buNone/>
            </a:pPr>
            <a:endParaRPr lang="pt-BR" sz="14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113935"/>
            <a:ext cx="6509543" cy="240329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915308" y="5517232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>
                <a:solidFill>
                  <a:srgbClr val="A52A2A"/>
                </a:solidFill>
                <a:latin typeface="Consolas" panose="020B0609020204030204" pitchFamily="49" charset="0"/>
              </a:rPr>
              <a:t>p.ex1 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  </a:t>
            </a: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 1px </a:t>
            </a:r>
            <a:r>
              <a:rPr lang="pt-BR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solid</a:t>
            </a: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black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  </a:t>
            </a: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outline-style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solid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  </a:t>
            </a: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outline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-color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red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11537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Formatação de textos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11560" y="2489200"/>
            <a:ext cx="8136904" cy="3820120"/>
          </a:xfrm>
        </p:spPr>
        <p:txBody>
          <a:bodyPr>
            <a:noAutofit/>
          </a:bodyPr>
          <a:lstStyle/>
          <a:p>
            <a:r>
              <a:rPr lang="pt-BR" sz="1600" dirty="0" err="1" smtClean="0"/>
              <a:t>font-family</a:t>
            </a:r>
            <a:r>
              <a:rPr lang="pt-BR" sz="1600" dirty="0" smtClean="0"/>
              <a:t>: indica o tipo da fonte</a:t>
            </a:r>
          </a:p>
          <a:p>
            <a:pPr lvl="1"/>
            <a:r>
              <a:rPr lang="pt-BR" sz="1400" dirty="0" err="1" smtClean="0"/>
              <a:t>e.x.</a:t>
            </a:r>
            <a:r>
              <a:rPr lang="pt-BR" sz="1400" dirty="0" smtClean="0"/>
              <a:t> </a:t>
            </a:r>
            <a:r>
              <a:rPr lang="pt-BR" sz="1400" b="1" dirty="0"/>
              <a:t>p</a:t>
            </a:r>
            <a:r>
              <a:rPr lang="pt-BR" sz="1400" dirty="0" smtClean="0"/>
              <a:t> { </a:t>
            </a:r>
            <a:r>
              <a:rPr lang="pt-BR" sz="1400" b="1" dirty="0" err="1"/>
              <a:t>font-family</a:t>
            </a:r>
            <a:r>
              <a:rPr lang="pt-BR" sz="1400" dirty="0"/>
              <a:t>:</a:t>
            </a:r>
            <a:r>
              <a:rPr lang="pt-BR" sz="1400" dirty="0" smtClean="0"/>
              <a:t> </a:t>
            </a:r>
            <a:r>
              <a:rPr lang="pt-BR" sz="1400" b="1" dirty="0" err="1" smtClean="0"/>
              <a:t>arial</a:t>
            </a:r>
            <a:r>
              <a:rPr lang="pt-BR" sz="1400" dirty="0" smtClean="0"/>
              <a:t>; }</a:t>
            </a:r>
          </a:p>
          <a:p>
            <a:pPr lvl="1"/>
            <a:endParaRPr lang="pt-BR" sz="1400" dirty="0" smtClean="0"/>
          </a:p>
          <a:p>
            <a:r>
              <a:rPr lang="pt-BR" sz="1600" dirty="0" smtClean="0"/>
              <a:t>Podemos elencar alguns tipos de fonte para serem consideradas (na sequencia) pelo navegador que vai ler o documento </a:t>
            </a:r>
            <a:r>
              <a:rPr lang="pt-BR" sz="1600" dirty="0" err="1" smtClean="0"/>
              <a:t>html</a:t>
            </a:r>
            <a:r>
              <a:rPr lang="pt-BR" sz="1600" dirty="0" smtClean="0"/>
              <a:t>. </a:t>
            </a:r>
          </a:p>
          <a:p>
            <a:pPr marL="342900" lvl="1" indent="0">
              <a:buNone/>
            </a:pPr>
            <a:r>
              <a:rPr lang="pt-BR" sz="1400" dirty="0" smtClean="0"/>
              <a:t>No exemplo abaixo se o navegador não encontrar a fonte “Arial” vai procurar a fonte “</a:t>
            </a:r>
            <a:r>
              <a:rPr lang="pt-BR" sz="1400" dirty="0" err="1" smtClean="0"/>
              <a:t>Helvetica</a:t>
            </a:r>
            <a:r>
              <a:rPr lang="pt-BR" sz="1400" dirty="0" smtClean="0"/>
              <a:t>” e assim por diante. Se não encontrar nenhuma, vai pegar alguma da família “</a:t>
            </a:r>
            <a:r>
              <a:rPr lang="pt-BR" sz="1400" dirty="0" err="1" smtClean="0"/>
              <a:t>sans-serif</a:t>
            </a:r>
            <a:r>
              <a:rPr lang="pt-BR" sz="1400" dirty="0" smtClean="0"/>
              <a:t>”, a que ele encontrar.</a:t>
            </a:r>
          </a:p>
          <a:p>
            <a:pPr lvl="1"/>
            <a:r>
              <a:rPr lang="en-US" sz="1400" b="1" dirty="0"/>
              <a:t>body</a:t>
            </a:r>
            <a:r>
              <a:rPr lang="en-US" sz="1400" dirty="0" smtClean="0"/>
              <a:t> { </a:t>
            </a:r>
          </a:p>
          <a:p>
            <a:pPr lvl="1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 font-family</a:t>
            </a:r>
            <a:r>
              <a:rPr lang="en-US" sz="1400" dirty="0"/>
              <a:t>:</a:t>
            </a:r>
            <a:r>
              <a:rPr lang="en-US" sz="1400" dirty="0" smtClean="0"/>
              <a:t> </a:t>
            </a:r>
            <a:r>
              <a:rPr lang="en-US" sz="1400" dirty="0"/>
              <a:t>"Arial",</a:t>
            </a:r>
            <a:r>
              <a:rPr lang="en-US" sz="1400" dirty="0" smtClean="0"/>
              <a:t> </a:t>
            </a:r>
            <a:r>
              <a:rPr lang="en-US" sz="1400" dirty="0"/>
              <a:t>"Helvetica",</a:t>
            </a:r>
            <a:r>
              <a:rPr lang="en-US" sz="1400" dirty="0" smtClean="0"/>
              <a:t> </a:t>
            </a:r>
            <a:r>
              <a:rPr lang="en-US" sz="1400" b="1" dirty="0"/>
              <a:t>sans-serif</a:t>
            </a:r>
            <a:r>
              <a:rPr lang="en-US" sz="1400" dirty="0" smtClean="0"/>
              <a:t>; </a:t>
            </a:r>
          </a:p>
          <a:p>
            <a:pPr lvl="1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90788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Formatação de textos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539552" y="2256403"/>
            <a:ext cx="8229600" cy="3196952"/>
          </a:xfrm>
        </p:spPr>
        <p:txBody>
          <a:bodyPr>
            <a:noAutofit/>
          </a:bodyPr>
          <a:lstStyle/>
          <a:p>
            <a:r>
              <a:rPr lang="pt-BR" dirty="0" err="1" smtClean="0"/>
              <a:t>font-style</a:t>
            </a:r>
            <a:r>
              <a:rPr lang="pt-BR" dirty="0" smtClean="0"/>
              <a:t>: indica o estilo da fonte (normal, </a:t>
            </a:r>
            <a:r>
              <a:rPr lang="pt-BR" dirty="0" err="1" smtClean="0"/>
              <a:t>italic</a:t>
            </a:r>
            <a:r>
              <a:rPr lang="pt-BR" dirty="0" smtClean="0"/>
              <a:t>, </a:t>
            </a:r>
            <a:r>
              <a:rPr lang="pt-BR" dirty="0" err="1" smtClean="0"/>
              <a:t>oblique</a:t>
            </a:r>
            <a:r>
              <a:rPr lang="pt-BR" dirty="0" smtClean="0"/>
              <a:t>).</a:t>
            </a:r>
          </a:p>
          <a:p>
            <a:pPr lvl="1"/>
            <a:r>
              <a:rPr lang="pt-BR" dirty="0" err="1" smtClean="0"/>
              <a:t>e.x.</a:t>
            </a:r>
            <a:r>
              <a:rPr lang="pt-BR" dirty="0" smtClean="0"/>
              <a:t> </a:t>
            </a:r>
            <a:r>
              <a:rPr lang="pt-BR" b="1" dirty="0"/>
              <a:t>p</a:t>
            </a:r>
            <a:r>
              <a:rPr lang="pt-BR" dirty="0" smtClean="0"/>
              <a:t> { </a:t>
            </a:r>
            <a:r>
              <a:rPr lang="pt-BR" b="1" dirty="0" err="1" smtClean="0"/>
              <a:t>font-style</a:t>
            </a:r>
            <a:r>
              <a:rPr lang="pt-BR" dirty="0" smtClean="0"/>
              <a:t>: </a:t>
            </a:r>
            <a:r>
              <a:rPr lang="pt-BR" b="1" dirty="0" smtClean="0"/>
              <a:t>normal</a:t>
            </a:r>
            <a:r>
              <a:rPr lang="pt-BR" dirty="0" smtClean="0"/>
              <a:t>; }</a:t>
            </a:r>
          </a:p>
          <a:p>
            <a:pPr lvl="1"/>
            <a:endParaRPr lang="pt-BR" dirty="0" smtClean="0"/>
          </a:p>
          <a:p>
            <a:r>
              <a:rPr lang="pt-BR" dirty="0" err="1" smtClean="0"/>
              <a:t>Text-align</a:t>
            </a:r>
            <a:r>
              <a:rPr lang="pt-BR" dirty="0" smtClean="0"/>
              <a:t>: determina o alinhamento do texto (</a:t>
            </a:r>
            <a:r>
              <a:rPr lang="pt-BR" dirty="0" err="1" smtClean="0"/>
              <a:t>center</a:t>
            </a:r>
            <a:r>
              <a:rPr lang="pt-BR" dirty="0" smtClean="0"/>
              <a:t>, </a:t>
            </a:r>
            <a:r>
              <a:rPr lang="pt-BR" dirty="0" err="1" smtClean="0"/>
              <a:t>justify</a:t>
            </a:r>
            <a:r>
              <a:rPr lang="pt-BR" dirty="0" smtClean="0"/>
              <a:t>, </a:t>
            </a:r>
            <a:r>
              <a:rPr lang="pt-BR" dirty="0" err="1" smtClean="0"/>
              <a:t>left</a:t>
            </a:r>
            <a:r>
              <a:rPr lang="pt-BR" dirty="0" smtClean="0"/>
              <a:t>, </a:t>
            </a:r>
            <a:r>
              <a:rPr lang="pt-BR" dirty="0" err="1" smtClean="0"/>
              <a:t>right</a:t>
            </a:r>
            <a:r>
              <a:rPr lang="pt-BR" dirty="0" smtClean="0"/>
              <a:t>)</a:t>
            </a:r>
          </a:p>
          <a:p>
            <a:pPr lvl="1"/>
            <a:r>
              <a:rPr lang="pt-BR" b="1" dirty="0" smtClean="0"/>
              <a:t>p</a:t>
            </a:r>
            <a:r>
              <a:rPr lang="pt-BR" dirty="0" smtClean="0"/>
              <a:t> { </a:t>
            </a:r>
            <a:r>
              <a:rPr lang="pt-BR" b="1" dirty="0" err="1" smtClean="0"/>
              <a:t>text-align</a:t>
            </a:r>
            <a:r>
              <a:rPr lang="pt-BR" dirty="0" smtClean="0"/>
              <a:t>: </a:t>
            </a:r>
            <a:r>
              <a:rPr lang="pt-BR" b="1" dirty="0" smtClean="0"/>
              <a:t>center</a:t>
            </a:r>
            <a:r>
              <a:rPr lang="pt-BR" dirty="0" smtClean="0"/>
              <a:t>; }</a:t>
            </a:r>
          </a:p>
          <a:p>
            <a:endParaRPr lang="pt-BR" dirty="0"/>
          </a:p>
          <a:p>
            <a:r>
              <a:rPr lang="pt-BR" dirty="0" err="1" smtClean="0"/>
              <a:t>Text-transformation</a:t>
            </a:r>
            <a:r>
              <a:rPr lang="pt-BR" dirty="0" smtClean="0"/>
              <a:t>: especificar maiúsculo / minúsculo</a:t>
            </a:r>
          </a:p>
          <a:p>
            <a:pPr lvl="1"/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3851920" y="404147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p.uppercase</a:t>
            </a:r>
            <a:r>
              <a:rPr lang="pt-BR" sz="1400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  </a:t>
            </a: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text-transform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uppercase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pt-B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p.lowercase</a:t>
            </a:r>
            <a:r>
              <a:rPr lang="pt-BR" sz="1400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  </a:t>
            </a: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text-transform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lowercase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  <p:sp>
        <p:nvSpPr>
          <p:cNvPr id="5" name="Retângulo 4"/>
          <p:cNvSpPr/>
          <p:nvPr/>
        </p:nvSpPr>
        <p:spPr>
          <a:xfrm>
            <a:off x="442054" y="6283595"/>
            <a:ext cx="75071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Mais detalhes sobre formato de textos: https</a:t>
            </a:r>
            <a:r>
              <a:rPr lang="pt-BR" sz="1400" dirty="0"/>
              <a:t>://www.w3schools.com/css/css_text.asp</a:t>
            </a:r>
          </a:p>
        </p:txBody>
      </p:sp>
    </p:spTree>
    <p:extLst>
      <p:ext uri="{BB962C8B-B14F-4D97-AF65-F5344CB8AC3E}">
        <p14:creationId xmlns:p14="http://schemas.microsoft.com/office/powerpoint/2010/main" val="341507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864382" y="2489200"/>
            <a:ext cx="7668058" cy="3530600"/>
          </a:xfrm>
        </p:spPr>
        <p:txBody>
          <a:bodyPr>
            <a:normAutofit fontScale="92500" lnSpcReduction="10000"/>
          </a:bodyPr>
          <a:lstStyle/>
          <a:p>
            <a:r>
              <a:rPr lang="pt-BR" sz="2800" dirty="0"/>
              <a:t>Quando escrevemos o HTML, marcamos o conteúdo da página com </a:t>
            </a:r>
            <a:r>
              <a:rPr lang="pt-BR" sz="2800" dirty="0" err="1"/>
              <a:t>tags</a:t>
            </a:r>
            <a:r>
              <a:rPr lang="pt-BR" sz="2800" dirty="0"/>
              <a:t> que melhor representam o significado daquele conteúdo. </a:t>
            </a:r>
            <a:endParaRPr lang="pt-BR" sz="2800" dirty="0" smtClean="0"/>
          </a:p>
          <a:p>
            <a:r>
              <a:rPr lang="pt-BR" sz="2800" dirty="0" smtClean="0"/>
              <a:t>Ex.:</a:t>
            </a:r>
          </a:p>
          <a:p>
            <a:endParaRPr lang="pt-BR" sz="2800" dirty="0" smtClean="0"/>
          </a:p>
          <a:p>
            <a:pPr algn="ctr">
              <a:buNone/>
            </a:pPr>
            <a:r>
              <a:rPr lang="pt-BR" sz="2400" b="1" dirty="0"/>
              <a:t>&lt;h1&gt;&lt;</a:t>
            </a:r>
            <a:r>
              <a:rPr lang="pt-BR" sz="2400" b="1" dirty="0" err="1"/>
              <a:t>font</a:t>
            </a:r>
            <a:r>
              <a:rPr lang="pt-BR" sz="2400" dirty="0" smtClean="0"/>
              <a:t> </a:t>
            </a:r>
            <a:r>
              <a:rPr lang="pt-BR" sz="2400" dirty="0" err="1">
                <a:solidFill>
                  <a:srgbClr val="FF0000"/>
                </a:solidFill>
              </a:rPr>
              <a:t>color</a:t>
            </a:r>
            <a:r>
              <a:rPr lang="pt-BR" sz="2400" dirty="0">
                <a:solidFill>
                  <a:srgbClr val="FF0000"/>
                </a:solidFill>
              </a:rPr>
              <a:t>="</a:t>
            </a:r>
            <a:r>
              <a:rPr lang="pt-BR" sz="2400" dirty="0" err="1">
                <a:solidFill>
                  <a:srgbClr val="FF0000"/>
                </a:solidFill>
              </a:rPr>
              <a:t>red</a:t>
            </a:r>
            <a:r>
              <a:rPr lang="pt-BR" sz="2400" dirty="0" smtClean="0">
                <a:solidFill>
                  <a:srgbClr val="FF0000"/>
                </a:solidFill>
              </a:rPr>
              <a:t>"</a:t>
            </a:r>
            <a:r>
              <a:rPr lang="pt-BR" sz="2400" b="1" dirty="0" smtClean="0">
                <a:solidFill>
                  <a:srgbClr val="FF0000"/>
                </a:solidFill>
              </a:rPr>
              <a:t>&gt;</a:t>
            </a:r>
            <a:r>
              <a:rPr lang="pt-BR" sz="2400" dirty="0" smtClean="0"/>
              <a:t>Ola pessoal</a:t>
            </a:r>
            <a:r>
              <a:rPr lang="pt-BR" sz="2400" b="1" dirty="0" smtClean="0"/>
              <a:t>&lt;/</a:t>
            </a:r>
            <a:r>
              <a:rPr lang="pt-BR" sz="2400" b="1" dirty="0" err="1"/>
              <a:t>font</a:t>
            </a:r>
            <a:r>
              <a:rPr lang="pt-BR" sz="2400" b="1" dirty="0"/>
              <a:t>&gt;&lt;/h1&gt;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Icones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539552" y="2256403"/>
            <a:ext cx="8229600" cy="1172597"/>
          </a:xfrm>
        </p:spPr>
        <p:txBody>
          <a:bodyPr>
            <a:noAutofit/>
          </a:bodyPr>
          <a:lstStyle/>
          <a:p>
            <a:r>
              <a:rPr lang="pt-BR" dirty="0" smtClean="0"/>
              <a:t>Utilizamos bibliotecas de ícones para adicionar ícones nas páginas</a:t>
            </a:r>
          </a:p>
          <a:p>
            <a:pPr lvl="1"/>
            <a:r>
              <a:rPr lang="pt-BR" dirty="0" err="1" smtClean="0"/>
              <a:t>Ex</a:t>
            </a:r>
            <a:r>
              <a:rPr lang="pt-BR" dirty="0" smtClean="0"/>
              <a:t>.:fontawesome.com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&lt;</a:t>
            </a:r>
            <a:r>
              <a:rPr lang="pt-BR" dirty="0"/>
              <a:t>script </a:t>
            </a:r>
            <a:r>
              <a:rPr lang="pt-BR" dirty="0" err="1"/>
              <a:t>src</a:t>
            </a:r>
            <a:r>
              <a:rPr lang="pt-BR" dirty="0"/>
              <a:t>="https://kit.fontawesome.com/</a:t>
            </a:r>
            <a:r>
              <a:rPr lang="pt-BR" i="1" dirty="0"/>
              <a:t>yourcode</a:t>
            </a:r>
            <a:r>
              <a:rPr lang="pt-BR" dirty="0"/>
              <a:t>.js"&gt;&lt;/script&gt;</a:t>
            </a:r>
            <a:endParaRPr lang="pt-BR" dirty="0" smtClean="0"/>
          </a:p>
        </p:txBody>
      </p:sp>
      <p:sp>
        <p:nvSpPr>
          <p:cNvPr id="5" name="Retângulo 4"/>
          <p:cNvSpPr/>
          <p:nvPr/>
        </p:nvSpPr>
        <p:spPr>
          <a:xfrm>
            <a:off x="840647" y="6591191"/>
            <a:ext cx="7627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Mais detalhes sobre formato de textos: </a:t>
            </a:r>
            <a:r>
              <a:rPr lang="pt-BR" sz="1400" dirty="0">
                <a:hlinkClick r:id="rId3"/>
              </a:rPr>
              <a:t>https://www.w3schools.com/css/css_icons.asp</a:t>
            </a:r>
            <a:endParaRPr lang="pt-BR" sz="1400" dirty="0"/>
          </a:p>
        </p:txBody>
      </p:sp>
      <p:sp>
        <p:nvSpPr>
          <p:cNvPr id="6" name="Retângulo 5"/>
          <p:cNvSpPr/>
          <p:nvPr/>
        </p:nvSpPr>
        <p:spPr>
          <a:xfrm>
            <a:off x="570969" y="3544203"/>
            <a:ext cx="4572000" cy="30469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="https://kit.fontawesome.com/a076d05399.js"&gt;&lt;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/script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fas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fa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-cloud"&gt;&lt;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fas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fa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-heart"&gt;&lt;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fas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fa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-car"&gt;&lt;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fas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fa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-file"&gt;&lt;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fas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fa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-bars"&gt;&lt;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467" y="4090937"/>
            <a:ext cx="28003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4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28278" y="2125385"/>
            <a:ext cx="8229600" cy="727551"/>
          </a:xfrm>
        </p:spPr>
        <p:txBody>
          <a:bodyPr>
            <a:noAutofit/>
          </a:bodyPr>
          <a:lstStyle/>
          <a:p>
            <a:r>
              <a:rPr lang="pt-BR" sz="1600" dirty="0" smtClean="0"/>
              <a:t>Links podem ser estilizados com as propriedades CSS como color, </a:t>
            </a:r>
            <a:r>
              <a:rPr lang="pt-BR" sz="1600" dirty="0" err="1" smtClean="0"/>
              <a:t>font</a:t>
            </a:r>
            <a:r>
              <a:rPr lang="pt-BR" sz="1600" dirty="0" smtClean="0"/>
              <a:t>-Family, background, etc.</a:t>
            </a:r>
            <a:endParaRPr lang="pt-BR" sz="1600" dirty="0"/>
          </a:p>
        </p:txBody>
      </p:sp>
      <p:sp>
        <p:nvSpPr>
          <p:cNvPr id="5" name="Retângulo 4"/>
          <p:cNvSpPr/>
          <p:nvPr/>
        </p:nvSpPr>
        <p:spPr>
          <a:xfrm>
            <a:off x="840647" y="6591191"/>
            <a:ext cx="74013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Mais detalhes sobre formato de </a:t>
            </a:r>
            <a:r>
              <a:rPr lang="pt-BR" sz="1400" dirty="0" err="1" smtClean="0"/>
              <a:t>textos:</a:t>
            </a:r>
            <a:r>
              <a:rPr lang="pt-BR" sz="1400" dirty="0" err="1">
                <a:hlinkClick r:id="rId3"/>
              </a:rPr>
              <a:t>https</a:t>
            </a:r>
            <a:r>
              <a:rPr lang="pt-BR" sz="1400" dirty="0">
                <a:hlinkClick r:id="rId3"/>
              </a:rPr>
              <a:t>://www.w3schools.com/css/css_link.asp</a:t>
            </a:r>
            <a:endParaRPr lang="pt-BR" sz="1400" dirty="0"/>
          </a:p>
        </p:txBody>
      </p:sp>
      <p:sp>
        <p:nvSpPr>
          <p:cNvPr id="8" name="Retângulo 7"/>
          <p:cNvSpPr/>
          <p:nvPr/>
        </p:nvSpPr>
        <p:spPr>
          <a:xfrm>
            <a:off x="609203" y="2636912"/>
            <a:ext cx="4572000" cy="398570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head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style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a:link, a:visited {</a:t>
            </a:r>
          </a:p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 background-color: #f44336;</a:t>
            </a:r>
          </a:p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 color: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white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padding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: 14px 25px;</a:t>
            </a:r>
          </a:p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text-align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: center;</a:t>
            </a:r>
          </a:p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text-decoration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none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 display: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inline-block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1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a:hover, a:active {</a:t>
            </a:r>
          </a:p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 background-color: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red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&lt;/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style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&lt;/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head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body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1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&lt;h2&gt;Link Button&lt;/h2&gt;</a:t>
            </a:r>
          </a:p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&lt;p&gt;A link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styled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as a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button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:&lt;/p&gt;</a:t>
            </a:r>
          </a:p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&lt;a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href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="default.asp"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target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="_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blank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"&gt;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is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a link&lt;/a&gt;</a:t>
            </a:r>
          </a:p>
          <a:p>
            <a:endParaRPr lang="pt-BR" sz="11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&lt;/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body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  <a:endParaRPr lang="pt-BR" sz="11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013" y="3501008"/>
            <a:ext cx="16478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8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Formulários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28278" y="2125385"/>
            <a:ext cx="8229600" cy="727551"/>
          </a:xfrm>
        </p:spPr>
        <p:txBody>
          <a:bodyPr>
            <a:noAutofit/>
          </a:bodyPr>
          <a:lstStyle/>
          <a:p>
            <a:r>
              <a:rPr lang="pt-BR" sz="1600" dirty="0" smtClean="0"/>
              <a:t>Foco no campo selecionado</a:t>
            </a:r>
          </a:p>
        </p:txBody>
      </p:sp>
      <p:sp>
        <p:nvSpPr>
          <p:cNvPr id="5" name="Retângulo 4"/>
          <p:cNvSpPr/>
          <p:nvPr/>
        </p:nvSpPr>
        <p:spPr>
          <a:xfrm>
            <a:off x="840647" y="6591191"/>
            <a:ext cx="75280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Mais detalhes sobre formato de </a:t>
            </a:r>
            <a:r>
              <a:rPr lang="pt-BR" sz="1400" dirty="0" err="1" smtClean="0"/>
              <a:t>textos:</a:t>
            </a:r>
            <a:r>
              <a:rPr lang="pt-BR" sz="1400" dirty="0" err="1">
                <a:hlinkClick r:id="rId3"/>
              </a:rPr>
              <a:t>https</a:t>
            </a:r>
            <a:r>
              <a:rPr lang="pt-BR" sz="1400" dirty="0">
                <a:hlinkClick r:id="rId3"/>
              </a:rPr>
              <a:t>://www.w3schools.com/css/css_form.asp</a:t>
            </a:r>
            <a:endParaRPr lang="pt-BR" sz="1400" dirty="0"/>
          </a:p>
        </p:txBody>
      </p:sp>
      <p:sp>
        <p:nvSpPr>
          <p:cNvPr id="4" name="Retângulo 3"/>
          <p:cNvSpPr/>
          <p:nvPr/>
        </p:nvSpPr>
        <p:spPr>
          <a:xfrm>
            <a:off x="428278" y="2708920"/>
            <a:ext cx="4359746" cy="398570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100" dirty="0"/>
              <a:t>&lt;</a:t>
            </a:r>
            <a:r>
              <a:rPr lang="pt-BR" sz="1100" dirty="0" err="1"/>
              <a:t>style</a:t>
            </a:r>
            <a:r>
              <a:rPr lang="pt-BR" sz="1100" dirty="0"/>
              <a:t>&gt; </a:t>
            </a:r>
          </a:p>
          <a:p>
            <a:r>
              <a:rPr lang="pt-BR" sz="1100" dirty="0"/>
              <a:t>input[</a:t>
            </a:r>
            <a:r>
              <a:rPr lang="pt-BR" sz="1100" dirty="0" err="1"/>
              <a:t>type</a:t>
            </a:r>
            <a:r>
              <a:rPr lang="pt-BR" sz="1100" dirty="0"/>
              <a:t>=</a:t>
            </a:r>
            <a:r>
              <a:rPr lang="pt-BR" sz="1100" dirty="0" err="1"/>
              <a:t>text</a:t>
            </a:r>
            <a:r>
              <a:rPr lang="pt-BR" sz="1100" dirty="0"/>
              <a:t>] {</a:t>
            </a:r>
          </a:p>
          <a:p>
            <a:r>
              <a:rPr lang="pt-BR" sz="1100" dirty="0"/>
              <a:t>  </a:t>
            </a:r>
            <a:r>
              <a:rPr lang="pt-BR" sz="1100" dirty="0" err="1"/>
              <a:t>width</a:t>
            </a:r>
            <a:r>
              <a:rPr lang="pt-BR" sz="1100" dirty="0"/>
              <a:t>: 100%;</a:t>
            </a:r>
          </a:p>
          <a:p>
            <a:r>
              <a:rPr lang="pt-BR" sz="1100" dirty="0"/>
              <a:t>  </a:t>
            </a:r>
            <a:r>
              <a:rPr lang="pt-BR" sz="1100" dirty="0" err="1"/>
              <a:t>padding</a:t>
            </a:r>
            <a:r>
              <a:rPr lang="pt-BR" sz="1100" dirty="0"/>
              <a:t>: 12px 20px;</a:t>
            </a:r>
          </a:p>
          <a:p>
            <a:r>
              <a:rPr lang="pt-BR" sz="1100" dirty="0"/>
              <a:t>  </a:t>
            </a:r>
            <a:r>
              <a:rPr lang="pt-BR" sz="1100" dirty="0" err="1"/>
              <a:t>margin</a:t>
            </a:r>
            <a:r>
              <a:rPr lang="pt-BR" sz="1100" dirty="0"/>
              <a:t>: 8px 0;</a:t>
            </a:r>
          </a:p>
          <a:p>
            <a:r>
              <a:rPr lang="pt-BR" sz="1100" dirty="0"/>
              <a:t>  box-</a:t>
            </a:r>
            <a:r>
              <a:rPr lang="pt-BR" sz="1100" dirty="0" err="1"/>
              <a:t>sizing</a:t>
            </a:r>
            <a:r>
              <a:rPr lang="pt-BR" sz="1100" dirty="0"/>
              <a:t>: </a:t>
            </a:r>
            <a:r>
              <a:rPr lang="pt-BR" sz="1100" dirty="0" err="1"/>
              <a:t>border</a:t>
            </a:r>
            <a:r>
              <a:rPr lang="pt-BR" sz="1100" dirty="0"/>
              <a:t>-box;</a:t>
            </a:r>
          </a:p>
          <a:p>
            <a:r>
              <a:rPr lang="pt-BR" sz="1100" dirty="0"/>
              <a:t>  </a:t>
            </a:r>
            <a:r>
              <a:rPr lang="pt-BR" sz="1100" dirty="0" err="1"/>
              <a:t>border</a:t>
            </a:r>
            <a:r>
              <a:rPr lang="pt-BR" sz="1100" dirty="0"/>
              <a:t>: </a:t>
            </a:r>
            <a:r>
              <a:rPr lang="pt-BR" sz="1100" dirty="0" err="1"/>
              <a:t>none</a:t>
            </a:r>
            <a:r>
              <a:rPr lang="pt-BR" sz="1100" dirty="0"/>
              <a:t>;</a:t>
            </a:r>
          </a:p>
          <a:p>
            <a:r>
              <a:rPr lang="pt-BR" sz="1100" dirty="0"/>
              <a:t>  background-color: #3CBC8D;</a:t>
            </a:r>
          </a:p>
          <a:p>
            <a:r>
              <a:rPr lang="pt-BR" sz="1100" dirty="0"/>
              <a:t>  color: </a:t>
            </a:r>
            <a:r>
              <a:rPr lang="pt-BR" sz="1100" dirty="0" err="1"/>
              <a:t>white</a:t>
            </a:r>
            <a:r>
              <a:rPr lang="pt-BR" sz="1100" dirty="0"/>
              <a:t>;</a:t>
            </a:r>
          </a:p>
          <a:p>
            <a:r>
              <a:rPr lang="pt-BR" sz="1100" dirty="0" smtClean="0"/>
              <a:t>}</a:t>
            </a:r>
          </a:p>
          <a:p>
            <a:endParaRPr lang="pt-BR" sz="1100" dirty="0"/>
          </a:p>
          <a:p>
            <a:r>
              <a:rPr lang="pt-BR" sz="1100" dirty="0"/>
              <a:t>input[</a:t>
            </a:r>
            <a:r>
              <a:rPr lang="pt-BR" sz="1100" dirty="0" err="1"/>
              <a:t>type</a:t>
            </a:r>
            <a:r>
              <a:rPr lang="pt-BR" sz="1100" dirty="0"/>
              <a:t>=</a:t>
            </a:r>
            <a:r>
              <a:rPr lang="pt-BR" sz="1100" dirty="0" err="1"/>
              <a:t>text</a:t>
            </a:r>
            <a:r>
              <a:rPr lang="pt-BR" sz="1100" dirty="0"/>
              <a:t>]:</a:t>
            </a:r>
            <a:r>
              <a:rPr lang="pt-BR" sz="1100" dirty="0" err="1"/>
              <a:t>focus</a:t>
            </a:r>
            <a:r>
              <a:rPr lang="pt-BR" sz="1100" dirty="0"/>
              <a:t> {</a:t>
            </a:r>
          </a:p>
          <a:p>
            <a:r>
              <a:rPr lang="pt-BR" sz="1100" dirty="0"/>
              <a:t>  background-color: </a:t>
            </a:r>
            <a:r>
              <a:rPr lang="pt-BR" sz="1100" dirty="0" err="1"/>
              <a:t>lightblue</a:t>
            </a:r>
            <a:r>
              <a:rPr lang="pt-BR" sz="1100" dirty="0"/>
              <a:t>;</a:t>
            </a:r>
          </a:p>
          <a:p>
            <a:r>
              <a:rPr lang="pt-BR" sz="1100" dirty="0"/>
              <a:t>}</a:t>
            </a:r>
          </a:p>
          <a:p>
            <a:r>
              <a:rPr lang="pt-BR" sz="1100" dirty="0"/>
              <a:t>&lt;/</a:t>
            </a:r>
            <a:r>
              <a:rPr lang="pt-BR" sz="1100" dirty="0" err="1"/>
              <a:t>style</a:t>
            </a:r>
            <a:r>
              <a:rPr lang="pt-BR" sz="1100" dirty="0" smtClean="0"/>
              <a:t>&gt;</a:t>
            </a:r>
          </a:p>
          <a:p>
            <a:r>
              <a:rPr lang="pt-BR" sz="1100" dirty="0" smtClean="0"/>
              <a:t>...</a:t>
            </a:r>
          </a:p>
          <a:p>
            <a:r>
              <a:rPr lang="pt-BR" sz="1100" dirty="0" smtClean="0"/>
              <a:t>&lt;</a:t>
            </a:r>
            <a:r>
              <a:rPr lang="pt-BR" sz="1100" dirty="0" err="1"/>
              <a:t>form</a:t>
            </a:r>
            <a:r>
              <a:rPr lang="pt-BR" sz="1100" dirty="0"/>
              <a:t>&gt;</a:t>
            </a:r>
          </a:p>
          <a:p>
            <a:r>
              <a:rPr lang="pt-BR" sz="1100" dirty="0"/>
              <a:t>  &lt;p&gt;Primeiro Nome&lt;/p&gt;</a:t>
            </a:r>
          </a:p>
          <a:p>
            <a:r>
              <a:rPr lang="pt-BR" sz="1100" dirty="0"/>
              <a:t>  &lt;input </a:t>
            </a:r>
            <a:r>
              <a:rPr lang="pt-BR" sz="1100" dirty="0" err="1"/>
              <a:t>type</a:t>
            </a:r>
            <a:r>
              <a:rPr lang="pt-BR" sz="1100" dirty="0"/>
              <a:t>="</a:t>
            </a:r>
            <a:r>
              <a:rPr lang="pt-BR" sz="1100" dirty="0" err="1"/>
              <a:t>text</a:t>
            </a:r>
            <a:r>
              <a:rPr lang="pt-BR" sz="1100" dirty="0"/>
              <a:t>" id="</a:t>
            </a:r>
            <a:r>
              <a:rPr lang="pt-BR" sz="1100" dirty="0" err="1"/>
              <a:t>fname</a:t>
            </a:r>
            <a:r>
              <a:rPr lang="pt-BR" sz="1100" dirty="0"/>
              <a:t>" </a:t>
            </a:r>
            <a:r>
              <a:rPr lang="pt-BR" sz="1100" dirty="0" err="1"/>
              <a:t>name</a:t>
            </a:r>
            <a:r>
              <a:rPr lang="pt-BR" sz="1100" dirty="0"/>
              <a:t>="</a:t>
            </a:r>
            <a:r>
              <a:rPr lang="pt-BR" sz="1100" dirty="0" err="1"/>
              <a:t>fname</a:t>
            </a:r>
            <a:r>
              <a:rPr lang="pt-BR" sz="1100" dirty="0"/>
              <a:t>" </a:t>
            </a:r>
            <a:r>
              <a:rPr lang="pt-BR" sz="1100" dirty="0" err="1"/>
              <a:t>value</a:t>
            </a:r>
            <a:r>
              <a:rPr lang="pt-BR" sz="1100" dirty="0"/>
              <a:t>="João"&gt;</a:t>
            </a:r>
          </a:p>
          <a:p>
            <a:r>
              <a:rPr lang="pt-BR" sz="1100" dirty="0"/>
              <a:t>  &lt;p&gt;Ultimo Nome&lt;/p&gt;</a:t>
            </a:r>
          </a:p>
          <a:p>
            <a:r>
              <a:rPr lang="pt-BR" sz="1100" dirty="0"/>
              <a:t>  &lt;input </a:t>
            </a:r>
            <a:r>
              <a:rPr lang="pt-BR" sz="1100" dirty="0" err="1"/>
              <a:t>type</a:t>
            </a:r>
            <a:r>
              <a:rPr lang="pt-BR" sz="1100" dirty="0"/>
              <a:t>="</a:t>
            </a:r>
            <a:r>
              <a:rPr lang="pt-BR" sz="1100" dirty="0" err="1"/>
              <a:t>text</a:t>
            </a:r>
            <a:r>
              <a:rPr lang="pt-BR" sz="1100" dirty="0"/>
              <a:t>" id="</a:t>
            </a:r>
            <a:r>
              <a:rPr lang="pt-BR" sz="1100" dirty="0" err="1"/>
              <a:t>lname</a:t>
            </a:r>
            <a:r>
              <a:rPr lang="pt-BR" sz="1100" dirty="0"/>
              <a:t>" </a:t>
            </a:r>
            <a:r>
              <a:rPr lang="pt-BR" sz="1100" dirty="0" err="1"/>
              <a:t>name</a:t>
            </a:r>
            <a:r>
              <a:rPr lang="pt-BR" sz="1100" dirty="0"/>
              <a:t>="</a:t>
            </a:r>
            <a:r>
              <a:rPr lang="pt-BR" sz="1100" dirty="0" err="1"/>
              <a:t>lname</a:t>
            </a:r>
            <a:r>
              <a:rPr lang="pt-BR" sz="1100" dirty="0"/>
              <a:t>" </a:t>
            </a:r>
            <a:r>
              <a:rPr lang="pt-BR" sz="1100" dirty="0" err="1"/>
              <a:t>value</a:t>
            </a:r>
            <a:r>
              <a:rPr lang="pt-BR" sz="1100" dirty="0"/>
              <a:t>="Santos"&gt;</a:t>
            </a:r>
          </a:p>
          <a:p>
            <a:r>
              <a:rPr lang="pt-BR" sz="1100" dirty="0"/>
              <a:t>&lt;/</a:t>
            </a:r>
            <a:r>
              <a:rPr lang="pt-BR" sz="1100" dirty="0" err="1"/>
              <a:t>form</a:t>
            </a:r>
            <a:r>
              <a:rPr lang="pt-BR" sz="1100" dirty="0"/>
              <a:t>&gt;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3406564"/>
            <a:ext cx="4873327" cy="146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8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Formulários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28278" y="2125385"/>
            <a:ext cx="8229600" cy="727551"/>
          </a:xfrm>
        </p:spPr>
        <p:txBody>
          <a:bodyPr>
            <a:noAutofit/>
          </a:bodyPr>
          <a:lstStyle/>
          <a:p>
            <a:r>
              <a:rPr lang="pt-BR" sz="1600" dirty="0" smtClean="0"/>
              <a:t>Input com </a:t>
            </a:r>
            <a:r>
              <a:rPr lang="pt-BR" sz="1600" dirty="0" err="1" smtClean="0"/>
              <a:t>Icones</a:t>
            </a:r>
            <a:endParaRPr lang="pt-BR" sz="1600" dirty="0" smtClean="0"/>
          </a:p>
        </p:txBody>
      </p:sp>
      <p:sp>
        <p:nvSpPr>
          <p:cNvPr id="5" name="Retângulo 4"/>
          <p:cNvSpPr/>
          <p:nvPr/>
        </p:nvSpPr>
        <p:spPr>
          <a:xfrm>
            <a:off x="840647" y="6591191"/>
            <a:ext cx="74013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Mais detalhes sobre formato de </a:t>
            </a:r>
            <a:r>
              <a:rPr lang="pt-BR" sz="1400" dirty="0" err="1" smtClean="0"/>
              <a:t>textos:</a:t>
            </a:r>
            <a:r>
              <a:rPr lang="pt-BR" sz="1400" dirty="0" err="1">
                <a:hlinkClick r:id="rId3"/>
              </a:rPr>
              <a:t>https</a:t>
            </a:r>
            <a:r>
              <a:rPr lang="pt-BR" sz="1400" dirty="0">
                <a:hlinkClick r:id="rId3"/>
              </a:rPr>
              <a:t>://www.w3schools.com/css/css_link.asp</a:t>
            </a:r>
            <a:endParaRPr lang="pt-BR" sz="1400" dirty="0"/>
          </a:p>
        </p:txBody>
      </p:sp>
      <p:sp>
        <p:nvSpPr>
          <p:cNvPr id="4" name="Retângulo 3"/>
          <p:cNvSpPr/>
          <p:nvPr/>
        </p:nvSpPr>
        <p:spPr>
          <a:xfrm>
            <a:off x="428278" y="2708920"/>
            <a:ext cx="4359746" cy="398570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100" dirty="0"/>
              <a:t>&lt;</a:t>
            </a:r>
            <a:r>
              <a:rPr lang="pt-BR" sz="1100" dirty="0" err="1"/>
              <a:t>style</a:t>
            </a:r>
            <a:r>
              <a:rPr lang="pt-BR" sz="1100" dirty="0"/>
              <a:t>&gt; </a:t>
            </a:r>
          </a:p>
          <a:p>
            <a:r>
              <a:rPr lang="pt-BR" sz="1100" dirty="0"/>
              <a:t>input[</a:t>
            </a:r>
            <a:r>
              <a:rPr lang="pt-BR" sz="1100" dirty="0" err="1"/>
              <a:t>type</a:t>
            </a:r>
            <a:r>
              <a:rPr lang="pt-BR" sz="1100" dirty="0"/>
              <a:t>=</a:t>
            </a:r>
            <a:r>
              <a:rPr lang="pt-BR" sz="1100" dirty="0" err="1"/>
              <a:t>text</a:t>
            </a:r>
            <a:r>
              <a:rPr lang="pt-BR" sz="1100" dirty="0"/>
              <a:t>] {</a:t>
            </a:r>
          </a:p>
          <a:p>
            <a:r>
              <a:rPr lang="pt-BR" sz="1100" dirty="0"/>
              <a:t>  </a:t>
            </a:r>
            <a:r>
              <a:rPr lang="pt-BR" sz="1100" dirty="0" err="1"/>
              <a:t>width</a:t>
            </a:r>
            <a:r>
              <a:rPr lang="pt-BR" sz="1100" dirty="0"/>
              <a:t>: 100%;</a:t>
            </a:r>
          </a:p>
          <a:p>
            <a:r>
              <a:rPr lang="pt-BR" sz="1100" dirty="0"/>
              <a:t>  box-</a:t>
            </a:r>
            <a:r>
              <a:rPr lang="pt-BR" sz="1100" dirty="0" err="1"/>
              <a:t>sizing</a:t>
            </a:r>
            <a:r>
              <a:rPr lang="pt-BR" sz="1100" dirty="0"/>
              <a:t>: </a:t>
            </a:r>
            <a:r>
              <a:rPr lang="pt-BR" sz="1100" dirty="0" err="1"/>
              <a:t>border</a:t>
            </a:r>
            <a:r>
              <a:rPr lang="pt-BR" sz="1100" dirty="0"/>
              <a:t>-box;</a:t>
            </a:r>
          </a:p>
          <a:p>
            <a:r>
              <a:rPr lang="pt-BR" sz="1100" dirty="0"/>
              <a:t>  </a:t>
            </a:r>
            <a:r>
              <a:rPr lang="pt-BR" sz="1100" dirty="0" err="1"/>
              <a:t>border</a:t>
            </a:r>
            <a:r>
              <a:rPr lang="pt-BR" sz="1100" dirty="0"/>
              <a:t>: 2px </a:t>
            </a:r>
            <a:r>
              <a:rPr lang="pt-BR" sz="1100" dirty="0" err="1"/>
              <a:t>solid</a:t>
            </a:r>
            <a:r>
              <a:rPr lang="pt-BR" sz="1100" dirty="0"/>
              <a:t> #</a:t>
            </a:r>
            <a:r>
              <a:rPr lang="pt-BR" sz="1100" dirty="0" err="1"/>
              <a:t>ccc</a:t>
            </a:r>
            <a:r>
              <a:rPr lang="pt-BR" sz="1100" dirty="0"/>
              <a:t>;</a:t>
            </a:r>
          </a:p>
          <a:p>
            <a:r>
              <a:rPr lang="pt-BR" sz="1100" dirty="0"/>
              <a:t>  </a:t>
            </a:r>
            <a:r>
              <a:rPr lang="pt-BR" sz="1100" dirty="0" err="1"/>
              <a:t>border-radius</a:t>
            </a:r>
            <a:r>
              <a:rPr lang="pt-BR" sz="1100" dirty="0"/>
              <a:t>: 4px;</a:t>
            </a:r>
          </a:p>
          <a:p>
            <a:r>
              <a:rPr lang="pt-BR" sz="1100" dirty="0"/>
              <a:t>  </a:t>
            </a:r>
            <a:r>
              <a:rPr lang="pt-BR" sz="1100" dirty="0" err="1"/>
              <a:t>font-size</a:t>
            </a:r>
            <a:r>
              <a:rPr lang="pt-BR" sz="1100" dirty="0"/>
              <a:t>: 16px;</a:t>
            </a:r>
          </a:p>
          <a:p>
            <a:r>
              <a:rPr lang="pt-BR" sz="1100" dirty="0"/>
              <a:t>  background-color: </a:t>
            </a:r>
            <a:r>
              <a:rPr lang="pt-BR" sz="1100" dirty="0" err="1"/>
              <a:t>white</a:t>
            </a:r>
            <a:r>
              <a:rPr lang="pt-BR" sz="1100" dirty="0"/>
              <a:t>;</a:t>
            </a:r>
          </a:p>
          <a:p>
            <a:r>
              <a:rPr lang="pt-BR" sz="1100" dirty="0"/>
              <a:t>  background-</a:t>
            </a:r>
            <a:r>
              <a:rPr lang="pt-BR" sz="1100" dirty="0" err="1"/>
              <a:t>image</a:t>
            </a:r>
            <a:r>
              <a:rPr lang="pt-BR" sz="1100" dirty="0"/>
              <a:t>: </a:t>
            </a:r>
            <a:r>
              <a:rPr lang="pt-BR" sz="1100" dirty="0" err="1"/>
              <a:t>url</a:t>
            </a:r>
            <a:r>
              <a:rPr lang="pt-BR" sz="1100" dirty="0"/>
              <a:t>('searchicon.png');</a:t>
            </a:r>
          </a:p>
          <a:p>
            <a:r>
              <a:rPr lang="pt-BR" sz="1100" dirty="0"/>
              <a:t>  background-position: 10px </a:t>
            </a:r>
            <a:r>
              <a:rPr lang="pt-BR" sz="1100" dirty="0" err="1"/>
              <a:t>10px</a:t>
            </a:r>
            <a:r>
              <a:rPr lang="pt-BR" sz="1100" dirty="0"/>
              <a:t>; </a:t>
            </a:r>
          </a:p>
          <a:p>
            <a:r>
              <a:rPr lang="pt-BR" sz="1100" dirty="0"/>
              <a:t>  background-</a:t>
            </a:r>
            <a:r>
              <a:rPr lang="pt-BR" sz="1100" dirty="0" err="1"/>
              <a:t>repeat</a:t>
            </a:r>
            <a:r>
              <a:rPr lang="pt-BR" sz="1100" dirty="0"/>
              <a:t>: no-</a:t>
            </a:r>
            <a:r>
              <a:rPr lang="pt-BR" sz="1100" dirty="0" err="1"/>
              <a:t>repeat</a:t>
            </a:r>
            <a:r>
              <a:rPr lang="pt-BR" sz="1100" dirty="0"/>
              <a:t>;</a:t>
            </a:r>
          </a:p>
          <a:p>
            <a:r>
              <a:rPr lang="pt-BR" sz="1100" dirty="0"/>
              <a:t>  </a:t>
            </a:r>
            <a:r>
              <a:rPr lang="pt-BR" sz="1100" dirty="0" err="1"/>
              <a:t>padding</a:t>
            </a:r>
            <a:r>
              <a:rPr lang="pt-BR" sz="1100" dirty="0"/>
              <a:t>: 12px 20px 12px 40px;</a:t>
            </a:r>
          </a:p>
          <a:p>
            <a:r>
              <a:rPr lang="pt-BR" sz="1100" dirty="0"/>
              <a:t>}</a:t>
            </a:r>
          </a:p>
          <a:p>
            <a:r>
              <a:rPr lang="pt-BR" sz="1100" dirty="0"/>
              <a:t>&lt;/</a:t>
            </a:r>
            <a:r>
              <a:rPr lang="pt-BR" sz="1100" dirty="0" err="1"/>
              <a:t>style</a:t>
            </a:r>
            <a:r>
              <a:rPr lang="pt-BR" sz="1100" dirty="0"/>
              <a:t>&gt;</a:t>
            </a:r>
          </a:p>
          <a:p>
            <a:r>
              <a:rPr lang="pt-BR" sz="1100" dirty="0"/>
              <a:t>&lt;/</a:t>
            </a:r>
            <a:r>
              <a:rPr lang="pt-BR" sz="1100" dirty="0" err="1"/>
              <a:t>head</a:t>
            </a:r>
            <a:r>
              <a:rPr lang="pt-BR" sz="1100" dirty="0"/>
              <a:t>&gt;</a:t>
            </a:r>
          </a:p>
          <a:p>
            <a:r>
              <a:rPr lang="pt-BR" sz="1100" dirty="0"/>
              <a:t>&lt;</a:t>
            </a:r>
            <a:r>
              <a:rPr lang="pt-BR" sz="1100" dirty="0" err="1"/>
              <a:t>body</a:t>
            </a:r>
            <a:r>
              <a:rPr lang="pt-BR" sz="1100" dirty="0"/>
              <a:t>&gt;</a:t>
            </a:r>
          </a:p>
          <a:p>
            <a:endParaRPr lang="pt-BR" sz="1100" dirty="0"/>
          </a:p>
          <a:p>
            <a:r>
              <a:rPr lang="pt-BR" sz="1100" dirty="0"/>
              <a:t>&lt;p&gt;Input </a:t>
            </a:r>
            <a:r>
              <a:rPr lang="pt-BR" sz="1100" dirty="0" err="1"/>
              <a:t>with</a:t>
            </a:r>
            <a:r>
              <a:rPr lang="pt-BR" sz="1100" dirty="0"/>
              <a:t> </a:t>
            </a:r>
            <a:r>
              <a:rPr lang="pt-BR" sz="1100" dirty="0" err="1"/>
              <a:t>icon</a:t>
            </a:r>
            <a:r>
              <a:rPr lang="pt-BR" sz="1100" dirty="0"/>
              <a:t>:&lt;/p&gt;</a:t>
            </a:r>
          </a:p>
          <a:p>
            <a:endParaRPr lang="pt-BR" sz="1100" dirty="0"/>
          </a:p>
          <a:p>
            <a:r>
              <a:rPr lang="pt-BR" sz="1100" dirty="0"/>
              <a:t>&lt;</a:t>
            </a:r>
            <a:r>
              <a:rPr lang="pt-BR" sz="1100" dirty="0" err="1"/>
              <a:t>form</a:t>
            </a:r>
            <a:r>
              <a:rPr lang="pt-BR" sz="1100" dirty="0"/>
              <a:t>&gt;</a:t>
            </a:r>
          </a:p>
          <a:p>
            <a:r>
              <a:rPr lang="pt-BR" sz="1100" dirty="0"/>
              <a:t>  &lt;input </a:t>
            </a:r>
            <a:r>
              <a:rPr lang="pt-BR" sz="1100" dirty="0" err="1"/>
              <a:t>type</a:t>
            </a:r>
            <a:r>
              <a:rPr lang="pt-BR" sz="1100" dirty="0"/>
              <a:t>="</a:t>
            </a:r>
            <a:r>
              <a:rPr lang="pt-BR" sz="1100" dirty="0" err="1"/>
              <a:t>text</a:t>
            </a:r>
            <a:r>
              <a:rPr lang="pt-BR" sz="1100" dirty="0"/>
              <a:t>" </a:t>
            </a:r>
            <a:r>
              <a:rPr lang="pt-BR" sz="1100" dirty="0" err="1"/>
              <a:t>name</a:t>
            </a:r>
            <a:r>
              <a:rPr lang="pt-BR" sz="1100" dirty="0"/>
              <a:t>="</a:t>
            </a:r>
            <a:r>
              <a:rPr lang="pt-BR" sz="1100" dirty="0" err="1"/>
              <a:t>search</a:t>
            </a:r>
            <a:r>
              <a:rPr lang="pt-BR" sz="1100" dirty="0"/>
              <a:t>" </a:t>
            </a:r>
            <a:r>
              <a:rPr lang="pt-BR" sz="1100" dirty="0" err="1"/>
              <a:t>placeholder</a:t>
            </a:r>
            <a:r>
              <a:rPr lang="pt-BR" sz="1100" dirty="0"/>
              <a:t>="</a:t>
            </a:r>
            <a:r>
              <a:rPr lang="pt-BR" sz="1100" dirty="0" err="1"/>
              <a:t>Search</a:t>
            </a:r>
            <a:r>
              <a:rPr lang="pt-BR" sz="1100" dirty="0"/>
              <a:t>.."&gt;</a:t>
            </a:r>
          </a:p>
          <a:p>
            <a:r>
              <a:rPr lang="pt-BR" sz="1100" dirty="0"/>
              <a:t>&lt;/</a:t>
            </a:r>
            <a:r>
              <a:rPr lang="pt-BR" sz="1100" dirty="0" err="1"/>
              <a:t>form</a:t>
            </a:r>
            <a:r>
              <a:rPr lang="pt-BR" sz="1100" dirty="0"/>
              <a:t>&gt;</a:t>
            </a:r>
          </a:p>
          <a:p>
            <a:endParaRPr lang="pt-BR" sz="11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190" y="3073001"/>
            <a:ext cx="4938688" cy="72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2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Layout do site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31868" y="6401690"/>
            <a:ext cx="84834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Mais detalhes sobre formato de textos  </a:t>
            </a:r>
            <a:r>
              <a:rPr lang="pt-BR" sz="1400" dirty="0">
                <a:hlinkClick r:id="rId3"/>
              </a:rPr>
              <a:t>https://www.w3schools.com/css/css_website_layout.asp</a:t>
            </a:r>
            <a:endParaRPr lang="pt-BR" sz="1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132856"/>
            <a:ext cx="7459935" cy="426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0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Layout do site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31868" y="6401690"/>
            <a:ext cx="84834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Mais detalhes sobre formato de textos  </a:t>
            </a:r>
            <a:r>
              <a:rPr lang="pt-BR" sz="1400" dirty="0">
                <a:hlinkClick r:id="rId3"/>
              </a:rPr>
              <a:t>https://www.w3schools.com/css/css_website_layout.asp</a:t>
            </a:r>
            <a:endParaRPr lang="pt-BR" sz="1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474" y="1412776"/>
            <a:ext cx="61722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0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 Avançado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539552" y="2256403"/>
            <a:ext cx="8229600" cy="1172597"/>
          </a:xfrm>
        </p:spPr>
        <p:txBody>
          <a:bodyPr>
            <a:noAutofit/>
          </a:bodyPr>
          <a:lstStyle/>
          <a:p>
            <a:r>
              <a:rPr lang="pt-BR" dirty="0" smtClean="0"/>
              <a:t>Possibilita colocar recursos especiais como </a:t>
            </a:r>
          </a:p>
          <a:p>
            <a:pPr lvl="1"/>
            <a:r>
              <a:rPr lang="pt-BR" dirty="0" smtClean="0"/>
              <a:t>cantos arredondados </a:t>
            </a:r>
            <a:r>
              <a:rPr lang="pt-BR" dirty="0" err="1">
                <a:solidFill>
                  <a:schemeClr val="accent1"/>
                </a:solidFill>
              </a:rPr>
              <a:t>border-radius</a:t>
            </a:r>
            <a:r>
              <a:rPr lang="pt-BR" dirty="0">
                <a:solidFill>
                  <a:schemeClr val="accent1"/>
                </a:solidFill>
              </a:rPr>
              <a:t>: 25px;</a:t>
            </a:r>
            <a:endParaRPr lang="pt-BR" dirty="0" smtClean="0">
              <a:solidFill>
                <a:schemeClr val="accent1"/>
              </a:solidFill>
            </a:endParaRPr>
          </a:p>
          <a:p>
            <a:pPr lvl="1"/>
            <a:r>
              <a:rPr lang="pt-BR" dirty="0" smtClean="0"/>
              <a:t>Imagens na borda </a:t>
            </a:r>
            <a:r>
              <a:rPr lang="pt-BR" dirty="0" err="1">
                <a:solidFill>
                  <a:schemeClr val="accent1"/>
                </a:solidFill>
              </a:rPr>
              <a:t>border-image</a:t>
            </a:r>
            <a:r>
              <a:rPr lang="pt-BR" dirty="0">
                <a:solidFill>
                  <a:schemeClr val="accent1"/>
                </a:solidFill>
              </a:rPr>
              <a:t>: </a:t>
            </a:r>
            <a:r>
              <a:rPr lang="pt-BR" dirty="0" err="1">
                <a:solidFill>
                  <a:schemeClr val="accent1"/>
                </a:solidFill>
              </a:rPr>
              <a:t>url</a:t>
            </a:r>
            <a:r>
              <a:rPr lang="pt-BR" dirty="0">
                <a:solidFill>
                  <a:schemeClr val="accent1"/>
                </a:solidFill>
              </a:rPr>
              <a:t>(border.png) 30 round</a:t>
            </a:r>
            <a:r>
              <a:rPr lang="pt-BR" dirty="0" smtClean="0">
                <a:solidFill>
                  <a:schemeClr val="accent1"/>
                </a:solidFill>
              </a:rPr>
              <a:t>;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Efeitos no texto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Animações  </a:t>
            </a:r>
            <a:r>
              <a:rPr lang="pt-BR" dirty="0" err="1">
                <a:solidFill>
                  <a:schemeClr val="accent1"/>
                </a:solidFill>
              </a:rPr>
              <a:t>animation-name</a:t>
            </a:r>
            <a:r>
              <a:rPr lang="pt-BR" dirty="0">
                <a:solidFill>
                  <a:schemeClr val="accent1"/>
                </a:solidFill>
              </a:rPr>
              <a:t>: </a:t>
            </a:r>
            <a:r>
              <a:rPr lang="pt-BR" dirty="0" err="1">
                <a:solidFill>
                  <a:schemeClr val="accent1"/>
                </a:solidFill>
              </a:rPr>
              <a:t>example</a:t>
            </a:r>
            <a:r>
              <a:rPr lang="pt-BR" dirty="0" smtClean="0">
                <a:solidFill>
                  <a:schemeClr val="accent1"/>
                </a:solidFill>
              </a:rPr>
              <a:t>;  </a:t>
            </a:r>
            <a:r>
              <a:rPr lang="pt-BR" dirty="0" err="1">
                <a:solidFill>
                  <a:schemeClr val="accent1"/>
                </a:solidFill>
              </a:rPr>
              <a:t>animation-duration</a:t>
            </a:r>
            <a:r>
              <a:rPr lang="pt-BR" dirty="0">
                <a:solidFill>
                  <a:schemeClr val="accent1"/>
                </a:solidFill>
              </a:rPr>
              <a:t>: 4s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Tool </a:t>
            </a:r>
            <a:r>
              <a:rPr lang="pt-BR" dirty="0" err="1" smtClean="0">
                <a:solidFill>
                  <a:schemeClr val="tx1"/>
                </a:solidFill>
              </a:rPr>
              <a:t>Tip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Imagens estilizadas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Botões estilizados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Paginação</a:t>
            </a:r>
          </a:p>
          <a:p>
            <a:pPr lvl="1"/>
            <a:endParaRPr lang="pt-BR" dirty="0" smtClean="0">
              <a:solidFill>
                <a:schemeClr val="tx1"/>
              </a:solidFill>
            </a:endParaRPr>
          </a:p>
          <a:p>
            <a:pPr lvl="1"/>
            <a:endParaRPr lang="pt-BR" dirty="0" smtClean="0">
              <a:solidFill>
                <a:schemeClr val="tx1"/>
              </a:solidFill>
            </a:endParaRPr>
          </a:p>
          <a:p>
            <a:pPr lvl="1"/>
            <a:endParaRPr lang="pt-BR" dirty="0" smtClean="0"/>
          </a:p>
        </p:txBody>
      </p:sp>
      <p:sp>
        <p:nvSpPr>
          <p:cNvPr id="5" name="Retângulo 4"/>
          <p:cNvSpPr/>
          <p:nvPr/>
        </p:nvSpPr>
        <p:spPr>
          <a:xfrm>
            <a:off x="531868" y="6401690"/>
            <a:ext cx="82317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Mais detalhes sobre formato de textos  </a:t>
            </a:r>
            <a:r>
              <a:rPr lang="pt-BR" sz="1400" dirty="0">
                <a:hlinkClick r:id="rId3"/>
              </a:rPr>
              <a:t>https://www.w3schools.com/css/css3_animations.asp</a:t>
            </a:r>
            <a:endParaRPr lang="pt-B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642" y="1895377"/>
            <a:ext cx="1321495" cy="96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7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Web Responsiva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864382" y="2489200"/>
            <a:ext cx="7740066" cy="1155824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Possibilita que o site seja ajustado de acordo com o dispositivo utilizado.</a:t>
            </a:r>
          </a:p>
          <a:p>
            <a:endParaRPr lang="pt-BR" dirty="0"/>
          </a:p>
          <a:p>
            <a:r>
              <a:rPr lang="pt-BR" dirty="0" smtClean="0"/>
              <a:t>Criado apenas com HTML e CSS, não é necessário programação.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77" y="3861048"/>
            <a:ext cx="3057525" cy="22002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3861048"/>
            <a:ext cx="1276350" cy="19716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642" y="4055536"/>
            <a:ext cx="781050" cy="141922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564382" y="6277347"/>
            <a:ext cx="6426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5"/>
              </a:rPr>
              <a:t>https://www.w3schools.com/css/css_rwd_intro.asp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563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Viewport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395536" y="2489200"/>
            <a:ext cx="8208912" cy="2019920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Área da página que é visível ao usuário</a:t>
            </a:r>
          </a:p>
          <a:p>
            <a:r>
              <a:rPr lang="pt-BR" dirty="0" smtClean="0"/>
              <a:t>A HTML5 incluiu uma forma do desenvolvedor ter controle sobre o </a:t>
            </a:r>
            <a:r>
              <a:rPr lang="pt-BR" dirty="0" err="1" smtClean="0"/>
              <a:t>viewport</a:t>
            </a:r>
            <a:r>
              <a:rPr lang="pt-BR" dirty="0" smtClean="0"/>
              <a:t> usando a </a:t>
            </a:r>
            <a:r>
              <a:rPr lang="pt-BR" dirty="0" err="1" smtClean="0"/>
              <a:t>tag</a:t>
            </a:r>
            <a:r>
              <a:rPr lang="pt-BR" dirty="0" smtClean="0"/>
              <a:t> &lt;meta&gt;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&lt;meta name="viewport" content="width=device-width, initial-scale=1.0</a:t>
            </a:r>
            <a:r>
              <a:rPr lang="en-US" dirty="0" smtClean="0">
                <a:solidFill>
                  <a:schemeClr val="accent1"/>
                </a:solidFill>
              </a:rPr>
              <a:t>"&gt;</a:t>
            </a:r>
            <a:endParaRPr lang="pt-BR" dirty="0">
              <a:solidFill>
                <a:schemeClr val="accent1"/>
              </a:solidFill>
            </a:endParaRPr>
          </a:p>
          <a:p>
            <a:pPr lvl="1"/>
            <a:r>
              <a:rPr lang="pt-BR" dirty="0" err="1" smtClean="0"/>
              <a:t>width</a:t>
            </a:r>
            <a:r>
              <a:rPr lang="pt-BR" dirty="0" smtClean="0"/>
              <a:t>=</a:t>
            </a:r>
            <a:r>
              <a:rPr lang="pt-BR" dirty="0" err="1" smtClean="0"/>
              <a:t>device-width</a:t>
            </a:r>
            <a:r>
              <a:rPr lang="pt-BR" dirty="0" smtClean="0"/>
              <a:t>  : ajusta a página de acordo com o dispositivo</a:t>
            </a:r>
          </a:p>
          <a:p>
            <a:pPr lvl="1"/>
            <a:r>
              <a:rPr lang="pt-BR" dirty="0" err="1" smtClean="0"/>
              <a:t>initial-scale</a:t>
            </a:r>
            <a:r>
              <a:rPr lang="pt-BR" dirty="0" smtClean="0"/>
              <a:t>=1.0 : ajusta a página inicial de acordo com o browser aberto</a:t>
            </a:r>
            <a:endParaRPr lang="pt-BR" dirty="0"/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4509120"/>
            <a:ext cx="1224136" cy="204909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4509120"/>
            <a:ext cx="1227324" cy="2049097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531360" y="6529040"/>
            <a:ext cx="1973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Página SEM a </a:t>
            </a:r>
            <a:r>
              <a:rPr lang="pt-BR" sz="1100" dirty="0" err="1" smtClean="0"/>
              <a:t>tag</a:t>
            </a:r>
            <a:r>
              <a:rPr lang="pt-BR" sz="1100" dirty="0" smtClean="0"/>
              <a:t> &lt;meta&gt;</a:t>
            </a:r>
            <a:endParaRPr lang="pt-BR" sz="11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838813" y="6529040"/>
            <a:ext cx="20649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Página COM a </a:t>
            </a:r>
            <a:r>
              <a:rPr lang="pt-BR" sz="1100" dirty="0" err="1" smtClean="0"/>
              <a:t>tag</a:t>
            </a:r>
            <a:r>
              <a:rPr lang="pt-BR" sz="1100" dirty="0" smtClean="0"/>
              <a:t> &lt;meta&gt;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61646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864382" y="2489200"/>
            <a:ext cx="7668058" cy="353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 smtClean="0"/>
              <a:t>1) Executar os exercícios 1 a 4 da página</a:t>
            </a:r>
          </a:p>
          <a:p>
            <a:endParaRPr lang="pt-BR" sz="2400" dirty="0"/>
          </a:p>
          <a:p>
            <a:r>
              <a:rPr lang="pt-BR" sz="2400" dirty="0">
                <a:hlinkClick r:id="rId2"/>
              </a:rPr>
              <a:t>https://</a:t>
            </a:r>
            <a:r>
              <a:rPr lang="pt-BR" sz="2400" dirty="0" smtClean="0">
                <a:hlinkClick r:id="rId2"/>
              </a:rPr>
              <a:t>www.w3schools.com/css/css_howto.asp</a:t>
            </a: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 smtClean="0"/>
              <a:t> 2) Vamos criar o site da livraria usando CSS em um arquivo externo.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246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864382" y="2489200"/>
            <a:ext cx="7956090" cy="3530600"/>
          </a:xfrm>
        </p:spPr>
        <p:txBody>
          <a:bodyPr>
            <a:normAutofit/>
          </a:bodyPr>
          <a:lstStyle/>
          <a:p>
            <a:r>
              <a:rPr lang="pt-BR" dirty="0" smtClean="0"/>
              <a:t>Escrever estilos junto com o HTML pode ser muito improdutivo</a:t>
            </a:r>
          </a:p>
          <a:p>
            <a:pPr lvl="1"/>
            <a:r>
              <a:rPr lang="pt-BR" dirty="0" smtClean="0"/>
              <a:t>Código misturado e difícil de ler</a:t>
            </a:r>
          </a:p>
          <a:p>
            <a:pPr lvl="1"/>
            <a:r>
              <a:rPr lang="pt-BR" dirty="0" smtClean="0"/>
              <a:t>Se você precisar mudar a formatação</a:t>
            </a:r>
          </a:p>
          <a:p>
            <a:pPr lvl="2"/>
            <a:r>
              <a:rPr lang="pt-BR" dirty="0" smtClean="0"/>
              <a:t>Se tiver muitas páginas no seu site?</a:t>
            </a:r>
            <a:r>
              <a:rPr lang="pt-BR" dirty="0"/>
              <a:t> </a:t>
            </a:r>
            <a:r>
              <a:rPr lang="pt-BR" dirty="0" smtClean="0"/>
              <a:t>Vai mudar uma por uma?</a:t>
            </a:r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11560" y="4974311"/>
            <a:ext cx="8208912" cy="1609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CSS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Linguagem com o objetivo de cuidar da estilização de páginas</a:t>
            </a:r>
          </a:p>
          <a:p>
            <a:pPr algn="ctr"/>
            <a:endParaRPr lang="pt-BR" dirty="0"/>
          </a:p>
        </p:txBody>
      </p:sp>
      <p:sp>
        <p:nvSpPr>
          <p:cNvPr id="5" name="Seta para baixo 4"/>
          <p:cNvSpPr/>
          <p:nvPr/>
        </p:nvSpPr>
        <p:spPr>
          <a:xfrm>
            <a:off x="4357686" y="4357694"/>
            <a:ext cx="571504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 do 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864382" y="2489200"/>
            <a:ext cx="7740066" cy="3530600"/>
          </a:xfrm>
        </p:spPr>
        <p:txBody>
          <a:bodyPr/>
          <a:lstStyle/>
          <a:p>
            <a:r>
              <a:rPr lang="pt-BR" dirty="0" smtClean="0"/>
              <a:t>A linguagem CSS trabalha com propriedades de formatação dos estilos para HTML.</a:t>
            </a:r>
          </a:p>
          <a:p>
            <a:r>
              <a:rPr lang="pt-BR" dirty="0" smtClean="0"/>
              <a:t>A sintaxe básica da CSS considera que Propriedade e valor são separados por “:” e cada propriedade separada por “;”</a:t>
            </a:r>
          </a:p>
          <a:p>
            <a:r>
              <a:rPr lang="pt-BR" dirty="0" smtClean="0"/>
              <a:t>Ex.:</a:t>
            </a:r>
          </a:p>
          <a:p>
            <a:pPr lvl="2">
              <a:buNone/>
            </a:pPr>
            <a:r>
              <a:rPr lang="pt-BR" sz="2000" dirty="0" err="1"/>
              <a:t>background-color</a:t>
            </a:r>
            <a:r>
              <a:rPr lang="pt-BR" sz="2000" dirty="0"/>
              <a:t>:</a:t>
            </a:r>
            <a:r>
              <a:rPr lang="pt-BR" sz="2000" dirty="0" smtClean="0"/>
              <a:t> </a:t>
            </a:r>
            <a:r>
              <a:rPr lang="pt-BR" sz="2000" dirty="0" err="1"/>
              <a:t>yellow</a:t>
            </a:r>
            <a:r>
              <a:rPr lang="pt-BR" sz="2000" dirty="0"/>
              <a:t>;</a:t>
            </a:r>
            <a:r>
              <a:rPr lang="pt-BR" sz="2000" dirty="0" smtClean="0"/>
              <a:t> </a:t>
            </a:r>
          </a:p>
          <a:p>
            <a:pPr lvl="2">
              <a:buNone/>
            </a:pPr>
            <a:r>
              <a:rPr lang="pt-BR" sz="2000" dirty="0" err="1" smtClean="0"/>
              <a:t>color</a:t>
            </a:r>
            <a:r>
              <a:rPr lang="pt-BR" sz="2000" dirty="0"/>
              <a:t>:</a:t>
            </a:r>
            <a:r>
              <a:rPr lang="pt-BR" sz="2000" dirty="0" smtClean="0"/>
              <a:t> </a:t>
            </a:r>
            <a:r>
              <a:rPr lang="pt-BR" sz="2000" dirty="0" err="1"/>
              <a:t>blue</a:t>
            </a:r>
            <a:r>
              <a:rPr lang="pt-BR" sz="2000" dirty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usar o 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67544" y="2636912"/>
            <a:ext cx="8229600" cy="3196951"/>
          </a:xfrm>
        </p:spPr>
        <p:txBody>
          <a:bodyPr>
            <a:normAutofit fontScale="92500" lnSpcReduction="20000"/>
          </a:bodyPr>
          <a:lstStyle/>
          <a:p>
            <a:r>
              <a:rPr lang="pt-BR" sz="2400" dirty="0" smtClean="0"/>
              <a:t>O estilo pode ser aplicado a um elemento do seu site de 3 formas diferentes:</a:t>
            </a:r>
          </a:p>
          <a:p>
            <a:endParaRPr lang="pt-BR" sz="24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pt-BR" sz="1800" dirty="0" smtClean="0"/>
              <a:t>Definindo o atributo </a:t>
            </a:r>
            <a:r>
              <a:rPr lang="pt-BR" sz="1800" b="1" dirty="0" err="1" smtClean="0"/>
              <a:t>Style</a:t>
            </a:r>
            <a:r>
              <a:rPr lang="pt-BR" sz="1800" dirty="0" smtClean="0"/>
              <a:t> diretamente no elemento da página HTML que será formatado</a:t>
            </a:r>
          </a:p>
          <a:p>
            <a:pPr marL="857250" lvl="1" indent="-457200">
              <a:buFont typeface="+mj-lt"/>
              <a:buAutoNum type="arabicPeriod"/>
            </a:pPr>
            <a:endParaRPr lang="pt-BR" sz="18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pt-BR" sz="1800" dirty="0" smtClean="0"/>
              <a:t>Usando a </a:t>
            </a:r>
            <a:r>
              <a:rPr lang="pt-BR" sz="1800" dirty="0" err="1" smtClean="0"/>
              <a:t>tag</a:t>
            </a:r>
            <a:r>
              <a:rPr lang="pt-BR" sz="1800" dirty="0" smtClean="0"/>
              <a:t> </a:t>
            </a:r>
            <a:r>
              <a:rPr lang="pt-BR" sz="1800" b="1" dirty="0" smtClean="0"/>
              <a:t>&lt;</a:t>
            </a:r>
            <a:r>
              <a:rPr lang="pt-BR" sz="1800" b="1" dirty="0" err="1" smtClean="0"/>
              <a:t>Style</a:t>
            </a:r>
            <a:r>
              <a:rPr lang="pt-BR" sz="1800" b="1" dirty="0" smtClean="0"/>
              <a:t>&gt;&lt;/</a:t>
            </a:r>
            <a:r>
              <a:rPr lang="pt-BR" sz="1800" b="1" dirty="0" err="1" smtClean="0"/>
              <a:t>Style</a:t>
            </a:r>
            <a:r>
              <a:rPr lang="pt-BR" sz="1800" b="1" dirty="0" smtClean="0"/>
              <a:t>&gt;</a:t>
            </a:r>
            <a:r>
              <a:rPr lang="pt-BR" sz="1800" dirty="0" smtClean="0"/>
              <a:t> na seção </a:t>
            </a:r>
            <a:r>
              <a:rPr lang="pt-BR" sz="1800" b="1" dirty="0" smtClean="0"/>
              <a:t>&lt;</a:t>
            </a:r>
            <a:r>
              <a:rPr lang="pt-BR" sz="1800" b="1" dirty="0" err="1" smtClean="0"/>
              <a:t>head</a:t>
            </a:r>
            <a:r>
              <a:rPr lang="pt-BR" sz="1800" b="1" dirty="0" smtClean="0"/>
              <a:t>&gt; </a:t>
            </a:r>
            <a:r>
              <a:rPr lang="pt-BR" sz="1800" dirty="0" smtClean="0"/>
              <a:t>da página HTML</a:t>
            </a:r>
          </a:p>
          <a:p>
            <a:pPr marL="857250" lvl="1" indent="-457200">
              <a:buFont typeface="+mj-lt"/>
              <a:buAutoNum type="arabicPeriod"/>
            </a:pPr>
            <a:endParaRPr lang="pt-BR" sz="18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pt-BR" sz="1800" dirty="0" smtClean="0"/>
              <a:t>Usando um </a:t>
            </a:r>
            <a:r>
              <a:rPr lang="pt-BR" sz="1800" b="1" dirty="0" smtClean="0"/>
              <a:t>arquivo</a:t>
            </a:r>
            <a:r>
              <a:rPr lang="pt-BR" sz="1800" dirty="0" smtClean="0"/>
              <a:t> CSS </a:t>
            </a:r>
            <a:r>
              <a:rPr lang="pt-BR" sz="1800" b="1" dirty="0" smtClean="0"/>
              <a:t>externo</a:t>
            </a:r>
          </a:p>
          <a:p>
            <a:endParaRPr lang="pt-BR" sz="2400" dirty="0"/>
          </a:p>
          <a:p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usar o CSS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57200" y="2400227"/>
            <a:ext cx="8229600" cy="900858"/>
          </a:xfrm>
        </p:spPr>
        <p:txBody>
          <a:bodyPr>
            <a:normAutofit/>
          </a:bodyPr>
          <a:lstStyle/>
          <a:p>
            <a:pPr marL="400050" lvl="1" indent="-342900">
              <a:buFont typeface="+mj-lt"/>
              <a:buAutoNum type="arabicPeriod"/>
            </a:pPr>
            <a:r>
              <a:rPr lang="pt-BR" sz="2000" dirty="0"/>
              <a:t>Definindo o atributo </a:t>
            </a:r>
            <a:r>
              <a:rPr lang="pt-BR" sz="2000" b="1" dirty="0" err="1"/>
              <a:t>Style</a:t>
            </a:r>
            <a:r>
              <a:rPr lang="pt-BR" sz="2000" dirty="0"/>
              <a:t> diretamente no elemento da página HTML que será </a:t>
            </a:r>
            <a:r>
              <a:rPr lang="pt-BR" sz="2000" dirty="0" smtClean="0"/>
              <a:t>formatado (não recomendado)</a:t>
            </a:r>
          </a:p>
        </p:txBody>
      </p:sp>
      <p:sp>
        <p:nvSpPr>
          <p:cNvPr id="4" name="Retângulo 3"/>
          <p:cNvSpPr/>
          <p:nvPr/>
        </p:nvSpPr>
        <p:spPr>
          <a:xfrm>
            <a:off x="457200" y="3714752"/>
            <a:ext cx="8115328" cy="115440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pt-BR" b="1" dirty="0" smtClean="0">
                <a:solidFill>
                  <a:schemeClr val="tx1"/>
                </a:solidFill>
              </a:rPr>
              <a:t>&lt;p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1" dirty="0" smtClean="0">
                <a:solidFill>
                  <a:schemeClr val="accent6">
                    <a:lumMod val="50000"/>
                  </a:schemeClr>
                </a:solidFill>
              </a:rPr>
              <a:t>style="</a:t>
            </a:r>
            <a:r>
              <a:rPr lang="pt-BR" b="1" dirty="0" err="1" smtClean="0">
                <a:solidFill>
                  <a:schemeClr val="accent6">
                    <a:lumMod val="50000"/>
                  </a:schemeClr>
                </a:solidFill>
              </a:rPr>
              <a:t>color</a:t>
            </a:r>
            <a:r>
              <a:rPr lang="pt-BR" b="1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pt-BR" b="1" dirty="0" err="1" smtClean="0">
                <a:solidFill>
                  <a:schemeClr val="accent6">
                    <a:lumMod val="50000"/>
                  </a:schemeClr>
                </a:solidFill>
              </a:rPr>
              <a:t>blue</a:t>
            </a:r>
            <a:r>
              <a:rPr lang="pt-BR" b="1" dirty="0" smtClean="0">
                <a:solidFill>
                  <a:schemeClr val="accent6">
                    <a:lumMod val="50000"/>
                  </a:schemeClr>
                </a:solidFill>
              </a:rPr>
              <a:t>; </a:t>
            </a:r>
            <a:r>
              <a:rPr lang="pt-BR" b="1" dirty="0" err="1" smtClean="0">
                <a:solidFill>
                  <a:schemeClr val="accent6">
                    <a:lumMod val="50000"/>
                  </a:schemeClr>
                </a:solidFill>
              </a:rPr>
              <a:t>background-color</a:t>
            </a:r>
            <a:r>
              <a:rPr lang="pt-BR" b="1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pt-BR" b="1" dirty="0" err="1" smtClean="0">
                <a:solidFill>
                  <a:schemeClr val="accent6">
                    <a:lumMod val="50000"/>
                  </a:schemeClr>
                </a:solidFill>
              </a:rPr>
              <a:t>yellow</a:t>
            </a:r>
            <a:r>
              <a:rPr lang="pt-BR" b="1" dirty="0" smtClean="0">
                <a:solidFill>
                  <a:schemeClr val="accent6">
                    <a:lumMod val="50000"/>
                  </a:schemeClr>
                </a:solidFill>
              </a:rPr>
              <a:t>;"&gt; </a:t>
            </a:r>
            <a:r>
              <a:rPr lang="pt-BR" dirty="0" smtClean="0">
                <a:solidFill>
                  <a:schemeClr val="tx1"/>
                </a:solidFill>
              </a:rPr>
              <a:t>O conteúdo desta </a:t>
            </a:r>
            <a:r>
              <a:rPr lang="pt-BR" dirty="0" err="1" smtClean="0">
                <a:solidFill>
                  <a:schemeClr val="tx1"/>
                </a:solidFill>
              </a:rPr>
              <a:t>tag</a:t>
            </a:r>
            <a:r>
              <a:rPr lang="pt-BR" dirty="0" smtClean="0">
                <a:solidFill>
                  <a:schemeClr val="tx1"/>
                </a:solidFill>
              </a:rPr>
              <a:t> será exibido em azul com fundo amarelo no navegador! </a:t>
            </a:r>
          </a:p>
          <a:p>
            <a:pPr>
              <a:buNone/>
            </a:pPr>
            <a:r>
              <a:rPr lang="pt-BR" b="1" dirty="0" smtClean="0">
                <a:solidFill>
                  <a:schemeClr val="tx1"/>
                </a:solidFill>
              </a:rPr>
              <a:t>&lt;/p&gt;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88" y="5517232"/>
            <a:ext cx="6450271" cy="57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9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usar o CSS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32723" y="2204864"/>
            <a:ext cx="8507288" cy="13287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2200" dirty="0" smtClean="0"/>
              <a:t>2. Usando </a:t>
            </a:r>
            <a:r>
              <a:rPr lang="pt-BR" sz="2200" dirty="0"/>
              <a:t>a </a:t>
            </a:r>
            <a:r>
              <a:rPr lang="pt-BR" sz="2200" dirty="0" err="1"/>
              <a:t>tag</a:t>
            </a:r>
            <a:r>
              <a:rPr lang="pt-BR" sz="2200" dirty="0"/>
              <a:t> &lt;</a:t>
            </a:r>
            <a:r>
              <a:rPr lang="pt-BR" sz="2200" dirty="0" err="1"/>
              <a:t>Style</a:t>
            </a:r>
            <a:r>
              <a:rPr lang="pt-BR" sz="2200" dirty="0"/>
              <a:t>&gt;&lt;/</a:t>
            </a:r>
            <a:r>
              <a:rPr lang="pt-BR" sz="2200" dirty="0" err="1"/>
              <a:t>Style</a:t>
            </a:r>
            <a:r>
              <a:rPr lang="pt-BR" sz="2200" dirty="0"/>
              <a:t>&gt; na seção &lt;</a:t>
            </a:r>
            <a:r>
              <a:rPr lang="pt-BR" sz="2200" dirty="0" err="1"/>
              <a:t>head</a:t>
            </a:r>
            <a:r>
              <a:rPr lang="pt-BR" sz="2200" dirty="0"/>
              <a:t>&gt; da página </a:t>
            </a:r>
            <a:r>
              <a:rPr lang="pt-BR" sz="2200" dirty="0" smtClean="0"/>
              <a:t>HTML</a:t>
            </a:r>
          </a:p>
          <a:p>
            <a:pPr marL="0" indent="0">
              <a:buNone/>
            </a:pPr>
            <a:r>
              <a:rPr lang="pt-BR" sz="2200" dirty="0"/>
              <a:t>	</a:t>
            </a:r>
            <a:r>
              <a:rPr lang="pt-BR" sz="1700" dirty="0" smtClean="0"/>
              <a:t>Neste exemplo todo o conteúda das </a:t>
            </a:r>
            <a:r>
              <a:rPr lang="pt-BR" sz="1700" dirty="0" err="1" smtClean="0"/>
              <a:t>tags</a:t>
            </a:r>
            <a:r>
              <a:rPr lang="pt-BR" sz="1700" dirty="0" smtClean="0"/>
              <a:t> &lt;P&gt; serão exibidos de acordo com o estilo definido. No nosso exemplo temos o mesmo efeito de forma mais “limpa”</a:t>
            </a:r>
          </a:p>
        </p:txBody>
      </p:sp>
      <p:sp>
        <p:nvSpPr>
          <p:cNvPr id="4" name="Retângulo 3"/>
          <p:cNvSpPr/>
          <p:nvPr/>
        </p:nvSpPr>
        <p:spPr>
          <a:xfrm>
            <a:off x="1353299" y="3645023"/>
            <a:ext cx="6672804" cy="265100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pt-BR" sz="1600" i="1" dirty="0">
                <a:solidFill>
                  <a:schemeClr val="tx1"/>
                </a:solidFill>
              </a:rPr>
              <a:t>&lt;!DOCTYPE </a:t>
            </a:r>
            <a:r>
              <a:rPr lang="pt-BR" sz="1600" i="1" dirty="0" err="1">
                <a:solidFill>
                  <a:schemeClr val="tx1"/>
                </a:solidFill>
              </a:rPr>
              <a:t>html</a:t>
            </a:r>
            <a:r>
              <a:rPr lang="pt-BR" sz="1600" i="1" dirty="0" smtClean="0">
                <a:solidFill>
                  <a:schemeClr val="tx1"/>
                </a:solidFill>
              </a:rPr>
              <a:t>&gt;</a:t>
            </a:r>
          </a:p>
          <a:p>
            <a:pPr>
              <a:buNone/>
            </a:pP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b="1" dirty="0">
                <a:solidFill>
                  <a:schemeClr val="tx1"/>
                </a:solidFill>
              </a:rPr>
              <a:t>&lt;</a:t>
            </a:r>
            <a:r>
              <a:rPr lang="pt-BR" sz="1600" b="1" dirty="0" err="1">
                <a:solidFill>
                  <a:schemeClr val="tx1"/>
                </a:solidFill>
              </a:rPr>
              <a:t>html</a:t>
            </a:r>
            <a:r>
              <a:rPr lang="pt-BR" sz="1600" b="1" dirty="0">
                <a:solidFill>
                  <a:schemeClr val="tx1"/>
                </a:solidFill>
              </a:rPr>
              <a:t>&gt;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</a:p>
          <a:p>
            <a:pPr>
              <a:buNone/>
            </a:pPr>
            <a:r>
              <a:rPr lang="pt-BR" sz="1600" b="1" dirty="0">
                <a:solidFill>
                  <a:schemeClr val="tx1"/>
                </a:solidFill>
              </a:rPr>
              <a:t> </a:t>
            </a:r>
            <a:r>
              <a:rPr lang="pt-BR" sz="1600" b="1" dirty="0" smtClean="0">
                <a:solidFill>
                  <a:schemeClr val="tx1"/>
                </a:solidFill>
              </a:rPr>
              <a:t> &lt;</a:t>
            </a:r>
            <a:r>
              <a:rPr lang="pt-BR" sz="1600" b="1" dirty="0" err="1">
                <a:solidFill>
                  <a:schemeClr val="tx1"/>
                </a:solidFill>
              </a:rPr>
              <a:t>head</a:t>
            </a:r>
            <a:r>
              <a:rPr lang="pt-BR" sz="1600" b="1" dirty="0">
                <a:solidFill>
                  <a:schemeClr val="tx1"/>
                </a:solidFill>
              </a:rPr>
              <a:t>&gt;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</a:p>
          <a:p>
            <a:pPr>
              <a:buNone/>
            </a:pPr>
            <a:r>
              <a:rPr lang="pt-BR" sz="1600" b="1" dirty="0" smtClean="0">
                <a:solidFill>
                  <a:schemeClr val="tx1"/>
                </a:solidFill>
              </a:rPr>
              <a:t>        &lt;</a:t>
            </a:r>
            <a:r>
              <a:rPr lang="pt-BR" sz="1600" b="1" dirty="0" err="1">
                <a:solidFill>
                  <a:schemeClr val="tx1"/>
                </a:solidFill>
              </a:rPr>
              <a:t>title</a:t>
            </a:r>
            <a:r>
              <a:rPr lang="pt-BR" sz="1600" b="1" dirty="0">
                <a:solidFill>
                  <a:schemeClr val="tx1"/>
                </a:solidFill>
              </a:rPr>
              <a:t>&gt;</a:t>
            </a:r>
            <a:r>
              <a:rPr lang="pt-BR" sz="1600" dirty="0" smtClean="0">
                <a:solidFill>
                  <a:schemeClr val="tx1"/>
                </a:solidFill>
              </a:rPr>
              <a:t>Sobre a </a:t>
            </a:r>
            <a:r>
              <a:rPr lang="pt-BR" sz="1600" dirty="0" err="1" smtClean="0">
                <a:solidFill>
                  <a:schemeClr val="tx1"/>
                </a:solidFill>
              </a:rPr>
              <a:t>Mirror</a:t>
            </a:r>
            <a:r>
              <a:rPr lang="pt-BR" sz="1600" dirty="0" smtClean="0">
                <a:solidFill>
                  <a:schemeClr val="tx1"/>
                </a:solidFill>
              </a:rPr>
              <a:t> Fashion</a:t>
            </a:r>
            <a:r>
              <a:rPr lang="pt-BR" sz="1600" b="1" dirty="0">
                <a:solidFill>
                  <a:schemeClr val="tx1"/>
                </a:solidFill>
              </a:rPr>
              <a:t>&lt;/</a:t>
            </a:r>
            <a:r>
              <a:rPr lang="pt-BR" sz="1600" b="1" dirty="0" err="1">
                <a:solidFill>
                  <a:schemeClr val="tx1"/>
                </a:solidFill>
              </a:rPr>
              <a:t>title</a:t>
            </a:r>
            <a:r>
              <a:rPr lang="pt-BR" sz="1600" b="1" dirty="0" smtClean="0">
                <a:solidFill>
                  <a:schemeClr val="tx1"/>
                </a:solidFill>
              </a:rPr>
              <a:t>&gt;</a:t>
            </a:r>
          </a:p>
          <a:p>
            <a:pPr>
              <a:buNone/>
            </a:pPr>
            <a:r>
              <a:rPr lang="pt-BR" sz="1600" b="1" dirty="0">
                <a:solidFill>
                  <a:schemeClr val="tx1"/>
                </a:solidFill>
              </a:rPr>
              <a:t> </a:t>
            </a:r>
            <a:r>
              <a:rPr lang="pt-BR" sz="1600" b="1" dirty="0" smtClean="0">
                <a:solidFill>
                  <a:schemeClr val="tx1"/>
                </a:solidFill>
              </a:rPr>
              <a:t>     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b="1" dirty="0">
                <a:solidFill>
                  <a:srgbClr val="C00000"/>
                </a:solidFill>
              </a:rPr>
              <a:t>&lt;style&gt;</a:t>
            </a:r>
            <a:r>
              <a:rPr lang="pt-BR" sz="1600" b="1" dirty="0" smtClean="0">
                <a:solidFill>
                  <a:srgbClr val="C00000"/>
                </a:solidFill>
              </a:rPr>
              <a:t> </a:t>
            </a:r>
            <a:r>
              <a:rPr lang="pt-BR" sz="1600" b="1" dirty="0">
                <a:solidFill>
                  <a:srgbClr val="C00000"/>
                </a:solidFill>
              </a:rPr>
              <a:t>p</a:t>
            </a:r>
            <a:r>
              <a:rPr lang="pt-BR" sz="1600" b="1" dirty="0" smtClean="0">
                <a:solidFill>
                  <a:srgbClr val="C00000"/>
                </a:solidFill>
              </a:rPr>
              <a:t> { </a:t>
            </a:r>
            <a:r>
              <a:rPr lang="pt-BR" sz="1600" b="1" dirty="0" err="1">
                <a:solidFill>
                  <a:srgbClr val="C00000"/>
                </a:solidFill>
              </a:rPr>
              <a:t>background-color</a:t>
            </a:r>
            <a:r>
              <a:rPr lang="pt-BR" sz="1600" b="1" dirty="0">
                <a:solidFill>
                  <a:srgbClr val="C00000"/>
                </a:solidFill>
              </a:rPr>
              <a:t>:</a:t>
            </a:r>
            <a:r>
              <a:rPr lang="pt-BR" sz="1600" b="1" dirty="0" smtClean="0">
                <a:solidFill>
                  <a:srgbClr val="C00000"/>
                </a:solidFill>
              </a:rPr>
              <a:t> </a:t>
            </a:r>
            <a:r>
              <a:rPr lang="pt-BR" sz="1600" b="1" dirty="0" err="1" smtClean="0">
                <a:solidFill>
                  <a:srgbClr val="C00000"/>
                </a:solidFill>
              </a:rPr>
              <a:t>yellow</a:t>
            </a:r>
            <a:r>
              <a:rPr lang="pt-BR" sz="1600" b="1" dirty="0" smtClean="0">
                <a:solidFill>
                  <a:srgbClr val="C00000"/>
                </a:solidFill>
              </a:rPr>
              <a:t>; </a:t>
            </a:r>
            <a:r>
              <a:rPr lang="pt-BR" sz="1600" b="1" dirty="0" err="1">
                <a:solidFill>
                  <a:srgbClr val="C00000"/>
                </a:solidFill>
              </a:rPr>
              <a:t>color</a:t>
            </a:r>
            <a:r>
              <a:rPr lang="pt-BR" sz="1600" b="1" dirty="0">
                <a:solidFill>
                  <a:srgbClr val="C00000"/>
                </a:solidFill>
              </a:rPr>
              <a:t>:</a:t>
            </a:r>
            <a:r>
              <a:rPr lang="pt-BR" sz="1600" b="1" dirty="0" smtClean="0">
                <a:solidFill>
                  <a:srgbClr val="C00000"/>
                </a:solidFill>
              </a:rPr>
              <a:t> </a:t>
            </a:r>
            <a:r>
              <a:rPr lang="pt-BR" sz="1600" b="1" dirty="0" err="1" smtClean="0">
                <a:solidFill>
                  <a:srgbClr val="C00000"/>
                </a:solidFill>
              </a:rPr>
              <a:t>blue</a:t>
            </a:r>
            <a:r>
              <a:rPr lang="pt-BR" sz="1600" b="1" dirty="0" smtClean="0">
                <a:solidFill>
                  <a:srgbClr val="C00000"/>
                </a:solidFill>
              </a:rPr>
              <a:t>; }&lt;/</a:t>
            </a:r>
            <a:r>
              <a:rPr lang="pt-BR" sz="1600" b="1" dirty="0">
                <a:solidFill>
                  <a:srgbClr val="C00000"/>
                </a:solidFill>
              </a:rPr>
              <a:t>style</a:t>
            </a:r>
            <a:r>
              <a:rPr lang="pt-BR" sz="16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b="1" dirty="0">
                <a:solidFill>
                  <a:schemeClr val="tx1"/>
                </a:solidFill>
              </a:rPr>
              <a:t>&lt;/</a:t>
            </a:r>
            <a:r>
              <a:rPr lang="pt-BR" sz="1600" b="1" dirty="0" err="1">
                <a:solidFill>
                  <a:schemeClr val="tx1"/>
                </a:solidFill>
              </a:rPr>
              <a:t>head</a:t>
            </a:r>
            <a:r>
              <a:rPr lang="pt-BR" sz="1600" b="1" dirty="0">
                <a:solidFill>
                  <a:schemeClr val="tx1"/>
                </a:solidFill>
              </a:rPr>
              <a:t>&gt;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</a:p>
          <a:p>
            <a:pPr>
              <a:buNone/>
            </a:pPr>
            <a:r>
              <a:rPr lang="pt-BR" sz="1600" b="1" dirty="0" smtClean="0">
                <a:solidFill>
                  <a:schemeClr val="tx1"/>
                </a:solidFill>
              </a:rPr>
              <a:t>&lt;</a:t>
            </a:r>
            <a:r>
              <a:rPr lang="pt-BR" sz="1600" b="1" dirty="0" err="1">
                <a:solidFill>
                  <a:schemeClr val="tx1"/>
                </a:solidFill>
              </a:rPr>
              <a:t>body</a:t>
            </a:r>
            <a:r>
              <a:rPr lang="pt-BR" sz="1600" b="1" dirty="0">
                <a:solidFill>
                  <a:schemeClr val="tx1"/>
                </a:solidFill>
              </a:rPr>
              <a:t>&gt;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</a:p>
          <a:p>
            <a:pPr>
              <a:buNone/>
            </a:pPr>
            <a:r>
              <a:rPr lang="pt-BR" sz="1600" b="1" dirty="0">
                <a:solidFill>
                  <a:schemeClr val="tx1"/>
                </a:solidFill>
              </a:rPr>
              <a:t> </a:t>
            </a:r>
            <a:r>
              <a:rPr lang="pt-BR" sz="1600" b="1" dirty="0" smtClean="0">
                <a:solidFill>
                  <a:schemeClr val="tx1"/>
                </a:solidFill>
              </a:rPr>
              <a:t>     &lt;</a:t>
            </a:r>
            <a:r>
              <a:rPr lang="pt-BR" sz="1600" b="1" dirty="0">
                <a:solidFill>
                  <a:schemeClr val="tx1"/>
                </a:solidFill>
              </a:rPr>
              <a:t>p&gt;</a:t>
            </a:r>
            <a:r>
              <a:rPr lang="pt-BR" sz="1600" dirty="0" smtClean="0">
                <a:solidFill>
                  <a:schemeClr val="tx1"/>
                </a:solidFill>
              </a:rPr>
              <a:t> O conteúdo desta </a:t>
            </a:r>
            <a:r>
              <a:rPr lang="pt-BR" sz="1600" dirty="0" err="1" smtClean="0">
                <a:solidFill>
                  <a:schemeClr val="tx1"/>
                </a:solidFill>
              </a:rPr>
              <a:t>tag</a:t>
            </a:r>
            <a:r>
              <a:rPr lang="pt-BR" sz="1600" dirty="0" smtClean="0">
                <a:solidFill>
                  <a:schemeClr val="tx1"/>
                </a:solidFill>
              </a:rPr>
              <a:t> será exibido em azul com fundo amarelo! </a:t>
            </a:r>
            <a:r>
              <a:rPr lang="pt-BR" sz="1600" b="1" dirty="0">
                <a:solidFill>
                  <a:schemeClr val="tx1"/>
                </a:solidFill>
              </a:rPr>
              <a:t>&lt;/p&gt;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</a:p>
          <a:p>
            <a:pPr>
              <a:buNone/>
            </a:pPr>
            <a:r>
              <a:rPr lang="pt-BR" sz="1600" b="1" dirty="0" smtClean="0">
                <a:solidFill>
                  <a:schemeClr val="tx1"/>
                </a:solidFill>
              </a:rPr>
              <a:t>&lt;/</a:t>
            </a:r>
            <a:r>
              <a:rPr lang="pt-BR" sz="1600" b="1" dirty="0" err="1">
                <a:solidFill>
                  <a:schemeClr val="tx1"/>
                </a:solidFill>
              </a:rPr>
              <a:t>body</a:t>
            </a:r>
            <a:r>
              <a:rPr lang="pt-BR" sz="1600" b="1" dirty="0">
                <a:solidFill>
                  <a:schemeClr val="tx1"/>
                </a:solidFill>
              </a:rPr>
              <a:t>&gt;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</a:p>
          <a:p>
            <a:pPr>
              <a:buNone/>
            </a:pPr>
            <a:r>
              <a:rPr lang="pt-BR" sz="1600" b="1" dirty="0" smtClean="0">
                <a:solidFill>
                  <a:schemeClr val="tx1"/>
                </a:solidFill>
              </a:rPr>
              <a:t>&lt;/</a:t>
            </a:r>
            <a:r>
              <a:rPr lang="pt-BR" sz="1600" b="1" dirty="0" err="1">
                <a:solidFill>
                  <a:schemeClr val="tx1"/>
                </a:solidFill>
              </a:rPr>
              <a:t>html</a:t>
            </a:r>
            <a:r>
              <a:rPr lang="pt-BR" sz="1600" b="1" dirty="0">
                <a:solidFill>
                  <a:schemeClr val="tx1"/>
                </a:solidFill>
              </a:rPr>
              <a:t>&gt;</a:t>
            </a:r>
            <a:endParaRPr lang="pt-BR" sz="1600" dirty="0">
              <a:solidFill>
                <a:schemeClr val="tx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299" y="6407450"/>
            <a:ext cx="6305550" cy="561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usar o CSS(3)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395536" y="2132856"/>
            <a:ext cx="8229600" cy="13287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2200" dirty="0" smtClean="0"/>
              <a:t>3. Usando </a:t>
            </a:r>
            <a:r>
              <a:rPr lang="pt-BR" sz="2200" dirty="0"/>
              <a:t>um arquivo CSS externo</a:t>
            </a:r>
          </a:p>
          <a:p>
            <a:pPr marL="800100" lvl="1" indent="-342900">
              <a:buNone/>
            </a:pPr>
            <a:r>
              <a:rPr lang="pt-BR" sz="1900" dirty="0" smtClean="0"/>
              <a:t>É indicado no documento </a:t>
            </a:r>
            <a:r>
              <a:rPr lang="pt-BR" sz="1900" dirty="0" err="1" smtClean="0"/>
              <a:t>html</a:t>
            </a:r>
            <a:r>
              <a:rPr lang="pt-BR" sz="1900" dirty="0" smtClean="0"/>
              <a:t> qual o arquivo de </a:t>
            </a:r>
            <a:r>
              <a:rPr lang="pt-BR" sz="1900" dirty="0" err="1" smtClean="0"/>
              <a:t>css</a:t>
            </a:r>
            <a:r>
              <a:rPr lang="pt-BR" sz="1900" dirty="0" smtClean="0"/>
              <a:t> que está sendo utilizado</a:t>
            </a:r>
          </a:p>
          <a:p>
            <a:pPr marL="800100" lvl="1" indent="-342900">
              <a:buNone/>
            </a:pPr>
            <a:r>
              <a:rPr lang="pt-BR" sz="1900" dirty="0" smtClean="0"/>
              <a:t>No exemplo abaixo, dentro do arquivo “estilos.</a:t>
            </a:r>
            <a:r>
              <a:rPr lang="pt-BR" sz="1900" dirty="0" err="1" smtClean="0"/>
              <a:t>css</a:t>
            </a:r>
            <a:r>
              <a:rPr lang="pt-BR" sz="1900" dirty="0" smtClean="0"/>
              <a:t>” colocamos o conteúdo que antes estava na </a:t>
            </a:r>
            <a:r>
              <a:rPr lang="pt-BR" sz="1900" dirty="0" err="1" smtClean="0"/>
              <a:t>tag</a:t>
            </a:r>
            <a:r>
              <a:rPr lang="pt-BR" sz="1900" dirty="0" smtClean="0"/>
              <a:t> &lt;Style&gt;</a:t>
            </a:r>
          </a:p>
        </p:txBody>
      </p:sp>
      <p:sp>
        <p:nvSpPr>
          <p:cNvPr id="4" name="Retângulo 3"/>
          <p:cNvSpPr/>
          <p:nvPr/>
        </p:nvSpPr>
        <p:spPr>
          <a:xfrm>
            <a:off x="410208" y="3461589"/>
            <a:ext cx="5025888" cy="300039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pt-BR" sz="1400" i="1" dirty="0" smtClean="0">
                <a:solidFill>
                  <a:schemeClr val="tx1"/>
                </a:solidFill>
              </a:rPr>
              <a:t>DOCUMENTO HTML</a:t>
            </a:r>
          </a:p>
          <a:p>
            <a:pPr>
              <a:buNone/>
            </a:pPr>
            <a:endParaRPr lang="pt-BR" sz="1400" i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pt-BR" sz="1400" i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pt-BR" sz="1400" i="1" dirty="0" smtClean="0">
                <a:solidFill>
                  <a:schemeClr val="tx1"/>
                </a:solidFill>
              </a:rPr>
              <a:t>&lt;!</a:t>
            </a:r>
            <a:r>
              <a:rPr lang="pt-BR" sz="1400" i="1" dirty="0">
                <a:solidFill>
                  <a:schemeClr val="tx1"/>
                </a:solidFill>
              </a:rPr>
              <a:t>DOCTYPE </a:t>
            </a:r>
            <a:r>
              <a:rPr lang="pt-BR" sz="1400" i="1" dirty="0" err="1">
                <a:solidFill>
                  <a:schemeClr val="tx1"/>
                </a:solidFill>
              </a:rPr>
              <a:t>html</a:t>
            </a:r>
            <a:r>
              <a:rPr lang="pt-BR" sz="1400" i="1" dirty="0" smtClean="0">
                <a:solidFill>
                  <a:schemeClr val="tx1"/>
                </a:solidFill>
              </a:rPr>
              <a:t>&gt;</a:t>
            </a:r>
          </a:p>
          <a:p>
            <a:pPr>
              <a:buNone/>
            </a:pP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>
                <a:solidFill>
                  <a:schemeClr val="tx1"/>
                </a:solidFill>
              </a:rPr>
              <a:t>&lt;</a:t>
            </a:r>
            <a:r>
              <a:rPr lang="pt-BR" sz="1400" dirty="0" err="1">
                <a:solidFill>
                  <a:schemeClr val="tx1"/>
                </a:solidFill>
              </a:rPr>
              <a:t>html</a:t>
            </a:r>
            <a:r>
              <a:rPr lang="pt-BR" sz="1400" dirty="0">
                <a:solidFill>
                  <a:schemeClr val="tx1"/>
                </a:solidFill>
              </a:rPr>
              <a:t>&gt;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</a:p>
          <a:p>
            <a:pPr>
              <a:buNone/>
            </a:pP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smtClean="0">
                <a:solidFill>
                  <a:schemeClr val="tx1"/>
                </a:solidFill>
              </a:rPr>
              <a:t> &lt;</a:t>
            </a:r>
            <a:r>
              <a:rPr lang="pt-BR" sz="1400" dirty="0" err="1">
                <a:solidFill>
                  <a:schemeClr val="tx1"/>
                </a:solidFill>
              </a:rPr>
              <a:t>head</a:t>
            </a:r>
            <a:r>
              <a:rPr lang="pt-BR" sz="1400" dirty="0">
                <a:solidFill>
                  <a:schemeClr val="tx1"/>
                </a:solidFill>
              </a:rPr>
              <a:t>&gt;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</a:p>
          <a:p>
            <a:pPr>
              <a:buNone/>
            </a:pPr>
            <a:r>
              <a:rPr lang="pt-BR" sz="1400" dirty="0" smtClean="0">
                <a:solidFill>
                  <a:schemeClr val="tx1"/>
                </a:solidFill>
              </a:rPr>
              <a:t>        &lt;</a:t>
            </a:r>
            <a:r>
              <a:rPr lang="pt-BR" sz="1400" dirty="0" err="1">
                <a:solidFill>
                  <a:schemeClr val="tx1"/>
                </a:solidFill>
              </a:rPr>
              <a:t>title</a:t>
            </a:r>
            <a:r>
              <a:rPr lang="pt-BR" sz="1400" dirty="0">
                <a:solidFill>
                  <a:schemeClr val="tx1"/>
                </a:solidFill>
              </a:rPr>
              <a:t>&gt;</a:t>
            </a:r>
            <a:r>
              <a:rPr lang="pt-BR" sz="1400" dirty="0" smtClean="0">
                <a:solidFill>
                  <a:schemeClr val="tx1"/>
                </a:solidFill>
              </a:rPr>
              <a:t>Sobre a </a:t>
            </a:r>
            <a:r>
              <a:rPr lang="pt-BR" sz="1400" dirty="0" err="1" smtClean="0">
                <a:solidFill>
                  <a:schemeClr val="tx1"/>
                </a:solidFill>
              </a:rPr>
              <a:t>Mirror</a:t>
            </a:r>
            <a:r>
              <a:rPr lang="pt-BR" sz="1400" dirty="0" smtClean="0">
                <a:solidFill>
                  <a:schemeClr val="tx1"/>
                </a:solidFill>
              </a:rPr>
              <a:t> Fashion</a:t>
            </a:r>
            <a:r>
              <a:rPr lang="pt-BR" sz="1400" dirty="0">
                <a:solidFill>
                  <a:schemeClr val="tx1"/>
                </a:solidFill>
              </a:rPr>
              <a:t>&lt;/</a:t>
            </a:r>
            <a:r>
              <a:rPr lang="pt-BR" sz="1400" dirty="0" err="1">
                <a:solidFill>
                  <a:schemeClr val="tx1"/>
                </a:solidFill>
              </a:rPr>
              <a:t>title</a:t>
            </a:r>
            <a:r>
              <a:rPr lang="pt-BR" sz="1400" dirty="0" smtClean="0">
                <a:solidFill>
                  <a:schemeClr val="tx1"/>
                </a:solidFill>
              </a:rPr>
              <a:t>&gt;</a:t>
            </a:r>
          </a:p>
          <a:p>
            <a:pPr>
              <a:buNone/>
            </a:pPr>
            <a:r>
              <a:rPr lang="pt-BR" sz="1400" b="1" dirty="0" smtClean="0">
                <a:solidFill>
                  <a:srgbClr val="C00000"/>
                </a:solidFill>
              </a:rPr>
              <a:t>       </a:t>
            </a:r>
            <a:r>
              <a:rPr lang="pt-BR" sz="1400" b="1" dirty="0">
                <a:solidFill>
                  <a:srgbClr val="C00000"/>
                </a:solidFill>
              </a:rPr>
              <a:t>&lt;link</a:t>
            </a:r>
            <a:r>
              <a:rPr lang="pt-BR" sz="1400" b="1" dirty="0" smtClean="0">
                <a:solidFill>
                  <a:srgbClr val="C00000"/>
                </a:solidFill>
              </a:rPr>
              <a:t> </a:t>
            </a:r>
            <a:r>
              <a:rPr lang="pt-BR" sz="1400" b="1" dirty="0" err="1">
                <a:solidFill>
                  <a:srgbClr val="C00000"/>
                </a:solidFill>
              </a:rPr>
              <a:t>rel</a:t>
            </a:r>
            <a:r>
              <a:rPr lang="pt-BR" sz="1400" b="1" dirty="0">
                <a:solidFill>
                  <a:srgbClr val="C00000"/>
                </a:solidFill>
              </a:rPr>
              <a:t>="</a:t>
            </a:r>
            <a:r>
              <a:rPr lang="pt-BR" sz="1400" b="1" dirty="0" err="1">
                <a:solidFill>
                  <a:srgbClr val="C00000"/>
                </a:solidFill>
              </a:rPr>
              <a:t>stylesheet</a:t>
            </a:r>
            <a:r>
              <a:rPr lang="pt-BR" sz="1400" b="1" dirty="0">
                <a:solidFill>
                  <a:srgbClr val="C00000"/>
                </a:solidFill>
              </a:rPr>
              <a:t>"</a:t>
            </a:r>
            <a:r>
              <a:rPr lang="pt-BR" sz="1400" b="1" dirty="0" smtClean="0">
                <a:solidFill>
                  <a:srgbClr val="C00000"/>
                </a:solidFill>
              </a:rPr>
              <a:t> </a:t>
            </a:r>
            <a:r>
              <a:rPr lang="pt-BR" sz="1400" b="1" dirty="0" err="1">
                <a:solidFill>
                  <a:srgbClr val="C00000"/>
                </a:solidFill>
              </a:rPr>
              <a:t>href</a:t>
            </a:r>
            <a:r>
              <a:rPr lang="pt-BR" sz="1400" b="1" dirty="0">
                <a:solidFill>
                  <a:srgbClr val="C00000"/>
                </a:solidFill>
              </a:rPr>
              <a:t>="estilos.</a:t>
            </a:r>
            <a:r>
              <a:rPr lang="pt-BR" sz="1400" b="1" dirty="0" err="1">
                <a:solidFill>
                  <a:srgbClr val="C00000"/>
                </a:solidFill>
              </a:rPr>
              <a:t>css</a:t>
            </a:r>
            <a:r>
              <a:rPr lang="pt-BR" sz="1400" b="1" dirty="0">
                <a:solidFill>
                  <a:srgbClr val="C00000"/>
                </a:solidFill>
              </a:rPr>
              <a:t>"&gt;</a:t>
            </a:r>
            <a:endParaRPr lang="pt-BR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>
                <a:solidFill>
                  <a:schemeClr val="tx1"/>
                </a:solidFill>
              </a:rPr>
              <a:t>&lt;/</a:t>
            </a:r>
            <a:r>
              <a:rPr lang="pt-BR" sz="1400" dirty="0" err="1">
                <a:solidFill>
                  <a:schemeClr val="tx1"/>
                </a:solidFill>
              </a:rPr>
              <a:t>head</a:t>
            </a:r>
            <a:r>
              <a:rPr lang="pt-BR" sz="1400" dirty="0">
                <a:solidFill>
                  <a:schemeClr val="tx1"/>
                </a:solidFill>
              </a:rPr>
              <a:t>&gt;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</a:p>
          <a:p>
            <a:pPr>
              <a:buNone/>
            </a:pPr>
            <a:r>
              <a:rPr lang="pt-BR" sz="1400" dirty="0" smtClean="0">
                <a:solidFill>
                  <a:schemeClr val="tx1"/>
                </a:solidFill>
              </a:rPr>
              <a:t>&lt;</a:t>
            </a:r>
            <a:r>
              <a:rPr lang="pt-BR" sz="1400" dirty="0" err="1">
                <a:solidFill>
                  <a:schemeClr val="tx1"/>
                </a:solidFill>
              </a:rPr>
              <a:t>body</a:t>
            </a:r>
            <a:r>
              <a:rPr lang="pt-BR" sz="1400" dirty="0">
                <a:solidFill>
                  <a:schemeClr val="tx1"/>
                </a:solidFill>
              </a:rPr>
              <a:t>&gt;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</a:p>
          <a:p>
            <a:pPr>
              <a:buNone/>
            </a:pP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smtClean="0">
                <a:solidFill>
                  <a:schemeClr val="tx1"/>
                </a:solidFill>
              </a:rPr>
              <a:t>     &lt;</a:t>
            </a:r>
            <a:r>
              <a:rPr lang="pt-BR" sz="1400" dirty="0">
                <a:solidFill>
                  <a:schemeClr val="tx1"/>
                </a:solidFill>
              </a:rPr>
              <a:t>p&gt;</a:t>
            </a:r>
            <a:r>
              <a:rPr lang="pt-BR" sz="1400" dirty="0" smtClean="0">
                <a:solidFill>
                  <a:schemeClr val="tx1"/>
                </a:solidFill>
              </a:rPr>
              <a:t> O conteúdo desta </a:t>
            </a:r>
            <a:r>
              <a:rPr lang="pt-BR" sz="1400" dirty="0" err="1" smtClean="0">
                <a:solidFill>
                  <a:schemeClr val="tx1"/>
                </a:solidFill>
              </a:rPr>
              <a:t>tag</a:t>
            </a:r>
            <a:r>
              <a:rPr lang="pt-BR" sz="1400" dirty="0" smtClean="0">
                <a:solidFill>
                  <a:schemeClr val="tx1"/>
                </a:solidFill>
              </a:rPr>
              <a:t> será exibido em azul com fundo amarelo! </a:t>
            </a:r>
            <a:r>
              <a:rPr lang="pt-BR" sz="1400" dirty="0">
                <a:solidFill>
                  <a:schemeClr val="tx1"/>
                </a:solidFill>
              </a:rPr>
              <a:t>&lt;/p&gt;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</a:p>
          <a:p>
            <a:pPr>
              <a:buNone/>
            </a:pPr>
            <a:r>
              <a:rPr lang="pt-BR" sz="1400" dirty="0" smtClean="0">
                <a:solidFill>
                  <a:schemeClr val="tx1"/>
                </a:solidFill>
              </a:rPr>
              <a:t>&lt;/</a:t>
            </a:r>
            <a:r>
              <a:rPr lang="pt-BR" sz="1400" dirty="0" err="1">
                <a:solidFill>
                  <a:schemeClr val="tx1"/>
                </a:solidFill>
              </a:rPr>
              <a:t>body</a:t>
            </a:r>
            <a:r>
              <a:rPr lang="pt-BR" sz="1400" dirty="0">
                <a:solidFill>
                  <a:schemeClr val="tx1"/>
                </a:solidFill>
              </a:rPr>
              <a:t>&gt;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</a:p>
          <a:p>
            <a:pPr>
              <a:buNone/>
            </a:pPr>
            <a:r>
              <a:rPr lang="pt-BR" sz="1400" dirty="0" smtClean="0">
                <a:solidFill>
                  <a:schemeClr val="tx1"/>
                </a:solidFill>
              </a:rPr>
              <a:t>&lt;/</a:t>
            </a:r>
            <a:r>
              <a:rPr lang="pt-BR" sz="1400" dirty="0" err="1">
                <a:solidFill>
                  <a:schemeClr val="tx1"/>
                </a:solidFill>
              </a:rPr>
              <a:t>html</a:t>
            </a:r>
            <a:r>
              <a:rPr lang="pt-BR" sz="14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5" name="Retângulo 4"/>
          <p:cNvSpPr/>
          <p:nvPr/>
        </p:nvSpPr>
        <p:spPr>
          <a:xfrm>
            <a:off x="5745676" y="3972830"/>
            <a:ext cx="2642748" cy="190444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pt-BR" sz="1400" b="1" i="1" dirty="0" smtClean="0">
                <a:solidFill>
                  <a:schemeClr val="tx1"/>
                </a:solidFill>
              </a:rPr>
              <a:t>DOCUMENTO  estilos.css</a:t>
            </a:r>
          </a:p>
          <a:p>
            <a:pPr>
              <a:buNone/>
            </a:pPr>
            <a:endParaRPr lang="pt-BR" sz="1400" b="1" i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pt-BR" sz="1400" i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pt-BR" sz="1400" b="1" dirty="0" smtClean="0">
                <a:solidFill>
                  <a:srgbClr val="C00000"/>
                </a:solidFill>
              </a:rPr>
              <a:t>p { </a:t>
            </a:r>
            <a:r>
              <a:rPr lang="pt-BR" sz="1400" b="1" dirty="0" err="1" smtClean="0">
                <a:solidFill>
                  <a:srgbClr val="C00000"/>
                </a:solidFill>
              </a:rPr>
              <a:t>background-color</a:t>
            </a:r>
            <a:r>
              <a:rPr lang="pt-BR" sz="1400" b="1" dirty="0" smtClean="0">
                <a:solidFill>
                  <a:srgbClr val="C00000"/>
                </a:solidFill>
              </a:rPr>
              <a:t>: </a:t>
            </a:r>
            <a:r>
              <a:rPr lang="pt-BR" sz="1400" b="1" dirty="0" err="1" smtClean="0">
                <a:solidFill>
                  <a:srgbClr val="C00000"/>
                </a:solidFill>
              </a:rPr>
              <a:t>yellow</a:t>
            </a:r>
            <a:r>
              <a:rPr lang="pt-BR" sz="1400" b="1" dirty="0" smtClean="0">
                <a:solidFill>
                  <a:srgbClr val="C00000"/>
                </a:solidFill>
              </a:rPr>
              <a:t>; </a:t>
            </a:r>
          </a:p>
          <a:p>
            <a:pPr>
              <a:buNone/>
            </a:pPr>
            <a:r>
              <a:rPr lang="pt-BR" sz="1400" b="1" dirty="0">
                <a:solidFill>
                  <a:srgbClr val="C00000"/>
                </a:solidFill>
              </a:rPr>
              <a:t> </a:t>
            </a:r>
            <a:r>
              <a:rPr lang="pt-BR" sz="1400" b="1" dirty="0" smtClean="0">
                <a:solidFill>
                  <a:srgbClr val="C00000"/>
                </a:solidFill>
              </a:rPr>
              <a:t>   </a:t>
            </a:r>
            <a:r>
              <a:rPr lang="pt-BR" sz="1400" b="1" dirty="0" err="1" smtClean="0">
                <a:solidFill>
                  <a:srgbClr val="C00000"/>
                </a:solidFill>
              </a:rPr>
              <a:t>color</a:t>
            </a:r>
            <a:r>
              <a:rPr lang="pt-BR" sz="1400" b="1" dirty="0" smtClean="0">
                <a:solidFill>
                  <a:srgbClr val="C00000"/>
                </a:solidFill>
              </a:rPr>
              <a:t>: </a:t>
            </a:r>
            <a:r>
              <a:rPr lang="pt-BR" sz="1400" b="1" dirty="0" err="1" smtClean="0">
                <a:solidFill>
                  <a:srgbClr val="C00000"/>
                </a:solidFill>
              </a:rPr>
              <a:t>blue</a:t>
            </a:r>
            <a:r>
              <a:rPr lang="pt-BR" sz="1400" b="1" dirty="0" smtClean="0">
                <a:solidFill>
                  <a:srgbClr val="C00000"/>
                </a:solidFill>
              </a:rPr>
              <a:t>; }</a:t>
            </a:r>
            <a:endParaRPr lang="pt-BR" sz="1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CE3A64BD5CEFD4DB01E6DCCCC54EBDB" ma:contentTypeVersion="2" ma:contentTypeDescription="Crie um novo documento." ma:contentTypeScope="" ma:versionID="7f48f1de1047699f630dcaa69daf5e8f">
  <xsd:schema xmlns:xsd="http://www.w3.org/2001/XMLSchema" xmlns:xs="http://www.w3.org/2001/XMLSchema" xmlns:p="http://schemas.microsoft.com/office/2006/metadata/properties" xmlns:ns2="96ac3046-98b7-4a4d-8b44-ec3f9bcf045f" targetNamespace="http://schemas.microsoft.com/office/2006/metadata/properties" ma:root="true" ma:fieldsID="795f255a7725dc3d23484d4e013abaec" ns2:_="">
    <xsd:import namespace="96ac3046-98b7-4a4d-8b44-ec3f9bcf04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ac3046-98b7-4a4d-8b44-ec3f9bcf04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2F0ACB-7158-40E5-A5CB-BE4842556B03}"/>
</file>

<file path=customXml/itemProps2.xml><?xml version="1.0" encoding="utf-8"?>
<ds:datastoreItem xmlns:ds="http://schemas.openxmlformats.org/officeDocument/2006/customXml" ds:itemID="{0DAFB4E1-CFB7-47CB-98BA-58BB613EEC50}"/>
</file>

<file path=customXml/itemProps3.xml><?xml version="1.0" encoding="utf-8"?>
<ds:datastoreItem xmlns:ds="http://schemas.openxmlformats.org/officeDocument/2006/customXml" ds:itemID="{CECA16B7-3958-4718-9406-069C96EDF0BE}"/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690</TotalTime>
  <Words>2284</Words>
  <Application>Microsoft Office PowerPoint</Application>
  <PresentationFormat>Apresentação na tela (4:3)</PresentationFormat>
  <Paragraphs>446</Paragraphs>
  <Slides>39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Consolas</vt:lpstr>
      <vt:lpstr>Tw Cen MT</vt:lpstr>
      <vt:lpstr>Gotícula</vt:lpstr>
      <vt:lpstr>Cascading Style Sheets CSS Aula 4: Formatação de HTML utilizando CSS   Tipos de Seletores   Manipulação de divs </vt:lpstr>
      <vt:lpstr>Objetivo</vt:lpstr>
      <vt:lpstr>Motivação</vt:lpstr>
      <vt:lpstr>Motivação</vt:lpstr>
      <vt:lpstr>Sintaxe do CSS</vt:lpstr>
      <vt:lpstr>Como usar o CSS</vt:lpstr>
      <vt:lpstr>Como usar o CSS (2)</vt:lpstr>
      <vt:lpstr>Como usar o CSS (2)</vt:lpstr>
      <vt:lpstr>Como usar o CSS(3)</vt:lpstr>
      <vt:lpstr>Como usar CSS(4)</vt:lpstr>
      <vt:lpstr>CSS com seletores</vt:lpstr>
      <vt:lpstr>CSS com seletores</vt:lpstr>
      <vt:lpstr>Seletor de classe</vt:lpstr>
      <vt:lpstr>Seletores de ID</vt:lpstr>
      <vt:lpstr>Seletor de elemento</vt:lpstr>
      <vt:lpstr>Seletor de classe (2)</vt:lpstr>
      <vt:lpstr>Seletor de classe (3)</vt:lpstr>
      <vt:lpstr>Agrupamento de seletores</vt:lpstr>
      <vt:lpstr>Comentários em CSS</vt:lpstr>
      <vt:lpstr>Vamos fazer um teste </vt:lpstr>
      <vt:lpstr>Cores</vt:lpstr>
      <vt:lpstr>Cores (2)</vt:lpstr>
      <vt:lpstr>Background</vt:lpstr>
      <vt:lpstr>Bordas</vt:lpstr>
      <vt:lpstr>Bordas (2)</vt:lpstr>
      <vt:lpstr>Padding</vt:lpstr>
      <vt:lpstr>Algumas formatações...</vt:lpstr>
      <vt:lpstr>Formatação de textos</vt:lpstr>
      <vt:lpstr>Formatação de textos (2)</vt:lpstr>
      <vt:lpstr>Icones</vt:lpstr>
      <vt:lpstr>Links</vt:lpstr>
      <vt:lpstr>Formulários </vt:lpstr>
      <vt:lpstr>Formulários (2)</vt:lpstr>
      <vt:lpstr>Layout do site</vt:lpstr>
      <vt:lpstr>Layout do site</vt:lpstr>
      <vt:lpstr>CSS Avançado</vt:lpstr>
      <vt:lpstr>Web Responsiva</vt:lpstr>
      <vt:lpstr>Viewport</vt:lpstr>
      <vt:lpstr>Exercícios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apmagalhaes</dc:creator>
  <cp:lastModifiedBy>ANA</cp:lastModifiedBy>
  <cp:revision>60</cp:revision>
  <dcterms:created xsi:type="dcterms:W3CDTF">2016-04-29T12:53:23Z</dcterms:created>
  <dcterms:modified xsi:type="dcterms:W3CDTF">2021-03-04T11:58:26Z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0x0101000CE3A64BD5CEFD4DB01E6DCCCC54EBDB</vt:lpwstr>
  </property>
</Properties>
</file>