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</p:sldMasterIdLst>
  <p:notesMasterIdLst>
    <p:notesMasterId r:id="rId61"/>
  </p:notesMasterIdLst>
  <p:sldIdLst>
    <p:sldId id="390" r:id="rId2"/>
    <p:sldId id="445" r:id="rId3"/>
    <p:sldId id="392" r:id="rId4"/>
    <p:sldId id="393" r:id="rId5"/>
    <p:sldId id="412" r:id="rId6"/>
    <p:sldId id="413" r:id="rId7"/>
    <p:sldId id="414" r:id="rId8"/>
    <p:sldId id="446" r:id="rId9"/>
    <p:sldId id="395" r:id="rId10"/>
    <p:sldId id="396" r:id="rId11"/>
    <p:sldId id="447" r:id="rId12"/>
    <p:sldId id="397" r:id="rId13"/>
    <p:sldId id="435" r:id="rId14"/>
    <p:sldId id="416" r:id="rId15"/>
    <p:sldId id="418" r:id="rId16"/>
    <p:sldId id="422" r:id="rId17"/>
    <p:sldId id="420" r:id="rId18"/>
    <p:sldId id="423" r:id="rId19"/>
    <p:sldId id="424" r:id="rId20"/>
    <p:sldId id="425" r:id="rId21"/>
    <p:sldId id="426" r:id="rId22"/>
    <p:sldId id="421" r:id="rId23"/>
    <p:sldId id="449" r:id="rId24"/>
    <p:sldId id="428" r:id="rId25"/>
    <p:sldId id="427" r:id="rId26"/>
    <p:sldId id="430" r:id="rId27"/>
    <p:sldId id="442" r:id="rId28"/>
    <p:sldId id="443" r:id="rId29"/>
    <p:sldId id="450" r:id="rId30"/>
    <p:sldId id="417" r:id="rId31"/>
    <p:sldId id="401" r:id="rId32"/>
    <p:sldId id="402" r:id="rId33"/>
    <p:sldId id="439" r:id="rId34"/>
    <p:sldId id="440" r:id="rId35"/>
    <p:sldId id="441" r:id="rId36"/>
    <p:sldId id="431" r:id="rId37"/>
    <p:sldId id="433" r:id="rId38"/>
    <p:sldId id="434" r:id="rId39"/>
    <p:sldId id="437" r:id="rId40"/>
    <p:sldId id="406" r:id="rId41"/>
    <p:sldId id="438" r:id="rId42"/>
    <p:sldId id="408" r:id="rId43"/>
    <p:sldId id="467" r:id="rId44"/>
    <p:sldId id="451" r:id="rId45"/>
    <p:sldId id="452" r:id="rId46"/>
    <p:sldId id="454" r:id="rId47"/>
    <p:sldId id="453" r:id="rId48"/>
    <p:sldId id="455" r:id="rId49"/>
    <p:sldId id="456" r:id="rId50"/>
    <p:sldId id="457" r:id="rId51"/>
    <p:sldId id="461" r:id="rId52"/>
    <p:sldId id="458" r:id="rId53"/>
    <p:sldId id="462" r:id="rId54"/>
    <p:sldId id="463" r:id="rId55"/>
    <p:sldId id="459" r:id="rId56"/>
    <p:sldId id="460" r:id="rId57"/>
    <p:sldId id="464" r:id="rId58"/>
    <p:sldId id="465" r:id="rId59"/>
    <p:sldId id="466" r:id="rId6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123" autoAdjust="0"/>
  </p:normalViewPr>
  <p:slideViewPr>
    <p:cSldViewPr snapToGrid="0">
      <p:cViewPr varScale="1">
        <p:scale>
          <a:sx n="68" d="100"/>
          <a:sy n="68" d="100"/>
        </p:scale>
        <p:origin x="1458" y="72"/>
      </p:cViewPr>
      <p:guideLst>
        <p:guide orient="horz" pos="2160"/>
        <p:guide pos="3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28B3CD29-5FCB-4876-B8CB-3B384131B7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8B7486A5-F053-4B41-9536-4C401CA42CA8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</a:t>
            </a:fld>
            <a:endParaRPr lang="en-US" dirty="0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5336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12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3758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75C8CC8-81D1-43F8-B539-87C9D583F98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13</a:t>
            </a:fld>
            <a:endParaRPr lang="en-US" dirty="0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89798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14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441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15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399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16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55442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17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543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18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7064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19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3293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20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4568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21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5760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9199017A-3CE6-4CFF-8D78-E3155022C3F6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4</a:t>
            </a:fld>
            <a:endParaRPr lang="en-US" dirty="0" smtClean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5781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22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154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23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1711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24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68767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25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452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9CD5AE7F-7BC0-48C8-8B36-34A74D159D6F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26</a:t>
            </a:fld>
            <a:endParaRPr lang="en-US" dirty="0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66195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27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4742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28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82204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29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40237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30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51792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84298D14-43CE-4361-BE1D-D145C8520CF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31</a:t>
            </a:fld>
            <a:endParaRPr lang="en-US" dirty="0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5439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5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99416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32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9109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33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02163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34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4361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35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4536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36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28655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37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85488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38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63390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A8BF3D76-CDEB-46FB-B568-06107AD311BA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39</a:t>
            </a:fld>
            <a:endParaRPr lang="en-US" dirty="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43151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20C5EA0-2574-4060-B02A-52BBBD7FF001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40</a:t>
            </a:fld>
            <a:endParaRPr lang="en-US" dirty="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6784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20C5EA0-2574-4060-B02A-52BBBD7FF001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41</a:t>
            </a:fld>
            <a:endParaRPr lang="en-US" dirty="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6879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6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40755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7D99D97B-F9C4-489B-ABC5-1C6A369104D6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42</a:t>
            </a:fld>
            <a:endParaRPr lang="en-US" dirty="0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90415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E0E59B6F-C417-46C2-A204-21FB0C80A4CD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43</a:t>
            </a:fld>
            <a:endParaRPr lang="en-US" dirty="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7601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DC3CDF06-804D-47E1-BA40-054872B778BB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7</a:t>
            </a:fld>
            <a:endParaRPr lang="en-US" dirty="0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3071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407D6ECD-AC7E-4C13-A7EE-87BEB4AADBBF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8</a:t>
            </a:fld>
            <a:endParaRPr lang="en-US" dirty="0" smtClean="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6988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407D6ECD-AC7E-4C13-A7EE-87BEB4AADBBF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9</a:t>
            </a:fld>
            <a:endParaRPr lang="en-US" dirty="0" smtClean="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6948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7ED45D85-33D7-42CB-8DAB-2C88AE65E5F8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10</a:t>
            </a:fld>
            <a:endParaRPr lang="en-US" dirty="0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6593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633682" algn="l"/>
                <a:tab pos="1268866" algn="l"/>
                <a:tab pos="1902548" algn="l"/>
                <a:tab pos="2537731" algn="l"/>
              </a:tabLst>
            </a:pPr>
            <a:fld id="{7ED45D85-33D7-42CB-8DAB-2C88AE65E5F8}" type="slidenum">
              <a:rPr lang="en-US" smtClean="0"/>
              <a:pPr>
                <a:tabLst>
                  <a:tab pos="633682" algn="l"/>
                  <a:tab pos="1268866" algn="l"/>
                  <a:tab pos="1902548" algn="l"/>
                  <a:tab pos="2537731" algn="l"/>
                </a:tabLst>
              </a:pPr>
              <a:t>11</a:t>
            </a:fld>
            <a:endParaRPr lang="en-US" dirty="0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036786"/>
          </a:xfrm>
          <a:noFill/>
          <a:ln/>
        </p:spPr>
        <p:txBody>
          <a:bodyPr wrap="none" lIns="80162" tIns="40081" rIns="80162" bIns="40081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491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31BF-E71C-4095-9E29-3BEC5CAF9C4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96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07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3039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07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39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629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838-3E1D-47D6-9914-44C9CB5330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9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E5A3-3B4D-4727-AAD2-2A66224F0E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B019-5961-431B-B7A4-44DA3B5E7B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E969-4765-4ECF-8E6C-ADFA655CB4F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417D-834E-4C4B-A1E1-B093F9EDCFB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550E-7FA1-43D2-AF68-6ED19B41D2D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4AF-605C-444C-9FBF-B48E0FCD0F4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518-9A1B-4E4C-83EA-DC8C9E2C2A7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1A79-0056-44EC-AA3F-DF25C01BFE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2b: </a:t>
            </a:r>
            <a:r>
              <a:rPr lang="pt-BR" smtClean="0"/>
              <a:t>Camada de Aplicação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4E52B2-4451-4BE7-BD1F-A13BD03C50A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PATRICIAMAGALHAES@GMAIL.COM" TargetMode="External"/><Relationship Id="rId2" Type="http://schemas.openxmlformats.org/officeDocument/2006/relationships/hyperlink" Target="mailto:apmagalhaes@uneb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at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jsref_events.as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validation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dom_form_element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html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40" y="1166329"/>
            <a:ext cx="7363160" cy="2550877"/>
          </a:xfrm>
        </p:spPr>
        <p:txBody>
          <a:bodyPr/>
          <a:lstStyle/>
          <a:p>
            <a:r>
              <a:rPr lang="pt-BR" dirty="0"/>
              <a:t>Desenvolvimento de software para </a:t>
            </a:r>
            <a:r>
              <a:rPr lang="pt-BR" dirty="0" smtClean="0"/>
              <a:t>web</a:t>
            </a:r>
            <a:br>
              <a:rPr lang="pt-BR" dirty="0" smtClean="0"/>
            </a:br>
            <a:r>
              <a:rPr lang="pt-BR" sz="2000" dirty="0" smtClean="0"/>
              <a:t>Aula 5: </a:t>
            </a:r>
            <a:r>
              <a:rPr lang="pt-BR" sz="2000" dirty="0"/>
              <a:t>Manipulando conteúdo e layout com </a:t>
            </a:r>
            <a:r>
              <a:rPr lang="pt-BR" sz="2000" i="1" dirty="0" err="1"/>
              <a:t>JavaScript</a:t>
            </a:r>
            <a:r>
              <a:rPr lang="pt-BR" sz="2000" i="1" dirty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632917" cy="1752600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algn="r"/>
            <a:r>
              <a:rPr lang="pt-BR" sz="1800" dirty="0" smtClean="0"/>
              <a:t>Profa. Dra. Ana Patrícia F. Magalhães Mascarenhas</a:t>
            </a:r>
          </a:p>
          <a:p>
            <a:pPr algn="r"/>
            <a:r>
              <a:rPr lang="pt-BR" dirty="0" smtClean="0">
                <a:hlinkClick r:id="rId2"/>
              </a:rPr>
              <a:t>apmagalhaes@uneb.br</a:t>
            </a:r>
            <a:r>
              <a:rPr lang="pt-BR" dirty="0" smtClean="0"/>
              <a:t> </a:t>
            </a:r>
            <a:endParaRPr lang="pt-BR" dirty="0" smtClean="0"/>
          </a:p>
          <a:p>
            <a:pPr algn="r"/>
            <a:r>
              <a:rPr lang="pt-BR" sz="1800" dirty="0" smtClean="0">
                <a:hlinkClick r:id="rId3"/>
              </a:rPr>
              <a:t>ANAPATRICIAMAGALHAES@GMAIL.COM</a:t>
            </a:r>
            <a:endParaRPr lang="pt-BR" sz="1800" dirty="0" smtClean="0"/>
          </a:p>
          <a:p>
            <a:pPr algn="r"/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956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Aonde colocar o código </a:t>
            </a:r>
            <a:r>
              <a:rPr lang="pt-BR" dirty="0" err="1" smtClean="0"/>
              <a:t>Javascript</a:t>
            </a:r>
            <a:r>
              <a:rPr lang="pt-BR" dirty="0" smtClean="0"/>
              <a:t> (3)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58979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000" dirty="0" smtClean="0">
                <a:cs typeface="Arial" charset="0"/>
              </a:rPr>
              <a:t>Scripts podem ficar no próprio documento HTML ou em um arquivo externo.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000" dirty="0" smtClean="0">
                <a:cs typeface="Arial" charset="0"/>
              </a:rPr>
              <a:t>Para arquivo externo: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cs typeface="Arial" charset="0"/>
              </a:rPr>
              <a:t>Facilita a manutenção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cs typeface="Arial" charset="0"/>
              </a:rPr>
              <a:t>Facilita a reutilização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cs typeface="Arial" charset="0"/>
              </a:rPr>
              <a:t>Usar a extensão .</a:t>
            </a:r>
            <a:r>
              <a:rPr lang="pt-BR" sz="1800" dirty="0" err="1" smtClean="0">
                <a:cs typeface="Arial" charset="0"/>
              </a:rPr>
              <a:t>js</a:t>
            </a:r>
            <a:endParaRPr lang="pt-BR" sz="1800" dirty="0" smtClean="0">
              <a:cs typeface="Arial" charset="0"/>
            </a:endParaRP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cs typeface="Arial" charset="0"/>
              </a:rPr>
              <a:t>Identificar o arquivo informando o SRC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pt-BR" sz="22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&lt;SCRIPT SRC=“arq_scripts.js”&gt; 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956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Aonde colocar o código </a:t>
            </a:r>
            <a:r>
              <a:rPr lang="pt-BR" dirty="0" err="1" smtClean="0"/>
              <a:t>Javascript</a:t>
            </a:r>
            <a:r>
              <a:rPr lang="pt-BR" dirty="0" smtClean="0"/>
              <a:t> (4)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58979"/>
            <a:ext cx="8228160" cy="731625"/>
          </a:xfrm>
        </p:spPr>
        <p:txBody>
          <a:bodyPr lIns="82945" tIns="41473" rIns="82945" bIns="41473">
            <a:normAutofit fontScale="625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000" dirty="0" smtClean="0">
                <a:cs typeface="Arial" charset="0"/>
              </a:rPr>
              <a:t>Exemplo de uso em arquivo externo</a:t>
            </a:r>
          </a:p>
          <a:p>
            <a:pPr marL="73458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300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O arquivo pode ser uma URL ou uma pasta com o nome do arquivo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885449" y="2990604"/>
            <a:ext cx="6725172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algn="l"/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algn="l"/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&lt;h2&gt;</a:t>
            </a:r>
            <a:r>
              <a:rPr lang="pt-BR" sz="1400" dirty="0" err="1"/>
              <a:t>External</a:t>
            </a:r>
            <a:r>
              <a:rPr lang="pt-BR" sz="1400" dirty="0"/>
              <a:t> </a:t>
            </a:r>
            <a:r>
              <a:rPr lang="pt-BR" sz="1400" dirty="0" err="1"/>
              <a:t>JavaScript</a:t>
            </a:r>
            <a:r>
              <a:rPr lang="pt-BR" sz="1400" dirty="0"/>
              <a:t>&lt;/h2&gt;</a:t>
            </a:r>
          </a:p>
          <a:p>
            <a:pPr algn="l"/>
            <a:r>
              <a:rPr lang="pt-BR" sz="1400" dirty="0" smtClean="0"/>
              <a:t>&lt;</a:t>
            </a:r>
            <a:r>
              <a:rPr lang="pt-BR" sz="1400" dirty="0"/>
              <a:t>p id="demo"&gt;A </a:t>
            </a:r>
            <a:r>
              <a:rPr lang="pt-BR" sz="1400" dirty="0" err="1"/>
              <a:t>Paragraph</a:t>
            </a:r>
            <a:r>
              <a:rPr lang="pt-BR" sz="1400" dirty="0"/>
              <a:t>.&lt;/p&gt;</a:t>
            </a:r>
          </a:p>
          <a:p>
            <a:pPr algn="l"/>
            <a:r>
              <a:rPr lang="pt-BR" sz="1400" dirty="0" smtClean="0"/>
              <a:t>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button</a:t>
            </a:r>
            <a:r>
              <a:rPr lang="pt-BR" sz="1400" dirty="0"/>
              <a:t>" </a:t>
            </a:r>
            <a:r>
              <a:rPr lang="pt-BR" sz="1400" b="1" dirty="0" err="1">
                <a:solidFill>
                  <a:srgbClr val="FF0000"/>
                </a:solidFill>
              </a:rPr>
              <a:t>onclick</a:t>
            </a:r>
            <a:r>
              <a:rPr lang="pt-BR" sz="1400" b="1" dirty="0">
                <a:solidFill>
                  <a:srgbClr val="FF0000"/>
                </a:solidFill>
              </a:rPr>
              <a:t>="</a:t>
            </a:r>
            <a:r>
              <a:rPr lang="pt-BR" sz="1400" b="1" dirty="0" err="1">
                <a:solidFill>
                  <a:srgbClr val="FF0000"/>
                </a:solidFill>
              </a:rPr>
              <a:t>myFunction</a:t>
            </a:r>
            <a:r>
              <a:rPr lang="pt-BR" sz="1400" b="1" dirty="0">
                <a:solidFill>
                  <a:srgbClr val="FF0000"/>
                </a:solidFill>
              </a:rPr>
              <a:t>()"&gt;</a:t>
            </a:r>
            <a:r>
              <a:rPr lang="pt-BR" sz="1400" dirty="0" err="1"/>
              <a:t>Try</a:t>
            </a:r>
            <a:r>
              <a:rPr lang="pt-BR" sz="1400" dirty="0"/>
              <a:t> it&lt;/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pPr algn="l"/>
            <a:r>
              <a:rPr lang="pt-BR" sz="1400" dirty="0" smtClean="0"/>
              <a:t>&lt;</a:t>
            </a:r>
            <a:r>
              <a:rPr lang="pt-BR" sz="1400" dirty="0"/>
              <a:t>p&gt;(</a:t>
            </a:r>
            <a:r>
              <a:rPr lang="pt-BR" sz="1400" dirty="0" err="1"/>
              <a:t>myFunction</a:t>
            </a:r>
            <a:r>
              <a:rPr lang="pt-BR" sz="1400" dirty="0"/>
              <a:t>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stored</a:t>
            </a:r>
            <a:r>
              <a:rPr lang="pt-BR" sz="1400" dirty="0"/>
              <a:t> in </a:t>
            </a:r>
            <a:r>
              <a:rPr lang="pt-BR" sz="1400" dirty="0" err="1"/>
              <a:t>an</a:t>
            </a:r>
            <a:r>
              <a:rPr lang="pt-BR" sz="1400" dirty="0"/>
              <a:t> </a:t>
            </a:r>
            <a:r>
              <a:rPr lang="pt-BR" sz="1400" dirty="0" err="1"/>
              <a:t>external</a:t>
            </a:r>
            <a:r>
              <a:rPr lang="pt-BR" sz="1400" dirty="0"/>
              <a:t> file </a:t>
            </a:r>
            <a:r>
              <a:rPr lang="pt-BR" sz="1400" dirty="0" err="1"/>
              <a:t>called</a:t>
            </a:r>
            <a:r>
              <a:rPr lang="pt-BR" sz="1400" dirty="0"/>
              <a:t> "myScript.js")&lt;/p</a:t>
            </a:r>
            <a:r>
              <a:rPr lang="pt-BR" sz="1400" dirty="0" smtClean="0"/>
              <a:t>&gt;</a:t>
            </a:r>
          </a:p>
          <a:p>
            <a:pPr algn="l"/>
            <a:endParaRPr lang="pt-BR" sz="1400" dirty="0"/>
          </a:p>
          <a:p>
            <a:pPr algn="l"/>
            <a:r>
              <a:rPr lang="pt-BR" sz="1400" b="1" dirty="0" smtClean="0">
                <a:solidFill>
                  <a:srgbClr val="FF0000"/>
                </a:solidFill>
              </a:rPr>
              <a:t>&lt;</a:t>
            </a:r>
            <a:r>
              <a:rPr lang="pt-BR" sz="1400" b="1" dirty="0">
                <a:solidFill>
                  <a:srgbClr val="FF0000"/>
                </a:solidFill>
              </a:rPr>
              <a:t>script </a:t>
            </a:r>
            <a:r>
              <a:rPr lang="pt-BR" sz="1400" b="1" dirty="0" err="1">
                <a:solidFill>
                  <a:srgbClr val="FF0000"/>
                </a:solidFill>
              </a:rPr>
              <a:t>src</a:t>
            </a:r>
            <a:r>
              <a:rPr lang="pt-BR" sz="1400" b="1" dirty="0">
                <a:solidFill>
                  <a:srgbClr val="FF0000"/>
                </a:solidFill>
              </a:rPr>
              <a:t>="https://www.w3schools.com/js/myScript.js"&gt;&lt;/script&gt;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algn="l"/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168" y="6131108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No arquivo externo não pode ter a </a:t>
            </a:r>
            <a:r>
              <a:rPr lang="pt-BR" dirty="0" err="1" smtClean="0">
                <a:solidFill>
                  <a:schemeClr val="accent1"/>
                </a:solidFill>
              </a:rPr>
              <a:t>tag</a:t>
            </a:r>
            <a:r>
              <a:rPr lang="pt-BR" dirty="0" smtClean="0">
                <a:solidFill>
                  <a:schemeClr val="accent1"/>
                </a:solidFill>
              </a:rPr>
              <a:t> &lt;script&gt;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48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textos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244911"/>
            <a:ext cx="8817120" cy="4526396"/>
          </a:xfrm>
        </p:spPr>
        <p:txBody>
          <a:bodyPr lIns="82945" tIns="41473" rIns="82945" bIns="41473">
            <a:normAutofit fontScale="925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As saídas podem acontecer de 4 formas: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saída em um elemento </a:t>
            </a:r>
            <a:r>
              <a:rPr lang="pt-BR" sz="2000" dirty="0" err="1" smtClean="0">
                <a:solidFill>
                  <a:schemeClr val="tx1"/>
                </a:solidFill>
                <a:cs typeface="Arial" charset="0"/>
              </a:rPr>
              <a:t>html</a:t>
            </a: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 - </a:t>
            </a:r>
            <a:r>
              <a:rPr lang="pt-BR" sz="2000" dirty="0" err="1" smtClean="0">
                <a:solidFill>
                  <a:schemeClr val="tx1"/>
                </a:solidFill>
                <a:cs typeface="Arial" charset="0"/>
              </a:rPr>
              <a:t>innerHTML</a:t>
            </a:r>
            <a:endParaRPr lang="pt-BR" sz="2000" dirty="0" smtClean="0">
              <a:solidFill>
                <a:schemeClr val="tx1"/>
              </a:solidFill>
              <a:cs typeface="Arial" charset="0"/>
            </a:endParaRP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>
                <a:solidFill>
                  <a:schemeClr val="tx1"/>
                </a:solidFill>
                <a:cs typeface="Arial" charset="0"/>
              </a:rPr>
              <a:t>Acessa um documento do HTML usando </a:t>
            </a:r>
            <a:r>
              <a:rPr lang="pt-BR" sz="1800" b="1" dirty="0" err="1" smtClean="0"/>
              <a:t>document.getElementById</a:t>
            </a:r>
            <a:r>
              <a:rPr lang="pt-BR" sz="1800" b="1" dirty="0" smtClean="0"/>
              <a:t>(id)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O atributo id define o elemento HTML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/>
              <a:t>&lt;script&gt;</a:t>
            </a:r>
            <a:r>
              <a:rPr lang="pt-BR" sz="1800" dirty="0" err="1" smtClean="0"/>
              <a:t>document.getElementById</a:t>
            </a:r>
            <a:r>
              <a:rPr lang="pt-BR" sz="1800" dirty="0"/>
              <a:t>("demo").</a:t>
            </a:r>
            <a:r>
              <a:rPr lang="pt-BR" sz="1800" dirty="0" err="1"/>
              <a:t>innerHTML</a:t>
            </a:r>
            <a:r>
              <a:rPr lang="pt-BR" sz="1800" dirty="0"/>
              <a:t> = 5 + 6</a:t>
            </a:r>
            <a:r>
              <a:rPr lang="pt-BR" sz="1800" dirty="0" smtClean="0"/>
              <a:t>;&lt;/script</a:t>
            </a:r>
            <a:r>
              <a:rPr lang="pt-BR" sz="1800" dirty="0"/>
              <a:t>&gt;</a:t>
            </a:r>
            <a:endParaRPr lang="pt-BR" sz="1800" dirty="0" smtClean="0">
              <a:solidFill>
                <a:schemeClr val="tx1"/>
              </a:solidFill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err="1">
                <a:solidFill>
                  <a:schemeClr val="tx1"/>
                </a:solidFill>
                <a:cs typeface="Arial" charset="0"/>
              </a:rPr>
              <a:t>s</a:t>
            </a:r>
            <a:r>
              <a:rPr lang="pt-BR" sz="2000" dirty="0" err="1" smtClean="0">
                <a:solidFill>
                  <a:schemeClr val="tx1"/>
                </a:solidFill>
                <a:cs typeface="Arial" charset="0"/>
              </a:rPr>
              <a:t>aida</a:t>
            </a: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 usando </a:t>
            </a:r>
            <a:r>
              <a:rPr lang="pt-BR" sz="2000" dirty="0" err="1" smtClean="0">
                <a:solidFill>
                  <a:schemeClr val="tx1"/>
                </a:solidFill>
                <a:cs typeface="Arial" charset="0"/>
              </a:rPr>
              <a:t>document.write</a:t>
            </a: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()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>
                <a:solidFill>
                  <a:schemeClr val="tx1"/>
                </a:solidFill>
                <a:cs typeface="Arial" charset="0"/>
              </a:rPr>
              <a:t>Usado para testar a impressão de valores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/>
              <a:t>&lt;</a:t>
            </a:r>
            <a:r>
              <a:rPr lang="pt-BR" sz="1800" dirty="0" smtClean="0"/>
              <a:t>script&gt;</a:t>
            </a:r>
            <a:r>
              <a:rPr lang="pt-BR" sz="1800" dirty="0" err="1" smtClean="0"/>
              <a:t>document.write</a:t>
            </a:r>
            <a:r>
              <a:rPr lang="pt-BR" sz="1800" dirty="0" smtClean="0"/>
              <a:t>(5</a:t>
            </a:r>
            <a:r>
              <a:rPr lang="pt-BR" sz="1800" dirty="0"/>
              <a:t> + 6</a:t>
            </a:r>
            <a:r>
              <a:rPr lang="pt-BR" sz="1800" dirty="0" smtClean="0"/>
              <a:t>);&lt;/script</a:t>
            </a:r>
            <a:r>
              <a:rPr lang="pt-BR" sz="1800" dirty="0"/>
              <a:t>&gt;</a:t>
            </a:r>
            <a:endParaRPr lang="pt-BR" sz="1800" dirty="0" smtClean="0">
              <a:solidFill>
                <a:schemeClr val="tx1"/>
              </a:solidFill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saída em uma janela de alerta - </a:t>
            </a:r>
            <a:r>
              <a:rPr lang="pt-BR" sz="2000" dirty="0" err="1" smtClean="0">
                <a:solidFill>
                  <a:schemeClr val="tx1"/>
                </a:solidFill>
                <a:cs typeface="Arial" charset="0"/>
              </a:rPr>
              <a:t>windows.alert</a:t>
            </a: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()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>
                <a:solidFill>
                  <a:schemeClr val="tx1"/>
                </a:solidFill>
                <a:cs typeface="Arial" charset="0"/>
              </a:rPr>
              <a:t>Cria uma janela para mostrar dado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/>
              <a:t>&lt;</a:t>
            </a:r>
            <a:r>
              <a:rPr lang="pt-BR" sz="1800" dirty="0" smtClean="0"/>
              <a:t>script&gt;</a:t>
            </a:r>
            <a:r>
              <a:rPr lang="pt-BR" sz="1800" dirty="0" err="1" smtClean="0"/>
              <a:t>window.alert</a:t>
            </a:r>
            <a:r>
              <a:rPr lang="pt-BR" sz="1800" dirty="0" smtClean="0"/>
              <a:t>(5</a:t>
            </a:r>
            <a:r>
              <a:rPr lang="pt-BR" sz="1800" dirty="0"/>
              <a:t> + 6</a:t>
            </a:r>
            <a:r>
              <a:rPr lang="pt-BR" sz="1800" dirty="0" smtClean="0"/>
              <a:t>);&lt;/</a:t>
            </a:r>
            <a:r>
              <a:rPr lang="pt-BR" sz="1800" dirty="0"/>
              <a:t>script</a:t>
            </a:r>
            <a:r>
              <a:rPr lang="pt-BR" sz="1800" dirty="0" smtClean="0"/>
              <a:t>&gt;</a:t>
            </a:r>
          </a:p>
          <a:p>
            <a:pPr marL="675150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saída no console – console.log()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smtClean="0">
                <a:solidFill>
                  <a:schemeClr val="tx1"/>
                </a:solidFill>
                <a:cs typeface="Arial" charset="0"/>
              </a:rPr>
              <a:t>Usado para debug</a:t>
            </a:r>
          </a:p>
          <a:p>
            <a:pPr marL="949470" lvl="2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800" dirty="0" smtClean="0">
              <a:solidFill>
                <a:schemeClr val="tx1"/>
              </a:solidFill>
              <a:cs typeface="Arial" charset="0"/>
            </a:endParaRPr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800" dirty="0" smtClean="0">
              <a:solidFill>
                <a:schemeClr val="tx1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textos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55016" y="2218424"/>
            <a:ext cx="822816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Caixas </a:t>
            </a:r>
            <a:r>
              <a:rPr lang="pt-BR" dirty="0" err="1" smtClean="0">
                <a:solidFill>
                  <a:schemeClr val="tx1"/>
                </a:solidFill>
                <a:cs typeface="Arial" charset="0"/>
              </a:rPr>
              <a:t>Popup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u="sng" dirty="0" err="1" smtClean="0">
                <a:cs typeface="Arial" charset="0"/>
              </a:rPr>
              <a:t>Alert</a:t>
            </a:r>
            <a:r>
              <a:rPr lang="pt-BR" u="sng" dirty="0" smtClean="0">
                <a:cs typeface="Arial" charset="0"/>
              </a:rPr>
              <a:t> Box:</a:t>
            </a:r>
            <a:r>
              <a:rPr lang="pt-BR" dirty="0" smtClean="0">
                <a:cs typeface="Arial" charset="0"/>
              </a:rPr>
              <a:t> apenas abre um caixa de texto na tela do usuário.</a:t>
            </a:r>
          </a:p>
          <a:p>
            <a:pPr marL="1175057" lvl="2" indent="-195843">
              <a:lnSpc>
                <a:spcPct val="89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latin typeface="Courier New" pitchFamily="49" charset="0"/>
                <a:cs typeface="Arial" charset="0"/>
              </a:rPr>
              <a:t>alert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("algum texto");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u="sng" dirty="0" err="1" smtClean="0">
                <a:cs typeface="Arial" charset="0"/>
              </a:rPr>
              <a:t>Confirm</a:t>
            </a:r>
            <a:r>
              <a:rPr lang="pt-BR" u="sng" dirty="0" smtClean="0">
                <a:cs typeface="Arial" charset="0"/>
              </a:rPr>
              <a:t> Box:</a:t>
            </a:r>
            <a:r>
              <a:rPr lang="pt-BR" dirty="0" smtClean="0">
                <a:cs typeface="Arial" charset="0"/>
              </a:rPr>
              <a:t> abre uma caixa de texto com botões OK e </a:t>
            </a:r>
            <a:r>
              <a:rPr lang="pt-BR" dirty="0" err="1" smtClean="0">
                <a:cs typeface="Arial" charset="0"/>
              </a:rPr>
              <a:t>Cancel</a:t>
            </a:r>
            <a:r>
              <a:rPr lang="pt-BR" dirty="0" smtClean="0">
                <a:cs typeface="Arial" charset="0"/>
              </a:rPr>
              <a:t>. Ok retorna o valore </a:t>
            </a:r>
            <a:r>
              <a:rPr lang="pt-BR" i="1" dirty="0" err="1" smtClean="0">
                <a:cs typeface="Arial" charset="0"/>
              </a:rPr>
              <a:t>true</a:t>
            </a:r>
            <a:r>
              <a:rPr lang="pt-BR" dirty="0" smtClean="0">
                <a:cs typeface="Arial" charset="0"/>
              </a:rPr>
              <a:t> e </a:t>
            </a:r>
            <a:r>
              <a:rPr lang="pt-BR" dirty="0" err="1" smtClean="0">
                <a:cs typeface="Arial" charset="0"/>
              </a:rPr>
              <a:t>Cancel</a:t>
            </a:r>
            <a:r>
              <a:rPr lang="pt-BR" dirty="0" smtClean="0">
                <a:cs typeface="Arial" charset="0"/>
              </a:rPr>
              <a:t> retorna o valor </a:t>
            </a:r>
            <a:r>
              <a:rPr lang="pt-BR" i="1" dirty="0" err="1" smtClean="0">
                <a:cs typeface="Arial" charset="0"/>
              </a:rPr>
              <a:t>false</a:t>
            </a:r>
            <a:r>
              <a:rPr lang="pt-BR" dirty="0" smtClean="0">
                <a:cs typeface="Arial" charset="0"/>
              </a:rPr>
              <a:t> para o script.</a:t>
            </a:r>
          </a:p>
          <a:p>
            <a:pPr marL="1175057" lvl="2" indent="-195843">
              <a:lnSpc>
                <a:spcPct val="89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latin typeface="Courier New" pitchFamily="49" charset="0"/>
                <a:cs typeface="Arial" charset="0"/>
              </a:rPr>
              <a:t>confirm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("algum texto");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u="sng" dirty="0" err="1" smtClean="0">
                <a:cs typeface="Arial" charset="0"/>
              </a:rPr>
              <a:t>Prompt</a:t>
            </a:r>
            <a:r>
              <a:rPr lang="pt-BR" u="sng" dirty="0" smtClean="0">
                <a:cs typeface="Arial" charset="0"/>
              </a:rPr>
              <a:t> Box:</a:t>
            </a:r>
            <a:r>
              <a:rPr lang="pt-BR" dirty="0" smtClean="0">
                <a:cs typeface="Arial" charset="0"/>
              </a:rPr>
              <a:t> abre uma caixa de texto com um campo de entrada textual para o usuário. O texto que o usuário digitar é retornado para o script.</a:t>
            </a:r>
          </a:p>
          <a:p>
            <a:pPr marL="1175057" lvl="2" indent="-195843">
              <a:lnSpc>
                <a:spcPct val="89000"/>
              </a:lnSpc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latin typeface="Courier New" pitchFamily="49" charset="0"/>
                <a:cs typeface="Arial" charset="0"/>
              </a:rPr>
              <a:t>prompt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("algum texto","valor default para o campo de entrada");</a:t>
            </a:r>
          </a:p>
        </p:txBody>
      </p:sp>
    </p:spTree>
    <p:extLst>
      <p:ext uri="{BB962C8B-B14F-4D97-AF65-F5344CB8AC3E}">
        <p14:creationId xmlns:p14="http://schemas.microsoft.com/office/powerpoint/2010/main" val="480086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750961" y="667524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Programa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58979"/>
            <a:ext cx="8817120" cy="4526396"/>
          </a:xfrm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Um programa </a:t>
            </a:r>
            <a:r>
              <a:rPr lang="pt-BR" sz="2000" dirty="0" err="1" smtClean="0">
                <a:cs typeface="Arial" charset="0"/>
              </a:rPr>
              <a:t>javaScript</a:t>
            </a:r>
            <a:r>
              <a:rPr lang="pt-BR" sz="2000" dirty="0" smtClean="0">
                <a:cs typeface="Arial" charset="0"/>
              </a:rPr>
              <a:t> é formado por uma lista de sentenças que podem ser: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valores,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Operadores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Expressões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Palavras chaves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Comentários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cs typeface="Arial" charset="0"/>
              </a:rPr>
              <a:t>As sentenças são separadas por ponto e </a:t>
            </a:r>
            <a:r>
              <a:rPr lang="pt-BR" sz="2000" dirty="0" smtClean="0">
                <a:cs typeface="Arial" charset="0"/>
              </a:rPr>
              <a:t>virgula.</a:t>
            </a:r>
            <a:endParaRPr lang="pt-BR" sz="2000" dirty="0"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cs typeface="Arial" charset="0"/>
              </a:rPr>
              <a:t>Espaços em  branco são ignorados, embora seja interessante colocar espaços entre operadores </a:t>
            </a:r>
            <a:r>
              <a:rPr lang="pt-BR" sz="2000" dirty="0" smtClean="0">
                <a:cs typeface="Arial" charset="0"/>
              </a:rPr>
              <a:t>matemáticos.</a:t>
            </a:r>
            <a:endParaRPr lang="pt-BR" sz="2000" dirty="0"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cs typeface="Arial" charset="0"/>
              </a:rPr>
              <a:t>Pode-se continuar uma sentença em outra linha</a:t>
            </a:r>
            <a:r>
              <a:rPr lang="pt-BR" sz="2000" dirty="0" smtClean="0">
                <a:cs typeface="Arial" charset="0"/>
              </a:rPr>
              <a:t>, o </a:t>
            </a:r>
            <a:r>
              <a:rPr lang="pt-BR" sz="2000" dirty="0">
                <a:cs typeface="Arial" charset="0"/>
              </a:rPr>
              <a:t>ponto e vírgula fica no </a:t>
            </a:r>
            <a:r>
              <a:rPr lang="pt-BR" sz="2000" dirty="0" smtClean="0">
                <a:cs typeface="Arial" charset="0"/>
              </a:rPr>
              <a:t>final.</a:t>
            </a:r>
            <a:endParaRPr lang="pt-BR" sz="2000" dirty="0"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68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80099" y="681592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Exemplo de programa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580099" y="2244911"/>
            <a:ext cx="8817120" cy="4526396"/>
          </a:xfrm>
          <a:ln>
            <a:solidFill>
              <a:schemeClr val="accent1"/>
            </a:solidFill>
          </a:ln>
        </p:spPr>
        <p:txBody>
          <a:bodyPr lIns="82945" tIns="41473" rIns="82945" bIns="41473">
            <a:normAutofit fontScale="55000" lnSpcReduction="20000"/>
          </a:bodyPr>
          <a:lstStyle/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&lt;!</a:t>
            </a:r>
            <a:r>
              <a:rPr lang="pt-BR" sz="2400" dirty="0">
                <a:cs typeface="Arial" charset="0"/>
              </a:rPr>
              <a:t>DOCTYPE </a:t>
            </a:r>
            <a:r>
              <a:rPr lang="pt-BR" sz="2400" dirty="0" err="1">
                <a:cs typeface="Arial" charset="0"/>
              </a:rPr>
              <a:t>html</a:t>
            </a:r>
            <a:r>
              <a:rPr lang="pt-BR" sz="2400" dirty="0">
                <a:cs typeface="Arial" charset="0"/>
              </a:rPr>
              <a:t>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</a:t>
            </a:r>
            <a:r>
              <a:rPr lang="pt-BR" sz="2400" dirty="0" err="1">
                <a:cs typeface="Arial" charset="0"/>
              </a:rPr>
              <a:t>html</a:t>
            </a:r>
            <a:r>
              <a:rPr lang="pt-BR" sz="2400" dirty="0">
                <a:cs typeface="Arial" charset="0"/>
              </a:rPr>
              <a:t>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</a:t>
            </a:r>
            <a:r>
              <a:rPr lang="pt-BR" sz="2400" dirty="0" err="1">
                <a:cs typeface="Arial" charset="0"/>
              </a:rPr>
              <a:t>body</a:t>
            </a:r>
            <a:r>
              <a:rPr lang="pt-BR" sz="2400" dirty="0">
                <a:cs typeface="Arial" charset="0"/>
              </a:rPr>
              <a:t>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>
              <a:cs typeface="Arial" charset="0"/>
            </a:endParaRP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&lt;h2&gt;</a:t>
            </a:r>
            <a:r>
              <a:rPr lang="pt-BR" sz="2400" dirty="0" err="1">
                <a:cs typeface="Arial" charset="0"/>
              </a:rPr>
              <a:t>JavaScript</a:t>
            </a:r>
            <a:r>
              <a:rPr lang="pt-BR" sz="2400" dirty="0">
                <a:cs typeface="Arial" charset="0"/>
              </a:rPr>
              <a:t> </a:t>
            </a:r>
            <a:r>
              <a:rPr lang="pt-BR" sz="2400" dirty="0" err="1">
                <a:cs typeface="Arial" charset="0"/>
              </a:rPr>
              <a:t>Statements</a:t>
            </a:r>
            <a:r>
              <a:rPr lang="pt-BR" sz="2400" dirty="0">
                <a:cs typeface="Arial" charset="0"/>
              </a:rPr>
              <a:t>&lt;/h2&gt;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>
              <a:cs typeface="Arial" charset="0"/>
            </a:endParaRP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&lt;p&gt;</a:t>
            </a:r>
            <a:r>
              <a:rPr lang="pt-BR" sz="2400" dirty="0" err="1">
                <a:cs typeface="Arial" charset="0"/>
              </a:rPr>
              <a:t>JavaScript</a:t>
            </a:r>
            <a:r>
              <a:rPr lang="pt-BR" sz="2400" dirty="0">
                <a:cs typeface="Arial" charset="0"/>
              </a:rPr>
              <a:t> </a:t>
            </a:r>
            <a:r>
              <a:rPr lang="pt-BR" sz="2400" dirty="0" err="1">
                <a:cs typeface="Arial" charset="0"/>
              </a:rPr>
              <a:t>statements</a:t>
            </a:r>
            <a:r>
              <a:rPr lang="pt-BR" sz="2400" dirty="0">
                <a:cs typeface="Arial" charset="0"/>
              </a:rPr>
              <a:t> are </a:t>
            </a:r>
            <a:r>
              <a:rPr lang="pt-BR" sz="2400" dirty="0" err="1">
                <a:cs typeface="Arial" charset="0"/>
              </a:rPr>
              <a:t>separated</a:t>
            </a:r>
            <a:r>
              <a:rPr lang="pt-BR" sz="2400" dirty="0">
                <a:cs typeface="Arial" charset="0"/>
              </a:rPr>
              <a:t> </a:t>
            </a:r>
            <a:r>
              <a:rPr lang="pt-BR" sz="2400" dirty="0" err="1">
                <a:cs typeface="Arial" charset="0"/>
              </a:rPr>
              <a:t>by</a:t>
            </a:r>
            <a:r>
              <a:rPr lang="pt-BR" sz="2400" dirty="0">
                <a:cs typeface="Arial" charset="0"/>
              </a:rPr>
              <a:t> </a:t>
            </a:r>
            <a:r>
              <a:rPr lang="pt-BR" sz="2400" dirty="0" err="1">
                <a:cs typeface="Arial" charset="0"/>
              </a:rPr>
              <a:t>semicolons</a:t>
            </a:r>
            <a:r>
              <a:rPr lang="pt-BR" sz="2400" dirty="0">
                <a:cs typeface="Arial" charset="0"/>
              </a:rPr>
              <a:t>.&lt;/p&gt;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>
              <a:cs typeface="Arial" charset="0"/>
            </a:endParaRP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&lt;p id="demo1"&gt;&lt;/p&gt;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>
              <a:cs typeface="Arial" charset="0"/>
            </a:endParaRP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&lt;script&gt;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var a, b, c;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a = 5;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b = 6;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c = a + b;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err="1">
                <a:solidFill>
                  <a:schemeClr val="accent1"/>
                </a:solidFill>
                <a:cs typeface="Arial" charset="0"/>
              </a:rPr>
              <a:t>document.getElementById</a:t>
            </a: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("demo1").</a:t>
            </a:r>
            <a:r>
              <a:rPr lang="pt-BR" sz="2200" b="1" dirty="0" err="1">
                <a:solidFill>
                  <a:schemeClr val="accent1"/>
                </a:solidFill>
                <a:cs typeface="Arial" charset="0"/>
              </a:rPr>
              <a:t>innerHTML</a:t>
            </a: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 = c;</a:t>
            </a:r>
          </a:p>
          <a:p>
            <a:pPr marL="390530" lvl="1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>
                <a:solidFill>
                  <a:schemeClr val="accent1"/>
                </a:solidFill>
                <a:cs typeface="Arial" charset="0"/>
              </a:rPr>
              <a:t>&lt;/script&gt;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400" dirty="0">
              <a:cs typeface="Arial" charset="0"/>
            </a:endParaRP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&lt;/</a:t>
            </a:r>
            <a:r>
              <a:rPr lang="pt-BR" sz="2400" dirty="0" err="1">
                <a:cs typeface="Arial" charset="0"/>
              </a:rPr>
              <a:t>body</a:t>
            </a:r>
            <a:r>
              <a:rPr lang="pt-BR" sz="2400" dirty="0">
                <a:cs typeface="Arial" charset="0"/>
              </a:rPr>
              <a:t>&gt;</a:t>
            </a:r>
          </a:p>
          <a:p>
            <a:pPr marL="47630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&lt;/</a:t>
            </a:r>
            <a:r>
              <a:rPr lang="pt-BR" sz="2400" dirty="0" err="1">
                <a:cs typeface="Arial" charset="0"/>
              </a:rPr>
              <a:t>html</a:t>
            </a:r>
            <a:r>
              <a:rPr lang="pt-BR" sz="2400" dirty="0">
                <a:cs typeface="Arial" charset="0"/>
              </a:rPr>
              <a:t>&gt;</a:t>
            </a:r>
          </a:p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82226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Identificadores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331604"/>
            <a:ext cx="8817120" cy="4526396"/>
          </a:xfrm>
        </p:spPr>
        <p:txBody>
          <a:bodyPr lIns="82945" tIns="41473" rIns="82945" bIns="41473">
            <a:noAutofit/>
          </a:bodyPr>
          <a:lstStyle/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dirty="0" smtClean="0">
                <a:cs typeface="Arial" charset="0"/>
              </a:rPr>
              <a:t>Usados para declarar nomes de variáveis, funções, etc.</a:t>
            </a:r>
          </a:p>
          <a:p>
            <a:pPr marL="684294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Deve ser iniciado com letra, _ ou $</a:t>
            </a:r>
          </a:p>
          <a:p>
            <a:pPr marL="684294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O resto no nome do identificador pode também conter número</a:t>
            </a:r>
          </a:p>
          <a:p>
            <a:pPr marL="684294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Não é permitido usar hífen no nome do indicador</a:t>
            </a:r>
          </a:p>
          <a:p>
            <a:pPr marL="684294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>
              <a:cs typeface="Arial" charset="0"/>
            </a:endParaRPr>
          </a:p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dirty="0" smtClean="0">
                <a:cs typeface="Arial" charset="0"/>
              </a:rPr>
              <a:t>Variáveis são declaradas na seção var</a:t>
            </a:r>
          </a:p>
          <a:p>
            <a:pPr marL="684294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Pode-se declarar uma variável em cada linha ou várias em uma só linha</a:t>
            </a: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>
              <a:solidFill>
                <a:schemeClr val="tx1"/>
              </a:solidFill>
              <a:cs typeface="Arial" charset="0"/>
            </a:endParaRP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var  x, y, z;</a:t>
            </a: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>
              <a:solidFill>
                <a:schemeClr val="tx1"/>
              </a:solidFill>
              <a:cs typeface="Arial" charset="0"/>
            </a:endParaRP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var nome=“</a:t>
            </a:r>
            <a:r>
              <a:rPr lang="pt-BR" dirty="0" err="1" smtClean="0">
                <a:solidFill>
                  <a:schemeClr val="tx1"/>
                </a:solidFill>
                <a:cs typeface="Arial" charset="0"/>
              </a:rPr>
              <a:t>maria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”, sobrenome=“santos”;</a:t>
            </a: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>
              <a:solidFill>
                <a:schemeClr val="tx1"/>
              </a:solidFill>
              <a:cs typeface="Arial" charset="0"/>
            </a:endParaRP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Var</a:t>
            </a: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   x =10,</a:t>
            </a:r>
          </a:p>
          <a:p>
            <a:pPr marL="655706" lvl="2" indent="0"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    y = 20;</a:t>
            </a:r>
          </a:p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cs typeface="Arial" charset="0"/>
              </a:rPr>
              <a:t>Quando uma variável é declarada, se não for inicializada seu valor é </a:t>
            </a:r>
            <a:r>
              <a:rPr lang="pt-BR" b="1" dirty="0" err="1">
                <a:cs typeface="Arial" charset="0"/>
              </a:rPr>
              <a:t>undefined</a:t>
            </a:r>
            <a:r>
              <a:rPr lang="pt-BR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670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808201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Operadores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67557" y="2176221"/>
            <a:ext cx="881712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Operadores aritméticos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+, -, *, /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** (</a:t>
            </a:r>
            <a:r>
              <a:rPr lang="pt-BR" dirty="0" err="1" smtClean="0">
                <a:solidFill>
                  <a:schemeClr val="tx1"/>
                </a:solidFill>
                <a:cs typeface="Arial" charset="0"/>
              </a:rPr>
              <a:t>exponenciação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% (resto de uma divisão)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++ (incremento)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-- (decremento)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>
              <a:solidFill>
                <a:schemeClr val="tx1"/>
              </a:solidFill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Ex.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x=10+6;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tx1"/>
                </a:solidFill>
                <a:cs typeface="Arial" charset="0"/>
              </a:rPr>
              <a:t>x = x * 2;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solidFill>
                  <a:schemeClr val="tx1"/>
                </a:solidFill>
                <a:cs typeface="Arial" charset="0"/>
              </a:rPr>
              <a:t>y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 = “</a:t>
            </a:r>
            <a:r>
              <a:rPr lang="pt-BR" dirty="0" err="1" smtClean="0">
                <a:solidFill>
                  <a:schemeClr val="tx1"/>
                </a:solidFill>
                <a:cs typeface="Arial" charset="0"/>
              </a:rPr>
              <a:t>ana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” + “  “ + “</a:t>
            </a:r>
            <a:r>
              <a:rPr lang="pt-BR" dirty="0" err="1" smtClean="0">
                <a:solidFill>
                  <a:schemeClr val="tx1"/>
                </a:solidFill>
                <a:cs typeface="Arial" charset="0"/>
              </a:rPr>
              <a:t>maria</a:t>
            </a:r>
            <a:r>
              <a:rPr lang="pt-BR" dirty="0" smtClean="0">
                <a:solidFill>
                  <a:schemeClr val="tx1"/>
                </a:solidFill>
                <a:cs typeface="Arial" charset="0"/>
              </a:rPr>
              <a:t>”</a:t>
            </a:r>
            <a:endParaRPr lang="pt-BR" dirty="0">
              <a:solidFill>
                <a:schemeClr val="tx1"/>
              </a:solidFill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18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780066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Valores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331604"/>
            <a:ext cx="881712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Podem ser um valor fixo ou uma variável</a:t>
            </a:r>
          </a:p>
          <a:p>
            <a:pPr marL="656862" lvl="2" indent="-293764">
              <a:buClr>
                <a:schemeClr val="accent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err="1">
                <a:solidFill>
                  <a:schemeClr val="tx1"/>
                </a:solidFill>
                <a:cs typeface="Arial" charset="0"/>
              </a:rPr>
              <a:t>Numeros</a:t>
            </a:r>
            <a:r>
              <a:rPr lang="pt-BR" sz="2000" dirty="0">
                <a:solidFill>
                  <a:schemeClr val="tx1"/>
                </a:solidFill>
                <a:cs typeface="Arial" charset="0"/>
              </a:rPr>
              <a:t>: podem ser escritos com ou sem casas decimais</a:t>
            </a:r>
          </a:p>
          <a:p>
            <a:pPr marL="858030" lvl="4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>
                <a:solidFill>
                  <a:schemeClr val="tx1"/>
                </a:solidFill>
                <a:cs typeface="Arial" charset="0"/>
              </a:rPr>
              <a:t>10.50 ou 1001</a:t>
            </a:r>
          </a:p>
          <a:p>
            <a:pPr marL="656862" lvl="2" indent="-293764">
              <a:buClr>
                <a:schemeClr val="accent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err="1">
                <a:solidFill>
                  <a:schemeClr val="tx1"/>
                </a:solidFill>
                <a:cs typeface="Arial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cs typeface="Arial" charset="0"/>
              </a:rPr>
              <a:t>: escrito entre aspas duplas ou simples</a:t>
            </a:r>
          </a:p>
          <a:p>
            <a:pPr marL="858030" lvl="4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>
                <a:solidFill>
                  <a:schemeClr val="tx1"/>
                </a:solidFill>
                <a:cs typeface="Arial" charset="0"/>
              </a:rPr>
              <a:t>“</a:t>
            </a:r>
            <a:r>
              <a:rPr lang="pt-BR" sz="1400" dirty="0" err="1">
                <a:solidFill>
                  <a:schemeClr val="tx1"/>
                </a:solidFill>
                <a:cs typeface="Arial" charset="0"/>
              </a:rPr>
              <a:t>ola</a:t>
            </a:r>
            <a:r>
              <a:rPr lang="pt-BR" sz="1400" dirty="0">
                <a:solidFill>
                  <a:schemeClr val="tx1"/>
                </a:solidFill>
                <a:cs typeface="Arial" charset="0"/>
              </a:rPr>
              <a:t>”  ou   ‘</a:t>
            </a:r>
            <a:r>
              <a:rPr lang="pt-BR" sz="1400" dirty="0" err="1">
                <a:solidFill>
                  <a:schemeClr val="tx1"/>
                </a:solidFill>
                <a:cs typeface="Arial" charset="0"/>
              </a:rPr>
              <a:t>ola</a:t>
            </a:r>
            <a:r>
              <a:rPr lang="pt-BR" sz="1400" dirty="0">
                <a:solidFill>
                  <a:schemeClr val="tx1"/>
                </a:solidFill>
                <a:cs typeface="Arial" charset="0"/>
              </a:rPr>
              <a:t>’</a:t>
            </a:r>
          </a:p>
          <a:p>
            <a:pPr marL="656862" lvl="2" indent="-293764">
              <a:buClr>
                <a:schemeClr val="accent3"/>
              </a:buClr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solidFill>
                  <a:schemeClr val="tx1"/>
                </a:solidFill>
                <a:cs typeface="Arial" charset="0"/>
              </a:rPr>
              <a:t>Atribuição</a:t>
            </a:r>
            <a:r>
              <a:rPr lang="pt-BR" sz="2000" dirty="0">
                <a:solidFill>
                  <a:schemeClr val="tx1"/>
                </a:solidFill>
                <a:cs typeface="Arial" charset="0"/>
              </a:rPr>
              <a:t>: utiliza o sinal de =</a:t>
            </a:r>
          </a:p>
          <a:p>
            <a:pPr marL="858030" lvl="4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solidFill>
                  <a:schemeClr val="tx1"/>
                </a:solidFill>
                <a:cs typeface="Arial" charset="0"/>
              </a:rPr>
              <a:t>x=10;</a:t>
            </a:r>
          </a:p>
          <a:p>
            <a:pPr marL="647718" lvl="3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solidFill>
                  <a:schemeClr val="tx1"/>
                </a:solidFill>
                <a:cs typeface="Arial" charset="0"/>
              </a:rPr>
              <a:t>Outras operações</a:t>
            </a:r>
          </a:p>
          <a:p>
            <a:pPr marL="858030" lvl="4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solidFill>
                  <a:schemeClr val="tx1"/>
                </a:solidFill>
                <a:cs typeface="Arial" charset="0"/>
              </a:rPr>
              <a:t>+=		x+=y 		x=</a:t>
            </a:r>
            <a:r>
              <a:rPr lang="pt-BR" sz="1400" dirty="0" err="1" smtClean="0">
                <a:solidFill>
                  <a:schemeClr val="tx1"/>
                </a:solidFill>
                <a:cs typeface="Arial" charset="0"/>
              </a:rPr>
              <a:t>x+y</a:t>
            </a:r>
            <a:endParaRPr lang="pt-BR" sz="1400" dirty="0" smtClean="0">
              <a:solidFill>
                <a:schemeClr val="tx1"/>
              </a:solidFill>
              <a:cs typeface="Arial" charset="0"/>
            </a:endParaRPr>
          </a:p>
          <a:p>
            <a:pPr marL="858030" lvl="4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solidFill>
                  <a:schemeClr val="tx1"/>
                </a:solidFill>
                <a:cs typeface="Arial" charset="0"/>
              </a:rPr>
              <a:t>**=		x **=y		x=x**y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0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95632" y="63938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Comparações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37922"/>
              </p:ext>
            </p:extLst>
          </p:nvPr>
        </p:nvGraphicFramePr>
        <p:xfrm>
          <a:off x="625673" y="2254210"/>
          <a:ext cx="7680618" cy="3688080"/>
        </p:xfrm>
        <a:graphic>
          <a:graphicData uri="http://schemas.openxmlformats.org/drawingml/2006/table">
            <a:tbl>
              <a:tblPr/>
              <a:tblGrid>
                <a:gridCol w="3840309"/>
                <a:gridCol w="38403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02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Contextualizar a participação do </a:t>
            </a:r>
            <a:r>
              <a:rPr lang="pt-BR" i="1" dirty="0" err="1"/>
              <a:t>JavaScript</a:t>
            </a:r>
            <a:r>
              <a:rPr lang="pt-BR" i="1" dirty="0"/>
              <a:t> </a:t>
            </a:r>
            <a:r>
              <a:rPr lang="pt-BR" dirty="0"/>
              <a:t>na construção de softwares para Internet. </a:t>
            </a:r>
          </a:p>
          <a:p>
            <a:r>
              <a:rPr lang="pt-BR" dirty="0" smtClean="0"/>
              <a:t>Apresentar </a:t>
            </a:r>
            <a:r>
              <a:rPr lang="pt-BR" dirty="0"/>
              <a:t>e manipular os principais recursos da linguagem de forma bem estruturada. </a:t>
            </a:r>
          </a:p>
          <a:p>
            <a:r>
              <a:rPr lang="pt-BR" dirty="0" smtClean="0"/>
              <a:t>Criar </a:t>
            </a:r>
            <a:r>
              <a:rPr lang="pt-BR" dirty="0"/>
              <a:t>validações em </a:t>
            </a:r>
            <a:r>
              <a:rPr lang="pt-BR" i="1" dirty="0" err="1"/>
              <a:t>JavaScript</a:t>
            </a:r>
            <a:r>
              <a:rPr lang="pt-BR" i="1" dirty="0"/>
              <a:t> </a:t>
            </a:r>
            <a:r>
              <a:rPr lang="pt-BR" dirty="0"/>
              <a:t>para formulários HTML. </a:t>
            </a:r>
          </a:p>
          <a:p>
            <a:r>
              <a:rPr lang="pt-BR" dirty="0" smtClean="0"/>
              <a:t>Descrever </a:t>
            </a:r>
            <a:r>
              <a:rPr lang="pt-BR" dirty="0"/>
              <a:t>o funcionamento de DOM e manipular eventos. </a:t>
            </a:r>
          </a:p>
          <a:p>
            <a:r>
              <a:rPr lang="pt-BR" dirty="0" smtClean="0"/>
              <a:t>Introduzir </a:t>
            </a:r>
            <a:r>
              <a:rPr lang="pt-BR" dirty="0"/>
              <a:t>a biblioteca </a:t>
            </a:r>
            <a:r>
              <a:rPr lang="pt-BR" i="1" dirty="0" err="1"/>
              <a:t>jQuery</a:t>
            </a:r>
            <a:r>
              <a:rPr lang="pt-BR" i="1" dirty="0"/>
              <a:t>. </a:t>
            </a:r>
            <a:r>
              <a:rPr lang="pt-BR" dirty="0"/>
              <a:t>	</a:t>
            </a:r>
          </a:p>
          <a:p>
            <a:pPr marL="3429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7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5293" y="794133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Operadores lógicos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89755"/>
              </p:ext>
            </p:extLst>
          </p:nvPr>
        </p:nvGraphicFramePr>
        <p:xfrm>
          <a:off x="625674" y="2923444"/>
          <a:ext cx="7680618" cy="1280160"/>
        </p:xfrm>
        <a:graphic>
          <a:graphicData uri="http://schemas.openxmlformats.org/drawingml/2006/table">
            <a:tbl>
              <a:tblPr/>
              <a:tblGrid>
                <a:gridCol w="3840309"/>
                <a:gridCol w="38403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logical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not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95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11225" y="808201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Operações de tipo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06852"/>
              </p:ext>
            </p:extLst>
          </p:nvPr>
        </p:nvGraphicFramePr>
        <p:xfrm>
          <a:off x="611225" y="2855092"/>
          <a:ext cx="7680618" cy="1127760"/>
        </p:xfrm>
        <a:graphic>
          <a:graphicData uri="http://schemas.openxmlformats.org/drawingml/2006/table">
            <a:tbl>
              <a:tblPr/>
              <a:tblGrid>
                <a:gridCol w="1945248"/>
                <a:gridCol w="573537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typeof</a:t>
                      </a:r>
                      <a:endParaRPr lang="pt-BR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448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653457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Comentários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331604"/>
            <a:ext cx="881712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Comentários podem ser usados para documentar o código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Comentário de uma linha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//este é um comentário de uma linha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Comentário de múltiplas linhas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/* esse é um comentário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latin typeface="Courier New" pitchFamily="49" charset="0"/>
                <a:cs typeface="Arial" charset="0"/>
              </a:rPr>
              <a:t>de muitas linhas */</a:t>
            </a:r>
          </a:p>
        </p:txBody>
      </p:sp>
    </p:spTree>
    <p:extLst>
      <p:ext uri="{BB962C8B-B14F-4D97-AF65-F5344CB8AC3E}">
        <p14:creationId xmlns:p14="http://schemas.microsoft.com/office/powerpoint/2010/main" val="1948450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54955" y="667524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dados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134017"/>
            <a:ext cx="8817120" cy="4526396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Primitivos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String</a:t>
            </a:r>
            <a:endParaRPr lang="pt-BR" sz="22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Number</a:t>
            </a:r>
            <a:endParaRPr lang="pt-BR" sz="22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Boolean</a:t>
            </a:r>
            <a:endParaRPr lang="pt-BR" sz="22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Undefined</a:t>
            </a:r>
            <a:endParaRPr lang="pt-BR" sz="2200" dirty="0" smtClean="0"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Complexos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Function</a:t>
            </a:r>
            <a:endParaRPr lang="pt-BR" sz="22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Object</a:t>
            </a:r>
            <a:endParaRPr lang="pt-BR" sz="22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Arrays</a:t>
            </a:r>
            <a:r>
              <a:rPr lang="pt-BR" sz="2200" dirty="0" smtClean="0">
                <a:cs typeface="Arial" charset="0"/>
              </a:rPr>
              <a:t> são considerados objetos</a:t>
            </a:r>
          </a:p>
        </p:txBody>
      </p:sp>
    </p:spTree>
    <p:extLst>
      <p:ext uri="{BB962C8B-B14F-4D97-AF65-F5344CB8AC3E}">
        <p14:creationId xmlns:p14="http://schemas.microsoft.com/office/powerpoint/2010/main" val="4135535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681592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dados (2)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218423"/>
            <a:ext cx="8817120" cy="4526396"/>
          </a:xfrm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Tipos de dados no </a:t>
            </a:r>
            <a:r>
              <a:rPr lang="pt-BR" sz="2400" dirty="0" err="1" smtClean="0">
                <a:cs typeface="Arial" charset="0"/>
              </a:rPr>
              <a:t>JavaScript</a:t>
            </a:r>
            <a:r>
              <a:rPr lang="pt-BR" sz="2400" dirty="0" smtClean="0">
                <a:cs typeface="Arial" charset="0"/>
              </a:rPr>
              <a:t> são dinâmicos, podem mudar ao longo do sistema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Var x;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5;  // x é um número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“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maria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”;  // x é um 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string</a:t>
            </a:r>
            <a:endParaRPr lang="pt-BR" sz="2200" dirty="0" smtClean="0">
              <a:latin typeface="Courier New" pitchFamily="49" charset="0"/>
              <a:cs typeface="Arial" charset="0"/>
            </a:endParaRP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err="1" smtClean="0">
                <a:cs typeface="Arial" charset="0"/>
              </a:rPr>
              <a:t>Arrays</a:t>
            </a:r>
            <a:endParaRPr lang="pt-BR" sz="24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Var nomes = [“</a:t>
            </a:r>
            <a:r>
              <a:rPr lang="pt-BR" sz="2200" dirty="0" err="1" smtClean="0">
                <a:cs typeface="Arial" charset="0"/>
              </a:rPr>
              <a:t>joao</a:t>
            </a:r>
            <a:r>
              <a:rPr lang="pt-BR" sz="2200" dirty="0" smtClean="0">
                <a:cs typeface="Arial" charset="0"/>
              </a:rPr>
              <a:t>”, “</a:t>
            </a:r>
            <a:r>
              <a:rPr lang="pt-BR" sz="2200" dirty="0" err="1" smtClean="0">
                <a:cs typeface="Arial" charset="0"/>
              </a:rPr>
              <a:t>maria</a:t>
            </a:r>
            <a:r>
              <a:rPr lang="pt-BR" sz="2200" dirty="0" smtClean="0">
                <a:cs typeface="Arial" charset="0"/>
              </a:rPr>
              <a:t>”, “</a:t>
            </a:r>
            <a:r>
              <a:rPr lang="pt-BR" sz="2200" dirty="0" err="1" smtClean="0">
                <a:cs typeface="Arial" charset="0"/>
              </a:rPr>
              <a:t>ana</a:t>
            </a:r>
            <a:r>
              <a:rPr lang="pt-BR" sz="2200" dirty="0" smtClean="0">
                <a:cs typeface="Arial" charset="0"/>
              </a:rPr>
              <a:t>”];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O índice do </a:t>
            </a:r>
            <a:r>
              <a:rPr lang="pt-BR" sz="2200" dirty="0" err="1" smtClean="0">
                <a:cs typeface="Arial" charset="0"/>
              </a:rPr>
              <a:t>array</a:t>
            </a:r>
            <a:r>
              <a:rPr lang="pt-BR" sz="2200" dirty="0" smtClean="0">
                <a:cs typeface="Arial" charset="0"/>
              </a:rPr>
              <a:t> se inicia no zero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Objetos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Definidos com chaves e o par </a:t>
            </a:r>
            <a:r>
              <a:rPr lang="pt-BR" sz="2200" b="1" dirty="0" smtClean="0">
                <a:cs typeface="Arial" charset="0"/>
              </a:rPr>
              <a:t>atributo=valor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Var pessoa={nome=“</a:t>
            </a:r>
            <a:r>
              <a:rPr lang="pt-BR" sz="2200" dirty="0" err="1" smtClean="0">
                <a:cs typeface="Arial" charset="0"/>
              </a:rPr>
              <a:t>joao</a:t>
            </a:r>
            <a:r>
              <a:rPr lang="pt-BR" sz="2200" dirty="0" smtClean="0">
                <a:cs typeface="Arial" charset="0"/>
              </a:rPr>
              <a:t>”,idade=10,altora=1,60}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Objetos podem ser atribuídos ao valor </a:t>
            </a:r>
            <a:r>
              <a:rPr lang="pt-BR" sz="2200" dirty="0" err="1" smtClean="0">
                <a:cs typeface="Arial" charset="0"/>
              </a:rPr>
              <a:t>null</a:t>
            </a:r>
            <a:r>
              <a:rPr lang="pt-BR" sz="2200" dirty="0" smtClean="0">
                <a:cs typeface="Arial" charset="0"/>
              </a:rPr>
              <a:t>, mas continuam como sendo do tipo </a:t>
            </a:r>
            <a:r>
              <a:rPr lang="pt-BR" sz="2200" dirty="0" err="1" smtClean="0">
                <a:cs typeface="Arial" charset="0"/>
              </a:rPr>
              <a:t>Objetct</a:t>
            </a:r>
            <a:endParaRPr lang="pt-BR" sz="2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90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737863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dados (3)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190289"/>
            <a:ext cx="8817120" cy="4526396"/>
          </a:xfrm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latin typeface="Courier New" pitchFamily="49" charset="0"/>
                <a:cs typeface="Arial" charset="0"/>
              </a:rPr>
              <a:t>O </a:t>
            </a:r>
            <a:r>
              <a:rPr lang="pt-BR" sz="2400" dirty="0" err="1" smtClean="0">
                <a:latin typeface="Courier New" pitchFamily="49" charset="0"/>
                <a:cs typeface="Arial" charset="0"/>
              </a:rPr>
              <a:t>JavaScript</a:t>
            </a:r>
            <a:r>
              <a:rPr lang="pt-BR" sz="2400" dirty="0" smtClean="0">
                <a:latin typeface="Courier New" pitchFamily="49" charset="0"/>
                <a:cs typeface="Arial" charset="0"/>
              </a:rPr>
              <a:t> aceita operações como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“Maria” + 16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É interpretado como 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“Maria” + “16”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Y = 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X.length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; //retorna o tamanho de uma 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string</a:t>
            </a:r>
            <a:endParaRPr lang="pt-BR" sz="2200" dirty="0" smtClean="0">
              <a:latin typeface="Courier New" pitchFamily="49" charset="0"/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dirty="0">
              <a:latin typeface="Courier New" pitchFamily="49" charset="0"/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“Maria” + 16 + 4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O resultado é Maria20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dirty="0">
              <a:latin typeface="Courier New" pitchFamily="49" charset="0"/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X = 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true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;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Y = false;</a:t>
            </a:r>
            <a:endParaRPr lang="pt-BR" sz="16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62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9281" y="7553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Tipos de dados (4)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285520"/>
            <a:ext cx="8228160" cy="5147100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Liberdade na utilização de variáveis: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&lt;script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type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text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/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javascript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"&gt;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 var x = 10;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document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write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(x);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document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write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("&lt;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&gt;");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 x=“Olá!";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document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write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(x);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document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write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("&lt;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&gt;");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 x =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true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document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Arial" charset="0"/>
              </a:rPr>
              <a:t>write</a:t>
            </a:r>
            <a:r>
              <a:rPr lang="pt-BR" sz="2000" dirty="0" smtClean="0">
                <a:latin typeface="Courier New" pitchFamily="49" charset="0"/>
                <a:cs typeface="Arial" charset="0"/>
              </a:rPr>
              <a:t>(x);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&lt;/script&gt;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4653361" y="3256191"/>
            <a:ext cx="4245120" cy="1795868"/>
          </a:xfrm>
          <a:prstGeom prst="wedgeRoundRectCallout">
            <a:avLst>
              <a:gd name="adj1" fmla="val -57681"/>
              <a:gd name="adj2" fmla="val 36347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6821" rIns="81639" bIns="4082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pt-BR" dirty="0" smtClean="0">
                <a:solidFill>
                  <a:srgbClr val="000000"/>
                </a:solidFill>
              </a:rPr>
              <a:t>Podemos atribuir qualquer valor a qualquer variável. O tipo da variável não é declarado. Além disso, é mutável ao longo do script à medida que pode receber valores de diversos tipos.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62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21360" y="723795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Constantes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331604"/>
            <a:ext cx="8817120" cy="4526396"/>
          </a:xfrm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err="1" smtClean="0">
                <a:cs typeface="Arial" charset="0"/>
              </a:rPr>
              <a:t>Const</a:t>
            </a:r>
            <a:endParaRPr lang="pt-BR" sz="2400" dirty="0" smtClean="0">
              <a:cs typeface="Arial" charset="0"/>
            </a:endParaRP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Não permite que o valor seja redefinido.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cs typeface="Arial" charset="0"/>
              </a:rPr>
              <a:t>O valor deve ser atribuído quando a constante é declarada.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	</a:t>
            </a:r>
            <a:r>
              <a:rPr lang="en-US" sz="2000" dirty="0" err="1" smtClean="0"/>
              <a:t>const</a:t>
            </a:r>
            <a:r>
              <a:rPr lang="en-US" sz="2000" dirty="0"/>
              <a:t> PI = 3.141592653589793</a:t>
            </a:r>
            <a:r>
              <a:rPr lang="en-US" sz="2000" dirty="0" smtClean="0"/>
              <a:t>;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Se a constant for um </a:t>
            </a:r>
            <a:r>
              <a:rPr lang="en-US" sz="2000" dirty="0" err="1" smtClean="0"/>
              <a:t>objeto</a:t>
            </a:r>
            <a:r>
              <a:rPr lang="en-US" sz="2000" dirty="0" smtClean="0"/>
              <a:t>, </a:t>
            </a:r>
            <a:r>
              <a:rPr lang="en-US" sz="2000" dirty="0" err="1" smtClean="0"/>
              <a:t>pode</a:t>
            </a:r>
            <a:r>
              <a:rPr lang="en-US" sz="2000" dirty="0" smtClean="0"/>
              <a:t>-se </a:t>
            </a:r>
            <a:r>
              <a:rPr lang="en-US" sz="2000" dirty="0" err="1" smtClean="0"/>
              <a:t>alterar</a:t>
            </a:r>
            <a:r>
              <a:rPr lang="en-US" sz="2000" dirty="0" smtClean="0"/>
              <a:t> o valor</a:t>
            </a:r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// You can create a </a:t>
            </a:r>
            <a:r>
              <a:rPr lang="en-US" sz="1800" dirty="0" err="1"/>
              <a:t>const</a:t>
            </a:r>
            <a:r>
              <a:rPr lang="en-US" sz="1800" dirty="0"/>
              <a:t> object:</a:t>
            </a:r>
            <a:br>
              <a:rPr lang="en-US" sz="1800" dirty="0"/>
            </a:br>
            <a:r>
              <a:rPr lang="en-US" sz="1800" dirty="0" err="1"/>
              <a:t>const</a:t>
            </a:r>
            <a:r>
              <a:rPr lang="en-US" sz="1800" dirty="0"/>
              <a:t> car = {</a:t>
            </a:r>
            <a:r>
              <a:rPr lang="en-US" sz="1800" dirty="0" err="1"/>
              <a:t>type:"Fiat</a:t>
            </a:r>
            <a:r>
              <a:rPr lang="en-US" sz="1800" dirty="0"/>
              <a:t>", model:"500", </a:t>
            </a:r>
            <a:r>
              <a:rPr lang="en-US" sz="1800" dirty="0" err="1"/>
              <a:t>color:"white</a:t>
            </a:r>
            <a:r>
              <a:rPr lang="en-US" sz="1800" dirty="0"/>
              <a:t>"};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// You can change a property:</a:t>
            </a:r>
            <a:br>
              <a:rPr lang="en-US" sz="1800" dirty="0"/>
            </a:br>
            <a:r>
              <a:rPr lang="en-US" sz="1800" dirty="0" err="1"/>
              <a:t>car.color</a:t>
            </a:r>
            <a:r>
              <a:rPr lang="en-US" sz="1800" dirty="0"/>
              <a:t> = "red";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// You can add a property:</a:t>
            </a:r>
            <a:br>
              <a:rPr lang="en-US" sz="1800" dirty="0"/>
            </a:br>
            <a:r>
              <a:rPr lang="en-US" sz="1800" dirty="0" err="1"/>
              <a:t>car.owner</a:t>
            </a:r>
            <a:r>
              <a:rPr lang="en-US" sz="1800" dirty="0"/>
              <a:t> = "Johnson</a:t>
            </a:r>
            <a:r>
              <a:rPr lang="en-US" sz="1800" dirty="0" smtClean="0"/>
              <a:t>";</a:t>
            </a:r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Mas </a:t>
            </a:r>
            <a:r>
              <a:rPr lang="en-US" sz="2000" dirty="0" err="1" smtClean="0"/>
              <a:t>não</a:t>
            </a:r>
            <a:r>
              <a:rPr lang="en-US" sz="2000" dirty="0" smtClean="0"/>
              <a:t> é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</a:t>
            </a:r>
            <a:r>
              <a:rPr lang="en-US" sz="2000" dirty="0" err="1" smtClean="0"/>
              <a:t>redefinir</a:t>
            </a:r>
            <a:r>
              <a:rPr lang="en-US" sz="2000" dirty="0" smtClean="0"/>
              <a:t> o </a:t>
            </a:r>
            <a:r>
              <a:rPr lang="en-US" sz="2000" dirty="0" err="1" smtClean="0"/>
              <a:t>objeto</a:t>
            </a:r>
            <a:endParaRPr lang="en-US" sz="2000" dirty="0" smtClean="0"/>
          </a:p>
          <a:p>
            <a:pPr marL="390530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1800" dirty="0" err="1"/>
              <a:t>const</a:t>
            </a:r>
            <a:r>
              <a:rPr lang="en-US" sz="1800" dirty="0"/>
              <a:t> car = {</a:t>
            </a:r>
            <a:r>
              <a:rPr lang="en-US" sz="1800" dirty="0" err="1"/>
              <a:t>type:"Fiat</a:t>
            </a:r>
            <a:r>
              <a:rPr lang="en-US" sz="1800" dirty="0"/>
              <a:t>", model:"500", </a:t>
            </a:r>
            <a:r>
              <a:rPr lang="en-US" sz="1800" dirty="0" err="1"/>
              <a:t>color:"white</a:t>
            </a:r>
            <a:r>
              <a:rPr lang="en-US" sz="1800" dirty="0"/>
              <a:t>"};</a:t>
            </a:r>
            <a:br>
              <a:rPr lang="en-US" sz="1800" dirty="0"/>
            </a:br>
            <a:r>
              <a:rPr lang="en-US" sz="1800" dirty="0" smtClean="0"/>
              <a:t>     car </a:t>
            </a:r>
            <a:r>
              <a:rPr lang="en-US" sz="1800" dirty="0"/>
              <a:t>= {</a:t>
            </a:r>
            <a:r>
              <a:rPr lang="en-US" sz="1800" dirty="0" err="1"/>
              <a:t>type:"Volvo</a:t>
            </a:r>
            <a:r>
              <a:rPr lang="en-US" sz="1800" dirty="0"/>
              <a:t>", model:"EX60", </a:t>
            </a:r>
            <a:r>
              <a:rPr lang="en-US" sz="1800" dirty="0" err="1"/>
              <a:t>color:"red</a:t>
            </a:r>
            <a:r>
              <a:rPr lang="en-US" sz="1800" dirty="0"/>
              <a:t>"};    // ERROR</a:t>
            </a:r>
            <a:endParaRPr lang="en-US" sz="2000" dirty="0"/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/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cs typeface="Arial" charset="0"/>
              </a:rPr>
              <a:t>	</a:t>
            </a:r>
            <a:r>
              <a:rPr lang="en-US" sz="1800" dirty="0" smtClean="0">
                <a:cs typeface="Arial" charset="0"/>
              </a:rPr>
              <a:t>	</a:t>
            </a:r>
            <a:endParaRPr lang="pt-BR" sz="18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91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750961" y="765998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Let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331604"/>
            <a:ext cx="8817120" cy="4526396"/>
          </a:xfrm>
        </p:spPr>
        <p:txBody>
          <a:bodyPr lIns="82945" tIns="41473" rIns="82945" bIns="41473">
            <a:normAutofit fontScale="850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Variáveis declaradas como </a:t>
            </a:r>
            <a:r>
              <a:rPr lang="pt-BR" sz="2400" dirty="0" err="1" smtClean="0">
                <a:cs typeface="Arial" charset="0"/>
              </a:rPr>
              <a:t>let</a:t>
            </a:r>
            <a:r>
              <a:rPr lang="pt-BR" sz="2400" dirty="0" smtClean="0">
                <a:cs typeface="Arial" charset="0"/>
              </a:rPr>
              <a:t> são visíveis apenas no escopo de sua declaração, dentro do {}</a:t>
            </a:r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{ </a:t>
            </a:r>
            <a:br>
              <a:rPr lang="en-US" sz="1800" dirty="0"/>
            </a:br>
            <a:r>
              <a:rPr lang="en-US" sz="1800" dirty="0"/>
              <a:t>  let x = 2;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// x can NOT be used </a:t>
            </a:r>
            <a:r>
              <a:rPr lang="en-US" sz="1800" dirty="0" smtClean="0"/>
              <a:t>here</a:t>
            </a:r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/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/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err="1" smtClean="0"/>
              <a:t>var</a:t>
            </a:r>
            <a:r>
              <a:rPr lang="en-US" sz="1800" dirty="0"/>
              <a:t> x = 10;</a:t>
            </a:r>
            <a:br>
              <a:rPr lang="en-US" sz="1800" dirty="0"/>
            </a:br>
            <a:r>
              <a:rPr lang="en-US" sz="1800" dirty="0"/>
              <a:t>// Here x is 10</a:t>
            </a:r>
            <a:br>
              <a:rPr lang="en-US" sz="1800" dirty="0"/>
            </a:br>
            <a:r>
              <a:rPr lang="en-US" sz="1800" dirty="0"/>
              <a:t>{ </a:t>
            </a:r>
            <a:br>
              <a:rPr lang="en-US" sz="1800" dirty="0"/>
            </a:br>
            <a:r>
              <a:rPr lang="en-US" sz="1800" dirty="0"/>
              <a:t>  let x = 2;</a:t>
            </a:r>
            <a:br>
              <a:rPr lang="en-US" sz="1800" dirty="0"/>
            </a:br>
            <a:r>
              <a:rPr lang="en-US" sz="1800" dirty="0"/>
              <a:t>  // Here x is 2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// Here x is 10</a:t>
            </a:r>
            <a:endParaRPr lang="en-US" sz="1800" dirty="0" smtClean="0"/>
          </a:p>
          <a:p>
            <a:pPr marL="655706" lvl="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>
                <a:cs typeface="Arial" charset="0"/>
              </a:rPr>
              <a:t>	</a:t>
            </a:r>
            <a:r>
              <a:rPr lang="en-US" sz="1800" dirty="0" smtClean="0">
                <a:cs typeface="Arial" charset="0"/>
              </a:rPr>
              <a:t>	</a:t>
            </a:r>
            <a:endParaRPr lang="pt-BR" sz="18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74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750961" y="765998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Data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331604"/>
            <a:ext cx="8817120" cy="3562759"/>
          </a:xfrm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Objetos de Data podem ser criadas com </a:t>
            </a:r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new Date</a:t>
            </a:r>
            <a:r>
              <a:rPr lang="en-US" dirty="0" smtClean="0"/>
              <a:t>() : </a:t>
            </a:r>
            <a:r>
              <a:rPr lang="en-US" dirty="0" err="1" smtClean="0"/>
              <a:t>cria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com a data </a:t>
            </a:r>
            <a:r>
              <a:rPr lang="en-US" dirty="0" err="1" smtClean="0"/>
              <a:t>corrente</a:t>
            </a:r>
            <a:endParaRPr lang="en-US" dirty="0" smtClean="0"/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	</a:t>
            </a:r>
            <a:r>
              <a:rPr lang="pt-BR" dirty="0" err="1"/>
              <a:t>Tue</a:t>
            </a:r>
            <a:r>
              <a:rPr lang="pt-BR" dirty="0"/>
              <a:t> Mar 03 2020 10:56:04 GMT-0300 (Horário Padrão de Brasília</a:t>
            </a:r>
            <a:r>
              <a:rPr lang="pt-BR" dirty="0" smtClean="0"/>
              <a:t>)</a:t>
            </a:r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new Date(</a:t>
            </a:r>
            <a:r>
              <a:rPr lang="en-US" i="1" dirty="0"/>
              <a:t>year, month, day, hours, minutes, seconds, milliseconds</a:t>
            </a:r>
            <a:r>
              <a:rPr lang="en-US" dirty="0" smtClean="0"/>
              <a:t>): </a:t>
            </a:r>
            <a:r>
              <a:rPr lang="en-US" dirty="0" err="1" smtClean="0"/>
              <a:t>cria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endParaRPr lang="en-US" dirty="0" smtClean="0"/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	new Date(2018, 11, 24, 10, 33, 30, 0</a:t>
            </a:r>
            <a:r>
              <a:rPr lang="en-US" dirty="0" smtClean="0"/>
              <a:t>);   </a:t>
            </a:r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pt-BR" dirty="0" err="1"/>
              <a:t>Mon</a:t>
            </a:r>
            <a:r>
              <a:rPr lang="pt-BR" dirty="0"/>
              <a:t> </a:t>
            </a:r>
            <a:r>
              <a:rPr lang="pt-BR" dirty="0" err="1"/>
              <a:t>Dec</a:t>
            </a:r>
            <a:r>
              <a:rPr lang="pt-BR" dirty="0"/>
              <a:t> 24 2018 10:33:30 GMT-0300 (Horário Padrão de Brasília)</a:t>
            </a:r>
            <a:endParaRPr lang="en-US" dirty="0" smtClean="0"/>
          </a:p>
          <a:p>
            <a:pPr marL="440822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new</a:t>
            </a:r>
            <a:r>
              <a:rPr lang="en-US" dirty="0"/>
              <a:t> Date(</a:t>
            </a:r>
            <a:r>
              <a:rPr lang="en-US" i="1" dirty="0"/>
              <a:t>milliseconds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new Date(</a:t>
            </a:r>
            <a:r>
              <a:rPr lang="en-US" i="1" dirty="0"/>
              <a:t>date string</a:t>
            </a:r>
            <a:r>
              <a:rPr lang="en-US" dirty="0" smtClean="0"/>
              <a:t>), </a:t>
            </a:r>
            <a:r>
              <a:rPr lang="en-US" dirty="0" err="1" smtClean="0"/>
              <a:t>cria</a:t>
            </a:r>
            <a:r>
              <a:rPr lang="en-US" dirty="0" smtClean="0"/>
              <a:t> data </a:t>
            </a:r>
            <a:r>
              <a:rPr lang="en-US" dirty="0" err="1" smtClean="0"/>
              <a:t>em</a:t>
            </a:r>
            <a:r>
              <a:rPr lang="en-US" dirty="0" smtClean="0"/>
              <a:t> string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00215" y="6315048"/>
            <a:ext cx="783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 detalhes e funções de datas consultar: </a:t>
            </a:r>
            <a:r>
              <a:rPr lang="pt-BR" sz="1400" dirty="0">
                <a:hlinkClick r:id="rId3"/>
              </a:rPr>
              <a:t>https://www.w3schools.com/js/js_dates.asp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6980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97158" y="681592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HTML 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83943"/>
            <a:ext cx="8228160" cy="4384143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Uma linguagem de programação simples.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Criada por Brendan </a:t>
            </a:r>
            <a:r>
              <a:rPr lang="pt-BR" dirty="0" err="1" smtClean="0"/>
              <a:t>Eich</a:t>
            </a:r>
            <a:r>
              <a:rPr lang="pt-BR" dirty="0" smtClean="0"/>
              <a:t> em 1995 e se tornou um padrão em 1997.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Utilizada para criar pequenos programas encarregados de realizar ações dentro do contexto de uma página web.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Ajuda na interação com o usuário não provida pelo HTML:</a:t>
            </a:r>
          </a:p>
          <a:p>
            <a:pPr marL="1566743" lvl="1" indent="-519848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elementos da página que tenham movimento, </a:t>
            </a:r>
          </a:p>
          <a:p>
            <a:pPr marL="1566743" lvl="1" indent="-519848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mudança de formatação a partir de ações do usuário;</a:t>
            </a:r>
          </a:p>
          <a:p>
            <a:pPr marL="1566743" lvl="1" indent="-519848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Verificação de formulários preenchidos; etc.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 maneira geral... </a:t>
            </a:r>
          </a:p>
          <a:p>
            <a:pPr marL="1566743" lvl="1" indent="-519848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Execução de instruções como resposta às ações do usuário.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Código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é executado pelo navegador (browser).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84616" y="6956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Programa</a:t>
            </a:r>
            <a:r>
              <a:rPr lang="en-US" dirty="0" smtClean="0"/>
              <a:t> JavaScript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218423"/>
            <a:ext cx="8817120" cy="4526396"/>
          </a:xfrm>
        </p:spPr>
        <p:txBody>
          <a:bodyPr lIns="82945" tIns="41473" rIns="82945" bIns="41473">
            <a:normAutofit fontScale="850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 smtClean="0">
                <a:cs typeface="Arial" charset="0"/>
              </a:rPr>
              <a:t>Algumas palavras reservadas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Break – para parar o switch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Continue – para sair do loop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do...</a:t>
            </a:r>
            <a:r>
              <a:rPr lang="pt-BR" sz="2200" dirty="0" err="1" smtClean="0">
                <a:cs typeface="Arial" charset="0"/>
              </a:rPr>
              <a:t>while</a:t>
            </a:r>
            <a:r>
              <a:rPr lang="pt-BR" sz="2200" dirty="0" smtClean="0">
                <a:cs typeface="Arial" charset="0"/>
              </a:rPr>
              <a:t> – repete um bloco de código enquanto uma condição for verdadeira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for - </a:t>
            </a:r>
            <a:r>
              <a:rPr lang="pt-BR" sz="2200" dirty="0">
                <a:cs typeface="Arial" charset="0"/>
              </a:rPr>
              <a:t>repete um bloco de código enquanto uma condição for </a:t>
            </a:r>
            <a:r>
              <a:rPr lang="pt-BR" sz="2200" dirty="0" smtClean="0">
                <a:cs typeface="Arial" charset="0"/>
              </a:rPr>
              <a:t>verdadeira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function</a:t>
            </a:r>
            <a:r>
              <a:rPr lang="pt-BR" sz="2200" dirty="0" smtClean="0">
                <a:cs typeface="Arial" charset="0"/>
              </a:rPr>
              <a:t> – declara uma função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if</a:t>
            </a:r>
            <a:r>
              <a:rPr lang="pt-BR" sz="2200" dirty="0" smtClean="0">
                <a:cs typeface="Arial" charset="0"/>
              </a:rPr>
              <a:t>...</a:t>
            </a:r>
            <a:r>
              <a:rPr lang="pt-BR" sz="2200" dirty="0" err="1" smtClean="0">
                <a:cs typeface="Arial" charset="0"/>
              </a:rPr>
              <a:t>else</a:t>
            </a:r>
            <a:r>
              <a:rPr lang="pt-BR" sz="2200" dirty="0" smtClean="0">
                <a:cs typeface="Arial" charset="0"/>
              </a:rPr>
              <a:t> – condição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return</a:t>
            </a:r>
            <a:r>
              <a:rPr lang="pt-BR" sz="2200" dirty="0" smtClean="0">
                <a:cs typeface="Arial" charset="0"/>
              </a:rPr>
              <a:t> –retorno de função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switch – bloco de condições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err="1" smtClean="0">
                <a:cs typeface="Arial" charset="0"/>
              </a:rPr>
              <a:t>Try</a:t>
            </a:r>
            <a:r>
              <a:rPr lang="pt-BR" sz="2200" dirty="0" smtClean="0">
                <a:cs typeface="Arial" charset="0"/>
              </a:rPr>
              <a:t>...catch – tratamento de exceção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cs typeface="Arial" charset="0"/>
              </a:rPr>
              <a:t>var – declaração de variável</a:t>
            </a:r>
          </a:p>
          <a:p>
            <a:pPr marL="684294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dirty="0"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85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25293" y="653457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Estruturas condicionais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316899"/>
            <a:ext cx="8228160" cy="3675938"/>
          </a:xfrm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cs typeface="Arial" charset="0"/>
              </a:rPr>
              <a:t>Estruturas condicionais (mesmo do Java):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b="1" dirty="0" err="1" smtClean="0">
                <a:latin typeface="Courier New" pitchFamily="49" charset="0"/>
                <a:cs typeface="Arial" charset="0"/>
              </a:rPr>
              <a:t>if</a:t>
            </a:r>
            <a:r>
              <a:rPr lang="pt-BR" sz="1400" dirty="0" smtClean="0">
                <a:latin typeface="Courier New" pitchFamily="49" charset="0"/>
                <a:cs typeface="Arial" charset="0"/>
              </a:rPr>
              <a:t> (a &lt; b) {</a:t>
            </a:r>
            <a:endParaRPr lang="pt-BR" sz="14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	...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}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else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if</a:t>
            </a:r>
            <a:r>
              <a:rPr lang="pt-BR" sz="1400" dirty="0" smtClean="0">
                <a:latin typeface="Courier New" pitchFamily="49" charset="0"/>
                <a:cs typeface="Arial" charset="0"/>
              </a:rPr>
              <a:t> (k&gt;1) {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	...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b="1" dirty="0" err="1" smtClean="0">
                <a:latin typeface="Courier New" pitchFamily="49" charset="0"/>
                <a:cs typeface="Arial" charset="0"/>
              </a:rPr>
              <a:t>else</a:t>
            </a:r>
            <a:r>
              <a:rPr lang="pt-BR" sz="14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	...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600" dirty="0" smtClean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12752" y="794133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Estruturas condicionais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433711"/>
            <a:ext cx="8228160" cy="4084414"/>
          </a:xfrm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>
                <a:latin typeface="Courier New" pitchFamily="49" charset="0"/>
                <a:cs typeface="Arial" charset="0"/>
              </a:rPr>
              <a:t>switch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 (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expressao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){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>
                <a:latin typeface="Courier New" pitchFamily="49" charset="0"/>
                <a:cs typeface="Arial" charset="0"/>
              </a:rPr>
              <a:t>case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 constante_1 : </a:t>
            </a:r>
            <a:r>
              <a:rPr lang="pt-BR" sz="2200" dirty="0" err="1" smtClean="0">
                <a:latin typeface="Courier New" pitchFamily="49" charset="0"/>
                <a:cs typeface="Arial" charset="0"/>
              </a:rPr>
              <a:t>algum_código_aqui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;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...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200" b="1" dirty="0" err="1" smtClean="0">
                <a:latin typeface="Courier New" pitchFamily="49" charset="0"/>
                <a:cs typeface="Arial" charset="0"/>
              </a:rPr>
              <a:t>break</a:t>
            </a:r>
            <a:r>
              <a:rPr lang="pt-BR" sz="22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>
                <a:latin typeface="Courier New" pitchFamily="49" charset="0"/>
                <a:cs typeface="Arial" charset="0"/>
              </a:rPr>
              <a:t>case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 constante_2:	algum_código_aqui_2;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...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200" b="1" dirty="0" err="1" smtClean="0">
                <a:latin typeface="Courier New" pitchFamily="49" charset="0"/>
                <a:cs typeface="Arial" charset="0"/>
              </a:rPr>
              <a:t>break</a:t>
            </a:r>
            <a:r>
              <a:rPr lang="pt-BR" sz="22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b="1" dirty="0" smtClean="0">
                <a:latin typeface="Courier New" pitchFamily="49" charset="0"/>
                <a:cs typeface="Arial" charset="0"/>
              </a:rPr>
              <a:t>default</a:t>
            </a:r>
            <a:r>
              <a:rPr lang="pt-BR" sz="2200" dirty="0" smtClean="0">
                <a:latin typeface="Courier New" pitchFamily="49" charset="0"/>
                <a:cs typeface="Arial" charset="0"/>
              </a:rPr>
              <a:t>: algum_código_aqui_3;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...</a:t>
            </a:r>
          </a:p>
          <a:p>
            <a:pPr marL="391686" indent="-293764">
              <a:lnSpc>
                <a:spcPct val="89000"/>
              </a:lnSpc>
              <a:spcAft>
                <a:spcPts val="26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  </a:t>
            </a:r>
            <a:r>
              <a:rPr lang="pt-BR" sz="2200" b="1" dirty="0" err="1" smtClean="0">
                <a:latin typeface="Courier New" pitchFamily="49" charset="0"/>
                <a:cs typeface="Arial" charset="0"/>
              </a:rPr>
              <a:t>break</a:t>
            </a:r>
            <a:r>
              <a:rPr lang="pt-BR" sz="22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2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12751" y="695660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Loops com For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512751" y="2246561"/>
            <a:ext cx="8228160" cy="3127298"/>
          </a:xfrm>
        </p:spPr>
        <p:txBody>
          <a:bodyPr lIns="82945" tIns="41473" rIns="82945" bIns="41473">
            <a:noAutofit/>
          </a:bodyPr>
          <a:lstStyle/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for 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6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 smtClean="0">
                <a:latin typeface="Courier New" pitchFamily="49" charset="0"/>
                <a:cs typeface="Arial" charset="0"/>
              </a:rPr>
              <a:t>var 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cars</a:t>
            </a:r>
            <a:r>
              <a:rPr lang="pt-BR" sz="1600" b="1" dirty="0">
                <a:latin typeface="Courier New" pitchFamily="49" charset="0"/>
                <a:cs typeface="Arial" charset="0"/>
              </a:rPr>
              <a:t> = ["BMW", "Volvo", "Saab", "Ford", "Fiat", "Audi"];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>
                <a:latin typeface="Courier New" pitchFamily="49" charset="0"/>
                <a:cs typeface="Arial" charset="0"/>
              </a:rPr>
              <a:t>var 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text</a:t>
            </a:r>
            <a:r>
              <a:rPr lang="pt-BR" sz="1600" b="1" dirty="0">
                <a:latin typeface="Courier New" pitchFamily="49" charset="0"/>
                <a:cs typeface="Arial" charset="0"/>
              </a:rPr>
              <a:t> = "";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>
                <a:latin typeface="Courier New" pitchFamily="49" charset="0"/>
                <a:cs typeface="Arial" charset="0"/>
              </a:rPr>
              <a:t>var i;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>
                <a:latin typeface="Courier New" pitchFamily="49" charset="0"/>
                <a:cs typeface="Arial" charset="0"/>
              </a:rPr>
              <a:t>for (i = 0; i &lt; 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cars.length</a:t>
            </a:r>
            <a:r>
              <a:rPr lang="pt-BR" sz="1600" b="1" dirty="0">
                <a:latin typeface="Courier New" pitchFamily="49" charset="0"/>
                <a:cs typeface="Arial" charset="0"/>
              </a:rPr>
              <a:t>; i++) {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>
                <a:latin typeface="Courier New" pitchFamily="49" charset="0"/>
                <a:cs typeface="Arial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text</a:t>
            </a:r>
            <a:r>
              <a:rPr lang="pt-BR" sz="1600" b="1" dirty="0">
                <a:latin typeface="Courier New" pitchFamily="49" charset="0"/>
                <a:cs typeface="Arial" charset="0"/>
              </a:rPr>
              <a:t> += 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cars</a:t>
            </a:r>
            <a:r>
              <a:rPr lang="pt-BR" sz="1600" b="1" dirty="0">
                <a:latin typeface="Courier New" pitchFamily="49" charset="0"/>
                <a:cs typeface="Arial" charset="0"/>
              </a:rPr>
              <a:t>[i] + "&lt;</a:t>
            </a:r>
            <a:r>
              <a:rPr lang="pt-BR" sz="1600" b="1" dirty="0" err="1">
                <a:latin typeface="Courier New" pitchFamily="49" charset="0"/>
                <a:cs typeface="Arial" charset="0"/>
              </a:rPr>
              <a:t>br</a:t>
            </a:r>
            <a:r>
              <a:rPr lang="pt-BR" sz="1600" b="1" dirty="0">
                <a:latin typeface="Courier New" pitchFamily="49" charset="0"/>
                <a:cs typeface="Arial" charset="0"/>
              </a:rPr>
              <a:t>&gt;";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 smtClean="0">
                <a:latin typeface="Courier New" pitchFamily="49" charset="0"/>
                <a:cs typeface="Arial" charset="0"/>
              </a:rPr>
              <a:t>}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6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 smtClean="0">
                <a:latin typeface="Courier New" pitchFamily="49" charset="0"/>
                <a:cs typeface="Arial" charset="0"/>
              </a:rPr>
              <a:t>Pode-se iniciar diversas variáveis no statement1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600" b="1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solidFill>
                  <a:schemeClr val="accent1"/>
                </a:solidFill>
              </a:rPr>
              <a:t>for (i = 0, </a:t>
            </a:r>
            <a:r>
              <a:rPr lang="pt-BR" dirty="0" err="1">
                <a:solidFill>
                  <a:schemeClr val="accent1"/>
                </a:solidFill>
              </a:rPr>
              <a:t>len</a:t>
            </a:r>
            <a:r>
              <a:rPr lang="pt-BR" dirty="0">
                <a:solidFill>
                  <a:schemeClr val="accent1"/>
                </a:solidFill>
              </a:rPr>
              <a:t> = </a:t>
            </a:r>
            <a:r>
              <a:rPr lang="pt-BR" dirty="0" err="1">
                <a:solidFill>
                  <a:schemeClr val="accent1"/>
                </a:solidFill>
              </a:rPr>
              <a:t>cars.length</a:t>
            </a:r>
            <a:r>
              <a:rPr lang="pt-BR" dirty="0">
                <a:solidFill>
                  <a:schemeClr val="accent1"/>
                </a:solidFill>
              </a:rPr>
              <a:t>, </a:t>
            </a:r>
            <a:r>
              <a:rPr lang="pt-BR" dirty="0" err="1">
                <a:solidFill>
                  <a:schemeClr val="accent1"/>
                </a:solidFill>
              </a:rPr>
              <a:t>text</a:t>
            </a:r>
            <a:r>
              <a:rPr lang="pt-BR" dirty="0">
                <a:solidFill>
                  <a:schemeClr val="accent1"/>
                </a:solidFill>
              </a:rPr>
              <a:t> = ""; i &lt; </a:t>
            </a:r>
            <a:r>
              <a:rPr lang="pt-BR" dirty="0" err="1">
                <a:solidFill>
                  <a:schemeClr val="accent1"/>
                </a:solidFill>
              </a:rPr>
              <a:t>len</a:t>
            </a:r>
            <a:r>
              <a:rPr lang="pt-BR" dirty="0">
                <a:solidFill>
                  <a:schemeClr val="accent1"/>
                </a:solidFill>
              </a:rPr>
              <a:t>; i++) { 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  </a:t>
            </a:r>
            <a:r>
              <a:rPr lang="pt-BR" dirty="0" err="1">
                <a:solidFill>
                  <a:schemeClr val="accent1"/>
                </a:solidFill>
              </a:rPr>
              <a:t>text</a:t>
            </a:r>
            <a:r>
              <a:rPr lang="pt-BR" dirty="0">
                <a:solidFill>
                  <a:schemeClr val="accent1"/>
                </a:solidFill>
              </a:rPr>
              <a:t> += </a:t>
            </a:r>
            <a:r>
              <a:rPr lang="pt-BR" dirty="0" err="1">
                <a:solidFill>
                  <a:schemeClr val="accent1"/>
                </a:solidFill>
              </a:rPr>
              <a:t>cars</a:t>
            </a:r>
            <a:r>
              <a:rPr lang="pt-BR" dirty="0">
                <a:solidFill>
                  <a:schemeClr val="accent1"/>
                </a:solidFill>
              </a:rPr>
              <a:t>[i] + "&lt;</a:t>
            </a:r>
            <a:r>
              <a:rPr lang="pt-BR" dirty="0" err="1">
                <a:solidFill>
                  <a:schemeClr val="accent1"/>
                </a:solidFill>
              </a:rPr>
              <a:t>br</a:t>
            </a:r>
            <a:r>
              <a:rPr lang="pt-BR" dirty="0">
                <a:solidFill>
                  <a:schemeClr val="accent1"/>
                </a:solidFill>
              </a:rPr>
              <a:t>&gt;";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}</a:t>
            </a:r>
            <a:endParaRPr lang="pt-BR" sz="16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56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54955" y="695660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Loops com For - in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377440"/>
            <a:ext cx="8228160" cy="4140685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Usado para percorrer propriedades de um objeto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var</a:t>
            </a:r>
            <a:r>
              <a:rPr lang="pt-BR" dirty="0"/>
              <a:t> </a:t>
            </a:r>
            <a:r>
              <a:rPr lang="pt-BR" dirty="0" err="1"/>
              <a:t>person</a:t>
            </a:r>
            <a:r>
              <a:rPr lang="pt-BR" dirty="0"/>
              <a:t> = {</a:t>
            </a:r>
            <a:r>
              <a:rPr lang="pt-BR" dirty="0" err="1"/>
              <a:t>fname</a:t>
            </a:r>
            <a:r>
              <a:rPr lang="pt-BR" dirty="0"/>
              <a:t>:"John", </a:t>
            </a:r>
            <a:r>
              <a:rPr lang="pt-BR" dirty="0" err="1"/>
              <a:t>lname</a:t>
            </a:r>
            <a:r>
              <a:rPr lang="pt-BR" dirty="0"/>
              <a:t>:"Doe", age:25};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var </a:t>
            </a:r>
            <a:r>
              <a:rPr lang="pt-BR" dirty="0" err="1"/>
              <a:t>text</a:t>
            </a:r>
            <a:r>
              <a:rPr lang="pt-BR" dirty="0"/>
              <a:t> = "";</a:t>
            </a:r>
            <a:br>
              <a:rPr lang="pt-BR" dirty="0"/>
            </a:br>
            <a:r>
              <a:rPr lang="pt-BR" dirty="0"/>
              <a:t>var x;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for (x in </a:t>
            </a:r>
            <a:r>
              <a:rPr lang="pt-BR" dirty="0" err="1">
                <a:solidFill>
                  <a:schemeClr val="accent1"/>
                </a:solidFill>
              </a:rPr>
              <a:t>person</a:t>
            </a:r>
            <a:r>
              <a:rPr lang="pt-BR" dirty="0">
                <a:solidFill>
                  <a:schemeClr val="accent1"/>
                </a:solidFill>
              </a:rPr>
              <a:t>) </a:t>
            </a:r>
            <a:r>
              <a:rPr lang="pt-BR" dirty="0" smtClean="0">
                <a:solidFill>
                  <a:schemeClr val="accent1"/>
                </a:solidFill>
              </a:rPr>
              <a:t>{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>
                <a:solidFill>
                  <a:schemeClr val="accent1"/>
                </a:solidFill>
              </a:rPr>
              <a:t>     </a:t>
            </a:r>
            <a:r>
              <a:rPr lang="pt-BR" dirty="0">
                <a:solidFill>
                  <a:schemeClr val="accent1"/>
                </a:solidFill>
              </a:rPr>
              <a:t> //</a:t>
            </a:r>
            <a:r>
              <a:rPr lang="pt-BR" dirty="0" err="1">
                <a:solidFill>
                  <a:schemeClr val="accent1"/>
                </a:solidFill>
              </a:rPr>
              <a:t>person</a:t>
            </a:r>
            <a:r>
              <a:rPr lang="pt-BR" dirty="0">
                <a:solidFill>
                  <a:schemeClr val="accent1"/>
                </a:solidFill>
              </a:rPr>
              <a:t>[x] retorna o valor de cada atributo de </a:t>
            </a:r>
            <a:r>
              <a:rPr lang="pt-BR" dirty="0" err="1">
                <a:solidFill>
                  <a:schemeClr val="accent1"/>
                </a:solidFill>
              </a:rPr>
              <a:t>person</a:t>
            </a:r>
            <a:r>
              <a:rPr lang="pt-BR" dirty="0">
                <a:solidFill>
                  <a:schemeClr val="accent1"/>
                </a:solidFill>
              </a:rPr>
              <a:t/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  </a:t>
            </a:r>
            <a:r>
              <a:rPr lang="pt-BR" dirty="0" err="1">
                <a:solidFill>
                  <a:schemeClr val="accent1"/>
                </a:solidFill>
              </a:rPr>
              <a:t>text</a:t>
            </a:r>
            <a:r>
              <a:rPr lang="pt-BR" dirty="0">
                <a:solidFill>
                  <a:schemeClr val="accent1"/>
                </a:solidFill>
              </a:rPr>
              <a:t> += </a:t>
            </a:r>
            <a:r>
              <a:rPr lang="pt-BR" dirty="0" err="1">
                <a:solidFill>
                  <a:schemeClr val="accent1"/>
                </a:solidFill>
              </a:rPr>
              <a:t>person</a:t>
            </a:r>
            <a:r>
              <a:rPr lang="pt-BR" dirty="0">
                <a:solidFill>
                  <a:schemeClr val="accent1"/>
                </a:solidFill>
              </a:rPr>
              <a:t>[x</a:t>
            </a:r>
            <a:r>
              <a:rPr lang="pt-BR" dirty="0" smtClean="0">
                <a:solidFill>
                  <a:schemeClr val="accent1"/>
                </a:solidFill>
              </a:rPr>
              <a:t>];  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solidFill>
                  <a:schemeClr val="accent1"/>
                </a:solidFill>
              </a:rPr>
              <a:t/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}</a:t>
            </a:r>
            <a:endParaRPr lang="pt-BR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98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70548" y="709727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Loops com While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222695"/>
            <a:ext cx="8228160" cy="4295430"/>
          </a:xfrm>
        </p:spPr>
        <p:txBody>
          <a:bodyPr lIns="82945" tIns="41473" rIns="82945" bIns="41473">
            <a:noAutofit/>
          </a:bodyPr>
          <a:lstStyle/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b="1" dirty="0"/>
              <a:t>while (</a:t>
            </a:r>
            <a:r>
              <a:rPr lang="en-US" sz="1400" b="1" i="1" dirty="0"/>
              <a:t>condition</a:t>
            </a:r>
            <a:r>
              <a:rPr lang="en-US" sz="1400" b="1" dirty="0"/>
              <a:t>) {</a:t>
            </a:r>
            <a:br>
              <a:rPr lang="en-US" sz="1400" b="1" dirty="0"/>
            </a:br>
            <a:r>
              <a:rPr lang="en-US" sz="1400" b="1" i="1" dirty="0"/>
              <a:t>  // code block to be executed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}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200" dirty="0" smtClean="0"/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200" dirty="0" smtClean="0"/>
              <a:t>Ex.: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200" dirty="0" smtClean="0"/>
              <a:t>while</a:t>
            </a:r>
            <a:r>
              <a:rPr lang="en-US" sz="1200" dirty="0"/>
              <a:t> (</a:t>
            </a:r>
            <a:r>
              <a:rPr lang="en-US" sz="1200" dirty="0" err="1"/>
              <a:t>i</a:t>
            </a:r>
            <a:r>
              <a:rPr lang="en-US" sz="1200" dirty="0"/>
              <a:t> &lt; 10) {</a:t>
            </a:r>
            <a:br>
              <a:rPr lang="en-US" sz="1200" dirty="0"/>
            </a:br>
            <a:r>
              <a:rPr lang="en-US" sz="1200" dirty="0"/>
              <a:t>  text += "The number is " 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 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  <a:br>
              <a:rPr lang="en-US" sz="1200" dirty="0"/>
            </a:br>
            <a:r>
              <a:rPr lang="en-US" sz="1200" dirty="0" smtClean="0"/>
              <a:t>}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2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b="1" dirty="0"/>
              <a:t>do {</a:t>
            </a:r>
            <a:br>
              <a:rPr lang="en-US" sz="1400" b="1" dirty="0"/>
            </a:br>
            <a:r>
              <a:rPr lang="en-US" sz="1400" b="1" i="1" dirty="0"/>
              <a:t>  // code block to be executed</a:t>
            </a:r>
            <a:br>
              <a:rPr lang="en-US" sz="1400" b="1" i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while (</a:t>
            </a:r>
            <a:r>
              <a:rPr lang="en-US" sz="1400" b="1" i="1" dirty="0"/>
              <a:t>condition</a:t>
            </a:r>
            <a:r>
              <a:rPr lang="en-US" sz="1400" b="1" dirty="0" smtClean="0"/>
              <a:t>);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400" b="1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>
                <a:latin typeface="Courier New" pitchFamily="49" charset="0"/>
                <a:cs typeface="Arial" charset="0"/>
              </a:rPr>
              <a:t>Ex.: 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400" dirty="0" smtClean="0"/>
              <a:t>do</a:t>
            </a:r>
            <a:r>
              <a:rPr lang="en-US" sz="1400" dirty="0"/>
              <a:t> {</a:t>
            </a:r>
            <a:br>
              <a:rPr lang="en-US" sz="1400" dirty="0"/>
            </a:br>
            <a:r>
              <a:rPr lang="en-US" sz="1400" dirty="0"/>
              <a:t>  text += "The number is " +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i</a:t>
            </a:r>
            <a:r>
              <a:rPr lang="en-US" sz="1400" dirty="0"/>
              <a:t>++;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while (</a:t>
            </a:r>
            <a:r>
              <a:rPr lang="en-US" sz="1400" dirty="0" err="1"/>
              <a:t>i</a:t>
            </a:r>
            <a:r>
              <a:rPr lang="en-US" sz="1400" dirty="0"/>
              <a:t> &lt; 10);</a:t>
            </a:r>
            <a:endParaRPr lang="pt-BR" sz="1400" b="1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46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40887" y="737863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Funções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363372"/>
            <a:ext cx="8228160" cy="4154753"/>
          </a:xfrm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lnSpc>
                <a:spcPct val="8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cs typeface="Arial" charset="0"/>
              </a:rPr>
              <a:t>Uma função é um bloco de código com propósito </a:t>
            </a:r>
            <a:r>
              <a:rPr lang="pt-BR" dirty="0" smtClean="0">
                <a:cs typeface="Arial" charset="0"/>
              </a:rPr>
              <a:t>específico.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Quando a função encontra um comando </a:t>
            </a:r>
            <a:r>
              <a:rPr lang="pt-BR" i="1" dirty="0" err="1" smtClean="0">
                <a:cs typeface="Arial" charset="0"/>
              </a:rPr>
              <a:t>return</a:t>
            </a:r>
            <a:r>
              <a:rPr lang="pt-BR" dirty="0" smtClean="0">
                <a:cs typeface="Arial" charset="0"/>
              </a:rPr>
              <a:t> ele para a execução.</a:t>
            </a:r>
          </a:p>
          <a:p>
            <a:pPr marL="684294" lvl="1" indent="-293764">
              <a:lnSpc>
                <a:spcPct val="8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800" dirty="0" err="1" smtClean="0">
                <a:cs typeface="Arial" charset="0"/>
              </a:rPr>
              <a:t>Return</a:t>
            </a:r>
            <a:r>
              <a:rPr lang="pt-BR" sz="1800" dirty="0" smtClean="0">
                <a:cs typeface="Arial" charset="0"/>
              </a:rPr>
              <a:t> retorna um valor</a:t>
            </a:r>
            <a:endParaRPr lang="pt-BR" sz="1800" dirty="0"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200" b="1" dirty="0">
              <a:latin typeface="Courier New" pitchFamily="49" charset="0"/>
              <a:cs typeface="Arial" charset="0"/>
            </a:endParaRPr>
          </a:p>
          <a:p>
            <a:pPr marL="734586" lvl="1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chemeClr val="accent1"/>
                </a:solidFill>
              </a:rPr>
              <a:t>function </a:t>
            </a:r>
            <a:r>
              <a:rPr lang="en-US" dirty="0" err="1">
                <a:solidFill>
                  <a:schemeClr val="accent1"/>
                </a:solidFill>
              </a:rPr>
              <a:t>myFunction</a:t>
            </a:r>
            <a:r>
              <a:rPr lang="en-US" dirty="0">
                <a:solidFill>
                  <a:schemeClr val="accent1"/>
                </a:solidFill>
              </a:rPr>
              <a:t>(p1, p2) {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 return p1 * p2;   // The function returns the product of p1 and p2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>
                <a:latin typeface="Courier New" pitchFamily="49" charset="0"/>
                <a:cs typeface="Arial" charset="0"/>
              </a:rPr>
              <a:t>Sintáxe</a:t>
            </a:r>
            <a:r>
              <a:rPr lang="en-US" dirty="0" smtClean="0">
                <a:latin typeface="Courier New" pitchFamily="49" charset="0"/>
                <a:cs typeface="Arial" charset="0"/>
              </a:rPr>
              <a:t>: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itchFamily="49" charset="0"/>
                <a:cs typeface="Arial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Arial" charset="0"/>
              </a:rPr>
              <a:t>nome</a:t>
            </a:r>
            <a:r>
              <a:rPr lang="en-US" dirty="0" smtClean="0">
                <a:latin typeface="Courier New" pitchFamily="49" charset="0"/>
                <a:cs typeface="Arial" charset="0"/>
              </a:rPr>
              <a:t> (param1, param2…){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//</a:t>
            </a:r>
            <a:r>
              <a:rPr lang="en-US" dirty="0" err="1" smtClean="0">
                <a:latin typeface="Courier New" pitchFamily="49" charset="0"/>
                <a:cs typeface="Arial" charset="0"/>
              </a:rPr>
              <a:t>codigo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itchFamily="49" charset="0"/>
                <a:cs typeface="Arial" charset="0"/>
              </a:rPr>
              <a:t>    return valor;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Courier New" pitchFamily="49" charset="0"/>
                <a:cs typeface="Arial" charset="0"/>
              </a:rPr>
              <a:t>}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3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98684" y="625321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Funções (2)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2307102"/>
            <a:ext cx="8228160" cy="4211023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/>
              <a:t>Exemplo: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err="1" smtClean="0"/>
              <a:t>function</a:t>
            </a:r>
            <a:r>
              <a:rPr lang="pt-BR" sz="2000" dirty="0"/>
              <a:t> </a:t>
            </a:r>
            <a:r>
              <a:rPr lang="pt-BR" sz="2000" dirty="0" err="1"/>
              <a:t>toCelsius</a:t>
            </a:r>
            <a:r>
              <a:rPr lang="pt-BR" sz="2000" dirty="0"/>
              <a:t>(fahrenheit) {</a:t>
            </a:r>
            <a:br>
              <a:rPr lang="pt-BR" sz="2000" dirty="0"/>
            </a:br>
            <a:r>
              <a:rPr lang="pt-BR" sz="2000" dirty="0"/>
              <a:t>  </a:t>
            </a:r>
            <a:r>
              <a:rPr lang="pt-BR" sz="2000" dirty="0" err="1"/>
              <a:t>return</a:t>
            </a:r>
            <a:r>
              <a:rPr lang="pt-BR" sz="2000" dirty="0"/>
              <a:t> (5/9) * (fahrenheit-32);</a:t>
            </a:r>
            <a:br>
              <a:rPr lang="pt-BR" sz="2000" dirty="0"/>
            </a:br>
            <a:r>
              <a:rPr lang="pt-BR" sz="2000" dirty="0"/>
              <a:t>}</a:t>
            </a:r>
            <a:br>
              <a:rPr lang="pt-BR" sz="2000" dirty="0"/>
            </a:br>
            <a:endParaRPr lang="pt-BR" sz="2000" dirty="0" smtClean="0"/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err="1" smtClean="0"/>
              <a:t>document.getElementById</a:t>
            </a:r>
            <a:r>
              <a:rPr lang="pt-BR" sz="2000" dirty="0"/>
              <a:t>("demo").</a:t>
            </a:r>
            <a:r>
              <a:rPr lang="pt-BR" sz="2000" dirty="0" err="1"/>
              <a:t>innerHTML</a:t>
            </a:r>
            <a:r>
              <a:rPr lang="pt-BR" sz="2000" dirty="0"/>
              <a:t> = </a:t>
            </a:r>
            <a:r>
              <a:rPr lang="pt-BR" sz="2000" dirty="0" err="1"/>
              <a:t>toCelsius</a:t>
            </a:r>
            <a:r>
              <a:rPr lang="pt-BR" sz="2000" dirty="0"/>
              <a:t>(77);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1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824781" y="6673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Objetos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596181" y="2225654"/>
            <a:ext cx="8228160" cy="5003085"/>
          </a:xfrm>
        </p:spPr>
        <p:txBody>
          <a:bodyPr lIns="82945" tIns="41473" rIns="82945" bIns="41473">
            <a:normAutofit/>
          </a:bodyPr>
          <a:lstStyle/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>
                <a:cs typeface="Arial" charset="0"/>
              </a:rPr>
              <a:t>Objetos são criados como variáveis. </a:t>
            </a: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cs typeface="Arial" charset="0"/>
            </a:endParaRP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cs typeface="Arial" charset="0"/>
              </a:rPr>
              <a:t>Seus </a:t>
            </a:r>
            <a:r>
              <a:rPr lang="pt-BR" sz="1400" dirty="0">
                <a:cs typeface="Arial" charset="0"/>
              </a:rPr>
              <a:t>atributos ficam entre parênteses {}.</a:t>
            </a: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cs typeface="Arial" charset="0"/>
            </a:endParaRP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cs typeface="Arial" charset="0"/>
              </a:rPr>
              <a:t>Métodos </a:t>
            </a:r>
            <a:r>
              <a:rPr lang="pt-BR" sz="1400" dirty="0">
                <a:cs typeface="Arial" charset="0"/>
              </a:rPr>
              <a:t>são criados como funções</a:t>
            </a:r>
            <a:r>
              <a:rPr lang="pt-BR" sz="1400" dirty="0" smtClean="0">
                <a:cs typeface="Arial" charset="0"/>
              </a:rPr>
              <a:t>.</a:t>
            </a:r>
          </a:p>
          <a:p>
            <a:pPr marL="97922" indent="0">
              <a:lnSpc>
                <a:spcPct val="69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 smtClean="0"/>
              <a:t>var</a:t>
            </a:r>
            <a:r>
              <a:rPr lang="pt-BR" sz="1200" dirty="0"/>
              <a:t> </a:t>
            </a:r>
            <a:r>
              <a:rPr lang="pt-BR" sz="1200" dirty="0" err="1"/>
              <a:t>person</a:t>
            </a:r>
            <a:r>
              <a:rPr lang="pt-BR" sz="1200" dirty="0"/>
              <a:t> = {</a:t>
            </a:r>
            <a:br>
              <a:rPr lang="pt-BR" sz="1200" dirty="0"/>
            </a:br>
            <a:r>
              <a:rPr lang="pt-BR" sz="1200" dirty="0"/>
              <a:t>  </a:t>
            </a:r>
            <a:r>
              <a:rPr lang="pt-BR" sz="1200" dirty="0" err="1"/>
              <a:t>firstName</a:t>
            </a:r>
            <a:r>
              <a:rPr lang="pt-BR" sz="1200" dirty="0"/>
              <a:t>: "John",</a:t>
            </a:r>
            <a:br>
              <a:rPr lang="pt-BR" sz="1200" dirty="0"/>
            </a:br>
            <a:r>
              <a:rPr lang="pt-BR" sz="1200" dirty="0"/>
              <a:t>  </a:t>
            </a:r>
            <a:r>
              <a:rPr lang="pt-BR" sz="1200" dirty="0" err="1"/>
              <a:t>lastName</a:t>
            </a:r>
            <a:r>
              <a:rPr lang="pt-BR" sz="1200" dirty="0"/>
              <a:t> : "Doe",</a:t>
            </a:r>
            <a:br>
              <a:rPr lang="pt-BR" sz="1200" dirty="0"/>
            </a:br>
            <a:r>
              <a:rPr lang="pt-BR" sz="1200" dirty="0"/>
              <a:t>  id       : 5566,</a:t>
            </a:r>
            <a:br>
              <a:rPr lang="pt-BR" sz="1200" dirty="0"/>
            </a:br>
            <a:r>
              <a:rPr lang="pt-BR" sz="1200" dirty="0"/>
              <a:t>  </a:t>
            </a:r>
            <a:r>
              <a:rPr lang="pt-BR" sz="1200" dirty="0" err="1"/>
              <a:t>fullName</a:t>
            </a:r>
            <a:r>
              <a:rPr lang="pt-BR" sz="1200" dirty="0"/>
              <a:t> : </a:t>
            </a:r>
            <a:r>
              <a:rPr lang="pt-BR" sz="1200" dirty="0" err="1"/>
              <a:t>function</a:t>
            </a:r>
            <a:r>
              <a:rPr lang="pt-BR" sz="1200" dirty="0"/>
              <a:t>() {</a:t>
            </a:r>
            <a:br>
              <a:rPr lang="pt-BR" sz="1200" dirty="0"/>
            </a:br>
            <a:r>
              <a:rPr lang="pt-BR" sz="1200" dirty="0"/>
              <a:t>    </a:t>
            </a:r>
            <a:r>
              <a:rPr lang="pt-BR" sz="1200" dirty="0" err="1"/>
              <a:t>return</a:t>
            </a:r>
            <a:r>
              <a:rPr lang="pt-BR" sz="1200" dirty="0"/>
              <a:t> </a:t>
            </a:r>
            <a:r>
              <a:rPr lang="pt-BR" sz="1200" dirty="0" err="1"/>
              <a:t>this.firstName</a:t>
            </a:r>
            <a:r>
              <a:rPr lang="pt-BR" sz="1200" dirty="0"/>
              <a:t> + " " + </a:t>
            </a:r>
            <a:r>
              <a:rPr lang="pt-BR" sz="1200" dirty="0" err="1"/>
              <a:t>this.lastName</a:t>
            </a:r>
            <a:r>
              <a:rPr lang="pt-BR" sz="1200" dirty="0"/>
              <a:t>;</a:t>
            </a:r>
            <a:br>
              <a:rPr lang="pt-BR" sz="1200" dirty="0"/>
            </a:br>
            <a:r>
              <a:rPr lang="pt-BR" sz="1200" dirty="0"/>
              <a:t>  </a:t>
            </a:r>
            <a:r>
              <a:rPr lang="pt-BR" sz="1200" dirty="0" smtClean="0"/>
              <a:t>}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 smtClean="0"/>
              <a:t>};</a:t>
            </a: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200" dirty="0" smtClean="0"/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>
                <a:cs typeface="Arial" charset="0"/>
              </a:rPr>
              <a:t>A palavra chave </a:t>
            </a:r>
            <a:r>
              <a:rPr lang="pt-BR" sz="1400" dirty="0" err="1">
                <a:cs typeface="Arial" charset="0"/>
              </a:rPr>
              <a:t>this</a:t>
            </a:r>
            <a:r>
              <a:rPr lang="pt-BR" sz="1400" dirty="0">
                <a:cs typeface="Arial" charset="0"/>
              </a:rPr>
              <a:t> faz referencia ao próprio </a:t>
            </a:r>
            <a:r>
              <a:rPr lang="pt-BR" sz="1400" dirty="0" smtClean="0">
                <a:cs typeface="Arial" charset="0"/>
              </a:rPr>
              <a:t>objeto</a:t>
            </a: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cs typeface="Arial" charset="0"/>
            </a:endParaRPr>
          </a:p>
          <a:p>
            <a:pPr marL="684294" lvl="1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 err="1" smtClean="0">
                <a:cs typeface="Arial" charset="0"/>
              </a:rPr>
              <a:t>this.firstName</a:t>
            </a:r>
            <a:endParaRPr lang="pt-BR" sz="1200" dirty="0" smtClean="0">
              <a:cs typeface="Arial" charset="0"/>
            </a:endParaRPr>
          </a:p>
          <a:p>
            <a:pPr marL="684294" lvl="1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200" dirty="0" smtClean="0">
              <a:cs typeface="Arial" charset="0"/>
            </a:endParaRP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400" dirty="0" smtClean="0">
                <a:cs typeface="Arial" charset="0"/>
              </a:rPr>
              <a:t>Métodos são acessados através do nome do objeto</a:t>
            </a:r>
          </a:p>
          <a:p>
            <a:pPr marL="391686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400" dirty="0" smtClean="0">
              <a:cs typeface="Arial" charset="0"/>
            </a:endParaRPr>
          </a:p>
          <a:p>
            <a:pPr marL="684294" lvl="1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 err="1" smtClean="0">
                <a:cs typeface="Arial" charset="0"/>
              </a:rPr>
              <a:t>objectName.methodName</a:t>
            </a:r>
            <a:r>
              <a:rPr lang="pt-BR" sz="1200" dirty="0" smtClean="0">
                <a:cs typeface="Arial" charset="0"/>
              </a:rPr>
              <a:t>();</a:t>
            </a:r>
          </a:p>
          <a:p>
            <a:pPr marL="684294" lvl="1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200" dirty="0" smtClean="0">
              <a:cs typeface="Arial" charset="0"/>
            </a:endParaRPr>
          </a:p>
          <a:p>
            <a:pPr marL="684294" lvl="1" indent="-293764">
              <a:lnSpc>
                <a:spcPct val="69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 err="1"/>
              <a:t>name</a:t>
            </a:r>
            <a:r>
              <a:rPr lang="pt-BR" sz="1200" dirty="0"/>
              <a:t> = </a:t>
            </a:r>
            <a:r>
              <a:rPr lang="pt-BR" sz="1200" dirty="0" err="1"/>
              <a:t>person.fullName</a:t>
            </a:r>
            <a:r>
              <a:rPr lang="pt-BR" sz="1200" dirty="0"/>
              <a:t>();</a:t>
            </a:r>
            <a:endParaRPr lang="pt-BR" sz="1200" dirty="0">
              <a:cs typeface="Arial" charset="0"/>
            </a:endParaRPr>
          </a:p>
          <a:p>
            <a:pPr marL="391686" indent="-293764">
              <a:lnSpc>
                <a:spcPct val="89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2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43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26819" y="751931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Eventos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25354" y="2246561"/>
            <a:ext cx="8718645" cy="2508320"/>
          </a:xfrm>
        </p:spPr>
        <p:txBody>
          <a:bodyPr lIns="82945" tIns="41473" rIns="82945" bIns="41473">
            <a:normAutofit fontScale="77500" lnSpcReduction="20000"/>
          </a:bodyPr>
          <a:lstStyle/>
          <a:p>
            <a:pPr marL="391686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Eventos acontecem nas </a:t>
            </a:r>
            <a:r>
              <a:rPr lang="pt-BR" dirty="0" err="1" smtClean="0">
                <a:cs typeface="Arial" charset="0"/>
              </a:rPr>
              <a:t>tags</a:t>
            </a:r>
            <a:r>
              <a:rPr lang="pt-BR" dirty="0" smtClean="0">
                <a:cs typeface="Arial" charset="0"/>
              </a:rPr>
              <a:t> HTML</a:t>
            </a:r>
          </a:p>
          <a:p>
            <a:pPr marL="391686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err="1" smtClean="0">
                <a:cs typeface="Arial" charset="0"/>
              </a:rPr>
              <a:t>JavaScript</a:t>
            </a:r>
            <a:r>
              <a:rPr lang="pt-BR" dirty="0" smtClean="0">
                <a:cs typeface="Arial" charset="0"/>
              </a:rPr>
              <a:t> possibilita que o código HTML reaja aos eventos</a:t>
            </a:r>
          </a:p>
          <a:p>
            <a:pPr marL="391686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Comumente disparados pelo usuário ou pelo próprio browser</a:t>
            </a:r>
          </a:p>
          <a:p>
            <a:pPr marL="684294" lvl="1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Quando uma página é aberta, fechada ou atualizada</a:t>
            </a:r>
          </a:p>
          <a:p>
            <a:pPr marL="684294" lvl="1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Quando o valor de um campo é modificado</a:t>
            </a:r>
          </a:p>
          <a:p>
            <a:pPr marL="684294" lvl="1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Quando um botão é selecionado</a:t>
            </a:r>
          </a:p>
          <a:p>
            <a:pPr marL="391686" indent="-293764">
              <a:lnSpc>
                <a:spcPct val="15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Quando o evento ocorre, se o programador tiver associado um código </a:t>
            </a:r>
            <a:r>
              <a:rPr lang="pt-BR" dirty="0" err="1" smtClean="0">
                <a:cs typeface="Arial" charset="0"/>
              </a:rPr>
              <a:t>JavaScript</a:t>
            </a:r>
            <a:r>
              <a:rPr lang="pt-BR" dirty="0" smtClean="0">
                <a:cs typeface="Arial" charset="0"/>
              </a:rPr>
              <a:t> a ele, esse código será executado.</a:t>
            </a:r>
          </a:p>
          <a:p>
            <a:pPr marL="391686" indent="-293764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6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97280" y="4634082"/>
            <a:ext cx="680876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=Date()"&gt;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90530" lvl="1" indent="0" algn="l">
              <a:lnSpc>
                <a:spcPct val="150000"/>
              </a:lnSpc>
              <a:spcBef>
                <a:spcPts val="0"/>
              </a:spcBef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647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83090" y="63938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HTML 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583090" y="2545968"/>
            <a:ext cx="8228160" cy="2870094"/>
          </a:xfrm>
        </p:spPr>
        <p:txBody>
          <a:bodyPr lIns="82945" tIns="41473" rIns="82945" bIns="41473">
            <a:normAutofit fontScale="925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err="1" smtClean="0">
                <a:solidFill>
                  <a:srgbClr val="FF0000"/>
                </a:solidFill>
              </a:rPr>
              <a:t>Javascript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≠</a:t>
            </a:r>
            <a:r>
              <a:rPr lang="pt-BR" dirty="0" smtClean="0">
                <a:solidFill>
                  <a:srgbClr val="FF0000"/>
                </a:solidFill>
              </a:rPr>
              <a:t> Java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Código </a:t>
            </a:r>
            <a:r>
              <a:rPr lang="pt-BR" i="1" dirty="0" err="1" smtClean="0"/>
              <a:t>Javascript</a:t>
            </a:r>
            <a:r>
              <a:rPr lang="pt-BR" dirty="0" smtClean="0"/>
              <a:t> não é compilado. É interpretado pelo browser no momento de apresentação da página.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Não necessita de uma máquina virtual.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É uma ling. de propósito específico, enquanto Java é uma ling. de propósito geral.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i="1" dirty="0" err="1" smtClean="0"/>
              <a:t>Javascript</a:t>
            </a:r>
            <a:r>
              <a:rPr lang="pt-BR" dirty="0" smtClean="0"/>
              <a:t> traz algumas noções da programação OO mas não é completamente OO.</a:t>
            </a:r>
          </a:p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err="1" smtClean="0"/>
              <a:t>Javascript</a:t>
            </a:r>
            <a:r>
              <a:rPr lang="pt-BR" dirty="0" smtClean="0"/>
              <a:t> aceita aspas duplas e simples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08235" y="723795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Alguns eventos …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266700" y="2159571"/>
            <a:ext cx="8877300" cy="4195509"/>
          </a:xfrm>
        </p:spPr>
        <p:txBody>
          <a:bodyPr lIns="82945" tIns="41473" rIns="82945" bIns="41473">
            <a:normAutofit/>
          </a:bodyPr>
          <a:lstStyle/>
          <a:p>
            <a:pPr marL="230120" indent="0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onFocus</a:t>
            </a: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,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onBlur</a:t>
            </a: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and</a:t>
            </a: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onChange</a:t>
            </a:r>
            <a:endParaRPr lang="pt-BR" sz="1400" dirty="0" smtClean="0">
              <a:solidFill>
                <a:schemeClr val="accent2"/>
              </a:solidFill>
              <a:cs typeface="Arial" charset="0"/>
            </a:endParaRPr>
          </a:p>
          <a:p>
            <a:pPr marL="783372" lvl="1" indent="-26064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b="1" dirty="0" smtClean="0">
                <a:latin typeface="Courier New" pitchFamily="49" charset="0"/>
                <a:cs typeface="Arial" charset="0"/>
              </a:rPr>
              <a:t>&lt;input </a:t>
            </a:r>
            <a:r>
              <a:rPr lang="pt-BR" b="1" dirty="0" err="1" smtClean="0">
                <a:latin typeface="Courier New" pitchFamily="49" charset="0"/>
                <a:cs typeface="Arial" charset="0"/>
              </a:rPr>
              <a:t>type</a:t>
            </a:r>
            <a:r>
              <a:rPr lang="pt-BR" b="1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b="1" dirty="0" err="1" smtClean="0">
                <a:latin typeface="Courier New" pitchFamily="49" charset="0"/>
                <a:cs typeface="Arial" charset="0"/>
              </a:rPr>
              <a:t>text</a:t>
            </a:r>
            <a:r>
              <a:rPr lang="pt-BR" b="1" dirty="0" smtClean="0">
                <a:latin typeface="Courier New" pitchFamily="49" charset="0"/>
                <a:cs typeface="Arial" charset="0"/>
              </a:rPr>
              <a:t>" </a:t>
            </a:r>
            <a:r>
              <a:rPr lang="pt-BR" b="1" dirty="0" err="1" smtClean="0">
                <a:latin typeface="Courier New" pitchFamily="49" charset="0"/>
                <a:cs typeface="Arial" charset="0"/>
              </a:rPr>
              <a:t>size</a:t>
            </a:r>
            <a:r>
              <a:rPr lang="pt-BR" b="1" dirty="0" smtClean="0">
                <a:latin typeface="Courier New" pitchFamily="49" charset="0"/>
                <a:cs typeface="Arial" charset="0"/>
              </a:rPr>
              <a:t>="30“ 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name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="email"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onchange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checkEmail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()"&gt;</a:t>
            </a:r>
          </a:p>
          <a:p>
            <a:pPr marL="783372" lvl="1" indent="-260644"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pt-BR" sz="16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onSubmit</a:t>
            </a:r>
            <a:endParaRPr lang="pt-BR" dirty="0" smtClean="0">
              <a:cs typeface="Arial" charset="0"/>
            </a:endParaRP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600" b="1" dirty="0" smtClean="0">
                <a:latin typeface="Courier New" pitchFamily="49" charset="0"/>
                <a:cs typeface="Arial" charset="0"/>
              </a:rPr>
              <a:t>   &lt;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form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="post" 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action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="xxx.htm“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onsubmit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Arial" charset="0"/>
              </a:rPr>
              <a:t>checkForm</a:t>
            </a:r>
            <a:r>
              <a:rPr lang="pt-BR" sz="1600" b="1" dirty="0" smtClean="0">
                <a:latin typeface="Courier New" pitchFamily="49" charset="0"/>
                <a:cs typeface="Arial" charset="0"/>
              </a:rPr>
              <a:t>()"&gt;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pt-BR" sz="1600" b="1" dirty="0" smtClean="0">
              <a:latin typeface="Courier New" pitchFamily="49" charset="0"/>
              <a:cs typeface="Arial" charset="0"/>
            </a:endParaRP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onMouseOver</a:t>
            </a: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and</a:t>
            </a:r>
            <a:r>
              <a:rPr lang="pt-BR" sz="1400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pt-BR" sz="1400" dirty="0" err="1" smtClean="0">
                <a:solidFill>
                  <a:schemeClr val="accent2"/>
                </a:solidFill>
                <a:cs typeface="Arial" charset="0"/>
              </a:rPr>
              <a:t>onMouseOut</a:t>
            </a:r>
            <a:endParaRPr lang="pt-BR" sz="1400" dirty="0" smtClean="0">
              <a:solidFill>
                <a:schemeClr val="accent2"/>
              </a:solidFill>
              <a:cs typeface="Arial" charset="0"/>
            </a:endParaRP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b="1" dirty="0" smtClean="0">
                <a:latin typeface="Courier New" pitchFamily="49" charset="0"/>
                <a:cs typeface="Arial" charset="0"/>
              </a:rPr>
              <a:t>&lt;a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href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=</a:t>
            </a:r>
            <a:r>
              <a:rPr lang="pt-BR" sz="1400" b="1" dirty="0" smtClean="0">
                <a:latin typeface="Courier New" pitchFamily="49" charset="0"/>
                <a:cs typeface="Arial" charset="0"/>
                <a:hlinkClick r:id="rId3"/>
              </a:rPr>
              <a:t>http://www.w3schools.com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onmouseover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alert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('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An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onMouseOver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event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');"&gt;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b="1" dirty="0" smtClean="0">
                <a:latin typeface="Courier New" pitchFamily="49" charset="0"/>
                <a:cs typeface="Arial" charset="0"/>
              </a:rPr>
              <a:t>&lt;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img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src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="w3schools.gif"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width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="100" </a:t>
            </a:r>
            <a:r>
              <a:rPr lang="pt-BR" sz="1400" b="1" dirty="0" err="1" smtClean="0">
                <a:latin typeface="Courier New" pitchFamily="49" charset="0"/>
                <a:cs typeface="Arial" charset="0"/>
              </a:rPr>
              <a:t>height</a:t>
            </a:r>
            <a:r>
              <a:rPr lang="pt-BR" sz="1400" b="1" dirty="0" smtClean="0">
                <a:latin typeface="Courier New" pitchFamily="49" charset="0"/>
                <a:cs typeface="Arial" charset="0"/>
              </a:rPr>
              <a:t>="30"&gt;</a:t>
            </a:r>
          </a:p>
          <a:p>
            <a:pPr marL="391686" indent="-293764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1400" b="1" dirty="0" smtClean="0">
                <a:latin typeface="Courier New" pitchFamily="49" charset="0"/>
                <a:cs typeface="Arial" charset="0"/>
              </a:rPr>
              <a:t>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40887" y="63938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Alguns eventos …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9172"/>
              </p:ext>
            </p:extLst>
          </p:nvPr>
        </p:nvGraphicFramePr>
        <p:xfrm>
          <a:off x="682760" y="2501311"/>
          <a:ext cx="7680618" cy="2834640"/>
        </p:xfrm>
        <a:graphic>
          <a:graphicData uri="http://schemas.openxmlformats.org/drawingml/2006/table">
            <a:tbl>
              <a:tblPr/>
              <a:tblGrid>
                <a:gridCol w="1971753"/>
                <a:gridCol w="570886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onchange</a:t>
                      </a:r>
                      <a:endParaRPr lang="pt-BR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An HTML element has been changed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onclick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onmouseover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onmouseout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onload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82966" y="5634447"/>
            <a:ext cx="83435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33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400" dirty="0">
                <a:cs typeface="Arial" charset="0"/>
              </a:rPr>
              <a:t>Outros eventos verificar em:</a:t>
            </a:r>
          </a:p>
          <a:p>
            <a:pPr marL="1175057" lvl="2" indent="-195843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>
                <a:hlinkClick r:id="rId3"/>
              </a:rPr>
              <a:t>https://www.w3schools.com/js/js_events.asp</a:t>
            </a:r>
            <a:endParaRPr lang="pt-BR" i="1" dirty="0">
              <a:solidFill>
                <a:schemeClr val="accent2"/>
              </a:solidFill>
              <a:cs typeface="Arial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547597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 smtClean="0"/>
              <a:t>Validação</a:t>
            </a:r>
            <a:r>
              <a:rPr lang="en-US" dirty="0" smtClean="0"/>
              <a:t> de </a:t>
            </a:r>
            <a:r>
              <a:rPr lang="en-US" dirty="0" err="1" smtClean="0"/>
              <a:t>formulário</a:t>
            </a:r>
            <a:endParaRPr lang="en-US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1" y="1432952"/>
            <a:ext cx="8228160" cy="4742417"/>
          </a:xfrm>
        </p:spPr>
        <p:txBody>
          <a:bodyPr lIns="82945" tIns="41473" rIns="82945" bIns="41473">
            <a:normAutofit fontScale="85000" lnSpcReduction="2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dirty="0" smtClean="0">
                <a:cs typeface="Arial" charset="0"/>
              </a:rPr>
              <a:t>Acessando campos do formulário: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&lt;script&gt;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err="1" smtClean="0">
                <a:latin typeface="Courier New" pitchFamily="49" charset="0"/>
                <a:cs typeface="Arial" charset="0"/>
              </a:rPr>
              <a:t>function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displayForm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()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	{</a:t>
            </a:r>
          </a:p>
          <a:p>
            <a:pPr marL="391686" indent="-293764">
              <a:lnSpc>
                <a:spcPct val="89000"/>
              </a:lnSpc>
              <a:spcAft>
                <a:spcPts val="771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		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alert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(</a:t>
            </a:r>
            <a:r>
              <a:rPr lang="pt-BR" sz="18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formulario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campo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.</a:t>
            </a:r>
            <a:r>
              <a:rPr lang="pt-BR" sz="18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value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);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	}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&lt;/script&gt;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&lt;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form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action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=""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method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</a:t>
            </a:r>
            <a:r>
              <a:rPr lang="pt-BR" sz="1800" dirty="0">
                <a:latin typeface="Courier New" pitchFamily="49" charset="0"/>
                <a:cs typeface="Arial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"post" </a:t>
            </a:r>
            <a:r>
              <a:rPr lang="pt-BR" sz="1800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onSubmit</a:t>
            </a:r>
            <a:r>
              <a:rPr lang="pt-BR" sz="1800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="</a:t>
            </a:r>
            <a:r>
              <a:rPr lang="pt-BR" sz="1800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displayForm</a:t>
            </a:r>
            <a:r>
              <a:rPr lang="pt-BR" sz="1800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()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name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8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formulario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	&lt;input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type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text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name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campo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	&lt;input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type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submit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" 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value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="Ok"&gt;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1800" dirty="0" smtClean="0">
                <a:latin typeface="Courier New" pitchFamily="49" charset="0"/>
                <a:cs typeface="Arial" charset="0"/>
              </a:rPr>
              <a:t>&lt;/</a:t>
            </a:r>
            <a:r>
              <a:rPr lang="pt-BR" sz="1800" dirty="0" err="1" smtClean="0">
                <a:latin typeface="Courier New" pitchFamily="49" charset="0"/>
                <a:cs typeface="Arial" charset="0"/>
              </a:rPr>
              <a:t>form</a:t>
            </a:r>
            <a:r>
              <a:rPr lang="pt-BR" sz="1800" dirty="0" smtClean="0">
                <a:latin typeface="Courier New" pitchFamily="49" charset="0"/>
                <a:cs typeface="Arial" charset="0"/>
              </a:rPr>
              <a:t>&gt;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pt-BR" sz="18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90141" y="2662312"/>
            <a:ext cx="3591360" cy="81656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54882" y="6189771"/>
            <a:ext cx="632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https://www.w3schools.com/js/js_validation.asp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HTML 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12813" y="2457575"/>
            <a:ext cx="8228160" cy="4526396"/>
          </a:xfrm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dirty="0" smtClean="0">
                <a:cs typeface="Arial" charset="0"/>
              </a:rPr>
              <a:t>Exercícios:</a:t>
            </a:r>
          </a:p>
          <a:p>
            <a:pPr marL="979927" lvl="1" indent="-457200">
              <a:buSzPct val="7500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000" dirty="0" smtClean="0">
                <a:cs typeface="Arial" charset="0"/>
              </a:rPr>
              <a:t>Crie um site para inscrição no vestibular da Universidade, crie um script para checar se os campos do formulário foram preenchidos. Indique quais campos não foram preenchido.</a:t>
            </a:r>
          </a:p>
          <a:p>
            <a:pPr marL="979927" lvl="1" indent="-457200">
              <a:buSzPct val="75000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pt-BR" sz="2000" dirty="0" smtClean="0">
                <a:cs typeface="Arial" charset="0"/>
              </a:rPr>
              <a:t>Crie </a:t>
            </a:r>
            <a:r>
              <a:rPr lang="pt-BR" sz="2000" dirty="0">
                <a:cs typeface="Arial" charset="0"/>
              </a:rPr>
              <a:t>um script para disparar uma mensagem quando um formulário for submetido. </a:t>
            </a:r>
            <a:r>
              <a:rPr lang="pt-BR" sz="2000" dirty="0" err="1">
                <a:cs typeface="Arial" charset="0"/>
              </a:rPr>
              <a:t>Ex</a:t>
            </a:r>
            <a:r>
              <a:rPr lang="pt-BR" sz="2000" dirty="0">
                <a:cs typeface="Arial" charset="0"/>
              </a:rPr>
              <a:t>: </a:t>
            </a:r>
            <a:r>
              <a:rPr lang="pt-BR" sz="2000" dirty="0" smtClean="0">
                <a:cs typeface="Arial" charset="0"/>
              </a:rPr>
              <a:t>Sua inscrição foi enviada ao servidor!”</a:t>
            </a:r>
            <a:endParaRPr lang="pt-BR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1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40" y="1166329"/>
            <a:ext cx="7363160" cy="2550877"/>
          </a:xfrm>
        </p:spPr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HTML 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12646" cy="709865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801316" cy="2251612"/>
          </a:xfrm>
        </p:spPr>
        <p:txBody>
          <a:bodyPr>
            <a:normAutofit/>
          </a:bodyPr>
          <a:lstStyle/>
          <a:p>
            <a:r>
              <a:rPr lang="pt-BR" dirty="0" smtClean="0"/>
              <a:t>O DOM é um padrão W3C para  acessar documentos</a:t>
            </a:r>
          </a:p>
          <a:p>
            <a:r>
              <a:rPr lang="pt-BR" dirty="0" smtClean="0"/>
              <a:t>Divide-se em 3 partes</a:t>
            </a:r>
          </a:p>
          <a:p>
            <a:pPr lvl="1"/>
            <a:r>
              <a:rPr lang="pt-BR" dirty="0" smtClean="0"/>
              <a:t>Core DOM – modelo padrão para qualquer tipo de documento</a:t>
            </a:r>
          </a:p>
          <a:p>
            <a:pPr lvl="1"/>
            <a:r>
              <a:rPr lang="pt-BR" dirty="0" smtClean="0"/>
              <a:t>XML DOM – padrão para documentos XML</a:t>
            </a:r>
          </a:p>
          <a:p>
            <a:pPr lvl="1"/>
            <a:r>
              <a:rPr lang="pt-BR" dirty="0" smtClean="0">
                <a:solidFill>
                  <a:schemeClr val="accent1"/>
                </a:solidFill>
              </a:rPr>
              <a:t>HTML DOM – Padrão para documentos HTML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1182" y="4895556"/>
            <a:ext cx="7808741" cy="150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</a:t>
            </a:r>
            <a:r>
              <a:rPr lang="en-US" i="1" dirty="0" smtClean="0"/>
              <a:t>.“</a:t>
            </a:r>
          </a:p>
          <a:p>
            <a:pPr algn="r"/>
            <a:r>
              <a:rPr lang="en-US" i="1" dirty="0" smtClean="0"/>
              <a:t>(w3c)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2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12646" cy="709865"/>
          </a:xfrm>
        </p:spPr>
        <p:txBody>
          <a:bodyPr/>
          <a:lstStyle/>
          <a:p>
            <a:r>
              <a:rPr lang="pt-BR" dirty="0" smtClean="0"/>
              <a:t>HTML DOM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801316" cy="225161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Modelo de objetos e interface de programação para HTML.</a:t>
            </a:r>
          </a:p>
          <a:p>
            <a:r>
              <a:rPr lang="pt-BR" dirty="0" smtClean="0"/>
              <a:t>Define:</a:t>
            </a:r>
          </a:p>
          <a:p>
            <a:pPr lvl="1"/>
            <a:r>
              <a:rPr lang="pt-BR" dirty="0" smtClean="0"/>
              <a:t>Elementos HTML e objetos</a:t>
            </a:r>
          </a:p>
          <a:p>
            <a:pPr lvl="1"/>
            <a:r>
              <a:rPr lang="pt-BR" dirty="0" smtClean="0"/>
              <a:t>As propriedades dos elementos HTML</a:t>
            </a:r>
          </a:p>
          <a:p>
            <a:pPr lvl="1"/>
            <a:r>
              <a:rPr lang="pt-BR" dirty="0" smtClean="0"/>
              <a:t>Os métodos acessados pelos elementos HTML</a:t>
            </a:r>
          </a:p>
          <a:p>
            <a:pPr lvl="1"/>
            <a:r>
              <a:rPr lang="pt-BR" dirty="0" smtClean="0"/>
              <a:t>Os eventos para todos os elementos 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12646" cy="709865"/>
          </a:xfrm>
        </p:spPr>
        <p:txBody>
          <a:bodyPr/>
          <a:lstStyle/>
          <a:p>
            <a:r>
              <a:rPr lang="pt-BR" dirty="0" smtClean="0"/>
              <a:t>HTML DOM (2)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801316" cy="521286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Quando o Browser abre uma página HTML, um DOM é criado como uma árvore de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4" y="3010486"/>
            <a:ext cx="8677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12646" cy="709865"/>
          </a:xfrm>
        </p:spPr>
        <p:txBody>
          <a:bodyPr/>
          <a:lstStyle/>
          <a:p>
            <a:r>
              <a:rPr lang="pt-BR" dirty="0" smtClean="0"/>
              <a:t>HTML DOM (3)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68608" y="2137508"/>
            <a:ext cx="7801316" cy="2251612"/>
          </a:xfrm>
        </p:spPr>
        <p:txBody>
          <a:bodyPr>
            <a:normAutofit/>
          </a:bodyPr>
          <a:lstStyle/>
          <a:p>
            <a:r>
              <a:rPr lang="pt-BR" dirty="0" smtClean="0"/>
              <a:t>No DOM os elementos HTML são definidos como objetos</a:t>
            </a:r>
          </a:p>
          <a:p>
            <a:r>
              <a:rPr lang="pt-BR" dirty="0" smtClean="0"/>
              <a:t>A interface de programação consiste nas propriedades e métodos de cada objeto</a:t>
            </a:r>
          </a:p>
          <a:p>
            <a:pPr lvl="1"/>
            <a:r>
              <a:rPr lang="pt-BR" dirty="0" smtClean="0"/>
              <a:t>Propriedade é um valor  (sujeito a </a:t>
            </a:r>
            <a:r>
              <a:rPr lang="pt-BR" dirty="0" err="1" smtClean="0"/>
              <a:t>get</a:t>
            </a:r>
            <a:r>
              <a:rPr lang="pt-BR" dirty="0" smtClean="0"/>
              <a:t> e set)</a:t>
            </a:r>
          </a:p>
          <a:p>
            <a:pPr lvl="1"/>
            <a:r>
              <a:rPr lang="pt-BR" dirty="0" smtClean="0"/>
              <a:t>Método é uma ação (como adicionar e remover elemento)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828800" y="4288999"/>
            <a:ext cx="607569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 smtClean="0"/>
          </a:p>
          <a:p>
            <a:pPr algn="l"/>
            <a:r>
              <a:rPr lang="pt-BR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Hello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 World!"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401992" y="4474668"/>
            <a:ext cx="3502857" cy="829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getElementById</a:t>
            </a:r>
            <a:r>
              <a:rPr lang="pt-BR" sz="1400" dirty="0" smtClean="0"/>
              <a:t> é um método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 err="1" smtClean="0"/>
              <a:t>innerHTML</a:t>
            </a:r>
            <a:r>
              <a:rPr lang="pt-BR" sz="1400" dirty="0" smtClean="0"/>
              <a:t> é uma propriedade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29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getElementById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Propriedade </a:t>
            </a:r>
            <a:r>
              <a:rPr lang="pt-BR" dirty="0" err="1" smtClean="0"/>
              <a:t>innerHTML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8096738" cy="3530600"/>
          </a:xfrm>
        </p:spPr>
        <p:txBody>
          <a:bodyPr/>
          <a:lstStyle/>
          <a:p>
            <a:r>
              <a:rPr lang="pt-BR" dirty="0" smtClean="0"/>
              <a:t>A maneira mais comum de acessar um elemento é usando o seu id</a:t>
            </a:r>
          </a:p>
          <a:p>
            <a:endParaRPr lang="pt-BR" dirty="0"/>
          </a:p>
          <a:p>
            <a:r>
              <a:rPr lang="pt-BR" dirty="0" smtClean="0"/>
              <a:t>O método </a:t>
            </a:r>
            <a:r>
              <a:rPr lang="pt-BR" dirty="0" err="1" smtClean="0"/>
              <a:t>getElementById</a:t>
            </a:r>
            <a:r>
              <a:rPr lang="pt-BR" dirty="0" smtClean="0"/>
              <a:t>  usa o id para achar o elemento</a:t>
            </a:r>
          </a:p>
          <a:p>
            <a:endParaRPr lang="pt-BR" dirty="0"/>
          </a:p>
          <a:p>
            <a:r>
              <a:rPr lang="pt-BR" dirty="0" smtClean="0"/>
              <a:t>Para acessar /substituir o conteúdo de um elemento usa-se a propriedade </a:t>
            </a:r>
            <a:r>
              <a:rPr lang="pt-BR" dirty="0" err="1" smtClean="0"/>
              <a:t>innerHTML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6160" y="737862"/>
            <a:ext cx="8228160" cy="1144921"/>
          </a:xfrm>
        </p:spPr>
        <p:txBody>
          <a:bodyPr lIns="82945" tIns="32002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JavaScript?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363372"/>
            <a:ext cx="8586720" cy="844062"/>
          </a:xfrm>
        </p:spPr>
        <p:txBody>
          <a:bodyPr lIns="82945" tIns="41473" rIns="82945" bIns="41473">
            <a:noAutofit/>
          </a:bodyPr>
          <a:lstStyle/>
          <a:p>
            <a:pPr marL="0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Podemos alterar o valor das </a:t>
            </a:r>
            <a:r>
              <a:rPr lang="pt-BR" dirty="0" err="1" smtClean="0">
                <a:cs typeface="Arial" charset="0"/>
              </a:rPr>
              <a:t>tags</a:t>
            </a:r>
            <a:r>
              <a:rPr lang="pt-BR" dirty="0" smtClean="0">
                <a:cs typeface="Arial" charset="0"/>
              </a:rPr>
              <a:t> HTML</a:t>
            </a:r>
          </a:p>
          <a:p>
            <a:pPr marL="342900" lvl="1" indent="-293764"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Neste exemplo encontramos o elemento com id=demo e mudamos o seu conteúdo (</a:t>
            </a:r>
            <a:r>
              <a:rPr lang="pt-BR" dirty="0" err="1" smtClean="0">
                <a:cs typeface="Arial" charset="0"/>
              </a:rPr>
              <a:t>innerHTML</a:t>
            </a:r>
            <a:r>
              <a:rPr lang="pt-BR" dirty="0" smtClean="0">
                <a:cs typeface="Arial" charset="0"/>
              </a:rPr>
              <a:t>) para “</a:t>
            </a:r>
            <a:r>
              <a:rPr lang="pt-BR" dirty="0" err="1" smtClean="0">
                <a:cs typeface="Arial" charset="0"/>
              </a:rPr>
              <a:t>Hello</a:t>
            </a:r>
            <a:r>
              <a:rPr lang="pt-BR" dirty="0" smtClean="0">
                <a:cs typeface="Arial" charset="0"/>
              </a:rPr>
              <a:t> </a:t>
            </a:r>
            <a:r>
              <a:rPr lang="pt-BR" dirty="0" err="1" smtClean="0">
                <a:cs typeface="Arial" charset="0"/>
              </a:rPr>
              <a:t>JavaScript</a:t>
            </a:r>
            <a:r>
              <a:rPr lang="pt-BR" dirty="0" smtClean="0">
                <a:cs typeface="Arial" charset="0"/>
              </a:rPr>
              <a:t>”</a:t>
            </a:r>
          </a:p>
          <a:p>
            <a:pPr marL="0" indent="-293764">
              <a:lnSpc>
                <a:spcPct val="89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12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3635" y="6137924"/>
            <a:ext cx="5983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Faça o teste da lâmpada em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https</a:t>
            </a:r>
            <a:r>
              <a:rPr lang="pt-BR" dirty="0">
                <a:solidFill>
                  <a:srgbClr val="FF0000"/>
                </a:solidFill>
              </a:rPr>
              <a:t>://www.w3schools.com/js/js_intro.asp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6880" y="3460268"/>
            <a:ext cx="4572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Do?&lt;/h2&gt;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!"'&gt;Click Me!&lt;/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00" y="3569839"/>
            <a:ext cx="2686050" cy="990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400" y="4922844"/>
            <a:ext cx="2686050" cy="105727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5022166" y="3798277"/>
            <a:ext cx="225083" cy="26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5613009" y="4539248"/>
            <a:ext cx="281354" cy="27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911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81098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O objeto </a:t>
            </a:r>
            <a:r>
              <a:rPr lang="pt-BR" dirty="0" err="1" smtClean="0"/>
              <a:t>Document</a:t>
            </a:r>
            <a:r>
              <a:rPr lang="pt-BR" dirty="0" smtClean="0"/>
              <a:t> é o dono de todos os outros objetos da sua página</a:t>
            </a:r>
          </a:p>
          <a:p>
            <a:r>
              <a:rPr lang="pt-BR" dirty="0" smtClean="0"/>
              <a:t>Para encontrar elementos na página usa-se: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3" y="3552371"/>
            <a:ext cx="8562975" cy="16859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35000" y="5337466"/>
            <a:ext cx="8224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myElement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intro</a:t>
            </a:r>
            <a:r>
              <a:rPr lang="pt-B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	procura o elemento de id = </a:t>
            </a:r>
            <a:r>
              <a:rPr 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intro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200" dirty="0"/>
              <a:t>var x = </a:t>
            </a:r>
            <a:r>
              <a:rPr lang="pt-BR" sz="1200" dirty="0" err="1"/>
              <a:t>document.getElementsByTagName</a:t>
            </a:r>
            <a:r>
              <a:rPr lang="pt-BR" sz="1200" dirty="0"/>
              <a:t>("p</a:t>
            </a:r>
            <a:r>
              <a:rPr lang="pt-BR" sz="1200" dirty="0" smtClean="0"/>
              <a:t>");		procura a </a:t>
            </a:r>
            <a:r>
              <a:rPr lang="pt-BR" sz="1200" dirty="0" err="1" smtClean="0"/>
              <a:t>tag</a:t>
            </a:r>
            <a:r>
              <a:rPr lang="pt-BR" sz="1200" dirty="0" smtClean="0"/>
              <a:t> &lt;p&gt;</a:t>
            </a:r>
          </a:p>
          <a:p>
            <a:pPr algn="l"/>
            <a:r>
              <a:rPr lang="pt-BR" sz="1200" dirty="0"/>
              <a:t>var x = </a:t>
            </a:r>
            <a:r>
              <a:rPr lang="pt-BR" sz="1200" dirty="0" err="1"/>
              <a:t>document.getElementsByClassName</a:t>
            </a:r>
            <a:r>
              <a:rPr lang="pt-BR" sz="1200" dirty="0"/>
              <a:t>("</a:t>
            </a:r>
            <a:r>
              <a:rPr lang="pt-BR" sz="1200" dirty="0" err="1"/>
              <a:t>intro</a:t>
            </a:r>
            <a:r>
              <a:rPr lang="pt-BR" sz="1200" dirty="0" smtClean="0"/>
              <a:t>"); 	procura o elemento com </a:t>
            </a:r>
            <a:r>
              <a:rPr lang="pt-BR" sz="1200" dirty="0" err="1" smtClean="0"/>
              <a:t>class</a:t>
            </a:r>
            <a:r>
              <a:rPr lang="pt-BR" sz="1200" dirty="0" smtClean="0"/>
              <a:t>= </a:t>
            </a:r>
            <a:r>
              <a:rPr lang="pt-BR" sz="1200" dirty="0" err="1" smtClean="0"/>
              <a:t>intro</a:t>
            </a:r>
            <a:endParaRPr lang="pt-BR" sz="1200" dirty="0" smtClean="0"/>
          </a:p>
          <a:p>
            <a:pPr algn="l"/>
            <a:r>
              <a:rPr lang="pt-BR" sz="1200" dirty="0"/>
              <a:t>var x = </a:t>
            </a:r>
            <a:r>
              <a:rPr lang="pt-BR" sz="1200" dirty="0" err="1"/>
              <a:t>document.querySelectorAll</a:t>
            </a:r>
            <a:r>
              <a:rPr lang="pt-BR" sz="1200" dirty="0"/>
              <a:t>("</a:t>
            </a:r>
            <a:r>
              <a:rPr lang="pt-BR" sz="1200" dirty="0" err="1"/>
              <a:t>p.intro</a:t>
            </a:r>
            <a:r>
              <a:rPr lang="pt-BR" sz="1200" dirty="0" smtClean="0"/>
              <a:t>");		procura o elemento cujo estilo é </a:t>
            </a:r>
            <a:r>
              <a:rPr lang="pt-BR" sz="1200" dirty="0" err="1" smtClean="0"/>
              <a:t>p.intro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495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validar formulário usando coleção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182338" cy="33909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validaFormuario</a:t>
            </a:r>
            <a:r>
              <a:rPr lang="pt-BR" dirty="0" smtClean="0"/>
              <a:t> (){</a:t>
            </a:r>
          </a:p>
          <a:p>
            <a:pPr>
              <a:buNone/>
            </a:pPr>
            <a:r>
              <a:rPr lang="pt-BR" dirty="0" smtClean="0"/>
              <a:t> var retorno=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var tamanho;   </a:t>
            </a:r>
          </a:p>
          <a:p>
            <a:pPr>
              <a:buNone/>
            </a:pPr>
            <a:r>
              <a:rPr lang="pt-BR" dirty="0" smtClean="0"/>
              <a:t>tamanho =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[0].</a:t>
            </a:r>
            <a:r>
              <a:rPr lang="pt-BR" dirty="0" err="1" smtClean="0"/>
              <a:t>elements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for (i=0;i&lt;=(tamanho-2);i++){</a:t>
            </a:r>
          </a:p>
          <a:p>
            <a:pPr>
              <a:buNone/>
            </a:pPr>
            <a:r>
              <a:rPr lang="en-US" dirty="0" smtClean="0"/>
              <a:t>   if (</a:t>
            </a:r>
            <a:r>
              <a:rPr lang="en-US" dirty="0" err="1" smtClean="0"/>
              <a:t>document.forms</a:t>
            </a:r>
            <a:r>
              <a:rPr lang="en-US" dirty="0" smtClean="0"/>
              <a:t>[0].elements[</a:t>
            </a:r>
            <a:r>
              <a:rPr lang="en-US" dirty="0" err="1" smtClean="0"/>
              <a:t>i</a:t>
            </a:r>
            <a:r>
              <a:rPr lang="en-US" dirty="0" smtClean="0"/>
              <a:t>].value==""){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window</a:t>
            </a:r>
            <a:r>
              <a:rPr lang="pt-BR" dirty="0" smtClean="0"/>
              <a:t>.</a:t>
            </a:r>
            <a:r>
              <a:rPr lang="pt-BR" dirty="0" err="1" smtClean="0"/>
              <a:t>alert</a:t>
            </a:r>
            <a:r>
              <a:rPr lang="pt-BR" dirty="0" smtClean="0"/>
              <a:t>(" O campo "+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forms</a:t>
            </a:r>
            <a:r>
              <a:rPr lang="pt-BR" dirty="0" smtClean="0"/>
              <a:t>[0].</a:t>
            </a:r>
            <a:r>
              <a:rPr lang="pt-BR" dirty="0" err="1" smtClean="0"/>
              <a:t>elements</a:t>
            </a:r>
            <a:r>
              <a:rPr lang="pt-BR" dirty="0" smtClean="0"/>
              <a:t>[i].</a:t>
            </a:r>
            <a:r>
              <a:rPr lang="pt-BR" dirty="0" err="1" smtClean="0"/>
              <a:t>name</a:t>
            </a:r>
            <a:r>
              <a:rPr lang="pt-BR" dirty="0" smtClean="0"/>
              <a:t>+" é obrigatório");</a:t>
            </a:r>
          </a:p>
          <a:p>
            <a:pPr>
              <a:buNone/>
            </a:pPr>
            <a:r>
              <a:rPr lang="pt-BR" dirty="0" smtClean="0"/>
              <a:t>      retorno=</a:t>
            </a:r>
            <a:r>
              <a:rPr lang="pt-BR" dirty="0" err="1" smtClean="0"/>
              <a:t>false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err="1" smtClean="0"/>
              <a:t>return</a:t>
            </a:r>
            <a:r>
              <a:rPr lang="pt-BR" dirty="0" smtClean="0"/>
              <a:t> retorno;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730500" y="5233769"/>
            <a:ext cx="6129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hlinkClick r:id="rId2"/>
              </a:rPr>
              <a:t>Verifique também:</a:t>
            </a:r>
          </a:p>
          <a:p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://www.w3schools.com/js/tryit.asp?filename=tryjs_dom_form_elements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010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475110"/>
          </a:xfrm>
        </p:spPr>
        <p:txBody>
          <a:bodyPr>
            <a:normAutofit/>
          </a:bodyPr>
          <a:lstStyle/>
          <a:p>
            <a:r>
              <a:rPr lang="pt-BR" dirty="0" smtClean="0"/>
              <a:t>Para alterar elementos na página usa-se: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2978825"/>
            <a:ext cx="84677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475110"/>
          </a:xfrm>
        </p:spPr>
        <p:txBody>
          <a:bodyPr>
            <a:normAutofit/>
          </a:bodyPr>
          <a:lstStyle/>
          <a:p>
            <a:r>
              <a:rPr lang="pt-BR" dirty="0" smtClean="0"/>
              <a:t>Exemplo de alteração de documento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865970" y="3077261"/>
            <a:ext cx="45720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HTML&lt;/h2&gt;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("p1").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script.&lt;/p&gt;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2895600" y="4059691"/>
            <a:ext cx="1524000" cy="39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496277" y="3945390"/>
            <a:ext cx="3636609" cy="62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Esse parágrafo é alterado para “New </a:t>
            </a:r>
            <a:r>
              <a:rPr lang="pt-BR" sz="1200" dirty="0" err="1" smtClean="0"/>
              <a:t>text</a:t>
            </a:r>
            <a:r>
              <a:rPr lang="pt-BR" sz="1200" dirty="0" smtClean="0"/>
              <a:t>”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3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475110"/>
          </a:xfrm>
        </p:spPr>
        <p:txBody>
          <a:bodyPr>
            <a:normAutofit/>
          </a:bodyPr>
          <a:lstStyle/>
          <a:p>
            <a:r>
              <a:rPr lang="pt-BR" dirty="0" smtClean="0"/>
              <a:t>Exemplo de alteração de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865970" y="3077261"/>
            <a:ext cx="4572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="smiley.gif"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="160"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="120"&gt;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"landscape.jpg";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original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smiley.gif,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landscape.jpg&lt;/p&gt;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4862745" y="3699104"/>
            <a:ext cx="360166" cy="39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37" y="3584803"/>
            <a:ext cx="3636609" cy="62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Essa imagem é alterado para “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landscape.jpg</a:t>
            </a:r>
            <a:r>
              <a:rPr lang="pt-BR" sz="1200" dirty="0" smtClean="0"/>
              <a:t>”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4455946" y="52932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hlinkClick r:id="rId2"/>
              </a:rPr>
              <a:t>Vamos fazer o exercício em</a:t>
            </a:r>
          </a:p>
          <a:p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://www.w3schools.com/js/js_htmldom_html.asp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795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r>
              <a:rPr lang="pt-BR" dirty="0" smtClean="0"/>
              <a:t> 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475110"/>
          </a:xfrm>
        </p:spPr>
        <p:txBody>
          <a:bodyPr>
            <a:normAutofit/>
          </a:bodyPr>
          <a:lstStyle/>
          <a:p>
            <a:r>
              <a:rPr lang="pt-BR" dirty="0" smtClean="0"/>
              <a:t>Para adicionar elementos na página usa-se: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3077261"/>
            <a:ext cx="8439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DOM </a:t>
            </a:r>
            <a:r>
              <a:rPr lang="pt-BR" dirty="0" err="1" smtClean="0"/>
              <a:t>Document</a:t>
            </a:r>
            <a:r>
              <a:rPr lang="pt-BR" dirty="0" smtClean="0"/>
              <a:t> (6)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9663" y="2503715"/>
            <a:ext cx="8329857" cy="475110"/>
          </a:xfrm>
        </p:spPr>
        <p:txBody>
          <a:bodyPr>
            <a:normAutofit/>
          </a:bodyPr>
          <a:lstStyle/>
          <a:p>
            <a:r>
              <a:rPr lang="pt-BR" dirty="0" smtClean="0"/>
              <a:t>Para ligar um elemento a um evento: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3077261"/>
            <a:ext cx="8486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927098"/>
            <a:ext cx="6549242" cy="709865"/>
          </a:xfrm>
        </p:spPr>
        <p:txBody>
          <a:bodyPr>
            <a:normAutofit fontScale="90000"/>
          </a:bodyPr>
          <a:lstStyle/>
          <a:p>
            <a:r>
              <a:rPr lang="pt-BR" sz="2400" dirty="0" smtClean="0"/>
              <a:t>HTML DOM possibilita associar eventos ao HTML usando </a:t>
            </a:r>
            <a:r>
              <a:rPr lang="pt-BR" sz="2400" dirty="0" err="1" smtClean="0"/>
              <a:t>JavaScript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2756" y="2481114"/>
            <a:ext cx="3975100" cy="49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 smtClean="0"/>
              <a:t>Associação do evento </a:t>
            </a:r>
            <a:r>
              <a:rPr lang="pt-BR" sz="1400" dirty="0" smtClean="0">
                <a:solidFill>
                  <a:schemeClr val="accent1"/>
                </a:solidFill>
              </a:rPr>
              <a:t>direto</a:t>
            </a:r>
            <a:r>
              <a:rPr lang="pt-BR" sz="1400" dirty="0" smtClean="0"/>
              <a:t> no elemento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64306" y="2829660"/>
            <a:ext cx="4572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&lt;p&gt;Click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display </a:t>
            </a:r>
            <a:r>
              <a:rPr lang="pt-BR" sz="1200" dirty="0" err="1"/>
              <a:t>the</a:t>
            </a:r>
            <a:r>
              <a:rPr lang="pt-BR" sz="1200" dirty="0"/>
              <a:t> date.&lt;/p&gt;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>
                <a:solidFill>
                  <a:schemeClr val="accent1"/>
                </a:solidFill>
              </a:rPr>
              <a:t>&lt;</a:t>
            </a:r>
            <a:r>
              <a:rPr lang="pt-BR" sz="1200" dirty="0" err="1">
                <a:solidFill>
                  <a:schemeClr val="accent1"/>
                </a:solidFill>
              </a:rPr>
              <a:t>button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onclick</a:t>
            </a:r>
            <a:r>
              <a:rPr lang="pt-BR" sz="1200" dirty="0">
                <a:solidFill>
                  <a:schemeClr val="accent1"/>
                </a:solidFill>
              </a:rPr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displayDate</a:t>
            </a:r>
            <a:r>
              <a:rPr lang="pt-BR" sz="1200" dirty="0">
                <a:solidFill>
                  <a:schemeClr val="accent1"/>
                </a:solidFill>
              </a:rPr>
              <a:t>()"&gt;</a:t>
            </a:r>
            <a:r>
              <a:rPr lang="pt-BR" sz="1200" dirty="0"/>
              <a:t>The time </a:t>
            </a:r>
            <a:r>
              <a:rPr lang="pt-BR" sz="1200" dirty="0" err="1"/>
              <a:t>is</a:t>
            </a:r>
            <a:r>
              <a:rPr lang="pt-BR" sz="1200" dirty="0"/>
              <a:t>?&lt;/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&lt;script&gt;</a:t>
            </a:r>
          </a:p>
          <a:p>
            <a:pPr algn="l"/>
            <a:r>
              <a:rPr lang="pt-BR" sz="1200" dirty="0" err="1"/>
              <a:t>function</a:t>
            </a:r>
            <a:r>
              <a:rPr lang="pt-BR" sz="1200" dirty="0"/>
              <a:t> </a:t>
            </a:r>
            <a:r>
              <a:rPr lang="pt-BR" sz="1200" dirty="0" err="1"/>
              <a:t>displayDate</a:t>
            </a:r>
            <a:r>
              <a:rPr lang="pt-BR" sz="1200" dirty="0"/>
              <a:t>() {</a:t>
            </a:r>
          </a:p>
          <a:p>
            <a:pPr algn="l"/>
            <a:r>
              <a:rPr lang="pt-BR" sz="1200" dirty="0"/>
              <a:t>  </a:t>
            </a:r>
            <a:r>
              <a:rPr lang="pt-BR" sz="1200" dirty="0" err="1"/>
              <a:t>document.getElementById</a:t>
            </a:r>
            <a:r>
              <a:rPr lang="pt-BR" sz="1200" dirty="0"/>
              <a:t>("demo").</a:t>
            </a:r>
            <a:r>
              <a:rPr lang="pt-BR" sz="1200" dirty="0" err="1"/>
              <a:t>innerHTML</a:t>
            </a:r>
            <a:r>
              <a:rPr lang="pt-BR" sz="1200" dirty="0"/>
              <a:t> = Date();</a:t>
            </a:r>
          </a:p>
          <a:p>
            <a:pPr algn="l"/>
            <a:r>
              <a:rPr lang="pt-BR" sz="1200" dirty="0"/>
              <a:t>}</a:t>
            </a:r>
          </a:p>
          <a:p>
            <a:pPr algn="l"/>
            <a:r>
              <a:rPr lang="pt-BR" sz="1200" dirty="0"/>
              <a:t>&lt;/script&gt;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&lt;p id="demo"&gt;&lt;/p&gt;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 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13300" y="2824014"/>
            <a:ext cx="4572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&lt;p&gt;Click "</a:t>
            </a:r>
            <a:r>
              <a:rPr lang="pt-BR" sz="1200" dirty="0" err="1"/>
              <a:t>Try</a:t>
            </a:r>
            <a:r>
              <a:rPr lang="pt-BR" sz="1200" dirty="0"/>
              <a:t> it" </a:t>
            </a:r>
            <a:r>
              <a:rPr lang="pt-BR" sz="1200" dirty="0" err="1"/>
              <a:t>to</a:t>
            </a:r>
            <a:r>
              <a:rPr lang="pt-BR" sz="1200" dirty="0"/>
              <a:t> execute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displayDate</a:t>
            </a:r>
            <a:r>
              <a:rPr lang="pt-BR" sz="1200" dirty="0"/>
              <a:t>() </a:t>
            </a:r>
            <a:r>
              <a:rPr lang="pt-BR" sz="1200" dirty="0" err="1"/>
              <a:t>function</a:t>
            </a:r>
            <a:r>
              <a:rPr lang="pt-BR" sz="1200" dirty="0"/>
              <a:t>.&lt;/p&gt;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accent1"/>
                </a:solidFill>
              </a:rPr>
              <a:t>id="</a:t>
            </a:r>
            <a:r>
              <a:rPr lang="pt-BR" sz="1200" dirty="0" err="1">
                <a:solidFill>
                  <a:schemeClr val="accent1"/>
                </a:solidFill>
              </a:rPr>
              <a:t>myBtn</a:t>
            </a:r>
            <a:r>
              <a:rPr lang="pt-BR" sz="1200" dirty="0">
                <a:solidFill>
                  <a:schemeClr val="accent1"/>
                </a:solidFill>
              </a:rPr>
              <a:t>"&gt;</a:t>
            </a:r>
            <a:r>
              <a:rPr lang="pt-BR" sz="1200" dirty="0" err="1"/>
              <a:t>Try</a:t>
            </a:r>
            <a:r>
              <a:rPr lang="pt-BR" sz="1200" dirty="0"/>
              <a:t> it&lt;/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&lt;p id="demo"&gt;&lt;/p&gt;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&lt;script&gt;</a:t>
            </a:r>
          </a:p>
          <a:p>
            <a:pPr algn="l"/>
            <a:r>
              <a:rPr lang="pt-BR" sz="1200" dirty="0" err="1">
                <a:solidFill>
                  <a:schemeClr val="accent1"/>
                </a:solidFill>
              </a:rPr>
              <a:t>document.getElementById</a:t>
            </a:r>
            <a:r>
              <a:rPr lang="pt-BR" sz="1200" dirty="0">
                <a:solidFill>
                  <a:schemeClr val="accent1"/>
                </a:solidFill>
              </a:rPr>
              <a:t>("</a:t>
            </a:r>
            <a:r>
              <a:rPr lang="pt-BR" sz="1200" dirty="0" err="1">
                <a:solidFill>
                  <a:schemeClr val="accent1"/>
                </a:solidFill>
              </a:rPr>
              <a:t>myBtn</a:t>
            </a:r>
            <a:r>
              <a:rPr lang="pt-BR" sz="1200" dirty="0">
                <a:solidFill>
                  <a:schemeClr val="accent1"/>
                </a:solidFill>
              </a:rPr>
              <a:t>").</a:t>
            </a:r>
            <a:r>
              <a:rPr lang="pt-BR" sz="1200" dirty="0" err="1">
                <a:solidFill>
                  <a:schemeClr val="accent1"/>
                </a:solidFill>
              </a:rPr>
              <a:t>onclick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/>
              <a:t>= </a:t>
            </a:r>
            <a:r>
              <a:rPr lang="pt-BR" sz="1200" dirty="0" err="1"/>
              <a:t>displayDate</a:t>
            </a:r>
            <a:r>
              <a:rPr lang="pt-BR" sz="1200" dirty="0"/>
              <a:t>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 err="1"/>
              <a:t>function</a:t>
            </a:r>
            <a:r>
              <a:rPr lang="pt-BR" sz="1200" dirty="0"/>
              <a:t> </a:t>
            </a:r>
            <a:r>
              <a:rPr lang="pt-BR" sz="1200" dirty="0" err="1"/>
              <a:t>displayDate</a:t>
            </a:r>
            <a:r>
              <a:rPr lang="pt-BR" sz="1200" dirty="0"/>
              <a:t>() {</a:t>
            </a:r>
          </a:p>
          <a:p>
            <a:pPr algn="l"/>
            <a:r>
              <a:rPr lang="pt-BR" sz="1200" dirty="0"/>
              <a:t>  </a:t>
            </a:r>
            <a:r>
              <a:rPr lang="pt-BR" sz="1200" dirty="0" err="1"/>
              <a:t>document.getElementById</a:t>
            </a:r>
            <a:r>
              <a:rPr lang="pt-BR" sz="1200" dirty="0"/>
              <a:t>("demo").</a:t>
            </a:r>
            <a:r>
              <a:rPr lang="pt-BR" sz="1200" dirty="0" err="1"/>
              <a:t>innerHTML</a:t>
            </a:r>
            <a:r>
              <a:rPr lang="pt-BR" sz="1200" dirty="0"/>
              <a:t> = Date();</a:t>
            </a:r>
          </a:p>
          <a:p>
            <a:pPr algn="l"/>
            <a:r>
              <a:rPr lang="pt-BR" sz="1200" dirty="0"/>
              <a:t>}</a:t>
            </a:r>
          </a:p>
          <a:p>
            <a:pPr algn="l"/>
            <a:r>
              <a:rPr lang="pt-BR" sz="1200" dirty="0"/>
              <a:t>&lt;/script&gt;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pPr algn="l"/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 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977606" y="2453978"/>
            <a:ext cx="39751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 3" charset="2"/>
              <a:buNone/>
            </a:pPr>
            <a:r>
              <a:rPr lang="pt-BR" sz="1400" dirty="0" smtClean="0"/>
              <a:t>Associação do evento </a:t>
            </a:r>
            <a:r>
              <a:rPr lang="pt-BR" sz="1400" dirty="0" smtClean="0">
                <a:solidFill>
                  <a:schemeClr val="accent1"/>
                </a:solidFill>
              </a:rPr>
              <a:t>usando</a:t>
            </a:r>
            <a:r>
              <a:rPr lang="pt-BR" sz="1400" dirty="0" smtClean="0"/>
              <a:t> </a:t>
            </a:r>
            <a:r>
              <a:rPr lang="pt-BR" sz="1400" dirty="0" err="1" smtClean="0"/>
              <a:t>JavaScript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241300" y="633337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>
                <a:hlinkClick r:id="rId2"/>
              </a:rPr>
              <a:t>Outros exemplos em : https</a:t>
            </a:r>
            <a:r>
              <a:rPr lang="pt-BR" sz="1200" dirty="0">
                <a:hlinkClick r:id="rId2"/>
              </a:rPr>
              <a:t>://www.w3schools.com/js/js_htmldom_events.asp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777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40" y="1166329"/>
            <a:ext cx="7363160" cy="2550877"/>
          </a:xfrm>
        </p:spPr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JQuery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6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16330" y="2171700"/>
            <a:ext cx="8522870" cy="4445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Criada em 2006 por John </a:t>
            </a:r>
            <a:r>
              <a:rPr lang="pt-BR" dirty="0" err="1" smtClean="0"/>
              <a:t>Resig</a:t>
            </a:r>
            <a:r>
              <a:rPr lang="pt-BR" dirty="0" smtClean="0"/>
              <a:t> entre outras coisas simplifica a manipulação do HTML DOM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EA1-08DD-4D67-B938-94891FB033CC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00147"/>
              </p:ext>
            </p:extLst>
          </p:nvPr>
        </p:nvGraphicFramePr>
        <p:xfrm>
          <a:off x="185616" y="2489200"/>
          <a:ext cx="871220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/>
                <a:gridCol w="3364034"/>
                <a:gridCol w="317011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Objetivo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JavaScript</a:t>
                      </a:r>
                      <a:endParaRPr lang="pt-BR" sz="1000" dirty="0" smtClean="0"/>
                    </a:p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JQuery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Encontrar elemento pelo 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("id01");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$("#id01");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Encontrar</a:t>
                      </a:r>
                      <a:r>
                        <a:rPr lang="pt-BR" sz="1000" baseline="0" dirty="0" smtClean="0"/>
                        <a:t> elemento pelo nome da </a:t>
                      </a:r>
                      <a:r>
                        <a:rPr lang="pt-BR" sz="1000" baseline="0" dirty="0" err="1" smtClean="0"/>
                        <a:t>tag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myElements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document.getElementsByTagName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("p");</a:t>
                      </a:r>
                      <a:endParaRPr lang="pt-BR" sz="1000" dirty="0" smtClean="0"/>
                    </a:p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myElements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$("p");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Encontrar</a:t>
                      </a:r>
                      <a:r>
                        <a:rPr lang="pt-BR" sz="1000" baseline="0" dirty="0" smtClean="0"/>
                        <a:t> elemento pelo nome da classe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myElements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document.getElementsByClassName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myElements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$(".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Setar</a:t>
                      </a:r>
                      <a:r>
                        <a:rPr lang="pt-BR" sz="1000" dirty="0" smtClean="0"/>
                        <a:t> conteúdo de um elemento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myElement.textContent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Sweden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myElement.text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Sweden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Recuperar o conteúdo do elemento (</a:t>
                      </a:r>
                      <a:r>
                        <a:rPr lang="pt-BR" sz="1000" dirty="0" err="1" smtClean="0"/>
                        <a:t>get</a:t>
                      </a:r>
                      <a:r>
                        <a:rPr lang="pt-BR" sz="1000" dirty="0" smtClean="0"/>
                        <a:t>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myText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myElement.textContent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||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myElement.innerText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myText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myElement.text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Esconder elementos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myElement.style.display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myElement.hide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err="1" smtClean="0"/>
                        <a:t>Mestrar</a:t>
                      </a:r>
                      <a:r>
                        <a:rPr lang="pt-BR" sz="1000" dirty="0" smtClean="0"/>
                        <a:t> um elemento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myElement.style.display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"";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myElement.show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Estilizar um elemento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myElement.style.fontSize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"35px";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myElement.css("font-size","35px");</a:t>
                      </a:r>
                      <a:endParaRPr lang="pt-B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Remover elemento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element.parentNode.removeChild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$("#id").remove();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lIns="82945" tIns="32002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JavaScript?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6880" y="2194559"/>
            <a:ext cx="8586720" cy="3846875"/>
          </a:xfrm>
        </p:spPr>
        <p:txBody>
          <a:bodyPr lIns="82945" tIns="41473" rIns="82945" bIns="41473">
            <a:normAutofit fontScale="62500" lnSpcReduction="20000"/>
          </a:bodyPr>
          <a:lstStyle/>
          <a:p>
            <a:pPr marL="0" indent="-293764">
              <a:lnSpc>
                <a:spcPct val="12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4500" dirty="0" smtClean="0">
                <a:cs typeface="Arial" charset="0"/>
              </a:rPr>
              <a:t>Podemos “esconder” elementos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latin typeface="Courier New" pitchFamily="49" charset="0"/>
                <a:cs typeface="Arial" charset="0"/>
              </a:rPr>
              <a:t>&lt;!DOCTYPE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html</a:t>
            </a:r>
            <a:r>
              <a:rPr lang="pt-BR" sz="2000" dirty="0">
                <a:latin typeface="Courier New" pitchFamily="49" charset="0"/>
                <a:cs typeface="Arial" charset="0"/>
              </a:rPr>
              <a:t>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latin typeface="Courier New" pitchFamily="49" charset="0"/>
                <a:cs typeface="Arial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html</a:t>
            </a:r>
            <a:r>
              <a:rPr lang="pt-BR" sz="2000" dirty="0">
                <a:latin typeface="Courier New" pitchFamily="49" charset="0"/>
                <a:cs typeface="Arial" charset="0"/>
              </a:rPr>
              <a:t>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latin typeface="Courier New" pitchFamily="49" charset="0"/>
                <a:cs typeface="Arial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body</a:t>
            </a:r>
            <a:r>
              <a:rPr lang="pt-BR" sz="2000" dirty="0">
                <a:latin typeface="Courier New" pitchFamily="49" charset="0"/>
                <a:cs typeface="Arial" charset="0"/>
              </a:rPr>
              <a:t>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</a:t>
            </a:r>
            <a:r>
              <a:rPr lang="pt-BR" sz="2000" dirty="0">
                <a:latin typeface="Courier New" pitchFamily="49" charset="0"/>
                <a:cs typeface="Arial" charset="0"/>
              </a:rPr>
              <a:t>h2&gt;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What</a:t>
            </a:r>
            <a:r>
              <a:rPr lang="pt-BR" sz="2000" dirty="0">
                <a:latin typeface="Courier New" pitchFamily="49" charset="0"/>
                <a:cs typeface="Arial" charset="0"/>
              </a:rPr>
              <a:t>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Can</a:t>
            </a:r>
            <a:r>
              <a:rPr lang="pt-BR" sz="2000" dirty="0">
                <a:latin typeface="Courier New" pitchFamily="49" charset="0"/>
                <a:cs typeface="Arial" charset="0"/>
              </a:rPr>
              <a:t>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JavaScript</a:t>
            </a:r>
            <a:r>
              <a:rPr lang="pt-BR" sz="2000" dirty="0">
                <a:latin typeface="Courier New" pitchFamily="49" charset="0"/>
                <a:cs typeface="Arial" charset="0"/>
              </a:rPr>
              <a:t> Do?&lt;/h2&gt;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</a:t>
            </a:r>
            <a:r>
              <a:rPr lang="pt-BR" sz="2000" dirty="0">
                <a:latin typeface="Courier New" pitchFamily="49" charset="0"/>
                <a:cs typeface="Arial" charset="0"/>
              </a:rPr>
              <a:t>p id="demo"&gt;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JavaScript</a:t>
            </a:r>
            <a:r>
              <a:rPr lang="pt-BR" sz="2000" dirty="0">
                <a:latin typeface="Courier New" pitchFamily="49" charset="0"/>
                <a:cs typeface="Arial" charset="0"/>
              </a:rPr>
              <a:t>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can</a:t>
            </a:r>
            <a:r>
              <a:rPr lang="pt-BR" sz="2000" dirty="0">
                <a:latin typeface="Courier New" pitchFamily="49" charset="0"/>
                <a:cs typeface="Arial" charset="0"/>
              </a:rPr>
              <a:t>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hide</a:t>
            </a:r>
            <a:r>
              <a:rPr lang="pt-BR" sz="2000" dirty="0">
                <a:latin typeface="Courier New" pitchFamily="49" charset="0"/>
                <a:cs typeface="Arial" charset="0"/>
              </a:rPr>
              <a:t> HTML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elements</a:t>
            </a:r>
            <a:r>
              <a:rPr lang="pt-BR" sz="2000" dirty="0">
                <a:latin typeface="Courier New" pitchFamily="49" charset="0"/>
                <a:cs typeface="Arial" charset="0"/>
              </a:rPr>
              <a:t>.&lt;/p&gt;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button</a:t>
            </a:r>
            <a:r>
              <a:rPr lang="pt-BR" sz="2000" dirty="0">
                <a:latin typeface="Courier New" pitchFamily="49" charset="0"/>
                <a:cs typeface="Arial" charset="0"/>
              </a:rPr>
              <a:t> 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type</a:t>
            </a:r>
            <a:r>
              <a:rPr lang="pt-BR" sz="2000" dirty="0">
                <a:latin typeface="Courier New" pitchFamily="49" charset="0"/>
                <a:cs typeface="Arial" charset="0"/>
              </a:rPr>
              <a:t>="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button</a:t>
            </a:r>
            <a:r>
              <a:rPr lang="pt-BR" sz="2000" dirty="0">
                <a:latin typeface="Courier New" pitchFamily="49" charset="0"/>
                <a:cs typeface="Arial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onclick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="</a:t>
            </a:r>
            <a:r>
              <a:rPr lang="pt-BR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document.getElementById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('demo').</a:t>
            </a:r>
            <a:r>
              <a:rPr lang="pt-BR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style.display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='</a:t>
            </a:r>
            <a:r>
              <a:rPr lang="pt-BR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none</a:t>
            </a:r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'"&gt;</a:t>
            </a:r>
            <a:r>
              <a:rPr lang="pt-BR" sz="2000" dirty="0">
                <a:latin typeface="Courier New" pitchFamily="49" charset="0"/>
                <a:cs typeface="Arial" charset="0"/>
              </a:rPr>
              <a:t>Click Me!&lt;/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button</a:t>
            </a:r>
            <a:r>
              <a:rPr lang="pt-BR" sz="2000" dirty="0">
                <a:latin typeface="Courier New" pitchFamily="49" charset="0"/>
                <a:cs typeface="Arial" charset="0"/>
              </a:rPr>
              <a:t>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 smtClean="0">
                <a:latin typeface="Courier New" pitchFamily="49" charset="0"/>
                <a:cs typeface="Arial" charset="0"/>
              </a:rPr>
              <a:t>&lt;/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body</a:t>
            </a:r>
            <a:r>
              <a:rPr lang="pt-BR" sz="2000" dirty="0">
                <a:latin typeface="Courier New" pitchFamily="49" charset="0"/>
                <a:cs typeface="Arial" charset="0"/>
              </a:rPr>
              <a:t>&gt;</a:t>
            </a:r>
          </a:p>
          <a:p>
            <a:pPr marL="0" indent="-293764">
              <a:lnSpc>
                <a:spcPct val="120000"/>
              </a:lnSpc>
              <a:spcBef>
                <a:spcPts val="0"/>
              </a:spcBef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000" dirty="0">
                <a:latin typeface="Courier New" pitchFamily="49" charset="0"/>
                <a:cs typeface="Arial" charset="0"/>
              </a:rPr>
              <a:t>&lt;/</a:t>
            </a:r>
            <a:r>
              <a:rPr lang="pt-BR" sz="2000" dirty="0" err="1">
                <a:latin typeface="Courier New" pitchFamily="49" charset="0"/>
                <a:cs typeface="Arial" charset="0"/>
              </a:rPr>
              <a:t>html</a:t>
            </a:r>
            <a:r>
              <a:rPr lang="pt-BR" sz="2000" dirty="0">
                <a:latin typeface="Courier New" pitchFamily="49" charset="0"/>
                <a:cs typeface="Arial" charset="0"/>
              </a:rPr>
              <a:t>&gt; </a:t>
            </a: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6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61233" y="794133"/>
            <a:ext cx="8228160" cy="1144921"/>
          </a:xfrm>
        </p:spPr>
        <p:txBody>
          <a:bodyPr lIns="82945" tIns="32002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que podemos fazer com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281953" y="2233131"/>
            <a:ext cx="8586720" cy="439731"/>
          </a:xfrm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Podemos mudar o valor de um CSS dinamicamente</a:t>
            </a:r>
          </a:p>
          <a:p>
            <a:pPr marL="391686" indent="-293764">
              <a:lnSpc>
                <a:spcPct val="89000"/>
              </a:lnSpc>
              <a:spcAft>
                <a:spcPts val="1032"/>
              </a:spcAft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7122" y="2854966"/>
            <a:ext cx="45720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Do?&lt;/h2&gt;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style.fontSize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='35px'"&gt;Click Me!&lt;/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18" y="2973948"/>
            <a:ext cx="3333750" cy="1085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18" y="4516959"/>
            <a:ext cx="3438796" cy="11536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4889122" y="3319975"/>
            <a:ext cx="218696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5317588" y="4059798"/>
            <a:ext cx="351692" cy="301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58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956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Aonde colocar o código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58980"/>
            <a:ext cx="8228160" cy="821845"/>
          </a:xfrm>
        </p:spPr>
        <p:txBody>
          <a:bodyPr lIns="82945" tIns="41473" rIns="82945" bIns="41473"/>
          <a:lstStyle/>
          <a:p>
            <a:pPr marL="391686" indent="-293764" algn="just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O código </a:t>
            </a:r>
            <a:r>
              <a:rPr lang="pt-BR" dirty="0" err="1" smtClean="0">
                <a:cs typeface="Arial" charset="0"/>
              </a:rPr>
              <a:t>Javascript</a:t>
            </a:r>
            <a:r>
              <a:rPr lang="pt-BR" dirty="0" smtClean="0">
                <a:cs typeface="Arial" charset="0"/>
              </a:rPr>
              <a:t> deve ser inserido entre as </a:t>
            </a:r>
            <a:r>
              <a:rPr lang="pt-BR" dirty="0" err="1" smtClean="0">
                <a:cs typeface="Arial" charset="0"/>
              </a:rPr>
              <a:t>tags</a:t>
            </a:r>
            <a:endParaRPr lang="pt-BR" dirty="0">
              <a:cs typeface="Arial" charset="0"/>
            </a:endParaRPr>
          </a:p>
          <a:p>
            <a:pPr marL="440822" lvl="1" indent="0" algn="just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16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&lt;script&gt; ...  &lt;/script&gt;</a:t>
            </a:r>
          </a:p>
          <a:p>
            <a:pPr marL="391686" indent="-293764" algn="just">
              <a:lnSpc>
                <a:spcPct val="89000"/>
              </a:lnSpc>
              <a:buClr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000" b="1" dirty="0" smtClean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84561" y="3137096"/>
            <a:ext cx="5818430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algn="l"/>
            <a:r>
              <a:rPr lang="pt-B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01314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95659"/>
            <a:ext cx="8228160" cy="1144921"/>
          </a:xfrm>
        </p:spPr>
        <p:txBody>
          <a:bodyPr lIns="82945" tIns="320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Aonde colocar o código </a:t>
            </a:r>
            <a:r>
              <a:rPr lang="pt-BR" dirty="0" err="1" smtClean="0"/>
              <a:t>Javascript</a:t>
            </a:r>
            <a:r>
              <a:rPr lang="pt-BR" dirty="0" smtClean="0"/>
              <a:t> (2)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6481" y="2258980"/>
            <a:ext cx="8228160" cy="512355"/>
          </a:xfrm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 algn="just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cs typeface="Arial" charset="0"/>
              </a:rPr>
              <a:t>Pode-se colocar quantos códigos </a:t>
            </a:r>
            <a:r>
              <a:rPr lang="pt-BR" dirty="0" err="1" smtClean="0">
                <a:cs typeface="Arial" charset="0"/>
              </a:rPr>
              <a:t>javascript</a:t>
            </a:r>
            <a:r>
              <a:rPr lang="pt-BR" dirty="0" smtClean="0">
                <a:cs typeface="Arial" charset="0"/>
              </a:rPr>
              <a:t> desejar na página HTML, nas seções </a:t>
            </a:r>
            <a:r>
              <a:rPr lang="pt-BR" dirty="0" err="1" smtClean="0">
                <a:cs typeface="Arial" charset="0"/>
              </a:rPr>
              <a:t>body</a:t>
            </a:r>
            <a:r>
              <a:rPr lang="pt-BR" dirty="0" smtClean="0">
                <a:cs typeface="Arial" charset="0"/>
              </a:rPr>
              <a:t>, </a:t>
            </a:r>
            <a:r>
              <a:rPr lang="pt-BR" dirty="0" err="1" smtClean="0">
                <a:cs typeface="Arial" charset="0"/>
              </a:rPr>
              <a:t>head</a:t>
            </a:r>
            <a:r>
              <a:rPr lang="pt-BR" dirty="0" smtClean="0">
                <a:cs typeface="Arial" charset="0"/>
              </a:rPr>
              <a:t> ou em ambas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69743" y="2817901"/>
            <a:ext cx="366463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Head&lt;/h2&gt;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58228" y="2910234"/>
            <a:ext cx="3596455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pt-B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239143-2218-40C5-ABD4-9DD505B4076B}"/>
</file>

<file path=customXml/itemProps2.xml><?xml version="1.0" encoding="utf-8"?>
<ds:datastoreItem xmlns:ds="http://schemas.openxmlformats.org/officeDocument/2006/customXml" ds:itemID="{771658DF-89DE-4361-8952-B21525D8FECC}"/>
</file>

<file path=customXml/itemProps3.xml><?xml version="1.0" encoding="utf-8"?>
<ds:datastoreItem xmlns:ds="http://schemas.openxmlformats.org/officeDocument/2006/customXml" ds:itemID="{16D1A7B5-B454-4F33-9B29-5C97F0E5700F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5129</TotalTime>
  <Words>3189</Words>
  <Application>Microsoft Office PowerPoint</Application>
  <PresentationFormat>Apresentação na tela (4:3)</PresentationFormat>
  <Paragraphs>751</Paragraphs>
  <Slides>59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9" baseType="lpstr">
      <vt:lpstr>Arial</vt:lpstr>
      <vt:lpstr>Comic Sans MS</vt:lpstr>
      <vt:lpstr>Consolas</vt:lpstr>
      <vt:lpstr>Courier New</vt:lpstr>
      <vt:lpstr>Symbol</vt:lpstr>
      <vt:lpstr>Times New Roman</vt:lpstr>
      <vt:lpstr>Tw Cen MT</vt:lpstr>
      <vt:lpstr>Wingdings</vt:lpstr>
      <vt:lpstr>Wingdings 3</vt:lpstr>
      <vt:lpstr>Gotícula</vt:lpstr>
      <vt:lpstr>Desenvolvimento de software para web Aula 5: Manipulando conteúdo e layout com JavaScript </vt:lpstr>
      <vt:lpstr>Objetivo</vt:lpstr>
      <vt:lpstr>HTML e Javascript</vt:lpstr>
      <vt:lpstr>HTML e Javascript</vt:lpstr>
      <vt:lpstr>O que podemos fazer com JavaScript?</vt:lpstr>
      <vt:lpstr>O que podemos fazer com JavaScript?</vt:lpstr>
      <vt:lpstr>O que podemos fazer com JavaScript?</vt:lpstr>
      <vt:lpstr>Aonde colocar o código Javascript</vt:lpstr>
      <vt:lpstr>Aonde colocar o código Javascript (2)</vt:lpstr>
      <vt:lpstr>Aonde colocar o código Javascript (3)</vt:lpstr>
      <vt:lpstr>Aonde colocar o código Javascript (4)</vt:lpstr>
      <vt:lpstr>Saída de textos em Javascript</vt:lpstr>
      <vt:lpstr>Saída de textos em Javascript</vt:lpstr>
      <vt:lpstr>Programa JavaScript</vt:lpstr>
      <vt:lpstr>Exemplo de programa JavaScript</vt:lpstr>
      <vt:lpstr>Identificadores</vt:lpstr>
      <vt:lpstr>Operadores</vt:lpstr>
      <vt:lpstr>Valores</vt:lpstr>
      <vt:lpstr>Comparações</vt:lpstr>
      <vt:lpstr>Operadores lógicos</vt:lpstr>
      <vt:lpstr>Operações de tipo</vt:lpstr>
      <vt:lpstr>Comentários</vt:lpstr>
      <vt:lpstr>Tipos de dados</vt:lpstr>
      <vt:lpstr>Tipos de dados (2)</vt:lpstr>
      <vt:lpstr>Tipos de dados (3)</vt:lpstr>
      <vt:lpstr>Tipos de dados (4)</vt:lpstr>
      <vt:lpstr>Constantes</vt:lpstr>
      <vt:lpstr>Let</vt:lpstr>
      <vt:lpstr>Data</vt:lpstr>
      <vt:lpstr>Programa JavaScript</vt:lpstr>
      <vt:lpstr>Estruturas condicionais</vt:lpstr>
      <vt:lpstr>Estruturas condicionais</vt:lpstr>
      <vt:lpstr>Loops com For</vt:lpstr>
      <vt:lpstr>Loops com For - in</vt:lpstr>
      <vt:lpstr>Loops com While</vt:lpstr>
      <vt:lpstr>Funções</vt:lpstr>
      <vt:lpstr>Funções (2)</vt:lpstr>
      <vt:lpstr>Objetos</vt:lpstr>
      <vt:lpstr>Eventos</vt:lpstr>
      <vt:lpstr>Alguns eventos …</vt:lpstr>
      <vt:lpstr>Alguns eventos …</vt:lpstr>
      <vt:lpstr>Validação de formulário</vt:lpstr>
      <vt:lpstr>HTML e Javascript</vt:lpstr>
      <vt:lpstr>JavaScript HTML DOM</vt:lpstr>
      <vt:lpstr>Document Object Model (DOM) </vt:lpstr>
      <vt:lpstr>HTML DOM </vt:lpstr>
      <vt:lpstr>HTML DOM (2) </vt:lpstr>
      <vt:lpstr>HTML DOM (3) </vt:lpstr>
      <vt:lpstr>Método getElementById Propriedade innerHTML</vt:lpstr>
      <vt:lpstr>HTML DOM Document</vt:lpstr>
      <vt:lpstr>Exemplo para validar formulário usando coleção de objetos</vt:lpstr>
      <vt:lpstr>HTML DOM Document (2)</vt:lpstr>
      <vt:lpstr>HTML DOM Document (3)</vt:lpstr>
      <vt:lpstr>HTML DOM Document (4)</vt:lpstr>
      <vt:lpstr>HTML DOM Document (5)</vt:lpstr>
      <vt:lpstr>HTML DOM Document (6)</vt:lpstr>
      <vt:lpstr>HTML DOM possibilita associar eventos ao HTML usando JavaScript</vt:lpstr>
      <vt:lpstr>Biblioteca JQuery</vt:lpstr>
      <vt:lpstr>JQuery</vt:lpstr>
    </vt:vector>
  </TitlesOfParts>
  <Company>University of Massachusetts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ANA</cp:lastModifiedBy>
  <cp:revision>194</cp:revision>
  <dcterms:created xsi:type="dcterms:W3CDTF">1999-10-08T19:08:27Z</dcterms:created>
  <dcterms:modified xsi:type="dcterms:W3CDTF">2021-03-04T11:58:49Z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