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003366"/>
                </a:solidFill>
                <a:latin typeface="Comic Sans MS"/>
              </a:rPr>
              <a:t>Clique para mover o slide</a:t>
            </a: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CEF22C0-AA29-4D22-8206-0383A5CBA6F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22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B4CB9-BBD5-4CB6-A291-56C43E2476CF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1257480" y="720720"/>
            <a:ext cx="4800240" cy="360000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75240" y="4560480"/>
            <a:ext cx="5364720" cy="4320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Num" idx="28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F693D-CA4F-4E93-9B8A-B1B55C47E81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94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Num" idx="29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F10903-55E8-4E7F-8B7A-E94ACF750C1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97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Num" idx="30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8D659C-B4A3-4242-A26A-ED8F1D4C0615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00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Num" idx="23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36204E-ED98-44D6-95DF-CE2AAA4720D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76" name="Text Box 2"/>
          <p:cNvSpPr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3A159E85-72F0-4EAC-87E1-7646230CC6DD}" type="slidenum">
              <a:rPr b="1" lang="pt-BR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77" name="Text Box 3"/>
          <p:cNvSpPr/>
          <p:nvPr/>
        </p:nvSpPr>
        <p:spPr>
          <a:xfrm>
            <a:off x="1089000" y="720720"/>
            <a:ext cx="5141520" cy="3601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Num" idx="31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3D2B9-16BC-4330-A144-1DDC4DB8CAD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03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Num" idx="32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B7163-DBDB-4DC0-9B82-F4C8DFE4A1EB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06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Num" idx="33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38E2B4-943B-4CDA-B528-DE21ECBC0834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09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Num" idx="34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AFC41-0641-4D76-B143-0F59CB0677A3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12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35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AA803C-138E-408D-BFA7-63948447697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15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Num" idx="36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AD15E6-FDAC-4463-890E-67A8DBA4EC0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18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Num" idx="37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EF64F6-9CE2-4E2D-9F51-E028D25DF0AD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21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Num" idx="38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8A0373-CDBA-41D1-9DE4-8CD0009B5AD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24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Num" idx="24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343CF-9894-4504-B005-200CB5B5FF5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80" name="Text Box 2"/>
          <p:cNvSpPr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4338C79D-70F8-4D84-A4EC-12BD090F4B74}" type="slidenum">
              <a:rPr b="1" lang="pt-BR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81" name="Text Box 3"/>
          <p:cNvSpPr/>
          <p:nvPr/>
        </p:nvSpPr>
        <p:spPr>
          <a:xfrm>
            <a:off x="1089000" y="720720"/>
            <a:ext cx="5141520" cy="3601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Num" idx="39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331F52-0519-4ED7-BBFA-61AE1A8309E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27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Num" idx="40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899371-8517-42D2-9370-BC44E6B16D7E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330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Num" idx="25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251FF-3F57-46CD-863E-283B5659788A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84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Num" idx="26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7DDCC6-F9A8-42F1-A6CE-6F99F5B787CF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87" name="Text Box 2"/>
          <p:cNvSpPr/>
          <p:nvPr/>
        </p:nvSpPr>
        <p:spPr>
          <a:xfrm>
            <a:off x="4145040" y="9120240"/>
            <a:ext cx="316836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5760" rIns="95760" tIns="47880" bIns="4788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EBC031F3-EB5B-41F8-A4EE-6CD90F72EFDC}" type="slidenum">
              <a:rPr b="1" lang="pt-BR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88" name="Text Box 3"/>
          <p:cNvSpPr/>
          <p:nvPr/>
        </p:nvSpPr>
        <p:spPr>
          <a:xfrm>
            <a:off x="1089000" y="720720"/>
            <a:ext cx="5141520" cy="3601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Num" idx="27"/>
          </p:nvPr>
        </p:nvSpPr>
        <p:spPr>
          <a:xfrm>
            <a:off x="4146840" y="9121320"/>
            <a:ext cx="3168000" cy="4798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3156B-12A7-4D3D-BF3C-A61BC89A0E21}" type="slidenum">
              <a:rPr b="0" lang="en-US" sz="1300" spc="-1" strike="noStrike">
                <a:solidFill>
                  <a:srgbClr val="000000"/>
                </a:solidFill>
                <a:latin typeface="Arial"/>
                <a:ea typeface="MS PGothic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  <p:sp>
        <p:nvSpPr>
          <p:cNvPr id="291" name="Text Box 2"/>
          <p:cNvSpPr/>
          <p:nvPr/>
        </p:nvSpPr>
        <p:spPr>
          <a:xfrm>
            <a:off x="1089000" y="720720"/>
            <a:ext cx="514008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976320" y="4560840"/>
            <a:ext cx="5355720" cy="4314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BD824F-77A0-490C-A965-94DDDE366F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79844-A432-47F7-BBB2-AC844E8F4C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6BA06-4E33-4F35-87F4-5857BEB983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13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941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8544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13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941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B424C-A325-45F3-9F96-BC8585EFCF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85440" y="618480"/>
            <a:ext cx="7773120" cy="73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DE76C-A68A-4477-ABB7-CB394D8FD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313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941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8544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313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5941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607281-AEAA-44CC-8674-7A2E11E915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165E0B-3532-4D7E-8AA3-476ADFF307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210768-B66B-441C-BA17-538153FC7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1C9E0B-0073-483F-A816-BFE67239A6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71A64-C8E8-4F0B-999B-6C05207705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C28C5A-372E-42C6-8570-C8D642B17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85440" y="618480"/>
            <a:ext cx="7773120" cy="73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AD3B60-5154-4F7E-8402-45B1DE5708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2DF3CD-80FC-4505-9DB9-63EBB13E17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E4243A-71E4-443A-975C-DCBCC7FA92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0235FA-3609-4692-9D3F-1E14EF934D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0D6FE2-81E9-4302-84E4-847D66BDE8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322545-1D94-487C-8626-994C41B442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313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941800" y="236700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8544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313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5941800" y="4155480"/>
            <a:ext cx="25027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518ECF-0F52-4AD3-8744-FB2D1F2636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C803D4-FDFC-486D-A263-FF5BA9008F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36E420-3A96-44DF-AF5D-E656D27AC6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85440" y="618480"/>
            <a:ext cx="7773120" cy="73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C59C10-173D-4653-B89E-F6175BE8EC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6D48E-0E73-430D-8F40-4F06CDD828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342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68480" y="415548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11EEBC-6390-4271-962D-53A664FC0A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544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68480" y="2367000"/>
            <a:ext cx="379296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85440" y="4155480"/>
            <a:ext cx="7773120" cy="163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66B0EE-98BD-445B-9E4B-C2E0FE0703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Text Box 42"/>
          <p:cNvSpPr/>
          <p:nvPr/>
        </p:nvSpPr>
        <p:spPr>
          <a:xfrm>
            <a:off x="0" y="6585120"/>
            <a:ext cx="9143640" cy="30456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26"/>
          <p:cNvSpPr/>
          <p:nvPr/>
        </p:nvSpPr>
        <p:spPr>
          <a:xfrm>
            <a:off x="152280" y="249120"/>
            <a:ext cx="899172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14"/>
          <p:cNvSpPr/>
          <p:nvPr/>
        </p:nvSpPr>
        <p:spPr>
          <a:xfrm>
            <a:off x="0" y="-14400"/>
            <a:ext cx="9143640" cy="27432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39"/>
          <p:cNvSpPr/>
          <p:nvPr/>
        </p:nvSpPr>
        <p:spPr>
          <a:xfrm>
            <a:off x="0" y="324324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6" descr="Droplets-SD-Content-R1d.png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Cliq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ue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para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edit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ar o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títu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lo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mes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tre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85440" y="2367000"/>
            <a:ext cx="777240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Clique para editar o texto mestre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Segundo nível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Terceiro nível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Quarto nível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Quinto nível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5758920" y="58831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&lt;data/hora&gt;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685440" y="5883120"/>
            <a:ext cx="500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FA35A-9B7E-4EC5-B9AE-E9778E47FC30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8" name="Text Box 42"/>
          <p:cNvSpPr/>
          <p:nvPr/>
        </p:nvSpPr>
        <p:spPr>
          <a:xfrm>
            <a:off x="0" y="6585120"/>
            <a:ext cx="9143640" cy="30456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26"/>
          <p:cNvSpPr/>
          <p:nvPr/>
        </p:nvSpPr>
        <p:spPr>
          <a:xfrm>
            <a:off x="152280" y="249120"/>
            <a:ext cx="899172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 Box 14"/>
          <p:cNvSpPr/>
          <p:nvPr/>
        </p:nvSpPr>
        <p:spPr>
          <a:xfrm>
            <a:off x="0" y="-14400"/>
            <a:ext cx="9143640" cy="27432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Rectangle 39"/>
          <p:cNvSpPr/>
          <p:nvPr/>
        </p:nvSpPr>
        <p:spPr>
          <a:xfrm>
            <a:off x="0" y="324324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Clique para editar os estilos do texto mestre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Segundo nível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1430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 cap="all">
                <a:solidFill>
                  <a:srgbClr val="000000"/>
                </a:solidFill>
                <a:latin typeface="Tw Cen MT"/>
              </a:rPr>
              <a:t>Terceiro nível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6002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Quarto nível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0574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00" spc="-1" strike="noStrike" cap="all">
                <a:solidFill>
                  <a:srgbClr val="000000"/>
                </a:solidFill>
                <a:latin typeface="Tw Cen MT"/>
              </a:rPr>
              <a:t>Quinto nível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Clique para editar o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estilo do título </a:t>
            </a: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mestre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1" name="Text Box 42"/>
          <p:cNvSpPr/>
          <p:nvPr/>
        </p:nvSpPr>
        <p:spPr>
          <a:xfrm>
            <a:off x="0" y="6585120"/>
            <a:ext cx="9143640" cy="30456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26"/>
          <p:cNvSpPr/>
          <p:nvPr/>
        </p:nvSpPr>
        <p:spPr>
          <a:xfrm>
            <a:off x="152280" y="249120"/>
            <a:ext cx="8991720" cy="360"/>
          </a:xfrm>
          <a:prstGeom prst="line">
            <a:avLst/>
          </a:prstGeom>
          <a:ln w="1587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 Box 14"/>
          <p:cNvSpPr/>
          <p:nvPr/>
        </p:nvSpPr>
        <p:spPr>
          <a:xfrm>
            <a:off x="0" y="-14400"/>
            <a:ext cx="9143640" cy="274320"/>
          </a:xfrm>
          <a:prstGeom prst="rect">
            <a:avLst/>
          </a:prstGeom>
          <a:solidFill>
            <a:srgbClr val="c7e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Rectangle 39"/>
          <p:cNvSpPr/>
          <p:nvPr/>
        </p:nvSpPr>
        <p:spPr>
          <a:xfrm>
            <a:off x="0" y="3243240"/>
            <a:ext cx="9143640" cy="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5" descr="Droplets-SD-Content-R1d.png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dt" idx="4"/>
          </p:nvPr>
        </p:nvSpPr>
        <p:spPr>
          <a:xfrm>
            <a:off x="5758920" y="58831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&lt;data/hora&gt;</a:t>
            </a:r>
            <a:endParaRPr b="0" lang="pt-BR" sz="10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5"/>
          </p:nvPr>
        </p:nvSpPr>
        <p:spPr>
          <a:xfrm>
            <a:off x="685440" y="5883120"/>
            <a:ext cx="500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6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D137CD-4829-486A-B6E3-980F43D97CD9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003366"/>
                </a:solidFill>
                <a:latin typeface="Comic Sans MS"/>
              </a:rPr>
              <a:t>Clique para editar o formato do texto do título</a:t>
            </a:r>
            <a:endParaRPr b="0" lang="en-US" sz="14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Clique para editar o formato do texto da estrutura de tópicos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 cap="all">
                <a:solidFill>
                  <a:srgbClr val="000000"/>
                </a:solidFill>
                <a:latin typeface="Tw Cen MT"/>
              </a:rPr>
              <a:t>2.º nível da estrutura de tópicos</a:t>
            </a:r>
            <a:endParaRPr b="0" lang="en-US" sz="16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3.º nível da estrutura de tópicos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 cap="all">
                <a:solidFill>
                  <a:srgbClr val="000000"/>
                </a:solidFill>
                <a:latin typeface="Tw Cen MT"/>
              </a:rPr>
              <a:t>4.º nível da estrutura de tópicos</a:t>
            </a:r>
            <a:endParaRPr b="0" lang="en-US" sz="1400" spc="-1" strike="noStrike" cap="all">
              <a:solidFill>
                <a:srgbClr val="000000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5.º nível da estrutura de tópicos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6.º nível da estrutura de tópicos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 cap="all">
                <a:solidFill>
                  <a:srgbClr val="000000"/>
                </a:solidFill>
                <a:latin typeface="Tw Cen MT"/>
              </a:rPr>
              <a:t>7.º nível da estrutura de tópicos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pmagalhaes@uneb.br" TargetMode="External"/><Relationship Id="rId2" Type="http://schemas.openxmlformats.org/officeDocument/2006/relationships/hyperlink" Target="mailto:anapatriciamagalhaes@gmail.co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php.net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5"/>
          <p:cNvSpPr/>
          <p:nvPr/>
        </p:nvSpPr>
        <p:spPr>
          <a:xfrm>
            <a:off x="457200" y="1143000"/>
            <a:ext cx="8381520" cy="4952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endParaRPr b="0" lang="pt-BR" sz="5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6699ff"/>
                </a:solidFill>
                <a:latin typeface="Comic Sans MS"/>
              </a:rPr>
              <a:t>Linguagens de Programação (LP) III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42"/>
                </a:solidFill>
                <a:latin typeface="Comic Sans MS"/>
              </a:rPr>
              <a:t>Programação Orientada a Objetos com PHP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42"/>
                </a:solidFill>
                <a:latin typeface="Comic Sans MS"/>
              </a:rPr>
              <a:t>Profa. Dra. Ana Patrícia F. M. Mascarenhas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56bcfe"/>
                </a:solidFill>
                <a:uFillTx/>
                <a:latin typeface="Comic Sans MS"/>
                <a:hlinkClick r:id="rId1"/>
              </a:rPr>
              <a:t>apmagalhaes@uneb.br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56bcfe"/>
                </a:solidFill>
                <a:uFillTx/>
                <a:latin typeface="Comic Sans MS"/>
                <a:hlinkClick r:id="rId2"/>
              </a:rPr>
              <a:t>anapatriciamagalhaes@gmail.com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br>
              <a:rPr sz="1200"/>
            </a:br>
            <a:endParaRPr b="0" lang="pt-BR" sz="1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457200" y="1575000"/>
            <a:ext cx="8229240" cy="304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Um construtor consiste em um método que será chamado toda vez que for criado um objeto da classe onde ele for declarado.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Pode ser utilizado para inicializar um objeto antes dele ser usado.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Em PHP construtores são criados com o nome __construct( ).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Em PHP só é possível criar um único construtor (não há sobrecarga)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Em PHP quando o construtor não é criado admite-se um construtor vazio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67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Construtores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684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Exemplo de Construtores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77" name="Retângulo 4"/>
          <p:cNvSpPr/>
          <p:nvPr/>
        </p:nvSpPr>
        <p:spPr>
          <a:xfrm>
            <a:off x="93960" y="1417680"/>
            <a:ext cx="3638520" cy="499140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Class Aluno{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function __construct($mat, $nome){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$this-&gt;mat =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$this-&gt;nome =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}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setMat($mat){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$this-&gt;mat =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getMat(){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setNome($nome){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$this-&gt;nome =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getNome(){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8" name="Retângulo 5"/>
          <p:cNvSpPr/>
          <p:nvPr/>
        </p:nvSpPr>
        <p:spPr>
          <a:xfrm>
            <a:off x="4202640" y="1556640"/>
            <a:ext cx="4571640" cy="158148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require("ClasseAluno.php");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$aluno2 = new Aluno(456, "Maria");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echo "O aluno ".$aluno2-&gt;getNome()." tem matricula ".$aluno2-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&gt;getMat();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9" name="Imagem 6" descr=""/>
          <p:cNvPicPr/>
          <p:nvPr/>
        </p:nvPicPr>
        <p:blipFill>
          <a:blip r:embed="rId1"/>
          <a:stretch/>
        </p:blipFill>
        <p:spPr>
          <a:xfrm>
            <a:off x="4202640" y="4291560"/>
            <a:ext cx="4365000" cy="166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758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Exercício 1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729440"/>
            <a:ext cx="7358760" cy="48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Uma conta corrente possui um número, um saldo, um status que informa se ela é especial ou não e um limite. Crie uma classe conta que forneça métodos para que sejam feitos 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criações de conta, informando todos os dados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Saques, informando o valor do saque (uma conta corrente só pode fazer saques desde que o valor não exceda o limite de saque e o saldo)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Depósitos, informando o valor do depósito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e emissão de saldo. 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Não esqueça de usar encapsulamento!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Crie um pequeno programa para testar essa classe Conta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Criar uma conta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Depositar um valor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Efetuar um saque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-1" strike="noStrike" cap="all">
                <a:solidFill>
                  <a:srgbClr val="000000"/>
                </a:solidFill>
                <a:latin typeface="Tw Cen MT"/>
              </a:rPr>
              <a:t>Emitir o saldo</a:t>
            </a: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 algn="just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3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37DEF-01D7-4DB5-976D-3BCC7E70B87D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12</a:t>
            </a:fld>
            <a:endParaRPr b="0" lang="pt-BR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57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Exercício 2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190880"/>
            <a:ext cx="8323200" cy="48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Um medicamento é formado por seu nome de fantasia, preço e princípio ativo. Sabe-se que existem medicamentos que podem ser substituídos por outros desde que eles tenham o mesmo princípio ativo, este é o caso dos genéricos. Construa uma classe medicamento conforme descrição acima e forneça os seguintes métodos:</a:t>
            </a: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Um método que permita criar um medicamento informando o nome de fantasia, o preço e o princípio ativo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Gets e Sets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Um método que permita verificar se um medicamento pode ser substituído por outro medicamento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Construa um código para criar alguns medicamentos e verificar se um pode ser substituído pelo outro.</a:t>
            </a: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4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6B2087-52E8-47C7-B3A1-883519920993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13</a:t>
            </a:fld>
            <a:endParaRPr b="0" lang="pt-BR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92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Arrays armazenam múltiplos valores em uma única variável</a:t>
            </a: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&lt;?php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//criando e já inicializando o array</a:t>
            </a:r>
            <a:br>
              <a:rPr sz="2000"/>
            </a:b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$cars = array("Volvo", "BMW", "Toyota");</a:t>
            </a:r>
            <a:br>
              <a:rPr sz="2000"/>
            </a:b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echo "I like " . $cars[0] . ", " . $cars[1] . " and " . $cars[2] . ".";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//criando um array vazio e inicializando depois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$ListaAlunos = array();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$ListaAlunos[0] = “Maria”;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$ListaAlunos[1] = “Jose”;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$ListaAlunos[2]=“Antonio”;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//obtendo o tamanho do array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$cont = count($ListaAlunos)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// percorrendo o array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For ($i=0; $i&lt;$cont; $i++)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  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echo $ListaAlunos[i];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4572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br>
              <a:rPr sz="2000"/>
            </a:b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?&gt;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53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itillium Web Light"/>
              </a:rPr>
              <a:t>Relembrando os Arrays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57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Exercício 3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190880"/>
            <a:ext cx="8323200" cy="48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Considere agora uma classe chamada ReceitaMedica. Nesta classe temos o nome do paciente e a lista de medicamentos passados para o paciente.</a:t>
            </a: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Construa a classe ReceitaMedica, o construtor deve receber apenas o nome do paciente. A lista de medicamentos fica vazia no início.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Implemente um método que permita adicionar medicamentos à receita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Implemente um método que permita calcular o valor da receita do paciente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Implemente um método que permita calcular o valor da receita se o paciente comprar sempre o produto mais barato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Construa o código para testar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5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65D271-DC70-4B14-9029-0A373AF0F52B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Num" idx="16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175E4-A825-4A3D-9EE7-9751AAA005F1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92" name="Rectangle 2"/>
          <p:cNvSpPr/>
          <p:nvPr/>
        </p:nvSpPr>
        <p:spPr>
          <a:xfrm>
            <a:off x="457200" y="571680"/>
            <a:ext cx="8229240" cy="59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</a:rPr>
              <a:t>Herança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93" name="Rectangle 3"/>
          <p:cNvSpPr/>
          <p:nvPr/>
        </p:nvSpPr>
        <p:spPr>
          <a:xfrm>
            <a:off x="304920" y="1276200"/>
            <a:ext cx="8438760" cy="516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Rectangle 4"/>
          <p:cNvSpPr/>
          <p:nvPr/>
        </p:nvSpPr>
        <p:spPr>
          <a:xfrm>
            <a:off x="291960" y="1397160"/>
            <a:ext cx="8438760" cy="2857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1400" spc="-1" strike="noStrike">
                <a:solidFill>
                  <a:srgbClr val="003366"/>
                </a:solidFill>
                <a:latin typeface="Comic Sans MS"/>
              </a:rPr>
              <a:t> </a:t>
            </a:r>
            <a:r>
              <a:rPr b="1" lang="pt-BR" sz="2000" spc="-1" strike="noStrike">
                <a:solidFill>
                  <a:srgbClr val="000000"/>
                </a:solidFill>
                <a:latin typeface="Titillium Web Light"/>
              </a:rPr>
              <a:t>Herança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 é a capacidade de uma classe definir o seu comportamento e sua estrutura aproveitando definições de outra classe, normalmente conhecida como </a:t>
            </a:r>
            <a:r>
              <a:rPr b="1" lang="pt-BR" sz="2000" spc="-1" strike="noStrike">
                <a:solidFill>
                  <a:srgbClr val="000000"/>
                </a:solidFill>
                <a:latin typeface="Titillium Web Light"/>
              </a:rPr>
              <a:t>classe base ou classe pai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A herança não precisa ser interrompida na derivação de uma camada de classes. A coleção de todas as classes que se estendem de um pai comum chama-se hierarquia de herança.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A palavra reservada </a:t>
            </a:r>
            <a:r>
              <a:rPr b="1" lang="pt-BR" sz="2000" spc="-1" strike="noStrike">
                <a:solidFill>
                  <a:srgbClr val="000000"/>
                </a:solidFill>
                <a:latin typeface="Titillium Web Light"/>
              </a:rPr>
              <a:t>extends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 é que define que uma classe está herdando de outra.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Apalavra reservada </a:t>
            </a:r>
            <a:r>
              <a:rPr b="1" lang="pt-BR" sz="2000" spc="-1" strike="noStrike">
                <a:solidFill>
                  <a:srgbClr val="000000"/>
                </a:solidFill>
                <a:latin typeface="Titillium Web Light"/>
              </a:rPr>
              <a:t>parente</a:t>
            </a:r>
            <a:r>
              <a:rPr b="0" lang="pt-BR" sz="2000" spc="-1" strike="noStrike">
                <a:solidFill>
                  <a:srgbClr val="000000"/>
                </a:solidFill>
                <a:latin typeface="Titillium Web Light"/>
              </a:rPr>
              <a:t> possibilita fazer referência à classe antecessora.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195" name="Group 5"/>
          <p:cNvGrpSpPr/>
          <p:nvPr/>
        </p:nvGrpSpPr>
        <p:grpSpPr>
          <a:xfrm>
            <a:off x="2338920" y="4741200"/>
            <a:ext cx="3647880" cy="1259640"/>
            <a:chOff x="2338920" y="4741200"/>
            <a:chExt cx="3647880" cy="1259640"/>
          </a:xfrm>
        </p:grpSpPr>
        <p:sp>
          <p:nvSpPr>
            <p:cNvPr id="196" name="Text Box 6"/>
            <p:cNvSpPr/>
            <p:nvPr/>
          </p:nvSpPr>
          <p:spPr>
            <a:xfrm>
              <a:off x="3871080" y="4741200"/>
              <a:ext cx="847080" cy="3945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003366"/>
                  </a:solidFill>
                  <a:latin typeface="Times New Roman"/>
                </a:rPr>
                <a:t>Aluno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97" name="Text Box 7"/>
            <p:cNvSpPr/>
            <p:nvPr/>
          </p:nvSpPr>
          <p:spPr>
            <a:xfrm>
              <a:off x="2338920" y="5606280"/>
              <a:ext cx="2066400" cy="3945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003366"/>
                  </a:solidFill>
                  <a:latin typeface="Times New Roman"/>
                </a:rPr>
                <a:t>AlunoGraduação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98" name="Text Box 8"/>
            <p:cNvSpPr/>
            <p:nvPr/>
          </p:nvSpPr>
          <p:spPr>
            <a:xfrm>
              <a:off x="4721760" y="5606280"/>
              <a:ext cx="1265040" cy="39456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000" spc="-1" strike="noStrike">
                  <a:solidFill>
                    <a:srgbClr val="003366"/>
                  </a:solidFill>
                  <a:latin typeface="Times New Roman"/>
                </a:rPr>
                <a:t>AlunoPos</a:t>
              </a:r>
              <a:endParaRPr b="0" lang="pt-BR" sz="2000" spc="-1" strike="noStrike">
                <a:latin typeface="Arial"/>
              </a:endParaRPr>
            </a:p>
          </p:txBody>
        </p:sp>
        <p:sp>
          <p:nvSpPr>
            <p:cNvPr id="199" name="Line 10"/>
            <p:cNvSpPr/>
            <p:nvPr/>
          </p:nvSpPr>
          <p:spPr>
            <a:xfrm flipV="1">
              <a:off x="3372120" y="5372640"/>
              <a:ext cx="924120" cy="2332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Line 11"/>
            <p:cNvSpPr/>
            <p:nvPr/>
          </p:nvSpPr>
          <p:spPr>
            <a:xfrm flipH="1" flipV="1">
              <a:off x="4412160" y="5372640"/>
              <a:ext cx="1028520" cy="2332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Triângulo isósceles 1"/>
          <p:cNvSpPr/>
          <p:nvPr/>
        </p:nvSpPr>
        <p:spPr>
          <a:xfrm>
            <a:off x="4296600" y="5120640"/>
            <a:ext cx="128160" cy="25272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30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4000"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Exemplo de Herança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17"/>
          </p:nvPr>
        </p:nvSpPr>
        <p:spPr>
          <a:xfrm>
            <a:off x="0" y="6292800"/>
            <a:ext cx="547200" cy="52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37C13A-A158-4683-A46C-349CF4C21F40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17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04" name="Retângulo 2"/>
          <p:cNvSpPr/>
          <p:nvPr/>
        </p:nvSpPr>
        <p:spPr>
          <a:xfrm>
            <a:off x="100080" y="1124280"/>
            <a:ext cx="3322440" cy="371268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Class Aluno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function __construct($mat, $nome){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$this-&gt;mat =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$this-&gt;nome =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//gets e sets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public function imprimir(){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return "mat: ".$this-&gt;mat.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" nome: ".$this-&gt;nome;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5" name="Retângulo 4"/>
          <p:cNvSpPr/>
          <p:nvPr/>
        </p:nvSpPr>
        <p:spPr>
          <a:xfrm>
            <a:off x="3609360" y="1124280"/>
            <a:ext cx="5221440" cy="243396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Class AlunoGraduacao extends Aluno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function setDisciplinas($disciplinas){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$this-&gt;disciplinas =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getDisciplinas(){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6" name="Retângulo 6"/>
          <p:cNvSpPr/>
          <p:nvPr/>
        </p:nvSpPr>
        <p:spPr>
          <a:xfrm>
            <a:off x="670320" y="4786920"/>
            <a:ext cx="4571640" cy="200772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require("ClasseAluno.php");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require("ClasseAlunoGraduacao.php");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$aluno1 = new Aluno(456,"Ana");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echo $aluno1-&gt;imprimir();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$aluno3 = new AlunoGraduacao(123,"Jose");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$aluno3-&gt;setDisciplinas("Estrutura de dados");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echo $aluno3-&gt;imprimir();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7" name="CaixaDeTexto 5"/>
          <p:cNvSpPr/>
          <p:nvPr/>
        </p:nvSpPr>
        <p:spPr>
          <a:xfrm>
            <a:off x="6220080" y="4186800"/>
            <a:ext cx="18439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AlunoGraduacao não tem o método imprimir()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Chama automaticamente o método de Aluno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Construtores na Herança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09" name="Retângulo 4"/>
          <p:cNvSpPr/>
          <p:nvPr/>
        </p:nvSpPr>
        <p:spPr>
          <a:xfrm>
            <a:off x="123480" y="936720"/>
            <a:ext cx="3322440" cy="328644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Class Aluno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function __construct($mat, $nome){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$this-&gt;mat =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$this-&gt;nome =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} 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//gets e sets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</a:rPr>
              <a:t>public function imprimir(){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</a:rPr>
              <a:t>return "mat: ".$this-&gt;mat." nome: ".$this-&gt;nome;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0" name="CaixaDeTexto 3"/>
          <p:cNvSpPr/>
          <p:nvPr/>
        </p:nvSpPr>
        <p:spPr>
          <a:xfrm>
            <a:off x="4434840" y="936720"/>
            <a:ext cx="3445560" cy="349956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Class AlunoGraduacao extends Aluno{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function __construct($mat, $nome, $disciplinas){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parent::__construct($mat,$nome);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$this-&gt;disciplinas =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}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//gets e sets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public function imprimirFilho(){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$dados = parent::imprimir();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return $dados . " Disciplinas: ".$this-&gt;disciplinas;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1" name="Retângulo 5"/>
          <p:cNvSpPr/>
          <p:nvPr/>
        </p:nvSpPr>
        <p:spPr>
          <a:xfrm>
            <a:off x="2050200" y="4601520"/>
            <a:ext cx="4571640" cy="222084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require("ClasseAluno.php");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require("ClasseAlunoGraduacao.php");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nsolas"/>
              </a:rPr>
              <a:t>$aluno1 = new Aluno(456,"Ana");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echo $aluno1-&gt;imprimir();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$aluno3 = new </a:t>
            </a:r>
            <a:r>
              <a:rPr b="1" lang="pt-BR" sz="1400" spc="-1" strike="noStrike">
                <a:solidFill>
                  <a:srgbClr val="000000"/>
                </a:solidFill>
                <a:latin typeface="Consolas"/>
              </a:rPr>
              <a:t>AlunoGraduacao(123,"Jose","Estrutura de dados");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echo $aluno3-&gt;imprimirFilho();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nsola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2" name="CaixaDeTexto 6"/>
          <p:cNvSpPr/>
          <p:nvPr/>
        </p:nvSpPr>
        <p:spPr>
          <a:xfrm>
            <a:off x="6887160" y="4769280"/>
            <a:ext cx="20311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Criando um construtor para a classe AlunoGraduacao e reaproveitando  construtor da classe Aluno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13" name="CaixaDeTexto 7"/>
          <p:cNvSpPr/>
          <p:nvPr/>
        </p:nvSpPr>
        <p:spPr>
          <a:xfrm>
            <a:off x="-59040" y="4769280"/>
            <a:ext cx="184392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Acrescenta o método imprimirFilho() na classe AlunoGraduação, mas aproveita o método imprimir da classe Aluno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Num" idx="18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26E8C-4B9B-4162-95F5-92523C813162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17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15" name="Rectangle 2"/>
          <p:cNvSpPr/>
          <p:nvPr/>
        </p:nvSpPr>
        <p:spPr>
          <a:xfrm>
            <a:off x="1271520" y="494280"/>
            <a:ext cx="617184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</a:rPr>
              <a:t>Polimorfismo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6" name="Rectangle 3"/>
          <p:cNvSpPr/>
          <p:nvPr/>
        </p:nvSpPr>
        <p:spPr>
          <a:xfrm>
            <a:off x="1371600" y="1814400"/>
            <a:ext cx="6329160" cy="387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Rectangle 4"/>
          <p:cNvSpPr/>
          <p:nvPr/>
        </p:nvSpPr>
        <p:spPr>
          <a:xfrm>
            <a:off x="761040" y="1317600"/>
            <a:ext cx="6949080" cy="689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500" spc="-1" strike="noStrike">
                <a:solidFill>
                  <a:srgbClr val="000000"/>
                </a:solidFill>
                <a:latin typeface="Comic Sans MS"/>
              </a:rPr>
              <a:t>O mecanismo de herança permite que classes herdem um comportamento e possam modifica-lo de acordo com a sua necessidade.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Comic Sans MS"/>
              </a:rPr>
              <a:t>Considere uma classe Produto e duas sub classes ProdutoPerecivel e ProdutoNaoPerecivel</a:t>
            </a:r>
            <a:endParaRPr b="0" lang="pt-BR" sz="1500" spc="-1" strike="noStrike">
              <a:latin typeface="Arial"/>
            </a:endParaRPr>
          </a:p>
        </p:txBody>
      </p:sp>
      <p:grpSp>
        <p:nvGrpSpPr>
          <p:cNvPr id="218" name="Grupo 7"/>
          <p:cNvGrpSpPr/>
          <p:nvPr/>
        </p:nvGrpSpPr>
        <p:grpSpPr>
          <a:xfrm>
            <a:off x="1669680" y="2881080"/>
            <a:ext cx="1420920" cy="1259280"/>
            <a:chOff x="1669680" y="2881080"/>
            <a:chExt cx="1420920" cy="1259280"/>
          </a:xfrm>
        </p:grpSpPr>
        <p:sp>
          <p:nvSpPr>
            <p:cNvPr id="219" name="Retângulo 8"/>
            <p:cNvSpPr/>
            <p:nvPr/>
          </p:nvSpPr>
          <p:spPr>
            <a:xfrm>
              <a:off x="1669680" y="2881080"/>
              <a:ext cx="1420920" cy="39636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Produto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0" name="Retângulo 9"/>
            <p:cNvSpPr/>
            <p:nvPr/>
          </p:nvSpPr>
          <p:spPr>
            <a:xfrm>
              <a:off x="1669680" y="3284640"/>
              <a:ext cx="1420920" cy="50508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codigo</a:t>
              </a:r>
              <a:endParaRPr b="0" lang="pt-BR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Nome</a:t>
              </a:r>
              <a:endParaRPr b="0" lang="pt-BR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precoCusto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1" name="Retângulo 10"/>
            <p:cNvSpPr/>
            <p:nvPr/>
          </p:nvSpPr>
          <p:spPr>
            <a:xfrm>
              <a:off x="1669680" y="3789000"/>
              <a:ext cx="1420920" cy="35136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float precoVenda()</a:t>
              </a:r>
              <a:endParaRPr b="0" lang="pt-BR" sz="1050" spc="-1" strike="noStrike">
                <a:latin typeface="Arial"/>
              </a:endParaRPr>
            </a:p>
          </p:txBody>
        </p:sp>
      </p:grpSp>
      <p:grpSp>
        <p:nvGrpSpPr>
          <p:cNvPr id="222" name="Grupo 11"/>
          <p:cNvGrpSpPr/>
          <p:nvPr/>
        </p:nvGrpSpPr>
        <p:grpSpPr>
          <a:xfrm>
            <a:off x="761040" y="4395600"/>
            <a:ext cx="1408680" cy="1031400"/>
            <a:chOff x="761040" y="4395600"/>
            <a:chExt cx="1408680" cy="1031400"/>
          </a:xfrm>
        </p:grpSpPr>
        <p:sp>
          <p:nvSpPr>
            <p:cNvPr id="223" name="Retângulo 12"/>
            <p:cNvSpPr/>
            <p:nvPr/>
          </p:nvSpPr>
          <p:spPr>
            <a:xfrm>
              <a:off x="761040" y="4395600"/>
              <a:ext cx="1408680" cy="32472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ProdutoPerecivel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4" name="Retângulo 13"/>
            <p:cNvSpPr/>
            <p:nvPr/>
          </p:nvSpPr>
          <p:spPr>
            <a:xfrm>
              <a:off x="761040" y="4726080"/>
              <a:ext cx="1408680" cy="41364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validade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5" name="Retângulo 14"/>
            <p:cNvSpPr/>
            <p:nvPr/>
          </p:nvSpPr>
          <p:spPr>
            <a:xfrm>
              <a:off x="761040" y="5139360"/>
              <a:ext cx="1408680" cy="28764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float precoVenda()</a:t>
              </a:r>
              <a:endParaRPr b="0" lang="pt-BR" sz="1050" spc="-1" strike="noStrike">
                <a:latin typeface="Arial"/>
              </a:endParaRPr>
            </a:p>
          </p:txBody>
        </p:sp>
      </p:grpSp>
      <p:grpSp>
        <p:nvGrpSpPr>
          <p:cNvPr id="226" name="Grupo 16"/>
          <p:cNvGrpSpPr/>
          <p:nvPr/>
        </p:nvGrpSpPr>
        <p:grpSpPr>
          <a:xfrm>
            <a:off x="2495880" y="4395600"/>
            <a:ext cx="1408680" cy="1031400"/>
            <a:chOff x="2495880" y="4395600"/>
            <a:chExt cx="1408680" cy="1031400"/>
          </a:xfrm>
        </p:grpSpPr>
        <p:sp>
          <p:nvSpPr>
            <p:cNvPr id="227" name="Retângulo 17"/>
            <p:cNvSpPr/>
            <p:nvPr/>
          </p:nvSpPr>
          <p:spPr>
            <a:xfrm>
              <a:off x="2495880" y="4395600"/>
              <a:ext cx="1408680" cy="32472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ProdutoNaoPerecivel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8" name="Retângulo 18"/>
            <p:cNvSpPr/>
            <p:nvPr/>
          </p:nvSpPr>
          <p:spPr>
            <a:xfrm>
              <a:off x="2495880" y="4726080"/>
              <a:ext cx="1408680" cy="41364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1050" spc="-1" strike="noStrike">
                  <a:solidFill>
                    <a:srgbClr val="000000"/>
                  </a:solidFill>
                  <a:latin typeface="Tw Cen MT"/>
                </a:rPr>
                <a:t>substancia</a:t>
              </a:r>
              <a:endParaRPr b="0" lang="pt-BR" sz="1050" spc="-1" strike="noStrike">
                <a:latin typeface="Arial"/>
              </a:endParaRPr>
            </a:p>
          </p:txBody>
        </p:sp>
        <p:sp>
          <p:nvSpPr>
            <p:cNvPr id="229" name="Retângulo 19"/>
            <p:cNvSpPr/>
            <p:nvPr/>
          </p:nvSpPr>
          <p:spPr>
            <a:xfrm>
              <a:off x="2495880" y="5139360"/>
              <a:ext cx="1408680" cy="287640"/>
            </a:xfrm>
            <a:prstGeom prst="rect">
              <a:avLst/>
            </a:prstGeom>
            <a:noFill/>
            <a:ln>
              <a:solidFill>
                <a:srgbClr val="2278b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Triângulo isósceles 2"/>
          <p:cNvSpPr/>
          <p:nvPr/>
        </p:nvSpPr>
        <p:spPr>
          <a:xfrm>
            <a:off x="2311200" y="4140720"/>
            <a:ext cx="68760" cy="126360"/>
          </a:xfrm>
          <a:prstGeom prst="triangle">
            <a:avLst>
              <a:gd name="adj" fmla="val 50000"/>
            </a:avLst>
          </a:prstGeom>
          <a:noFill/>
          <a:ln>
            <a:solidFill>
              <a:srgbClr val="2278b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onector reto 4"/>
          <p:cNvSpPr/>
          <p:nvPr/>
        </p:nvSpPr>
        <p:spPr>
          <a:xfrm flipV="1">
            <a:off x="1465200" y="4267440"/>
            <a:ext cx="880200" cy="12780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onector reto 20"/>
          <p:cNvSpPr/>
          <p:nvPr/>
        </p:nvSpPr>
        <p:spPr>
          <a:xfrm flipH="1" flipV="1">
            <a:off x="2345400" y="4267440"/>
            <a:ext cx="855000" cy="127800"/>
          </a:xfrm>
          <a:prstGeom prst="line">
            <a:avLst/>
          </a:prstGeom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aixaDeTexto 22"/>
          <p:cNvSpPr/>
          <p:nvPr/>
        </p:nvSpPr>
        <p:spPr>
          <a:xfrm>
            <a:off x="4357800" y="3386160"/>
            <a:ext cx="39844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O cálculo do preço de venda pode ser diferente, pois produtos perecíveis custam mais caros devido a possibilidade de perda.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4" name="CaixaDeTexto 1"/>
          <p:cNvSpPr/>
          <p:nvPr/>
        </p:nvSpPr>
        <p:spPr>
          <a:xfrm>
            <a:off x="4313520" y="4301280"/>
            <a:ext cx="447876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0000"/>
                </a:solidFill>
                <a:latin typeface="Comic Sans MS"/>
              </a:rPr>
              <a:t>Exercício: implementar as classes ao lado e o método precoVenda 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0000"/>
                </a:solidFill>
                <a:latin typeface="Comic Sans MS"/>
              </a:rPr>
              <a:t>Para ProdutoPerecível o preco de venda é de 50% do preco de custo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0000"/>
                </a:solidFill>
                <a:latin typeface="Comic Sans MS"/>
              </a:rPr>
              <a:t>Para ProdutoNaoPerecivel é de 20% do preço de custo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19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Construir classes e objetos em PHP. 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Manipular recursos de orientação a objetos em uma página web. 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	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Objetivo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46" name="Título 1"/>
          <p:cNvSpPr/>
          <p:nvPr/>
        </p:nvSpPr>
        <p:spPr>
          <a:xfrm>
            <a:off x="457200" y="258156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</a:rPr>
              <a:t>Recursos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7" name="Espaço Reservado para Conteúdo 2"/>
          <p:cNvSpPr/>
          <p:nvPr/>
        </p:nvSpPr>
        <p:spPr>
          <a:xfrm>
            <a:off x="457200" y="3582360"/>
            <a:ext cx="8229240" cy="28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Orientação a objetos em PHP, cookies, sessões e demais recursos: MILETTO, Manara, E., BERTAGNOLLI, Castro, S. D. Desenvolvimento de Software II: Introdução ao Desenvolvimento Web com HTML, CSS, JavaScript e PHP, 1st edição, 2014. Cap. 7. Pg. 194-203. </a:t>
            </a:r>
            <a:endParaRPr b="0" lang="pt-B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Manipulação de cookies: https://www.w3schools.com/php/php_cookies.asp </a:t>
            </a:r>
            <a:endParaRPr b="0" lang="pt-B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Uso de sessões: </a:t>
            </a:r>
            <a:endParaRPr b="0" lang="pt-B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https://www.w3schools.com/php/php_sessions.asp </a:t>
            </a:r>
            <a:endParaRPr b="0" lang="pt-B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Utilização da Documentação oficial da linguagem PHP para complementação do conteúdo abordado em sala de aula. Disponível em: http://www.php.net/ </a:t>
            </a:r>
            <a:endParaRPr b="0" lang="pt-BR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Ferramenta de apoio no acompanhamento da APS: https://trello.com </a:t>
            </a:r>
            <a:r>
              <a:rPr b="0" lang="pt-BR" sz="3200" spc="-1" strike="noStrike">
                <a:solidFill>
                  <a:srgbClr val="000000"/>
                </a:solidFill>
                <a:latin typeface="Tw Cen MT"/>
              </a:rPr>
              <a:t>	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9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142B8-A07E-4DE6-80B6-6922CC6ACFF3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17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36" name="Rectangle 2"/>
          <p:cNvSpPr/>
          <p:nvPr/>
        </p:nvSpPr>
        <p:spPr>
          <a:xfrm>
            <a:off x="781560" y="759960"/>
            <a:ext cx="7508880" cy="442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omic Sans MS"/>
              </a:rPr>
              <a:t>Exercício 4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7" name="Rectangle 3"/>
          <p:cNvSpPr/>
          <p:nvPr/>
        </p:nvSpPr>
        <p:spPr>
          <a:xfrm>
            <a:off x="1371600" y="1814400"/>
            <a:ext cx="6329160" cy="387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Rectangle 4"/>
          <p:cNvSpPr/>
          <p:nvPr/>
        </p:nvSpPr>
        <p:spPr>
          <a:xfrm>
            <a:off x="431640" y="1590840"/>
            <a:ext cx="8208720" cy="4095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A companhia de energia do estado da Bahia precisa construir um sistema para gerenciar seus clientes e contas de energia. A companhia possui um nome, CNPJ e diversos clientes.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Os clientes da companhia são identificados por um número de contrato, endereço e registram os consumos mensais de energia (em kW), ou seja, para cada mês e ano deve ser guardado o consumo do cliente.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Existem clientes que são órgãos públicos, para estes deve ser registrado o nome do órgão e indicar se é um órgão estadual, federal ou municipal. Existem também clientes pessoa física, que devem registrar o CPF, e pessoa jurídica, que devem registrar o cnpj. O valor da conta é calculado com base no consumo (em kW) no mês e varia a depender do tipo do cliente. Órgãos públicos pagam uma taxa simbólica de R$ 100.00 independente do consumo. Pessoa física com consumo até 100 kW é cobrada uma taxa fixa de R$40,00. Para consumos acima de 100kW é cobrado R$0.8 cada kW consumido. Pessoa jurídica para R$ 60.00 para consumos abaixo de 80 KW e R$ 1.00 por KW para consumos acima de 80KW.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Construa as classes necessárias para construir o sistema descrito acima (classe, atributo e construtor)</a:t>
            </a:r>
            <a:endParaRPr b="0" lang="pt-BR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Construa as seguintes funcionalidades: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-calcular, para um cliente qualquer, dado um consumo, qual o valor da conta a ser paga. </a:t>
            </a:r>
            <a:endParaRPr b="0" lang="pt-BR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- calcular quanto já foi gasto (em R$) até hoje por um cliente qualquer em contas de energia.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361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O destrutor é nomeado como __destruct( ).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 </a:t>
            </a: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É um método que será chamado após a última referência feita a um objeto no programa, antes da liberação da memória.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 </a:t>
            </a: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Pode ser útil para fins de depuração, fechamento de conexão com banco de dados, entre outras tarefas.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546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Destrutor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698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Destrutor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42" name="CaixaDeTexto 2"/>
          <p:cNvSpPr/>
          <p:nvPr/>
        </p:nvSpPr>
        <p:spPr>
          <a:xfrm>
            <a:off x="469800" y="948600"/>
            <a:ext cx="4784760" cy="584388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Class AlunoGraduacao extends Aluno{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function __construct($mat, $nome, $disciplinas){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//parent::setMat($mat);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//parent::setNome($nome);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parent::__construct($mat,$nome);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$this-&gt;disciplinas =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function __destruct(){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echo "destrutor da classe AlunoGraduacao";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function setDisciplinas($disciplinas){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$this-&gt;disciplinas = $disciplinas;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getDisciplinas(){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imprimir(){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$dados = parent::imprimir();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$dados . " Disciplinas: ".$this-&gt;disciplinas;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43" name="CaixaDeTexto 3"/>
          <p:cNvSpPr/>
          <p:nvPr/>
        </p:nvSpPr>
        <p:spPr>
          <a:xfrm>
            <a:off x="5689080" y="2630520"/>
            <a:ext cx="25628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3366"/>
                </a:solidFill>
                <a:latin typeface="Comic Sans MS"/>
              </a:rPr>
              <a:t>A mensagem será mostrada depois que o objeto não for mais utilizado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Box 3"/>
          <p:cNvSpPr/>
          <p:nvPr/>
        </p:nvSpPr>
        <p:spPr>
          <a:xfrm>
            <a:off x="637920" y="1716120"/>
            <a:ext cx="804852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95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É possível criar métodos abstratos. Isto significa que o método é apenas declarado, mas sua implementação não é fornecida. Isto será feito posteriormente em outra classe.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É possível também criar interfaces. Nelas, são inseridas apenas as declarações dos métodos que farão parte da classe que irá implementá-la.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A diferença entre os métodos abstratos e interfaces é que uma classe pode implementar diversas interfaces. 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8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marL="343080" indent="-343080" algn="just">
              <a:lnSpc>
                <a:spcPct val="8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A palavra implements indica que uma classe implementa uma determinada interface.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608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Métodos abstratos e Interfaces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m 2" descr="C:\Users\Ines\Desktop\SM2-2018\Aulas\LP2-POO\PROGRAMAS\classe_abstrata.php - Notepad++"/>
          <p:cNvPicPr/>
          <p:nvPr/>
        </p:nvPicPr>
        <p:blipFill>
          <a:blip r:embed="rId1"/>
          <a:srcRect l="5234" t="14172" r="45814" b="38741"/>
          <a:stretch/>
        </p:blipFill>
        <p:spPr>
          <a:xfrm>
            <a:off x="499680" y="2016000"/>
            <a:ext cx="5543640" cy="2870280"/>
          </a:xfrm>
          <a:prstGeom prst="rect">
            <a:avLst/>
          </a:prstGeom>
          <a:ln cap="sq" w="127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247" name="Imagem 4" descr="Prompt de Comando"/>
          <p:cNvPicPr/>
          <p:nvPr/>
        </p:nvPicPr>
        <p:blipFill>
          <a:blip r:embed="rId2"/>
          <a:srcRect l="0" t="80084" r="2926" b="0"/>
          <a:stretch/>
        </p:blipFill>
        <p:spPr>
          <a:xfrm>
            <a:off x="1116720" y="4689360"/>
            <a:ext cx="7739640" cy="9349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Classes e método abstratos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m 2" descr="C:\Users\Ines\Desktop\SM2-2018\Aulas\LP2-POO\PROGRAMAS\interface.php - Notepad++"/>
          <p:cNvPicPr/>
          <p:nvPr/>
        </p:nvPicPr>
        <p:blipFill>
          <a:blip r:embed="rId1"/>
          <a:srcRect l="4884" t="13958" r="50000" b="53213"/>
          <a:stretch/>
        </p:blipFill>
        <p:spPr>
          <a:xfrm>
            <a:off x="1108800" y="2057400"/>
            <a:ext cx="6408360" cy="3031200"/>
          </a:xfrm>
          <a:prstGeom prst="rect">
            <a:avLst/>
          </a:prstGeom>
          <a:ln cap="sq" w="127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Interfaces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 Box 3"/>
          <p:cNvSpPr/>
          <p:nvPr/>
        </p:nvSpPr>
        <p:spPr>
          <a:xfrm>
            <a:off x="414720" y="1928880"/>
            <a:ext cx="8566200" cy="450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95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Os métodos que forem declarados com a palavra final não poderão ser sobrescritos pelas subclasses. Exemplo:</a:t>
            </a: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95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Se fosse declarado um método com o nome Teste em uma subclasse de MinhaClasse, ele não iria sobrescrever o método declarado como final.</a:t>
            </a: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pic>
        <p:nvPicPr>
          <p:cNvPr id="252" name="Imagem 2" descr="C:\Users\Ines\Desktop\SM2-2018\Aulas\LP2-POO\PROGRAMAS\final.php - Notepad++"/>
          <p:cNvPicPr/>
          <p:nvPr/>
        </p:nvPicPr>
        <p:blipFill>
          <a:blip r:embed="rId1"/>
          <a:srcRect l="5466" t="13308" r="63722" b="63798"/>
          <a:stretch/>
        </p:blipFill>
        <p:spPr>
          <a:xfrm>
            <a:off x="2209320" y="2820960"/>
            <a:ext cx="3819240" cy="152748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 palavra-chave final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Box 3"/>
          <p:cNvSpPr/>
          <p:nvPr/>
        </p:nvSpPr>
        <p:spPr>
          <a:xfrm>
            <a:off x="651240" y="1928880"/>
            <a:ext cx="8141400" cy="39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Também é possível declarar uma classe como final. 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Exemplo: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95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pt-BR" sz="195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Isso significa que ela não poderá ter subclasses. 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pic>
        <p:nvPicPr>
          <p:cNvPr id="255" name="Imagem 2" descr="C:\Users\Ines\Desktop\SM2-2018\Aulas\LP2-POO\PROGRAMAS\final.php - Notepad++"/>
          <p:cNvPicPr/>
          <p:nvPr/>
        </p:nvPicPr>
        <p:blipFill>
          <a:blip r:embed="rId1"/>
          <a:srcRect l="5116" t="47219" r="69535" b="33560"/>
          <a:stretch/>
        </p:blipFill>
        <p:spPr>
          <a:xfrm>
            <a:off x="2902680" y="2955960"/>
            <a:ext cx="3740040" cy="152676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 palavra-chave final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Num" idx="20"/>
          </p:nvPr>
        </p:nvSpPr>
        <p:spPr>
          <a:xfrm>
            <a:off x="7885440" y="5883120"/>
            <a:ext cx="5727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8760" rIns="68760" tIns="34200" bIns="34200"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A1B4E9-04E3-465F-931C-891280D71B54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58" name="Rectangle 2"/>
          <p:cNvSpPr/>
          <p:nvPr/>
        </p:nvSpPr>
        <p:spPr>
          <a:xfrm>
            <a:off x="781560" y="759960"/>
            <a:ext cx="7508880" cy="442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omic Sans MS"/>
              </a:rPr>
              <a:t>Exercício 5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9" name="Rectangle 3"/>
          <p:cNvSpPr/>
          <p:nvPr/>
        </p:nvSpPr>
        <p:spPr>
          <a:xfrm>
            <a:off x="1371600" y="1814400"/>
            <a:ext cx="6329160" cy="3871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Rectangle 4"/>
          <p:cNvSpPr/>
          <p:nvPr/>
        </p:nvSpPr>
        <p:spPr>
          <a:xfrm>
            <a:off x="431640" y="1590840"/>
            <a:ext cx="8208720" cy="4095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</a:rPr>
              <a:t>Desenvolver as classes do trabalho semestral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Comic Sans MS"/>
              </a:rPr>
              <a:t>Criar um arquivo para cada classe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3"/>
          <p:cNvSpPr/>
          <p:nvPr/>
        </p:nvSpPr>
        <p:spPr>
          <a:xfrm>
            <a:off x="1626480" y="1928880"/>
            <a:ext cx="6000480" cy="9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1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pic>
        <p:nvPicPr>
          <p:cNvPr id="262" name="Imagem 2" descr="C:\Users\Ines\Desktop\SM2-2018\Aulas\LP2-POO\PROGRAMAS\estatico.php - Notepad++"/>
          <p:cNvPicPr/>
          <p:nvPr/>
        </p:nvPicPr>
        <p:blipFill>
          <a:blip r:embed="rId1"/>
          <a:srcRect l="5231" t="13958" r="58255" b="66318"/>
          <a:stretch/>
        </p:blipFill>
        <p:spPr>
          <a:xfrm>
            <a:off x="1302120" y="2292480"/>
            <a:ext cx="6396480" cy="186048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Variáveis e métodos estáticos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Definindo uma  classe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Como criar uma classe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As palavras-chave private e protected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Construtores e  destrutores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Herança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Métodos abstratos e interfaces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A palavra-chave final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601"/>
              </a:spcBef>
              <a:buClr>
                <a:srgbClr val="d5edfc"/>
              </a:buClr>
              <a:buFont typeface="Arial"/>
              <a:buChar char="•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Variáveis e métodos estáticos.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Orientação a Objetos em PHP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Box 3"/>
          <p:cNvSpPr/>
          <p:nvPr/>
        </p:nvSpPr>
        <p:spPr>
          <a:xfrm>
            <a:off x="457200" y="1928880"/>
            <a:ext cx="8229240" cy="25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As variáveis estáticas podem ser inicializadas.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d5edfc"/>
              </a:buClr>
              <a:buFont typeface="Wingdings" charset="2"/>
              <a:buChar char="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 </a:t>
            </a:r>
            <a:r>
              <a:rPr b="0" lang="pt-BR" sz="2100" spc="-1" strike="noStrike">
                <a:solidFill>
                  <a:srgbClr val="000000"/>
                </a:solidFill>
                <a:latin typeface="Titillium Web Light"/>
                <a:ea typeface="MS PGothic"/>
              </a:rPr>
              <a:t>No PHP 5 a palavra static pode ser utilizada para definir um método como estático. Com isso, é possível chamá-lo mesmo sem a criação de um objeto para a classe onde ele foi declarado.</a:t>
            </a: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Variáveis e métodos estáticos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 Box 3"/>
          <p:cNvSpPr/>
          <p:nvPr/>
        </p:nvSpPr>
        <p:spPr>
          <a:xfrm>
            <a:off x="1626480" y="1928880"/>
            <a:ext cx="6000480" cy="96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650" spc="-1" strike="noStrike">
              <a:latin typeface="Arial"/>
            </a:endParaRPr>
          </a:p>
        </p:txBody>
      </p:sp>
      <p:pic>
        <p:nvPicPr>
          <p:cNvPr id="267" name="Imagem 2" descr="C:\Users\Ines\Desktop\SM2-2018\Aulas\LP2-POO\PROGRAMAS\estatico.php - Notepad++"/>
          <p:cNvPicPr/>
          <p:nvPr/>
        </p:nvPicPr>
        <p:blipFill>
          <a:blip r:embed="rId1"/>
          <a:srcRect l="4651" t="39254" r="52209" b="30101"/>
          <a:stretch/>
        </p:blipFill>
        <p:spPr>
          <a:xfrm>
            <a:off x="1223640" y="2364480"/>
            <a:ext cx="6123240" cy="2341440"/>
          </a:xfrm>
          <a:prstGeom prst="rect">
            <a:avLst/>
          </a:prstGeom>
          <a:ln cap="sq" w="381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Variáveis e métodos estáticos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721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6000" spc="-1" strike="noStrike" cap="all">
                <a:solidFill>
                  <a:srgbClr val="80bfb7"/>
                </a:solidFill>
                <a:latin typeface="Tw Cen MT"/>
              </a:rPr>
              <a:t>B</a:t>
            </a:r>
            <a:r>
              <a:rPr b="0" lang="en" sz="6000" spc="-1" strike="noStrike" cap="all">
                <a:solidFill>
                  <a:srgbClr val="80bfb7"/>
                </a:solidFill>
                <a:latin typeface="Tw Cen MT"/>
              </a:rPr>
              <a:t>IBLIOGRAFIA</a:t>
            </a:r>
            <a:endParaRPr b="0" lang="en-US" sz="60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1"/>
          </p:nvPr>
        </p:nvSpPr>
        <p:spPr>
          <a:xfrm>
            <a:off x="0" y="5576760"/>
            <a:ext cx="547200" cy="3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defRPr b="1" lang="en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10238E-CD8D-458F-8870-239611315186}" type="slidenum">
              <a:rPr b="1" lang="en" sz="1000" spc="-1" strike="noStrike">
                <a:solidFill>
                  <a:srgbClr val="000000"/>
                </a:solidFill>
                <a:latin typeface="Comic Sans M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71" name="CaixaDeTexto 1"/>
          <p:cNvSpPr/>
          <p:nvPr/>
        </p:nvSpPr>
        <p:spPr>
          <a:xfrm>
            <a:off x="700560" y="2016720"/>
            <a:ext cx="7290360" cy="28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Aulas da profa. Maria Inês Restovic da Uneb - Ba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Rumbaugh, James -  Object-Oriented Modeling and Design – Prentice Hall – 1998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McLaughlin, Brett -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Head First Object-Oriented Analysis and Design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Comic Sans MS"/>
              </a:rPr>
              <a:t>A Brain Friendly Guide to OOA&amp;D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poo0201-objeto-classe-unicamp.pdf  André Santanchè - UNICAMP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 u="sng">
                <a:solidFill>
                  <a:srgbClr val="56bcfe"/>
                </a:solidFill>
                <a:uFillTx/>
                <a:latin typeface="Comic Sans MS"/>
                <a:hlinkClick r:id="rId1"/>
              </a:rPr>
              <a:t>http://php.net/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 - manual PHP 7.3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3"/>
          <p:cNvSpPr/>
          <p:nvPr/>
        </p:nvSpPr>
        <p:spPr>
          <a:xfrm>
            <a:off x="2174040" y="3529080"/>
            <a:ext cx="48441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Times New Roman"/>
                <a:ea typeface="MS PGothic"/>
              </a:rPr>
              <a:t>Uma classe pode conter várias funções e variáveis.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319320" y="1650240"/>
            <a:ext cx="8229240" cy="404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Programadores que utilizam POO criam e usam </a:t>
            </a:r>
            <a:r>
              <a:rPr b="0" i="1" lang="pt-BR" sz="2000" spc="-1" strike="noStrike" cap="all">
                <a:solidFill>
                  <a:srgbClr val="2fa3ee"/>
                </a:solidFill>
                <a:latin typeface="Tw Cen MT"/>
              </a:rPr>
              <a:t>objetos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a partir de </a:t>
            </a:r>
            <a:r>
              <a:rPr b="0" i="1" lang="pt-BR" sz="2000" spc="-1" strike="noStrike" cap="all">
                <a:solidFill>
                  <a:srgbClr val="2fa3ee"/>
                </a:solidFill>
                <a:latin typeface="Tw Cen MT"/>
              </a:rPr>
              <a:t>classes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. Uma classe pode ser vista como uma estrutura definida para representar objetos que possuem as mesmas características.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As características de uma classe são representadas como </a:t>
            </a:r>
            <a:r>
              <a:rPr b="0" i="1" lang="pt-BR" sz="3300" spc="-1" strike="noStrike" cap="all">
                <a:solidFill>
                  <a:srgbClr val="2fa3ee"/>
                </a:solidFill>
                <a:latin typeface="Tw Cen MT"/>
              </a:rPr>
              <a:t>atributos</a:t>
            </a: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 e </a:t>
            </a:r>
            <a:r>
              <a:rPr b="0" i="1" lang="pt-BR" sz="3300" spc="-1" strike="noStrike" cap="all">
                <a:solidFill>
                  <a:srgbClr val="2fa3ee"/>
                </a:solidFill>
                <a:latin typeface="Tw Cen MT"/>
              </a:rPr>
              <a:t>métodos</a:t>
            </a:r>
            <a:endParaRPr b="0" lang="en-US" sz="33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w Cen MT"/>
              </a:rPr>
              <a:t>No PHP os atributos de uma classe são representados como variáveis e os métodos como funções.  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Definindo uma classe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3"/>
          <p:cNvSpPr/>
          <p:nvPr/>
        </p:nvSpPr>
        <p:spPr>
          <a:xfrm>
            <a:off x="1486080" y="2057400"/>
            <a:ext cx="6171840" cy="33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54" name="Text Box 4"/>
          <p:cNvSpPr/>
          <p:nvPr/>
        </p:nvSpPr>
        <p:spPr>
          <a:xfrm>
            <a:off x="1763280" y="2132280"/>
            <a:ext cx="523836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Text Box 5"/>
          <p:cNvSpPr/>
          <p:nvPr/>
        </p:nvSpPr>
        <p:spPr>
          <a:xfrm>
            <a:off x="964800" y="1562040"/>
            <a:ext cx="6835320" cy="47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5280" bIns="3528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400" spc="-1" strike="noStrike">
                <a:solidFill>
                  <a:srgbClr val="107ec6"/>
                </a:solidFill>
                <a:latin typeface="Titillium Web Light"/>
                <a:ea typeface="MS PGothic"/>
              </a:rPr>
              <a:t>Sintaxe: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class nome_classe</a:t>
            </a:r>
            <a:endParaRPr b="0" lang="pt-BR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{</a:t>
            </a:r>
            <a:endParaRPr b="0" lang="pt-BR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    </a:t>
            </a:r>
            <a:r>
              <a:rPr b="1" lang="pt-BR" sz="2250" spc="-1" strike="noStrike">
                <a:solidFill>
                  <a:srgbClr val="b6da9a"/>
                </a:solidFill>
                <a:latin typeface="Courier New"/>
                <a:ea typeface="MS PGothic"/>
              </a:rPr>
              <a:t>// Atributos</a:t>
            </a:r>
            <a:br>
              <a:rPr sz="2250"/>
            </a:b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    modificadores  $nome;</a:t>
            </a:r>
            <a:endParaRPr b="0" lang="pt-BR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br>
              <a:rPr sz="2250"/>
            </a:b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  </a:t>
            </a:r>
            <a:r>
              <a:rPr b="1" lang="pt-BR" sz="2250" spc="-1" strike="noStrike">
                <a:solidFill>
                  <a:srgbClr val="107ec6"/>
                </a:solidFill>
                <a:latin typeface="Courier New"/>
                <a:ea typeface="MS PGothic"/>
              </a:rPr>
              <a:t>public, private ou protected</a:t>
            </a:r>
            <a:endParaRPr b="0" lang="pt-BR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br>
              <a:rPr sz="2250"/>
            </a:b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  </a:t>
            </a:r>
            <a:r>
              <a:rPr b="1" lang="pt-BR" sz="2250" spc="-1" strike="noStrike">
                <a:solidFill>
                  <a:srgbClr val="b6da9a"/>
                </a:solidFill>
                <a:latin typeface="Courier New"/>
                <a:ea typeface="MS PGothic"/>
              </a:rPr>
              <a:t>// Metodos</a:t>
            </a:r>
            <a:br>
              <a:rPr sz="2250"/>
            </a:b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   public function func_nome()</a:t>
            </a:r>
            <a:r>
              <a:rPr b="1" lang="pt-BR" sz="2100" spc="-1" strike="noStrike">
                <a:solidFill>
                  <a:srgbClr val="3333cc"/>
                </a:solidFill>
                <a:latin typeface="Courier New"/>
                <a:ea typeface="MS PGothic"/>
              </a:rPr>
              <a:t>{ ... }</a:t>
            </a: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 </a:t>
            </a: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	</a:t>
            </a:r>
            <a:endParaRPr b="0" lang="pt-BR" sz="22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2250" spc="-1" strike="noStrike">
                <a:solidFill>
                  <a:srgbClr val="3333cc"/>
                </a:solidFill>
                <a:latin typeface="Courier New"/>
                <a:ea typeface="MS PGothic"/>
              </a:rPr>
              <a:t>}</a:t>
            </a:r>
            <a:endParaRPr b="0" lang="pt-BR" sz="225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3333cc"/>
                </a:solidFill>
                <a:latin typeface="Arial"/>
                <a:ea typeface="MS PGothic"/>
              </a:rPr>
              <a:t>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have Esquerda 2"/>
          <p:cNvSpPr/>
          <p:nvPr/>
        </p:nvSpPr>
        <p:spPr>
          <a:xfrm rot="16200000">
            <a:off x="2747160" y="2804760"/>
            <a:ext cx="467640" cy="13820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2582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Definindo uma classe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 algn="just">
              <a:lnSpc>
                <a:spcPct val="100000"/>
              </a:lnSpc>
              <a:buClr>
                <a:srgbClr val="107ec6"/>
              </a:buClr>
              <a:buFont typeface="Wingdings" charset="2"/>
              <a:buChar char=""/>
            </a:pPr>
            <a:r>
              <a:rPr b="0" lang="pt-BR" sz="2800" spc="-1" strike="noStrike" cap="all">
                <a:solidFill>
                  <a:srgbClr val="000000"/>
                </a:solidFill>
                <a:latin typeface="Tw Cen MT"/>
              </a:rPr>
              <a:t> </a:t>
            </a:r>
            <a:r>
              <a:rPr b="0" lang="pt-BR" sz="2800" spc="-1" strike="noStrike" cap="all">
                <a:solidFill>
                  <a:srgbClr val="000000"/>
                </a:solidFill>
                <a:latin typeface="Titillium Web Light"/>
              </a:rPr>
              <a:t>Com essas palavras podemos criar métodos ou variáveis privadas ou protegidas em uma classe.</a:t>
            </a: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00000"/>
              </a:lnSpc>
              <a:buClr>
                <a:srgbClr val="107ec6"/>
              </a:buClr>
              <a:buFont typeface="Wingdings" charset="2"/>
              <a:buChar char=""/>
            </a:pPr>
            <a:r>
              <a:rPr b="0" lang="pt-BR" sz="2800" spc="-1" strike="noStrike" cap="all">
                <a:solidFill>
                  <a:srgbClr val="000000"/>
                </a:solidFill>
                <a:latin typeface="Titillium Web Light"/>
              </a:rPr>
              <a:t>Uma variável privada só poderá ser acessada pela própria classe onde ela foi declarada.</a:t>
            </a: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00000"/>
              </a:lnSpc>
              <a:buClr>
                <a:srgbClr val="107ec6"/>
              </a:buClr>
              <a:buFont typeface="Wingdings" charset="2"/>
              <a:buChar char=""/>
            </a:pPr>
            <a:r>
              <a:rPr b="0" lang="pt-BR" sz="2800" spc="-1" strike="noStrike" cap="all">
                <a:solidFill>
                  <a:srgbClr val="000000"/>
                </a:solidFill>
                <a:latin typeface="Titillium Web Light"/>
              </a:rPr>
              <a:t>Já a variável protegida poderá ser acessada também pelas subclasses da classe onde ela foi declarada.</a:t>
            </a: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marL="228600" indent="-22860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As palavras-chave private e protected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27396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8000"/>
          </a:bodyPr>
          <a:p>
            <a:pPr marL="2286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400" spc="-1" strike="noStrike" cap="all">
                <a:solidFill>
                  <a:srgbClr val="000000"/>
                </a:solidFill>
                <a:latin typeface="Tw Cen MT"/>
              </a:rPr>
              <a:t>Para que objetos (ou instâncias) possam ser manipulados, é necessária a criação de referências (variáveis) </a:t>
            </a:r>
            <a:endParaRPr b="0" lang="en-US" sz="24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685800" indent="-22860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000" spc="-1" strike="noStrike" cap="all">
                <a:solidFill>
                  <a:srgbClr val="000000"/>
                </a:solidFill>
                <a:latin typeface="Titillium Web Light"/>
              </a:rPr>
              <a:t>Podemos utilizar $this para referenciar um objeto dentro da própria classe.</a:t>
            </a: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 marL="343080" indent="-34308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Para criar um objeto de uma determinada classe utilizamos a instrução </a:t>
            </a:r>
            <a:r>
              <a:rPr b="1" lang="pt-BR" sz="2100" spc="-1" strike="noStrike" cap="all">
                <a:solidFill>
                  <a:srgbClr val="000000"/>
                </a:solidFill>
                <a:latin typeface="Titillium Web Light"/>
              </a:rPr>
              <a:t>new</a:t>
            </a: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.</a:t>
            </a: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 algn="just">
              <a:lnSpc>
                <a:spcPct val="120000"/>
              </a:lnSpc>
              <a:buNone/>
            </a:pP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 marL="343080" indent="-34308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Para acessar os atributos e métodos dentro de uma classe devemos utilizar o símbolo </a:t>
            </a:r>
            <a:r>
              <a:rPr b="1" lang="pt-BR" sz="2100" spc="-1" strike="noStrike" cap="all">
                <a:solidFill>
                  <a:srgbClr val="000000"/>
                </a:solidFill>
                <a:latin typeface="Titillium Web Light"/>
              </a:rPr>
              <a:t>-&gt;</a:t>
            </a: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00280" indent="-34308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Neste caso usamos somente um </a:t>
            </a:r>
            <a:r>
              <a:rPr b="1" lang="pt-BR" sz="2100" spc="-1" strike="noStrike" cap="all">
                <a:solidFill>
                  <a:srgbClr val="000000"/>
                </a:solidFill>
                <a:latin typeface="Titillium Web Light"/>
              </a:rPr>
              <a:t>$</a:t>
            </a: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 lvl="1" marL="800280" indent="-34308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Suponha uma classe </a:t>
            </a:r>
            <a:r>
              <a:rPr b="0" i="1" lang="pt-BR" sz="2100" spc="-1" strike="noStrike" cap="all">
                <a:solidFill>
                  <a:srgbClr val="000000"/>
                </a:solidFill>
                <a:latin typeface="Titillium Web Light"/>
              </a:rPr>
              <a:t>Dog</a:t>
            </a: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 com o atributo </a:t>
            </a:r>
            <a:r>
              <a:rPr b="0" i="1" lang="pt-BR" sz="2100" spc="-1" strike="noStrike" cap="all">
                <a:solidFill>
                  <a:srgbClr val="000000"/>
                </a:solidFill>
                <a:latin typeface="Titillium Web Light"/>
              </a:rPr>
              <a:t>nome</a:t>
            </a: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. Criamos uma instância desta classe chamada </a:t>
            </a:r>
            <a:r>
              <a:rPr b="0" i="1" lang="pt-BR" sz="2100" spc="-1" strike="noStrike" cap="all">
                <a:solidFill>
                  <a:srgbClr val="000000"/>
                </a:solidFill>
                <a:latin typeface="Titillium Web Light"/>
              </a:rPr>
              <a:t>cao</a:t>
            </a:r>
            <a:r>
              <a:rPr b="0" lang="pt-BR" sz="2100" spc="-1" strike="noStrike" cap="all">
                <a:solidFill>
                  <a:srgbClr val="000000"/>
                </a:solidFill>
                <a:latin typeface="Titillium Web Light"/>
              </a:rPr>
              <a:t> e recuperamos o nome usando a instrução</a:t>
            </a:r>
            <a:endParaRPr b="0" lang="en-US" sz="21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1700" spc="-1" strike="noStrike" cap="all">
              <a:solidFill>
                <a:srgbClr val="000000"/>
              </a:solidFill>
              <a:latin typeface="Tw Cen MT"/>
            </a:endParaRPr>
          </a:p>
          <a:p>
            <a:pPr lvl="2" marL="1200240" indent="-343080" algn="just">
              <a:lnSpc>
                <a:spcPct val="120000"/>
              </a:lnSpc>
              <a:buClr>
                <a:srgbClr val="d5edfc"/>
              </a:buClr>
              <a:buFont typeface="Wingdings" charset="2"/>
              <a:buChar char=""/>
            </a:pPr>
            <a:r>
              <a:rPr b="0" lang="pt-BR" sz="1700" spc="-1" strike="noStrike" cap="all">
                <a:solidFill>
                  <a:srgbClr val="ff0000"/>
                </a:solidFill>
                <a:latin typeface="Titillium Web Light"/>
              </a:rPr>
              <a:t>$cao-&gt;nome </a:t>
            </a:r>
            <a:r>
              <a:rPr b="0" lang="pt-BR" sz="1700" spc="-1" strike="noStrike" cap="all">
                <a:solidFill>
                  <a:srgbClr val="000000"/>
                </a:solidFill>
                <a:latin typeface="Titillium Web Light"/>
              </a:rPr>
              <a:t>e não $cao-&gt;</a:t>
            </a:r>
            <a:r>
              <a:rPr b="0" lang="pt-BR" sz="1700" spc="-1" strike="noStrike" cap="all">
                <a:solidFill>
                  <a:srgbClr val="ff0000"/>
                </a:solidFill>
                <a:latin typeface="Titillium Web Light"/>
              </a:rPr>
              <a:t>$</a:t>
            </a:r>
            <a:r>
              <a:rPr b="0" lang="pt-BR" sz="1700" spc="-1" strike="noStrike" cap="all">
                <a:solidFill>
                  <a:srgbClr val="000000"/>
                </a:solidFill>
                <a:latin typeface="Titillium Web Light"/>
              </a:rPr>
              <a:t>nome</a:t>
            </a:r>
            <a:endParaRPr b="0" lang="en-US" sz="1700" spc="-1" strike="noStrike" cap="all">
              <a:solidFill>
                <a:srgbClr val="000000"/>
              </a:solidFill>
              <a:latin typeface="Tw Cen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itillium Web Light"/>
              </a:rPr>
              <a:t>Definindo uma classe</a:t>
            </a:r>
            <a:br>
              <a:rPr sz="3600"/>
            </a:b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0"/>
          </p:nvPr>
        </p:nvSpPr>
        <p:spPr>
          <a:xfrm>
            <a:off x="0" y="6292800"/>
            <a:ext cx="547200" cy="52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51EF05-4C70-4D02-BE6F-22669EA3A2A7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7</a:t>
            </a:fld>
            <a:endParaRPr b="0" lang="pt-BR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685440" y="2367000"/>
            <a:ext cx="7773120" cy="34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pc="-1" strike="noStrike" cap="all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159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Exemplo de classe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1"/>
          </p:nvPr>
        </p:nvSpPr>
        <p:spPr>
          <a:xfrm>
            <a:off x="0" y="6292800"/>
            <a:ext cx="547200" cy="52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6E76C3-AE1C-439F-8301-01DF2EE73487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7</a:t>
            </a:fld>
            <a:endParaRPr b="0" lang="pt-BR" sz="1000" spc="-1" strike="noStrike">
              <a:latin typeface="Times New Roman"/>
            </a:endParaRPr>
          </a:p>
        </p:txBody>
      </p:sp>
      <p:pic>
        <p:nvPicPr>
          <p:cNvPr id="166" name="Imagem 12" descr="Prompt de Comando"/>
          <p:cNvPicPr/>
          <p:nvPr/>
        </p:nvPicPr>
        <p:blipFill>
          <a:blip r:embed="rId1"/>
          <a:srcRect l="0" t="81748" r="15207" b="0"/>
          <a:stretch/>
        </p:blipFill>
        <p:spPr>
          <a:xfrm>
            <a:off x="499680" y="4864680"/>
            <a:ext cx="6760800" cy="857160"/>
          </a:xfrm>
          <a:prstGeom prst="rect">
            <a:avLst/>
          </a:prstGeom>
          <a:ln cap="sq" w="127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167" name="Imagem 14" descr="C:\Users\Ines\Desktop\SM2-2018\Aulas\LP2-POO\PROGRAMAS\dog_class.php - Notepad++"/>
          <p:cNvPicPr/>
          <p:nvPr/>
        </p:nvPicPr>
        <p:blipFill>
          <a:blip r:embed="rId2"/>
          <a:srcRect l="10028" t="17982" r="25882" b="33227"/>
          <a:stretch/>
        </p:blipFill>
        <p:spPr>
          <a:xfrm>
            <a:off x="499680" y="1782360"/>
            <a:ext cx="4330080" cy="2508840"/>
          </a:xfrm>
          <a:prstGeom prst="rect">
            <a:avLst/>
          </a:prstGeom>
          <a:ln cap="sq" w="9525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168" name="Imagem 10" descr="C:\Users\Ines\Desktop\SM2-2018\Aulas\LP2-POO\PROGRAMAS\toto.php - Notepad++"/>
          <p:cNvPicPr/>
          <p:nvPr/>
        </p:nvPicPr>
        <p:blipFill>
          <a:blip r:embed="rId3"/>
          <a:srcRect l="8615" t="17982" r="17266" b="50003"/>
          <a:stretch/>
        </p:blipFill>
        <p:spPr>
          <a:xfrm>
            <a:off x="4136040" y="3036960"/>
            <a:ext cx="5007600" cy="1646280"/>
          </a:xfrm>
          <a:prstGeom prst="rect">
            <a:avLst/>
          </a:prstGeom>
          <a:ln cap="sq" w="12700">
            <a:solidFill>
              <a:srgbClr val="000000"/>
            </a:solidFill>
            <a:miter/>
          </a:ln>
          <a:effectLst>
            <a:outerShdw algn="tl" blurRad="50760" dir="2700000" dist="37674" rotWithShape="0">
              <a:srgbClr val="000000">
                <a:alpha val="43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5440" y="618480"/>
            <a:ext cx="7773120" cy="646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pt-BR" sz="3600" spc="-1" strike="noStrike" cap="all">
                <a:solidFill>
                  <a:srgbClr val="000000"/>
                </a:solidFill>
                <a:latin typeface="Tw Cen MT"/>
              </a:rPr>
              <a:t>Exemplo de classe (2)</a:t>
            </a:r>
            <a:endParaRPr b="0" lang="en-US" sz="3600" spc="-1" strike="noStrike">
              <a:solidFill>
                <a:srgbClr val="003366"/>
              </a:solidFill>
              <a:latin typeface="Comic Sans M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2"/>
          </p:nvPr>
        </p:nvSpPr>
        <p:spPr>
          <a:xfrm>
            <a:off x="0" y="6292800"/>
            <a:ext cx="547200" cy="52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pt-BR" sz="1000" spc="-1" strike="noStrike">
                <a:solidFill>
                  <a:srgbClr val="000000"/>
                </a:solidFill>
                <a:latin typeface="Comic Sans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9095E6-4F17-4801-AA01-9CC54B4DDBD4}" type="slidenum">
              <a:rPr b="1" lang="pt-BR" sz="1000" spc="-1" strike="noStrike">
                <a:solidFill>
                  <a:srgbClr val="000000"/>
                </a:solidFill>
                <a:latin typeface="Comic Sans MS"/>
              </a:rPr>
              <a:t>7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71" name="Retângulo 3"/>
          <p:cNvSpPr/>
          <p:nvPr/>
        </p:nvSpPr>
        <p:spPr>
          <a:xfrm>
            <a:off x="273960" y="1417680"/>
            <a:ext cx="3425400" cy="413892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Class Aluno{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private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setMat($mat){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this-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&gt;mat = $mat;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getMat(){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$this-&gt;mat;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setNome($nome){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$this-&gt;nome = $nome;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public function getNome(){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  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return $this-&gt;nome;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}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2" name="Retângulo 5"/>
          <p:cNvSpPr/>
          <p:nvPr/>
        </p:nvSpPr>
        <p:spPr>
          <a:xfrm>
            <a:off x="4114800" y="1695600"/>
            <a:ext cx="4571640" cy="1794600"/>
          </a:xfrm>
          <a:prstGeom prst="rect">
            <a:avLst/>
          </a:prstGeom>
          <a:noFill/>
          <a:ln w="0">
            <a:solidFill>
              <a:srgbClr val="2fa3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&lt;?php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require("ClasseAluno.php");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$aluno1 = </a:t>
            </a:r>
            <a:r>
              <a:rPr b="1" lang="pt-BR" sz="1400" spc="-1" strike="noStrike">
                <a:solidFill>
                  <a:srgbClr val="000000"/>
                </a:solidFill>
                <a:latin typeface="Comic Sans MS"/>
              </a:rPr>
              <a:t>new Aluno();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$aluno1-&gt;setMat(123);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$aluno1-&gt;setNome("Jose");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echo "O aluno ".$aluno1-&gt;getNome()." tem matricula ".$aluno1-&gt;getMat();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Comic Sans MS"/>
              </a:rPr>
              <a:t>?&gt;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3" name="Imagem 6" descr=""/>
          <p:cNvPicPr/>
          <p:nvPr/>
        </p:nvPicPr>
        <p:blipFill>
          <a:blip r:embed="rId1"/>
          <a:stretch/>
        </p:blipFill>
        <p:spPr>
          <a:xfrm>
            <a:off x="4114800" y="4450680"/>
            <a:ext cx="491472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E3A64BD5CEFD4DB01E6DCCCC54EBDB" ma:contentTypeVersion="2" ma:contentTypeDescription="Crie um novo documento." ma:contentTypeScope="" ma:versionID="7f48f1de1047699f630dcaa69daf5e8f">
  <xsd:schema xmlns:xsd="http://www.w3.org/2001/XMLSchema" xmlns:xs="http://www.w3.org/2001/XMLSchema" xmlns:p="http://schemas.microsoft.com/office/2006/metadata/properties" xmlns:ns2="96ac3046-98b7-4a4d-8b44-ec3f9bcf045f" targetNamespace="http://schemas.microsoft.com/office/2006/metadata/properties" ma:root="true" ma:fieldsID="795f255a7725dc3d23484d4e013abaec" ns2:_="">
    <xsd:import namespace="96ac3046-98b7-4a4d-8b44-ec3f9bcf0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c3046-98b7-4a4d-8b44-ec3f9bcf04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1E4663-2DA0-4552-91C1-6097252CC35B}"/>
</file>

<file path=customXml/itemProps2.xml><?xml version="1.0" encoding="utf-8"?>
<ds:datastoreItem xmlns:ds="http://schemas.openxmlformats.org/officeDocument/2006/customXml" ds:itemID="{D89528E6-730C-4980-8410-DFE12124BE21}"/>
</file>

<file path=customXml/itemProps3.xml><?xml version="1.0" encoding="utf-8"?>
<ds:datastoreItem xmlns:ds="http://schemas.openxmlformats.org/officeDocument/2006/customXml" ds:itemID="{466659A3-D58A-47E2-A35A-1BD89A547BA2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30934</TotalTime>
  <Application>LibreOffice/7.3.7.2$Linux_X86_64 LibreOffice_project/30$Build-2</Application>
  <AppVersion>15.0000</AppVersion>
  <Words>2425</Words>
  <Paragraphs>429</Paragraphs>
  <Company>ATLAS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2000-01-20T14:21:25Z</dcterms:created>
  <dc:creator>Frédéric Jouault</dc:creator>
  <dc:description/>
  <dc:language>pt-BR</dc:language>
  <cp:lastModifiedBy>ANA</cp:lastModifiedBy>
  <dcterms:modified xsi:type="dcterms:W3CDTF">2021-03-04T12:26:03Z</dcterms:modified>
  <cp:revision>962</cp:revision>
  <dc:subject>The ATLAS Transformation Language</dc:subject>
  <dc:title>Transforming models with ATL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0x0101000CE3A64BD5CEFD4DB01E6DCCCC54EBDB</vt:lpwstr>
  </property>
  <property fmtid="{D5CDD505-2E9C-101B-9397-08002B2CF9AE}" pid="3" name="Notes">
    <vt:i4>20</vt:i4>
  </property>
  <property fmtid="{D5CDD505-2E9C-101B-9397-08002B2CF9AE}" pid="4" name="PresentationFormat">
    <vt:lpwstr>Apresentação na tela (4:3)</vt:lpwstr>
  </property>
  <property fmtid="{D5CDD505-2E9C-101B-9397-08002B2CF9AE}" pid="5" name="Slides">
    <vt:i4>32</vt:i4>
  </property>
</Properties>
</file>