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1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2.xml" ContentType="application/vnd.openxmlformats-officedocument.presentationml.slide+xml"/>
  <Override PartName="/ppt/slides/slide19.xml" ContentType="application/vnd.openxmlformats-officedocument.presentationml.slide+xml"/>
  <Override PartName="/ppt/slides/slide11.xml" ContentType="application/vnd.openxmlformats-officedocument.presentationml.slide+xml"/>
  <Override PartName="/ppt/slides/slide21.xml" ContentType="application/vnd.openxmlformats-officedocument.presentationml.slide+xml"/>
  <Override PartName="/ppt/slides/slide17.xml" ContentType="application/vnd.openxmlformats-officedocument.presentationml.slide+xml"/>
  <Override PartName="/ppt/slides/slide20.xml" ContentType="application/vnd.openxmlformats-officedocument.presentationml.slide+xml"/>
  <Override PartName="/ppt/slides/slide15.xml" ContentType="application/vnd.openxmlformats-officedocument.presentationml.slide+xml"/>
  <Override PartName="/ppt/slides/slide13.xml" ContentType="application/vnd.openxmlformats-officedocument.presentationml.slide+xml"/>
  <Override PartName="/ppt/slides/slide16.xml" ContentType="application/vnd.openxmlformats-officedocument.presentationml.slide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5.xml" ContentType="application/vnd.openxmlformats-officedocument.presentationml.notesSlid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theme/theme3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80" r:id="rId1"/>
  </p:sldMasterIdLst>
  <p:notesMasterIdLst>
    <p:notesMasterId r:id="rId23"/>
  </p:notesMasterIdLst>
  <p:handoutMasterIdLst>
    <p:handoutMasterId r:id="rId24"/>
  </p:handoutMasterIdLst>
  <p:sldIdLst>
    <p:sldId id="279" r:id="rId2"/>
    <p:sldId id="332" r:id="rId3"/>
    <p:sldId id="353" r:id="rId4"/>
    <p:sldId id="333" r:id="rId5"/>
    <p:sldId id="343" r:id="rId6"/>
    <p:sldId id="347" r:id="rId7"/>
    <p:sldId id="344" r:id="rId8"/>
    <p:sldId id="345" r:id="rId9"/>
    <p:sldId id="346" r:id="rId10"/>
    <p:sldId id="348" r:id="rId11"/>
    <p:sldId id="325" r:id="rId12"/>
    <p:sldId id="326" r:id="rId13"/>
    <p:sldId id="328" r:id="rId14"/>
    <p:sldId id="330" r:id="rId15"/>
    <p:sldId id="349" r:id="rId16"/>
    <p:sldId id="351" r:id="rId17"/>
    <p:sldId id="350" r:id="rId18"/>
    <p:sldId id="352" r:id="rId19"/>
    <p:sldId id="339" r:id="rId20"/>
    <p:sldId id="354" r:id="rId21"/>
    <p:sldId id="314" r:id="rId22"/>
  </p:sldIdLst>
  <p:sldSz cx="9144000" cy="6858000" type="screen4x3"/>
  <p:notesSz cx="7315200" cy="96012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400" b="1" kern="1200">
        <a:solidFill>
          <a:srgbClr val="003366"/>
        </a:solidFill>
        <a:latin typeface="Comic Sans MS" pitchFamily="66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400" b="1" kern="1200">
        <a:solidFill>
          <a:srgbClr val="003366"/>
        </a:solidFill>
        <a:latin typeface="Comic Sans MS" pitchFamily="66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400" b="1" kern="1200">
        <a:solidFill>
          <a:srgbClr val="003366"/>
        </a:solidFill>
        <a:latin typeface="Comic Sans MS" pitchFamily="66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400" b="1" kern="1200">
        <a:solidFill>
          <a:srgbClr val="003366"/>
        </a:solidFill>
        <a:latin typeface="Comic Sans MS" pitchFamily="66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400" b="1" kern="1200">
        <a:solidFill>
          <a:srgbClr val="003366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1400" b="1" kern="1200">
        <a:solidFill>
          <a:srgbClr val="003366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sz="1400" b="1" kern="1200">
        <a:solidFill>
          <a:srgbClr val="003366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sz="1400" b="1" kern="1200">
        <a:solidFill>
          <a:srgbClr val="003366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sz="1400" b="1" kern="1200">
        <a:solidFill>
          <a:srgbClr val="003366"/>
        </a:solidFill>
        <a:latin typeface="Comic Sans MS" pitchFamily="6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000042"/>
    <a:srgbClr val="4D4D4D"/>
    <a:srgbClr val="333399"/>
    <a:srgbClr val="DDDDDD"/>
    <a:srgbClr val="FFFF00"/>
    <a:srgbClr val="C7E3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11" autoAdjust="0"/>
    <p:restoredTop sz="98718" autoAdjust="0"/>
  </p:normalViewPr>
  <p:slideViewPr>
    <p:cSldViewPr snapToGrid="0">
      <p:cViewPr varScale="1">
        <p:scale>
          <a:sx n="76" d="100"/>
          <a:sy n="76" d="100"/>
        </p:scale>
        <p:origin x="1002" y="60"/>
      </p:cViewPr>
      <p:guideLst>
        <p:guide orient="horz" pos="2160"/>
        <p:guide pos="2880"/>
      </p:guideLst>
    </p:cSldViewPr>
  </p:slideViewPr>
  <p:outlineViewPr>
    <p:cViewPr>
      <p:scale>
        <a:sx n="50" d="100"/>
        <a:sy n="50" d="100"/>
      </p:scale>
      <p:origin x="72" y="646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35" d="100"/>
          <a:sy n="35" d="100"/>
        </p:scale>
        <p:origin x="-2304" y="-84"/>
      </p:cViewPr>
      <p:guideLst>
        <p:guide orient="horz" pos="3024"/>
        <p:guide pos="230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openxmlformats.org/officeDocument/2006/relationships/customXml" Target="../customXml/item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4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168345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>
                <a:latin typeface="Verdana" pitchFamily="34" charset="0"/>
              </a:defRPr>
            </a:lvl1pPr>
          </a:lstStyle>
          <a:p>
            <a:endParaRPr lang="de-DE"/>
          </a:p>
        </p:txBody>
      </p:sp>
      <p:sp>
        <p:nvSpPr>
          <p:cNvPr id="3604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6855" y="0"/>
            <a:ext cx="3168345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Verdana" pitchFamily="34" charset="0"/>
              </a:defRPr>
            </a:lvl1pPr>
          </a:lstStyle>
          <a:p>
            <a:endParaRPr lang="de-DE"/>
          </a:p>
        </p:txBody>
      </p:sp>
      <p:sp>
        <p:nvSpPr>
          <p:cNvPr id="3604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121140"/>
            <a:ext cx="3168345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>
                <a:latin typeface="Verdana" pitchFamily="34" charset="0"/>
              </a:defRPr>
            </a:lvl1pPr>
          </a:lstStyle>
          <a:p>
            <a:endParaRPr lang="de-DE"/>
          </a:p>
        </p:txBody>
      </p:sp>
      <p:sp>
        <p:nvSpPr>
          <p:cNvPr id="3604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6855" y="9121140"/>
            <a:ext cx="3168345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Verdana" pitchFamily="34" charset="0"/>
              </a:defRPr>
            </a:lvl1pPr>
          </a:lstStyle>
          <a:p>
            <a:r>
              <a:rPr lang="de-DE" dirty="0" smtClean="0"/>
              <a:t>5</a:t>
            </a:r>
            <a:fld id="{93A626B3-0719-4D4E-A710-0341D9EF326B}" type="slidenum">
              <a:rPr lang="de-DE" smtClean="0"/>
              <a:pPr/>
              <a:t>‹nº›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166397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168345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de-DE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6855" y="0"/>
            <a:ext cx="3168345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de-DE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5135" y="4560570"/>
            <a:ext cx="5364930" cy="432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Klicken Sie, um die Formate des Vorlagentextes zu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121140"/>
            <a:ext cx="3168345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de-DE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6855" y="9121140"/>
            <a:ext cx="3168345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BE994BB6-6B02-4C61-9EA4-ACE48FACA544}" type="slidenum">
              <a:rPr lang="de-DE"/>
              <a:pPr/>
              <a:t>‹nº›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202582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8021AB-EDAB-45B0-B7FE-222C211362FC}" type="slidenum">
              <a:rPr lang="de-DE"/>
              <a:pPr/>
              <a:t>1</a:t>
            </a:fld>
            <a:endParaRPr lang="de-DE"/>
          </a:p>
        </p:txBody>
      </p:sp>
      <p:sp>
        <p:nvSpPr>
          <p:cNvPr id="1454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43865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6258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>
            <a:extLst>
              <a:ext uri="{FF2B5EF4-FFF2-40B4-BE49-F238E27FC236}">
                <a16:creationId xmlns:a16="http://schemas.microsoft.com/office/drawing/2014/main" xmlns="" id="{AD235541-534C-4264-8546-86B58F64473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3F68FD8E-E6F7-4024-997B-D917C77685AA}" type="slidenum">
              <a:rPr lang="en-US" altLang="pt-BR" sz="1300"/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16</a:t>
            </a:fld>
            <a:endParaRPr lang="en-US" altLang="pt-BR" sz="1300"/>
          </a:p>
        </p:txBody>
      </p:sp>
      <p:sp>
        <p:nvSpPr>
          <p:cNvPr id="10243" name="Text Box 2">
            <a:extLst>
              <a:ext uri="{FF2B5EF4-FFF2-40B4-BE49-F238E27FC236}">
                <a16:creationId xmlns:a16="http://schemas.microsoft.com/office/drawing/2014/main" xmlns="" id="{9782E263-AF5F-43A0-BA67-E069D9C001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4963" y="9120188"/>
            <a:ext cx="316865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760" tIns="47880" rIns="95760" bIns="47880" anchor="b"/>
          <a:lstStyle>
            <a:lvl1pPr defTabSz="449263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449263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449263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449263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449263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fld id="{65252B71-B7CA-4B66-AE57-A4F21CE2FA5C}" type="slidenum">
              <a:rPr lang="pt-BR" altLang="pt-BR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rPr>
              <a:pPr algn="r">
                <a:spcBef>
                  <a:spcPct val="0"/>
                </a:spcBef>
                <a:buClr>
                  <a:srgbClr val="000000"/>
                </a:buClr>
                <a:buFont typeface="Times New Roman" panose="02020603050405020304" pitchFamily="18" charset="0"/>
                <a:buNone/>
              </a:pPr>
              <a:t>16</a:t>
            </a:fld>
            <a:endParaRPr lang="pt-BR" altLang="pt-BR">
              <a:solidFill>
                <a:srgbClr val="000000"/>
              </a:solidFill>
              <a:latin typeface="Times New Roman" panose="02020603050405020304" pitchFamily="18" charset="0"/>
              <a:cs typeface="Lucida Sans Unicode" panose="020B0602030504020204" pitchFamily="34" charset="0"/>
            </a:endParaRPr>
          </a:p>
        </p:txBody>
      </p:sp>
      <p:sp>
        <p:nvSpPr>
          <p:cNvPr id="10244" name="Text Box 3">
            <a:extLst>
              <a:ext uri="{FF2B5EF4-FFF2-40B4-BE49-F238E27FC236}">
                <a16:creationId xmlns:a16="http://schemas.microsoft.com/office/drawing/2014/main" xmlns="" id="{4027ED88-C351-49F7-9BDD-160F84C932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9025" y="720725"/>
            <a:ext cx="5141913" cy="360203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0245" name="Rectangle 4">
            <a:extLst>
              <a:ext uri="{FF2B5EF4-FFF2-40B4-BE49-F238E27FC236}">
                <a16:creationId xmlns:a16="http://schemas.microsoft.com/office/drawing/2014/main" xmlns="" id="{D3852801-2524-413A-88D7-DC2D90FC3827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976313" y="4560888"/>
            <a:ext cx="5356225" cy="431482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3080370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0667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5" name="Google Shape;4035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6" name="Google Shape;4036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93970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>
            <a:extLst>
              <a:ext uri="{FF2B5EF4-FFF2-40B4-BE49-F238E27FC236}">
                <a16:creationId xmlns:a16="http://schemas.microsoft.com/office/drawing/2014/main" xmlns="" id="{AD235541-534C-4264-8546-86B58F64473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3F68FD8E-E6F7-4024-997B-D917C77685AA}" type="slidenum">
              <a:rPr lang="en-US" altLang="pt-BR" sz="1300"/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2</a:t>
            </a:fld>
            <a:endParaRPr lang="en-US" altLang="pt-BR" sz="1300"/>
          </a:p>
        </p:txBody>
      </p:sp>
      <p:sp>
        <p:nvSpPr>
          <p:cNvPr id="10243" name="Text Box 2">
            <a:extLst>
              <a:ext uri="{FF2B5EF4-FFF2-40B4-BE49-F238E27FC236}">
                <a16:creationId xmlns:a16="http://schemas.microsoft.com/office/drawing/2014/main" xmlns="" id="{9782E263-AF5F-43A0-BA67-E069D9C001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4963" y="9120188"/>
            <a:ext cx="316865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760" tIns="47880" rIns="95760" bIns="47880" anchor="b"/>
          <a:lstStyle>
            <a:lvl1pPr defTabSz="449263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449263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449263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449263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449263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fld id="{65252B71-B7CA-4B66-AE57-A4F21CE2FA5C}" type="slidenum">
              <a:rPr lang="pt-BR" altLang="pt-BR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rPr>
              <a:pPr algn="r">
                <a:spcBef>
                  <a:spcPct val="0"/>
                </a:spcBef>
                <a:buClr>
                  <a:srgbClr val="000000"/>
                </a:buClr>
                <a:buFont typeface="Times New Roman" panose="02020603050405020304" pitchFamily="18" charset="0"/>
                <a:buNone/>
              </a:pPr>
              <a:t>2</a:t>
            </a:fld>
            <a:endParaRPr lang="pt-BR" altLang="pt-BR">
              <a:solidFill>
                <a:srgbClr val="000000"/>
              </a:solidFill>
              <a:latin typeface="Times New Roman" panose="02020603050405020304" pitchFamily="18" charset="0"/>
              <a:cs typeface="Lucida Sans Unicode" panose="020B0602030504020204" pitchFamily="34" charset="0"/>
            </a:endParaRPr>
          </a:p>
        </p:txBody>
      </p:sp>
      <p:sp>
        <p:nvSpPr>
          <p:cNvPr id="10244" name="Text Box 3">
            <a:extLst>
              <a:ext uri="{FF2B5EF4-FFF2-40B4-BE49-F238E27FC236}">
                <a16:creationId xmlns:a16="http://schemas.microsoft.com/office/drawing/2014/main" xmlns="" id="{4027ED88-C351-49F7-9BDD-160F84C932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9025" y="720725"/>
            <a:ext cx="5141913" cy="360203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0245" name="Rectangle 4">
            <a:extLst>
              <a:ext uri="{FF2B5EF4-FFF2-40B4-BE49-F238E27FC236}">
                <a16:creationId xmlns:a16="http://schemas.microsoft.com/office/drawing/2014/main" xmlns="" id="{D3852801-2524-413A-88D7-DC2D90FC3827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976313" y="4560888"/>
            <a:ext cx="5356225" cy="431482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3479329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6144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0811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5836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6C9D51A-CF28-46F7-8FDF-07665915A533}" type="slidenum">
              <a:rPr lang="en-GB"/>
              <a:pPr/>
              <a:t>9</a:t>
            </a:fld>
            <a:endParaRPr lang="en-GB"/>
          </a:p>
        </p:txBody>
      </p:sp>
      <p:sp>
        <p:nvSpPr>
          <p:cNvPr id="355329" name="Text Box 1"/>
          <p:cNvSpPr txBox="1">
            <a:spLocks noChangeArrowheads="1"/>
          </p:cNvSpPr>
          <p:nvPr/>
        </p:nvSpPr>
        <p:spPr bwMode="auto">
          <a:xfrm>
            <a:off x="1254125" y="719138"/>
            <a:ext cx="4794250" cy="35956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5533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730250" y="4554538"/>
            <a:ext cx="5840413" cy="431482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46305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5678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>
            <a:extLst>
              <a:ext uri="{FF2B5EF4-FFF2-40B4-BE49-F238E27FC236}">
                <a16:creationId xmlns:a16="http://schemas.microsoft.com/office/drawing/2014/main" xmlns="" id="{AD235541-534C-4264-8546-86B58F64473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3F68FD8E-E6F7-4024-997B-D917C77685AA}" type="slidenum">
              <a:rPr lang="en-US" altLang="pt-BR" sz="1300"/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11</a:t>
            </a:fld>
            <a:endParaRPr lang="en-US" altLang="pt-BR" sz="1300"/>
          </a:p>
        </p:txBody>
      </p:sp>
      <p:sp>
        <p:nvSpPr>
          <p:cNvPr id="10243" name="Text Box 2">
            <a:extLst>
              <a:ext uri="{FF2B5EF4-FFF2-40B4-BE49-F238E27FC236}">
                <a16:creationId xmlns:a16="http://schemas.microsoft.com/office/drawing/2014/main" xmlns="" id="{9782E263-AF5F-43A0-BA67-E069D9C001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4963" y="9120188"/>
            <a:ext cx="316865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760" tIns="47880" rIns="95760" bIns="47880" anchor="b"/>
          <a:lstStyle>
            <a:lvl1pPr defTabSz="449263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449263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449263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449263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449263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fld id="{65252B71-B7CA-4B66-AE57-A4F21CE2FA5C}" type="slidenum">
              <a:rPr lang="pt-BR" altLang="pt-BR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rPr>
              <a:pPr algn="r">
                <a:spcBef>
                  <a:spcPct val="0"/>
                </a:spcBef>
                <a:buClr>
                  <a:srgbClr val="000000"/>
                </a:buClr>
                <a:buFont typeface="Times New Roman" panose="02020603050405020304" pitchFamily="18" charset="0"/>
                <a:buNone/>
              </a:pPr>
              <a:t>11</a:t>
            </a:fld>
            <a:endParaRPr lang="pt-BR" altLang="pt-BR">
              <a:solidFill>
                <a:srgbClr val="000000"/>
              </a:solidFill>
              <a:latin typeface="Times New Roman" panose="02020603050405020304" pitchFamily="18" charset="0"/>
              <a:cs typeface="Lucida Sans Unicode" panose="020B0602030504020204" pitchFamily="34" charset="0"/>
            </a:endParaRPr>
          </a:p>
        </p:txBody>
      </p:sp>
      <p:sp>
        <p:nvSpPr>
          <p:cNvPr id="10244" name="Text Box 3">
            <a:extLst>
              <a:ext uri="{FF2B5EF4-FFF2-40B4-BE49-F238E27FC236}">
                <a16:creationId xmlns:a16="http://schemas.microsoft.com/office/drawing/2014/main" xmlns="" id="{4027ED88-C351-49F7-9BDD-160F84C932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9025" y="720725"/>
            <a:ext cx="5141913" cy="360203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0245" name="Rectangle 4">
            <a:extLst>
              <a:ext uri="{FF2B5EF4-FFF2-40B4-BE49-F238E27FC236}">
                <a16:creationId xmlns:a16="http://schemas.microsoft.com/office/drawing/2014/main" xmlns="" id="{D3852801-2524-413A-88D7-DC2D90FC3827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976313" y="4560888"/>
            <a:ext cx="5356225" cy="431482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5285651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>
            <a:extLst>
              <a:ext uri="{FF2B5EF4-FFF2-40B4-BE49-F238E27FC236}">
                <a16:creationId xmlns:a16="http://schemas.microsoft.com/office/drawing/2014/main" xmlns="" id="{AD235541-534C-4264-8546-86B58F64473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3F68FD8E-E6F7-4024-997B-D917C77685AA}" type="slidenum">
              <a:rPr lang="en-US" altLang="pt-BR" sz="1300"/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12</a:t>
            </a:fld>
            <a:endParaRPr lang="en-US" altLang="pt-BR" sz="1300"/>
          </a:p>
        </p:txBody>
      </p:sp>
      <p:sp>
        <p:nvSpPr>
          <p:cNvPr id="10243" name="Text Box 2">
            <a:extLst>
              <a:ext uri="{FF2B5EF4-FFF2-40B4-BE49-F238E27FC236}">
                <a16:creationId xmlns:a16="http://schemas.microsoft.com/office/drawing/2014/main" xmlns="" id="{9782E263-AF5F-43A0-BA67-E069D9C001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4963" y="9120188"/>
            <a:ext cx="316865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760" tIns="47880" rIns="95760" bIns="47880" anchor="b"/>
          <a:lstStyle>
            <a:lvl1pPr defTabSz="449263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449263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449263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449263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449263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fld id="{65252B71-B7CA-4B66-AE57-A4F21CE2FA5C}" type="slidenum">
              <a:rPr lang="pt-BR" altLang="pt-BR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rPr>
              <a:pPr algn="r">
                <a:spcBef>
                  <a:spcPct val="0"/>
                </a:spcBef>
                <a:buClr>
                  <a:srgbClr val="000000"/>
                </a:buClr>
                <a:buFont typeface="Times New Roman" panose="02020603050405020304" pitchFamily="18" charset="0"/>
                <a:buNone/>
              </a:pPr>
              <a:t>12</a:t>
            </a:fld>
            <a:endParaRPr lang="pt-BR" altLang="pt-BR">
              <a:solidFill>
                <a:srgbClr val="000000"/>
              </a:solidFill>
              <a:latin typeface="Times New Roman" panose="02020603050405020304" pitchFamily="18" charset="0"/>
              <a:cs typeface="Lucida Sans Unicode" panose="020B0602030504020204" pitchFamily="34" charset="0"/>
            </a:endParaRPr>
          </a:p>
        </p:txBody>
      </p:sp>
      <p:sp>
        <p:nvSpPr>
          <p:cNvPr id="10244" name="Text Box 3">
            <a:extLst>
              <a:ext uri="{FF2B5EF4-FFF2-40B4-BE49-F238E27FC236}">
                <a16:creationId xmlns:a16="http://schemas.microsoft.com/office/drawing/2014/main" xmlns="" id="{4027ED88-C351-49F7-9BDD-160F84C932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9025" y="720725"/>
            <a:ext cx="5141913" cy="360203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0245" name="Rectangle 4">
            <a:extLst>
              <a:ext uri="{FF2B5EF4-FFF2-40B4-BE49-F238E27FC236}">
                <a16:creationId xmlns:a16="http://schemas.microsoft.com/office/drawing/2014/main" xmlns="" id="{D3852801-2524-413A-88D7-DC2D90FC3827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976313" y="4560888"/>
            <a:ext cx="5356225" cy="431482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3897139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3259" y="1300786"/>
            <a:ext cx="6517482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3259" y="3886201"/>
            <a:ext cx="6517482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5B4F5-8203-4E46-903D-C693D652404B}" type="datetimeFigureOut">
              <a:rPr lang="pt-BR" smtClean="0"/>
              <a:pPr/>
              <a:t>12/05/2021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D4325-03CE-499A-ACEA-585B857B63B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5336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4289374"/>
            <a:ext cx="7773324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88558" y="698261"/>
            <a:ext cx="7366899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5108728"/>
            <a:ext cx="7773339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5B4F5-8203-4E46-903D-C693D652404B}" type="datetimeFigureOut">
              <a:rPr lang="pt-BR" smtClean="0"/>
              <a:pPr/>
              <a:t>12/05/2021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D4325-03CE-499A-ACEA-585B857B63B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2486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204821"/>
            <a:ext cx="7773339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5B4F5-8203-4E46-903D-C693D652404B}" type="datetimeFigureOut">
              <a:rPr lang="pt-BR" smtClean="0"/>
              <a:pPr/>
              <a:t>12/05/2021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D4325-03CE-499A-ACEA-585B857B63B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27617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872588"/>
            <a:ext cx="6977064" cy="272991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2"/>
            <a:ext cx="6564224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372797"/>
            <a:ext cx="7773339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5B4F5-8203-4E46-903D-C693D652404B}" type="datetimeFigureOut">
              <a:rPr lang="pt-BR" smtClean="0"/>
              <a:pPr/>
              <a:t>12/05/2021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D4325-03CE-499A-ACEA-585B857B63B2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1" name="TextBox 10"/>
          <p:cNvSpPr txBox="1"/>
          <p:nvPr/>
        </p:nvSpPr>
        <p:spPr>
          <a:xfrm>
            <a:off x="737626" y="887859"/>
            <a:ext cx="546888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850130" y="3120015"/>
            <a:ext cx="553641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157046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2138722"/>
            <a:ext cx="7773339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662335"/>
            <a:ext cx="777333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5B4F5-8203-4E46-903D-C693D652404B}" type="datetimeFigureOut">
              <a:rPr lang="pt-BR" smtClean="0"/>
              <a:pPr/>
              <a:t>12/05/2021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D4325-03CE-499A-ACEA-585B857B63B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82582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1605094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3"/>
            <a:ext cx="2474232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31" y="2943356"/>
            <a:ext cx="2474232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9292" y="2367093"/>
            <a:ext cx="246864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12" y="2943356"/>
            <a:ext cx="2477513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2367093"/>
            <a:ext cx="24786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9974" y="2943356"/>
            <a:ext cx="247869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5B4F5-8203-4E46-903D-C693D652404B}" type="datetimeFigureOut">
              <a:rPr lang="pt-BR" smtClean="0"/>
              <a:pPr/>
              <a:t>12/05/2021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D4325-03CE-499A-ACEA-585B857B63B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87083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31" y="610772"/>
            <a:ext cx="7773339" cy="1603922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31" y="4204820"/>
            <a:ext cx="2472307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331" y="2367093"/>
            <a:ext cx="2472307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31" y="4781082"/>
            <a:ext cx="2472307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69" y="4204820"/>
            <a:ext cx="247637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31011" y="2367093"/>
            <a:ext cx="2477514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4781081"/>
            <a:ext cx="2477514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4204820"/>
            <a:ext cx="247551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79974" y="2367093"/>
            <a:ext cx="2478696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880" y="4781079"/>
            <a:ext cx="2478790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5B4F5-8203-4E46-903D-C693D652404B}" type="datetimeFigureOut">
              <a:rPr lang="pt-BR" smtClean="0"/>
              <a:pPr/>
              <a:t>12/05/2021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D4325-03CE-499A-ACEA-585B857B63B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31003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2367094"/>
            <a:ext cx="7773339" cy="3424107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5B4F5-8203-4E46-903D-C693D652404B}" type="datetimeFigureOut">
              <a:rPr lang="pt-BR" smtClean="0"/>
              <a:pPr/>
              <a:t>12/05/2021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D4325-03CE-499A-ACEA-585B857B63B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40821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609602"/>
            <a:ext cx="1914995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609602"/>
            <a:ext cx="5744043" cy="5181599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5B4F5-8203-4E46-903D-C693D652404B}" type="datetimeFigureOut">
              <a:rPr lang="pt-BR" smtClean="0"/>
              <a:pPr/>
              <a:t>12/05/2021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D4325-03CE-499A-ACEA-585B857B63B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88682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332498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7772870" cy="3424107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5B4F5-8203-4E46-903D-C693D652404B}" type="datetimeFigureOut">
              <a:rPr lang="pt-BR" smtClean="0"/>
              <a:pPr/>
              <a:t>12/05/2021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D4325-03CE-499A-ACEA-585B857B63B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821830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828564"/>
            <a:ext cx="7763814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3657458"/>
            <a:ext cx="7763814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5B4F5-8203-4E46-903D-C693D652404B}" type="datetimeFigureOut">
              <a:rPr lang="pt-BR" smtClean="0"/>
              <a:pPr/>
              <a:t>12/05/2021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D4325-03CE-499A-ACEA-585B857B63B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9717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3829520" cy="3424107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4629150" y="2367093"/>
            <a:ext cx="3829050" cy="3424107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5B4F5-8203-4E46-903D-C693D652404B}" type="datetimeFigureOut">
              <a:rPr lang="pt-BR" smtClean="0"/>
              <a:pPr/>
              <a:t>12/05/2021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D4325-03CE-499A-ACEA-585B857B63B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9038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746" y="2371018"/>
            <a:ext cx="3655106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331" y="3051013"/>
            <a:ext cx="3829520" cy="2740187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97317" y="2371018"/>
            <a:ext cx="3661353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4629150" y="3051013"/>
            <a:ext cx="3829051" cy="2740187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5B4F5-8203-4E46-903D-C693D652404B}" type="datetimeFigureOut">
              <a:rPr lang="pt-BR" smtClean="0"/>
              <a:pPr/>
              <a:t>12/05/2021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D4325-03CE-499A-ACEA-585B857B63B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9307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5B4F5-8203-4E46-903D-C693D652404B}" type="datetimeFigureOut">
              <a:rPr lang="pt-BR" smtClean="0"/>
              <a:pPr/>
              <a:t>12/05/2021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D4325-03CE-499A-ACEA-585B857B63B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9258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5B4F5-8203-4E46-903D-C693D652404B}" type="datetimeFigureOut">
              <a:rPr lang="pt-BR" smtClean="0"/>
              <a:pPr/>
              <a:t>12/05/2021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D4325-03CE-499A-ACEA-585B857B63B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5289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2951766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3808547" y="609601"/>
            <a:ext cx="4650122" cy="5181599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2632852"/>
            <a:ext cx="2951767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5B4F5-8203-4E46-903D-C693D652404B}" type="datetimeFigureOut">
              <a:rPr lang="pt-BR" smtClean="0"/>
              <a:pPr/>
              <a:t>12/05/2021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D4325-03CE-499A-ACEA-585B857B63B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9458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2" y="609600"/>
            <a:ext cx="4129618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04270" y="609601"/>
            <a:ext cx="3005851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2632853"/>
            <a:ext cx="4129604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5B4F5-8203-4E46-903D-C693D652404B}" type="datetimeFigureOut">
              <a:rPr lang="pt-BR" smtClean="0"/>
              <a:pPr/>
              <a:t>12/05/2021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D4325-03CE-499A-ACEA-585B857B63B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1277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4"/>
            <a:ext cx="7773339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3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0E95B4F5-8203-4E46-903D-C693D652404B}" type="datetimeFigureOut">
              <a:rPr lang="pt-BR" smtClean="0"/>
              <a:pPr/>
              <a:t>12/05/2021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31" y="5883276"/>
            <a:ext cx="50046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731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E3D4325-03CE-499A-ACEA-585B857B63B2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Text Box 42"/>
          <p:cNvSpPr txBox="1">
            <a:spLocks noChangeArrowheads="1"/>
          </p:cNvSpPr>
          <p:nvPr userDrawn="1"/>
        </p:nvSpPr>
        <p:spPr bwMode="auto">
          <a:xfrm>
            <a:off x="0" y="6584950"/>
            <a:ext cx="9144000" cy="304800"/>
          </a:xfrm>
          <a:prstGeom prst="rect">
            <a:avLst/>
          </a:prstGeom>
          <a:solidFill>
            <a:srgbClr val="C7E3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GB" dirty="0">
              <a:solidFill>
                <a:srgbClr val="000042"/>
              </a:solidFill>
            </a:endParaRPr>
          </a:p>
        </p:txBody>
      </p:sp>
      <p:sp>
        <p:nvSpPr>
          <p:cNvPr id="9" name="Line 26"/>
          <p:cNvSpPr>
            <a:spLocks noChangeShapeType="1"/>
          </p:cNvSpPr>
          <p:nvPr userDrawn="1"/>
        </p:nvSpPr>
        <p:spPr bwMode="auto">
          <a:xfrm>
            <a:off x="152400" y="249238"/>
            <a:ext cx="8991600" cy="0"/>
          </a:xfrm>
          <a:prstGeom prst="line">
            <a:avLst/>
          </a:prstGeom>
          <a:noFill/>
          <a:ln w="1587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10" name="Text Box 14"/>
          <p:cNvSpPr txBox="1">
            <a:spLocks noChangeArrowheads="1"/>
          </p:cNvSpPr>
          <p:nvPr userDrawn="1"/>
        </p:nvSpPr>
        <p:spPr bwMode="auto">
          <a:xfrm>
            <a:off x="0" y="-14288"/>
            <a:ext cx="9144000" cy="274638"/>
          </a:xfrm>
          <a:prstGeom prst="rect">
            <a:avLst/>
          </a:prstGeom>
          <a:solidFill>
            <a:srgbClr val="C7E3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endParaRPr lang="en-US" sz="1200" dirty="0">
              <a:solidFill>
                <a:srgbClr val="000066"/>
              </a:solidFill>
            </a:endParaRPr>
          </a:p>
        </p:txBody>
      </p:sp>
      <p:sp>
        <p:nvSpPr>
          <p:cNvPr id="11" name="Rectangle 39"/>
          <p:cNvSpPr>
            <a:spLocks noChangeArrowheads="1"/>
          </p:cNvSpPr>
          <p:nvPr userDrawn="1"/>
        </p:nvSpPr>
        <p:spPr bwMode="auto">
          <a:xfrm>
            <a:off x="0" y="32432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5781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  <p:sldLayoutId id="2147483697" r:id="rId17"/>
    <p:sldLayoutId id="2147483698" r:id="rId18"/>
    <p:sldLayoutId id="2147483663" r:id="rId19"/>
    <p:sldLayoutId id="2147483664" r:id="rId20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ana.fontes@unifacs.b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anapatriciamagalhaes@gmail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iconectado.com.br/o-que-e-htaccess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Relationship Id="rId5" Type="http://schemas.openxmlformats.org/officeDocument/2006/relationships/hyperlink" Target="http://httpd.apache.org/docs/current/mod/mod_rewrite.html" TargetMode="External"/><Relationship Id="rId4" Type="http://schemas.openxmlformats.org/officeDocument/2006/relationships/hyperlink" Target="https://www.youtube.com/watch?v=BWQ5vzd_G_c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581" name="Rectangle 5"/>
          <p:cNvSpPr>
            <a:spLocks noChangeArrowheads="1"/>
          </p:cNvSpPr>
          <p:nvPr/>
        </p:nvSpPr>
        <p:spPr bwMode="auto">
          <a:xfrm>
            <a:off x="457200" y="1143000"/>
            <a:ext cx="83820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r"/>
            <a:endParaRPr lang="en-US" sz="5800" dirty="0">
              <a:latin typeface="Verdana" pitchFamily="34" charset="0"/>
            </a:endParaRPr>
          </a:p>
          <a:p>
            <a:r>
              <a:rPr lang="en-US" sz="3600" dirty="0" err="1" smtClean="0">
                <a:solidFill>
                  <a:srgbClr val="6699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Desenvolvimento</a:t>
            </a:r>
            <a:r>
              <a:rPr lang="en-US" sz="3600" dirty="0" smtClean="0">
                <a:solidFill>
                  <a:srgbClr val="6699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de </a:t>
            </a:r>
            <a:r>
              <a:rPr lang="en-US" sz="3600" dirty="0" err="1" smtClean="0">
                <a:solidFill>
                  <a:srgbClr val="6699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Sistemas</a:t>
            </a:r>
            <a:r>
              <a:rPr lang="en-US" sz="3600" dirty="0" smtClean="0">
                <a:solidFill>
                  <a:srgbClr val="6699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Web</a:t>
            </a:r>
          </a:p>
          <a:p>
            <a:r>
              <a:rPr lang="en-US" sz="3600" dirty="0" err="1" smtClean="0">
                <a:solidFill>
                  <a:srgbClr val="6699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Padrão</a:t>
            </a:r>
            <a:r>
              <a:rPr lang="en-US" sz="3600" dirty="0" smtClean="0">
                <a:solidFill>
                  <a:srgbClr val="6699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MVC e ROTAS</a:t>
            </a:r>
            <a:endParaRPr lang="en-US" sz="2400" dirty="0" smtClean="0">
              <a:solidFill>
                <a:srgbClr val="00004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r"/>
            <a:endParaRPr lang="en-US" sz="2800" dirty="0" smtClean="0">
              <a:solidFill>
                <a:srgbClr val="00004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r>
              <a:rPr lang="en-US" sz="2400" dirty="0" err="1" smtClean="0">
                <a:solidFill>
                  <a:srgbClr val="00004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Profa</a:t>
            </a:r>
            <a:r>
              <a:rPr lang="en-US" sz="2400" dirty="0" smtClean="0">
                <a:solidFill>
                  <a:srgbClr val="00004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. </a:t>
            </a:r>
            <a:r>
              <a:rPr lang="en-US" sz="2400" dirty="0" err="1" smtClean="0">
                <a:solidFill>
                  <a:srgbClr val="00004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Dra</a:t>
            </a:r>
            <a:r>
              <a:rPr lang="en-US" sz="2400" dirty="0" smtClean="0">
                <a:solidFill>
                  <a:srgbClr val="00004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. Ana </a:t>
            </a:r>
            <a:r>
              <a:rPr lang="en-US" sz="2400" dirty="0" err="1" smtClean="0">
                <a:solidFill>
                  <a:srgbClr val="00004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Patrícia</a:t>
            </a:r>
            <a:r>
              <a:rPr lang="en-US" sz="2400" dirty="0" smtClean="0">
                <a:solidFill>
                  <a:srgbClr val="00004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F. M. </a:t>
            </a:r>
            <a:r>
              <a:rPr lang="en-US" sz="2400" dirty="0" err="1" smtClean="0">
                <a:solidFill>
                  <a:srgbClr val="00004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Mascarenhas</a:t>
            </a:r>
            <a:endParaRPr lang="en-US" sz="2400" dirty="0" smtClean="0">
              <a:solidFill>
                <a:srgbClr val="00004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endParaRPr lang="en-US" sz="2400" dirty="0">
              <a:solidFill>
                <a:srgbClr val="00004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r>
              <a:rPr lang="en-US" sz="2400" dirty="0" smtClean="0">
                <a:solidFill>
                  <a:srgbClr val="00004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hlinkClick r:id="rId3"/>
              </a:rPr>
              <a:t>ana.fontes@unifacs.br</a:t>
            </a:r>
            <a:endParaRPr lang="en-US" sz="2400" dirty="0" smtClean="0">
              <a:solidFill>
                <a:srgbClr val="00004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r>
              <a:rPr lang="en-US" sz="2400" dirty="0" smtClean="0">
                <a:solidFill>
                  <a:srgbClr val="00004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hlinkClick r:id="rId4"/>
              </a:rPr>
              <a:t>anapatriciamagalhaes@gmail.com</a:t>
            </a:r>
            <a:r>
              <a:rPr lang="en-US" sz="2400" dirty="0" smtClean="0">
                <a:solidFill>
                  <a:srgbClr val="00004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endParaRPr lang="en-US" sz="2400" dirty="0">
              <a:solidFill>
                <a:srgbClr val="000042"/>
              </a:solidFill>
            </a:endParaRPr>
          </a:p>
          <a:p>
            <a:pPr algn="r"/>
            <a:r>
              <a:rPr lang="en-US" sz="4400" dirty="0">
                <a:solidFill>
                  <a:schemeClr val="tx1"/>
                </a:solidFill>
              </a:rPr>
              <a:t/>
            </a:r>
            <a:br>
              <a:rPr lang="en-US" sz="4400" dirty="0">
                <a:solidFill>
                  <a:schemeClr val="tx1"/>
                </a:solidFill>
              </a:rPr>
            </a:br>
            <a:endParaRPr lang="en-US" sz="1200" dirty="0">
              <a:solidFill>
                <a:schemeClr val="tx1"/>
              </a:solidFill>
            </a:endParaRPr>
          </a:p>
          <a:p>
            <a:pPr algn="r"/>
            <a:endParaRPr lang="en-US" dirty="0">
              <a:solidFill>
                <a:srgbClr val="000042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/>
          <p:cNvSpPr/>
          <p:nvPr/>
        </p:nvSpPr>
        <p:spPr>
          <a:xfrm>
            <a:off x="4165600" y="1510778"/>
            <a:ext cx="4533900" cy="257796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Servidor</a:t>
            </a:r>
          </a:p>
          <a:p>
            <a:pPr algn="ctr"/>
            <a:r>
              <a:rPr lang="pt-BR" dirty="0" smtClean="0"/>
              <a:t>(Apache)</a:t>
            </a:r>
          </a:p>
          <a:p>
            <a:pPr algn="ctr"/>
            <a:endParaRPr lang="pt-BR" dirty="0"/>
          </a:p>
          <a:p>
            <a:pPr algn="ctr"/>
            <a:endParaRPr lang="pt-BR" dirty="0" smtClean="0"/>
          </a:p>
          <a:p>
            <a:pPr algn="ctr"/>
            <a:endParaRPr lang="pt-BR" dirty="0"/>
          </a:p>
          <a:p>
            <a:pPr algn="ctr"/>
            <a:endParaRPr lang="pt-BR" dirty="0" smtClean="0"/>
          </a:p>
          <a:p>
            <a:pPr algn="ctr"/>
            <a:endParaRPr lang="pt-BR" dirty="0"/>
          </a:p>
          <a:p>
            <a:pPr algn="ctr"/>
            <a:endParaRPr lang="pt-BR" dirty="0" smtClean="0"/>
          </a:p>
          <a:p>
            <a:pPr algn="ctr"/>
            <a:endParaRPr lang="pt-BR" dirty="0"/>
          </a:p>
          <a:p>
            <a:pPr algn="ctr"/>
            <a:endParaRPr lang="pt-BR" dirty="0" smtClean="0"/>
          </a:p>
          <a:p>
            <a:pPr algn="ctr"/>
            <a:r>
              <a:rPr lang="pt-BR" dirty="0" smtClean="0"/>
              <a:t>Servidor</a:t>
            </a:r>
          </a:p>
          <a:p>
            <a:pPr algn="ctr"/>
            <a:endParaRPr lang="pt-BR" dirty="0"/>
          </a:p>
          <a:p>
            <a:pPr algn="ctr"/>
            <a:endParaRPr lang="pt-BR" dirty="0" smtClean="0"/>
          </a:p>
          <a:p>
            <a:pPr algn="ctr"/>
            <a:endParaRPr lang="pt-BR" dirty="0"/>
          </a:p>
          <a:p>
            <a:pPr algn="ctr"/>
            <a:endParaRPr lang="pt-BR" dirty="0" smtClean="0"/>
          </a:p>
          <a:p>
            <a:pPr algn="ctr"/>
            <a:endParaRPr lang="pt-BR" dirty="0"/>
          </a:p>
          <a:p>
            <a:pPr algn="ctr"/>
            <a:endParaRPr lang="pt-BR" dirty="0" smtClean="0"/>
          </a:p>
          <a:p>
            <a:pPr algn="ctr"/>
            <a:endParaRPr lang="pt-BR" dirty="0"/>
          </a:p>
          <a:p>
            <a:pPr algn="ctr"/>
            <a:endParaRPr lang="pt-BR" dirty="0" smtClean="0"/>
          </a:p>
          <a:p>
            <a:pPr algn="ctr"/>
            <a:endParaRPr lang="pt-BR" dirty="0"/>
          </a:p>
          <a:p>
            <a:pPr algn="ctr"/>
            <a:endParaRPr lang="pt-BR" dirty="0" smtClean="0"/>
          </a:p>
          <a:p>
            <a:pPr algn="ctr"/>
            <a:endParaRPr lang="pt-BR" dirty="0"/>
          </a:p>
          <a:p>
            <a:pPr algn="ctr"/>
            <a:endParaRPr lang="pt-BR" dirty="0" smtClean="0"/>
          </a:p>
          <a:p>
            <a:pPr algn="ctr"/>
            <a:endParaRPr lang="pt-BR" dirty="0"/>
          </a:p>
          <a:p>
            <a:pPr algn="ctr"/>
            <a:endParaRPr lang="pt-BR" dirty="0" smtClean="0"/>
          </a:p>
          <a:p>
            <a:pPr algn="ctr"/>
            <a:endParaRPr lang="pt-BR" dirty="0"/>
          </a:p>
          <a:p>
            <a:pPr algn="ctr"/>
            <a:endParaRPr lang="pt-BR" dirty="0" smtClean="0"/>
          </a:p>
          <a:p>
            <a:pPr algn="ctr"/>
            <a:endParaRPr lang="pt-BR" dirty="0"/>
          </a:p>
          <a:p>
            <a:pPr algn="ctr"/>
            <a:endParaRPr lang="pt-BR" dirty="0" smtClean="0"/>
          </a:p>
          <a:p>
            <a:pPr algn="ctr"/>
            <a:endParaRPr lang="pt-BR" dirty="0"/>
          </a:p>
          <a:p>
            <a:pPr algn="ctr"/>
            <a:endParaRPr lang="pt-BR" dirty="0" smtClean="0"/>
          </a:p>
          <a:p>
            <a:pPr algn="ctr"/>
            <a:endParaRPr lang="pt-BR" dirty="0"/>
          </a:p>
        </p:txBody>
      </p:sp>
      <p:sp>
        <p:nvSpPr>
          <p:cNvPr id="11" name="Retângulo 10"/>
          <p:cNvSpPr/>
          <p:nvPr/>
        </p:nvSpPr>
        <p:spPr>
          <a:xfrm>
            <a:off x="342900" y="1546269"/>
            <a:ext cx="2146300" cy="166944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Cliente</a:t>
            </a:r>
          </a:p>
          <a:p>
            <a:pPr algn="ctr"/>
            <a:endParaRPr lang="pt-BR" dirty="0"/>
          </a:p>
          <a:p>
            <a:pPr algn="ctr"/>
            <a:endParaRPr lang="pt-BR" dirty="0" smtClean="0"/>
          </a:p>
          <a:p>
            <a:pPr algn="ctr"/>
            <a:endParaRPr lang="pt-BR" dirty="0"/>
          </a:p>
          <a:p>
            <a:pPr algn="ctr"/>
            <a:endParaRPr lang="pt-BR" dirty="0" smtClean="0"/>
          </a:p>
          <a:p>
            <a:pPr algn="ctr"/>
            <a:endParaRPr lang="pt-B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659137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pt-BR" dirty="0" smtClean="0"/>
              <a:t>Colocando nossa aplicação no padrão </a:t>
            </a:r>
            <a:r>
              <a:rPr lang="pt-BR" dirty="0" err="1" smtClean="0"/>
              <a:t>mvc</a:t>
            </a: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685332" y="2156825"/>
            <a:ext cx="1415441" cy="5636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Browser</a:t>
            </a:r>
          </a:p>
        </p:txBody>
      </p:sp>
      <p:sp>
        <p:nvSpPr>
          <p:cNvPr id="7" name="Retângulo 6"/>
          <p:cNvSpPr/>
          <p:nvPr/>
        </p:nvSpPr>
        <p:spPr>
          <a:xfrm>
            <a:off x="5748125" y="1977916"/>
            <a:ext cx="1440493" cy="6012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Controlador</a:t>
            </a:r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4595384" y="3152015"/>
            <a:ext cx="1440493" cy="6012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View</a:t>
            </a:r>
            <a:endParaRPr lang="pt-BR" dirty="0"/>
          </a:p>
        </p:txBody>
      </p:sp>
      <p:sp>
        <p:nvSpPr>
          <p:cNvPr id="9" name="Retângulo 8"/>
          <p:cNvSpPr/>
          <p:nvPr/>
        </p:nvSpPr>
        <p:spPr>
          <a:xfrm>
            <a:off x="7259007" y="3179721"/>
            <a:ext cx="1440493" cy="6012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Model</a:t>
            </a:r>
            <a:endParaRPr lang="pt-BR" dirty="0"/>
          </a:p>
        </p:txBody>
      </p:sp>
      <p:cxnSp>
        <p:nvCxnSpPr>
          <p:cNvPr id="14" name="Conector de seta reta 13"/>
          <p:cNvCxnSpPr>
            <a:stCxn id="5" idx="3"/>
            <a:endCxn id="7" idx="1"/>
          </p:cNvCxnSpPr>
          <p:nvPr/>
        </p:nvCxnSpPr>
        <p:spPr>
          <a:xfrm flipV="1">
            <a:off x="2100773" y="2278541"/>
            <a:ext cx="3647352" cy="160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>
            <a:endCxn id="8" idx="0"/>
          </p:cNvCxnSpPr>
          <p:nvPr/>
        </p:nvCxnSpPr>
        <p:spPr>
          <a:xfrm flipH="1">
            <a:off x="5315631" y="2579165"/>
            <a:ext cx="1152740" cy="572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/>
          <p:cNvCxnSpPr>
            <a:endCxn id="9" idx="0"/>
          </p:cNvCxnSpPr>
          <p:nvPr/>
        </p:nvCxnSpPr>
        <p:spPr>
          <a:xfrm>
            <a:off x="6586448" y="2579165"/>
            <a:ext cx="1392806" cy="600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aixaDeTexto 3"/>
          <p:cNvSpPr txBox="1"/>
          <p:nvPr/>
        </p:nvSpPr>
        <p:spPr>
          <a:xfrm>
            <a:off x="146789" y="4353820"/>
            <a:ext cx="899721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AutoNum type="arabicPeriod"/>
            </a:pPr>
            <a:r>
              <a:rPr lang="pt-BR" dirty="0" smtClean="0"/>
              <a:t>Criar 3 pastas: </a:t>
            </a:r>
            <a:r>
              <a:rPr lang="pt-BR" dirty="0" err="1" smtClean="0"/>
              <a:t>model</a:t>
            </a:r>
            <a:r>
              <a:rPr lang="pt-BR" dirty="0" smtClean="0"/>
              <a:t>, </a:t>
            </a:r>
            <a:r>
              <a:rPr lang="pt-BR" dirty="0" err="1" smtClean="0"/>
              <a:t>view</a:t>
            </a:r>
            <a:r>
              <a:rPr lang="pt-BR" dirty="0" smtClean="0"/>
              <a:t> e </a:t>
            </a:r>
            <a:r>
              <a:rPr lang="pt-BR" dirty="0" err="1" smtClean="0"/>
              <a:t>controller</a:t>
            </a:r>
            <a:endParaRPr lang="pt-BR" dirty="0" smtClean="0"/>
          </a:p>
          <a:p>
            <a:pPr marL="342900" indent="-342900" algn="l">
              <a:buAutoNum type="arabicPeriod"/>
            </a:pPr>
            <a:r>
              <a:rPr lang="pt-BR" dirty="0" smtClean="0"/>
              <a:t>Mover a classe Livro e a classe Conexão para o </a:t>
            </a:r>
            <a:r>
              <a:rPr lang="pt-BR" dirty="0" err="1" smtClean="0"/>
              <a:t>Model</a:t>
            </a:r>
            <a:endParaRPr lang="pt-BR" dirty="0" smtClean="0"/>
          </a:p>
          <a:p>
            <a:pPr marL="342900" indent="-342900" algn="l">
              <a:buAutoNum type="arabicPeriod"/>
            </a:pPr>
            <a:r>
              <a:rPr lang="pt-BR" dirty="0" smtClean="0"/>
              <a:t>Mover </a:t>
            </a:r>
            <a:r>
              <a:rPr lang="pt-BR" dirty="0" err="1" smtClean="0"/>
              <a:t>cadLivro</a:t>
            </a:r>
            <a:r>
              <a:rPr lang="pt-BR" dirty="0" smtClean="0"/>
              <a:t> e </a:t>
            </a:r>
            <a:r>
              <a:rPr lang="pt-BR" dirty="0" err="1" smtClean="0"/>
              <a:t>listarLivro</a:t>
            </a:r>
            <a:r>
              <a:rPr lang="pt-BR" dirty="0" smtClean="0"/>
              <a:t> para o </a:t>
            </a:r>
            <a:r>
              <a:rPr lang="pt-BR" dirty="0" err="1" smtClean="0"/>
              <a:t>View</a:t>
            </a:r>
            <a:endParaRPr lang="pt-BR" dirty="0" smtClean="0"/>
          </a:p>
          <a:p>
            <a:pPr marL="342900" indent="-342900" algn="l">
              <a:buAutoNum type="arabicPeriod"/>
            </a:pPr>
            <a:r>
              <a:rPr lang="pt-BR" dirty="0" smtClean="0"/>
              <a:t>Mover </a:t>
            </a:r>
            <a:r>
              <a:rPr lang="pt-BR" dirty="0" err="1" smtClean="0"/>
              <a:t>processaCadLivro</a:t>
            </a:r>
            <a:r>
              <a:rPr lang="pt-BR" dirty="0" smtClean="0"/>
              <a:t> para </a:t>
            </a:r>
            <a:r>
              <a:rPr lang="pt-BR" dirty="0" err="1" smtClean="0"/>
              <a:t>Controller</a:t>
            </a:r>
            <a:r>
              <a:rPr lang="pt-BR" dirty="0" smtClean="0"/>
              <a:t> e transformá-la em uma classe, pois estamos usando OO. Coloquei o nome </a:t>
            </a:r>
            <a:r>
              <a:rPr lang="pt-BR" dirty="0" err="1" smtClean="0"/>
              <a:t>ControladorNovoLivro.php</a:t>
            </a:r>
            <a:endParaRPr lang="pt-BR" dirty="0" smtClean="0"/>
          </a:p>
          <a:p>
            <a:pPr marL="342900" indent="-342900" algn="l">
              <a:buAutoNum type="arabicPeriod"/>
            </a:pPr>
            <a:r>
              <a:rPr lang="pt-BR" dirty="0" smtClean="0"/>
              <a:t>Retira o script inicial que tinha em </a:t>
            </a:r>
            <a:r>
              <a:rPr lang="pt-BR" dirty="0" err="1" smtClean="0"/>
              <a:t>listarLivro</a:t>
            </a:r>
            <a:r>
              <a:rPr lang="pt-BR" dirty="0" smtClean="0"/>
              <a:t> e coloca em um controlador</a:t>
            </a:r>
          </a:p>
          <a:p>
            <a:pPr marL="342900" indent="-342900" algn="l">
              <a:buAutoNum type="arabicPeriod"/>
            </a:pPr>
            <a:r>
              <a:rPr lang="pt-BR" dirty="0" smtClean="0"/>
              <a:t>Cria a página </a:t>
            </a:r>
            <a:r>
              <a:rPr lang="pt-BR" u="sng" dirty="0" err="1" smtClean="0"/>
              <a:t>index.php</a:t>
            </a:r>
            <a:r>
              <a:rPr lang="pt-BR" dirty="0" smtClean="0"/>
              <a:t> para chamar o primeiro controlador.</a:t>
            </a:r>
          </a:p>
          <a:p>
            <a:pPr marL="342900" indent="-342900" algn="l">
              <a:buAutoNum type="arabicPeriod"/>
            </a:pPr>
            <a:r>
              <a:rPr lang="pt-BR" dirty="0" smtClean="0"/>
              <a:t>Atenção, o incluir não vai funcionar pois o </a:t>
            </a:r>
            <a:r>
              <a:rPr lang="pt-BR" dirty="0" err="1" smtClean="0"/>
              <a:t>action</a:t>
            </a:r>
            <a:r>
              <a:rPr lang="pt-BR" dirty="0" smtClean="0"/>
              <a:t> do formulário agora está apontando para uma classe controladora. Depois resolvemos isso...</a:t>
            </a:r>
            <a:endParaRPr lang="pt-BR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5315630" y="6231256"/>
            <a:ext cx="36295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Olhar código disponível em MVC/Parte2</a:t>
            </a:r>
          </a:p>
        </p:txBody>
      </p:sp>
    </p:spTree>
    <p:extLst>
      <p:ext uri="{BB962C8B-B14F-4D97-AF65-F5344CB8AC3E}">
        <p14:creationId xmlns:p14="http://schemas.microsoft.com/office/powerpoint/2010/main" val="878048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50288"/>
          </a:xfrm>
        </p:spPr>
        <p:txBody>
          <a:bodyPr>
            <a:normAutofit fontScale="85000" lnSpcReduction="10000"/>
          </a:bodyPr>
          <a:lstStyle/>
          <a:p>
            <a:r>
              <a:rPr lang="pt-BR" dirty="0" smtClean="0"/>
              <a:t>Aplicações em geral tem um arquivo de entrada para iniciar a aplicação</a:t>
            </a:r>
          </a:p>
          <a:p>
            <a:pPr lvl="1"/>
            <a:r>
              <a:rPr lang="pt-BR" dirty="0" err="1" smtClean="0"/>
              <a:t>Index.php</a:t>
            </a:r>
            <a:r>
              <a:rPr lang="pt-BR" dirty="0" smtClean="0"/>
              <a:t> é o arquivo padrão que o </a:t>
            </a:r>
            <a:r>
              <a:rPr lang="pt-BR" dirty="0" err="1" smtClean="0"/>
              <a:t>php</a:t>
            </a:r>
            <a:r>
              <a:rPr lang="pt-BR" dirty="0" smtClean="0"/>
              <a:t> busca quando acessamos a pasta da nossa aplicação</a:t>
            </a:r>
          </a:p>
          <a:p>
            <a:pPr lvl="1"/>
            <a:r>
              <a:rPr lang="pt-BR" dirty="0" smtClean="0"/>
              <a:t>Quando digitamos um nome de arquivo que o servidor não reconhece, ele redireciona para </a:t>
            </a:r>
            <a:r>
              <a:rPr lang="pt-BR" dirty="0" err="1" smtClean="0"/>
              <a:t>index.php</a:t>
            </a:r>
            <a:endParaRPr lang="pt-BR" dirty="0" smtClean="0"/>
          </a:p>
          <a:p>
            <a:pPr lvl="1"/>
            <a:endParaRPr lang="pt-BR" dirty="0" smtClean="0"/>
          </a:p>
          <a:p>
            <a:r>
              <a:rPr lang="pt-BR" dirty="0" smtClean="0"/>
              <a:t>Quando criamos um site não queremos que o nosso usuário tenha que digitar nomes complicados de páginas, ex. com extensões</a:t>
            </a:r>
          </a:p>
          <a:p>
            <a:pPr lvl="1"/>
            <a:r>
              <a:rPr lang="pt-BR" dirty="0" err="1" smtClean="0"/>
              <a:t>sbc</a:t>
            </a:r>
            <a:r>
              <a:rPr lang="pt-BR" dirty="0" smtClean="0"/>
              <a:t>/</a:t>
            </a:r>
            <a:r>
              <a:rPr lang="pt-BR" dirty="0" err="1" smtClean="0"/>
              <a:t>contato.php</a:t>
            </a:r>
            <a:endParaRPr lang="pt-BR" dirty="0" smtClean="0"/>
          </a:p>
          <a:p>
            <a:pPr lvl="1"/>
            <a:r>
              <a:rPr lang="pt-BR" dirty="0" err="1" smtClean="0"/>
              <a:t>Sbc</a:t>
            </a:r>
            <a:r>
              <a:rPr lang="pt-BR" dirty="0" smtClean="0"/>
              <a:t>/contato-</a:t>
            </a:r>
            <a:r>
              <a:rPr lang="pt-BR" dirty="0" err="1" smtClean="0"/>
              <a:t>incluir.php</a:t>
            </a:r>
            <a:endParaRPr lang="pt-BR" dirty="0" smtClean="0"/>
          </a:p>
          <a:p>
            <a:pPr lvl="1"/>
            <a:endParaRPr lang="pt-BR" dirty="0"/>
          </a:p>
          <a:p>
            <a:r>
              <a:rPr lang="pt-BR" dirty="0" smtClean="0"/>
              <a:t>É muito mais amigável que o usuário informe um nome padrão, ex.:</a:t>
            </a:r>
          </a:p>
          <a:p>
            <a:pPr lvl="1"/>
            <a:r>
              <a:rPr lang="pt-BR" dirty="0" err="1" smtClean="0"/>
              <a:t>Sbc</a:t>
            </a:r>
            <a:r>
              <a:rPr lang="pt-BR" dirty="0" smtClean="0"/>
              <a:t>/contato</a:t>
            </a:r>
          </a:p>
          <a:p>
            <a:r>
              <a:rPr lang="pt-BR" dirty="0" smtClean="0"/>
              <a:t>O sistema redireciona essa solicitação para a rota desejada</a:t>
            </a: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721767"/>
          </a:xfrm>
        </p:spPr>
        <p:txBody>
          <a:bodyPr/>
          <a:lstStyle/>
          <a:p>
            <a:r>
              <a:rPr lang="pt-BR" dirty="0" smtClean="0"/>
              <a:t>URL amigáveis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5719578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027"/>
          </a:xfrm>
        </p:spPr>
        <p:txBody>
          <a:bodyPr>
            <a:normAutofit fontScale="92500" lnSpcReduction="20000"/>
          </a:bodyPr>
          <a:lstStyle/>
          <a:p>
            <a:pPr>
              <a:spcBef>
                <a:spcPts val="600"/>
              </a:spcBef>
              <a:spcAft>
                <a:spcPct val="0"/>
              </a:spcAft>
              <a:buClr>
                <a:schemeClr val="accent1">
                  <a:lumMod val="20000"/>
                  <a:lumOff val="8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pt-BR" dirty="0" smtClean="0"/>
              <a:t>No servidor </a:t>
            </a:r>
            <a:r>
              <a:rPr lang="pt-BR" b="1" dirty="0" smtClean="0"/>
              <a:t>apache</a:t>
            </a:r>
            <a:r>
              <a:rPr lang="pt-BR" dirty="0" smtClean="0"/>
              <a:t>, precisamos configurar alguns parâmetros para recuperar </a:t>
            </a:r>
            <a:r>
              <a:rPr lang="pt-BR" dirty="0" err="1" smtClean="0"/>
              <a:t>urls</a:t>
            </a:r>
            <a:r>
              <a:rPr lang="pt-BR" dirty="0" smtClean="0"/>
              <a:t> amigáveis</a:t>
            </a:r>
          </a:p>
          <a:p>
            <a:pPr>
              <a:spcBef>
                <a:spcPts val="600"/>
              </a:spcBef>
              <a:spcAft>
                <a:spcPct val="0"/>
              </a:spcAft>
              <a:buClr>
                <a:schemeClr val="accent1">
                  <a:lumMod val="20000"/>
                  <a:lumOff val="8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pt-BR" dirty="0"/>
          </a:p>
          <a:p>
            <a:pPr>
              <a:spcBef>
                <a:spcPts val="600"/>
              </a:spcBef>
              <a:spcAft>
                <a:spcPct val="0"/>
              </a:spcAft>
              <a:buClr>
                <a:schemeClr val="accent1">
                  <a:lumMod val="20000"/>
                  <a:lumOff val="8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pt-BR" dirty="0" smtClean="0"/>
              <a:t>Isso pode ser feito através do arquivo </a:t>
            </a:r>
            <a:r>
              <a:rPr lang="pt-BR" b="1" dirty="0" err="1" smtClean="0"/>
              <a:t>htaccess</a:t>
            </a:r>
            <a:endParaRPr lang="pt-BR" b="1" dirty="0" smtClean="0"/>
          </a:p>
          <a:p>
            <a:pPr>
              <a:spcBef>
                <a:spcPts val="600"/>
              </a:spcBef>
              <a:spcAft>
                <a:spcPct val="0"/>
              </a:spcAft>
              <a:buClr>
                <a:schemeClr val="accent1">
                  <a:lumMod val="20000"/>
                  <a:lumOff val="8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pt-BR" dirty="0" smtClean="0"/>
          </a:p>
          <a:p>
            <a:pPr>
              <a:spcBef>
                <a:spcPts val="600"/>
              </a:spcBef>
              <a:spcAft>
                <a:spcPct val="0"/>
              </a:spcAft>
              <a:buClr>
                <a:schemeClr val="accent1">
                  <a:lumMod val="20000"/>
                  <a:lumOff val="8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pt-BR" dirty="0" smtClean="0"/>
              <a:t>O</a:t>
            </a:r>
            <a:r>
              <a:rPr lang="pt-BR" dirty="0"/>
              <a:t> </a:t>
            </a:r>
            <a:r>
              <a:rPr lang="pt-BR" b="1" dirty="0" err="1"/>
              <a:t>htaccess</a:t>
            </a:r>
            <a:r>
              <a:rPr lang="pt-BR" dirty="0"/>
              <a:t> </a:t>
            </a:r>
            <a:r>
              <a:rPr lang="pt-BR" dirty="0" smtClean="0"/>
              <a:t>É </a:t>
            </a:r>
            <a:r>
              <a:rPr lang="pt-BR" dirty="0"/>
              <a:t>utilizado para o controle de diversos </a:t>
            </a:r>
            <a:r>
              <a:rPr lang="pt-BR" dirty="0" smtClean="0"/>
              <a:t>parâmetros de configuração para</a:t>
            </a:r>
          </a:p>
          <a:p>
            <a:pPr lvl="1">
              <a:spcBef>
                <a:spcPts val="600"/>
              </a:spcBef>
              <a:spcAft>
                <a:spcPct val="0"/>
              </a:spcAft>
              <a:buClr>
                <a:schemeClr val="accent1">
                  <a:lumMod val="20000"/>
                  <a:lumOff val="80000"/>
                </a:schemeClr>
              </a:buClr>
              <a:buSzPct val="100000"/>
            </a:pPr>
            <a:r>
              <a:rPr lang="pt-BR" dirty="0" smtClean="0"/>
              <a:t>restringir acessos</a:t>
            </a:r>
          </a:p>
          <a:p>
            <a:pPr lvl="1">
              <a:spcBef>
                <a:spcPts val="600"/>
              </a:spcBef>
              <a:spcAft>
                <a:spcPct val="0"/>
              </a:spcAft>
              <a:buClr>
                <a:schemeClr val="accent1">
                  <a:lumMod val="20000"/>
                  <a:lumOff val="80000"/>
                </a:schemeClr>
              </a:buClr>
              <a:buSzPct val="100000"/>
            </a:pPr>
            <a:r>
              <a:rPr lang="pt-BR" dirty="0" smtClean="0"/>
              <a:t>Redirecionamentos</a:t>
            </a:r>
          </a:p>
          <a:p>
            <a:pPr lvl="1">
              <a:spcBef>
                <a:spcPts val="600"/>
              </a:spcBef>
              <a:spcAft>
                <a:spcPct val="0"/>
              </a:spcAft>
              <a:buClr>
                <a:schemeClr val="accent1">
                  <a:lumMod val="20000"/>
                  <a:lumOff val="80000"/>
                </a:schemeClr>
              </a:buClr>
              <a:buSzPct val="100000"/>
            </a:pPr>
            <a:r>
              <a:rPr lang="pt-BR" dirty="0" smtClean="0"/>
              <a:t>páginas </a:t>
            </a:r>
            <a:r>
              <a:rPr lang="pt-BR" dirty="0"/>
              <a:t>de erro </a:t>
            </a:r>
            <a:endParaRPr lang="pt-BR" dirty="0" smtClean="0"/>
          </a:p>
          <a:p>
            <a:pPr lvl="1">
              <a:spcBef>
                <a:spcPts val="600"/>
              </a:spcBef>
              <a:spcAft>
                <a:spcPct val="0"/>
              </a:spcAft>
              <a:buClr>
                <a:schemeClr val="accent1">
                  <a:lumMod val="20000"/>
                  <a:lumOff val="80000"/>
                </a:schemeClr>
              </a:buClr>
              <a:buSzPct val="100000"/>
            </a:pPr>
            <a:r>
              <a:rPr lang="pt-BR" dirty="0"/>
              <a:t>proteção de arquivos e diretórios.</a:t>
            </a:r>
          </a:p>
          <a:p>
            <a:pPr lvl="1">
              <a:spcBef>
                <a:spcPts val="600"/>
              </a:spcBef>
              <a:spcAft>
                <a:spcPct val="0"/>
              </a:spcAft>
              <a:buClr>
                <a:schemeClr val="accent1">
                  <a:lumMod val="20000"/>
                  <a:lumOff val="80000"/>
                </a:schemeClr>
              </a:buClr>
              <a:buSzPct val="100000"/>
            </a:pPr>
            <a:r>
              <a:rPr lang="pt-BR" b="1" dirty="0" err="1" smtClean="0"/>
              <a:t>URLs</a:t>
            </a:r>
            <a:r>
              <a:rPr lang="pt-BR" b="1" dirty="0" smtClean="0"/>
              <a:t> amigáveis</a:t>
            </a:r>
          </a:p>
          <a:p>
            <a:pPr lvl="1">
              <a:spcBef>
                <a:spcPts val="600"/>
              </a:spcBef>
              <a:spcAft>
                <a:spcPct val="0"/>
              </a:spcAft>
              <a:buClr>
                <a:schemeClr val="accent1">
                  <a:lumMod val="20000"/>
                  <a:lumOff val="80000"/>
                </a:schemeClr>
              </a:buClr>
              <a:buSzPct val="100000"/>
            </a:pPr>
            <a:r>
              <a:rPr lang="pt-BR" b="1" dirty="0" smtClean="0"/>
              <a:t>...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721767"/>
          </a:xfrm>
        </p:spPr>
        <p:txBody>
          <a:bodyPr/>
          <a:lstStyle/>
          <a:p>
            <a:r>
              <a:rPr lang="pt-BR" dirty="0" smtClean="0"/>
              <a:t>Arquivo </a:t>
            </a:r>
            <a:r>
              <a:rPr lang="pt-BR" dirty="0" err="1" smtClean="0"/>
              <a:t>htaccess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604209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85331" y="2367095"/>
            <a:ext cx="7773339" cy="776938"/>
          </a:xfrm>
        </p:spPr>
        <p:txBody>
          <a:bodyPr>
            <a:normAutofit fontScale="70000" lnSpcReduction="20000"/>
          </a:bodyPr>
          <a:lstStyle/>
          <a:p>
            <a:r>
              <a:rPr lang="pt-BR" dirty="0" smtClean="0"/>
              <a:t>Criamos um arquivo com extensão .</a:t>
            </a:r>
            <a:r>
              <a:rPr lang="pt-BR" dirty="0" err="1" smtClean="0"/>
              <a:t>htaccess</a:t>
            </a:r>
            <a:r>
              <a:rPr lang="pt-BR" dirty="0" smtClean="0"/>
              <a:t>  e fazemos lá a configuração desejada</a:t>
            </a:r>
          </a:p>
          <a:p>
            <a:r>
              <a:rPr lang="pt-BR" dirty="0" smtClean="0"/>
              <a:t>Ex.: 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arquivo </a:t>
            </a:r>
            <a:r>
              <a:rPr lang="pt-BR" dirty="0" err="1" smtClean="0"/>
              <a:t>htaccess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457201" y="3640879"/>
            <a:ext cx="3864279" cy="95410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pt-BR" b="0" dirty="0" err="1">
                <a:solidFill>
                  <a:schemeClr val="tx1"/>
                </a:solidFill>
              </a:rPr>
              <a:t>RewriteEngine</a:t>
            </a:r>
            <a:r>
              <a:rPr lang="pt-BR" b="0" dirty="0">
                <a:solidFill>
                  <a:schemeClr val="tx1"/>
                </a:solidFill>
              </a:rPr>
              <a:t> </a:t>
            </a:r>
            <a:r>
              <a:rPr lang="pt-BR" b="0" dirty="0" err="1">
                <a:solidFill>
                  <a:schemeClr val="tx1"/>
                </a:solidFill>
              </a:rPr>
              <a:t>on</a:t>
            </a:r>
            <a:endParaRPr lang="pt-BR" b="0" dirty="0">
              <a:solidFill>
                <a:schemeClr val="tx1"/>
              </a:solidFill>
            </a:endParaRPr>
          </a:p>
          <a:p>
            <a:pPr algn="l"/>
            <a:r>
              <a:rPr lang="pt-BR" b="0" dirty="0" err="1">
                <a:solidFill>
                  <a:schemeClr val="tx1"/>
                </a:solidFill>
              </a:rPr>
              <a:t>RewriteCond</a:t>
            </a:r>
            <a:r>
              <a:rPr lang="pt-BR" b="0" dirty="0">
                <a:solidFill>
                  <a:schemeClr val="tx1"/>
                </a:solidFill>
              </a:rPr>
              <a:t> %{SCRIPT_FILENAME} !-f</a:t>
            </a:r>
          </a:p>
          <a:p>
            <a:pPr algn="l"/>
            <a:r>
              <a:rPr lang="pt-BR" b="0" dirty="0" err="1">
                <a:solidFill>
                  <a:schemeClr val="tx1"/>
                </a:solidFill>
              </a:rPr>
              <a:t>RewriteCond</a:t>
            </a:r>
            <a:r>
              <a:rPr lang="pt-BR" b="0" dirty="0">
                <a:solidFill>
                  <a:schemeClr val="tx1"/>
                </a:solidFill>
              </a:rPr>
              <a:t> %{SCRIPT_FILENAME} !-d</a:t>
            </a:r>
          </a:p>
          <a:p>
            <a:pPr algn="l"/>
            <a:r>
              <a:rPr lang="pt-BR" b="0" dirty="0" err="1">
                <a:solidFill>
                  <a:schemeClr val="tx1"/>
                </a:solidFill>
              </a:rPr>
              <a:t>RewriteRule</a:t>
            </a:r>
            <a:r>
              <a:rPr lang="pt-BR" b="0" dirty="0">
                <a:solidFill>
                  <a:schemeClr val="tx1"/>
                </a:solidFill>
              </a:rPr>
              <a:t> ^(.*)$ </a:t>
            </a:r>
            <a:r>
              <a:rPr lang="pt-BR" b="0" dirty="0" err="1">
                <a:solidFill>
                  <a:schemeClr val="tx1"/>
                </a:solidFill>
              </a:rPr>
              <a:t>index.php?url</a:t>
            </a:r>
            <a:r>
              <a:rPr lang="pt-BR" b="0" dirty="0">
                <a:solidFill>
                  <a:schemeClr val="tx1"/>
                </a:solidFill>
              </a:rPr>
              <a:t>=$1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4484318" y="3144033"/>
            <a:ext cx="432148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pt-BR" dirty="0" err="1" smtClean="0"/>
              <a:t>RewirteEngine</a:t>
            </a:r>
            <a:r>
              <a:rPr lang="pt-BR" dirty="0" smtClean="0"/>
              <a:t> é habilitado para permitir redirecionar a URL</a:t>
            </a:r>
          </a:p>
          <a:p>
            <a:pPr marL="342900" indent="-342900">
              <a:buAutoNum type="arabicPeriod"/>
            </a:pPr>
            <a:r>
              <a:rPr lang="pt-BR" dirty="0" smtClean="0"/>
              <a:t>Verifica se o arquivo e se o diretório existem. Se não existir vai precisar reescrever</a:t>
            </a:r>
          </a:p>
          <a:p>
            <a:pPr marL="342900" indent="-342900">
              <a:buAutoNum type="arabicPeriod"/>
            </a:pPr>
            <a:r>
              <a:rPr lang="pt-BR" dirty="0" smtClean="0"/>
              <a:t>Define-se a regra a ser seguida se não achar o arquivo: recupera a </a:t>
            </a:r>
            <a:r>
              <a:rPr lang="pt-BR" dirty="0" err="1" smtClean="0"/>
              <a:t>url</a:t>
            </a:r>
            <a:r>
              <a:rPr lang="pt-BR" dirty="0" smtClean="0"/>
              <a:t> completa ^(.*) junto com a página </a:t>
            </a:r>
            <a:r>
              <a:rPr lang="pt-BR" dirty="0" err="1" smtClean="0"/>
              <a:t>index.php</a:t>
            </a:r>
            <a:r>
              <a:rPr lang="pt-BR" dirty="0" smtClean="0"/>
              <a:t> junto com uma variável </a:t>
            </a:r>
            <a:r>
              <a:rPr lang="pt-BR" dirty="0" err="1" smtClean="0"/>
              <a:t>url</a:t>
            </a:r>
            <a:r>
              <a:rPr lang="pt-BR" dirty="0" smtClean="0"/>
              <a:t> que vamos passar para ele fazer o redirecionamento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4712917" y="6137754"/>
            <a:ext cx="419621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/>
              <a:t>https://www.youtube.com/watch?v=BWQ5vzd_G_c</a:t>
            </a:r>
          </a:p>
        </p:txBody>
      </p:sp>
    </p:spTree>
    <p:extLst>
      <p:ext uri="{BB962C8B-B14F-4D97-AF65-F5344CB8AC3E}">
        <p14:creationId xmlns:p14="http://schemas.microsoft.com/office/powerpoint/2010/main" val="39115679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0" y="199516"/>
            <a:ext cx="8505173" cy="1596177"/>
          </a:xfrm>
        </p:spPr>
        <p:txBody>
          <a:bodyPr/>
          <a:lstStyle/>
          <a:p>
            <a:r>
              <a:rPr lang="pt-BR" dirty="0" err="1" smtClean="0"/>
              <a:t>index.php</a:t>
            </a:r>
            <a:r>
              <a:rPr lang="pt-BR" dirty="0" smtClean="0"/>
              <a:t> – nosso ponto único de acesso ao sistema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434810" y="1760179"/>
            <a:ext cx="7920049" cy="461664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t-BR" sz="1200" b="0" dirty="0"/>
              <a:t>&lt;</a:t>
            </a:r>
            <a:r>
              <a:rPr lang="pt-BR" sz="1200" b="0" dirty="0" err="1"/>
              <a:t>body</a:t>
            </a:r>
            <a:r>
              <a:rPr lang="pt-BR" sz="1200" b="0" dirty="0"/>
              <a:t>&gt;</a:t>
            </a:r>
          </a:p>
          <a:p>
            <a:pPr algn="l"/>
            <a:r>
              <a:rPr lang="pt-BR" sz="1200" b="0" dirty="0"/>
              <a:t>        &lt;?</a:t>
            </a:r>
            <a:r>
              <a:rPr lang="pt-BR" sz="1200" b="0" dirty="0" err="1"/>
              <a:t>php</a:t>
            </a:r>
            <a:endParaRPr lang="pt-BR" sz="1200" b="0" dirty="0"/>
          </a:p>
          <a:p>
            <a:pPr algn="l"/>
            <a:r>
              <a:rPr lang="pt-BR" sz="1200" b="0" dirty="0"/>
              <a:t>            //testa a variável </a:t>
            </a:r>
            <a:r>
              <a:rPr lang="pt-BR" sz="1200" b="0" dirty="0" err="1"/>
              <a:t>url</a:t>
            </a:r>
            <a:r>
              <a:rPr lang="pt-BR" sz="1200" b="0" dirty="0"/>
              <a:t> que veio lá do </a:t>
            </a:r>
            <a:r>
              <a:rPr lang="pt-BR" sz="1200" b="0" dirty="0" err="1"/>
              <a:t>htaccess</a:t>
            </a:r>
            <a:endParaRPr lang="pt-BR" sz="1200" b="0" dirty="0"/>
          </a:p>
          <a:p>
            <a:pPr algn="l"/>
            <a:r>
              <a:rPr lang="pt-BR" sz="1200" b="0" dirty="0"/>
              <a:t>            </a:t>
            </a:r>
            <a:r>
              <a:rPr lang="pt-BR" sz="1200" b="0" dirty="0" err="1"/>
              <a:t>if</a:t>
            </a:r>
            <a:r>
              <a:rPr lang="pt-BR" sz="1200" b="0" dirty="0"/>
              <a:t> (</a:t>
            </a:r>
            <a:r>
              <a:rPr lang="pt-BR" sz="1200" b="0" dirty="0" err="1"/>
              <a:t>isset</a:t>
            </a:r>
            <a:r>
              <a:rPr lang="pt-BR" sz="1200" b="0" dirty="0"/>
              <a:t>($_GET['</a:t>
            </a:r>
            <a:r>
              <a:rPr lang="pt-BR" sz="1200" b="0" dirty="0" err="1"/>
              <a:t>url</a:t>
            </a:r>
            <a:r>
              <a:rPr lang="pt-BR" sz="1200" b="0" dirty="0"/>
              <a:t>'])) //se estiver preenchida, pega o valor</a:t>
            </a:r>
          </a:p>
          <a:p>
            <a:pPr algn="l"/>
            <a:r>
              <a:rPr lang="pt-BR" sz="1200" b="0" dirty="0"/>
              <a:t>              {</a:t>
            </a:r>
          </a:p>
          <a:p>
            <a:pPr algn="l"/>
            <a:r>
              <a:rPr lang="pt-BR" sz="1200" b="0" dirty="0"/>
              <a:t>                $</a:t>
            </a:r>
            <a:r>
              <a:rPr lang="pt-BR" sz="1200" b="0" dirty="0" err="1"/>
              <a:t>url</a:t>
            </a:r>
            <a:r>
              <a:rPr lang="pt-BR" sz="1200" b="0" dirty="0"/>
              <a:t> =  </a:t>
            </a:r>
            <a:r>
              <a:rPr lang="pt-BR" sz="1200" b="0" dirty="0" err="1"/>
              <a:t>strtoupper</a:t>
            </a:r>
            <a:r>
              <a:rPr lang="pt-BR" sz="1200" b="0" dirty="0"/>
              <a:t>($_GET['</a:t>
            </a:r>
            <a:r>
              <a:rPr lang="pt-BR" sz="1200" b="0" dirty="0" err="1"/>
              <a:t>url</a:t>
            </a:r>
            <a:r>
              <a:rPr lang="pt-BR" sz="1200" b="0" dirty="0"/>
              <a:t>']);</a:t>
            </a:r>
          </a:p>
          <a:p>
            <a:pPr algn="l"/>
            <a:r>
              <a:rPr lang="pt-BR" sz="1200" b="0" dirty="0"/>
              <a:t>                switch ($</a:t>
            </a:r>
            <a:r>
              <a:rPr lang="pt-BR" sz="1200" b="0" dirty="0" err="1"/>
              <a:t>url</a:t>
            </a:r>
            <a:r>
              <a:rPr lang="pt-BR" sz="1200" b="0" dirty="0"/>
              <a:t>){</a:t>
            </a:r>
          </a:p>
          <a:p>
            <a:pPr algn="l"/>
            <a:r>
              <a:rPr lang="pt-BR" sz="1200" b="0" dirty="0"/>
              <a:t>                    case "NOVOLIVRO":</a:t>
            </a:r>
          </a:p>
          <a:p>
            <a:pPr algn="l"/>
            <a:r>
              <a:rPr lang="pt-BR" sz="1200" b="0" dirty="0"/>
              <a:t>                        </a:t>
            </a:r>
            <a:r>
              <a:rPr lang="pt-BR" sz="1200" b="0" dirty="0" err="1"/>
              <a:t>require</a:t>
            </a:r>
            <a:r>
              <a:rPr lang="pt-BR" sz="1200" b="0" dirty="0"/>
              <a:t> '</a:t>
            </a:r>
            <a:r>
              <a:rPr lang="pt-BR" sz="1200" b="0" dirty="0" err="1"/>
              <a:t>CadLivro.php</a:t>
            </a:r>
            <a:r>
              <a:rPr lang="pt-BR" sz="1200" b="0" dirty="0"/>
              <a:t>';</a:t>
            </a:r>
          </a:p>
          <a:p>
            <a:pPr algn="l"/>
            <a:r>
              <a:rPr lang="pt-BR" sz="1200" b="0" dirty="0"/>
              <a:t>                        break;</a:t>
            </a:r>
          </a:p>
          <a:p>
            <a:pPr algn="l"/>
            <a:r>
              <a:rPr lang="pt-BR" sz="1200" b="0" dirty="0"/>
              <a:t>                    case "HOME":</a:t>
            </a:r>
          </a:p>
          <a:p>
            <a:pPr algn="l"/>
            <a:r>
              <a:rPr lang="pt-BR" sz="1200" b="0" dirty="0"/>
              <a:t>                         </a:t>
            </a:r>
            <a:r>
              <a:rPr lang="pt-BR" sz="1200" b="0" dirty="0" err="1"/>
              <a:t>require</a:t>
            </a:r>
            <a:r>
              <a:rPr lang="pt-BR" sz="1200" b="0" dirty="0"/>
              <a:t> '</a:t>
            </a:r>
            <a:r>
              <a:rPr lang="pt-BR" sz="1200" b="0" dirty="0" err="1"/>
              <a:t>ListarLivro.php</a:t>
            </a:r>
            <a:r>
              <a:rPr lang="pt-BR" sz="1200" b="0" dirty="0"/>
              <a:t>';</a:t>
            </a:r>
          </a:p>
          <a:p>
            <a:pPr algn="l"/>
            <a:r>
              <a:rPr lang="pt-BR" sz="1200" b="0" dirty="0"/>
              <a:t>                         break;</a:t>
            </a:r>
          </a:p>
          <a:p>
            <a:pPr algn="l"/>
            <a:r>
              <a:rPr lang="pt-BR" sz="1200" b="0" dirty="0"/>
              <a:t>                    case "LISTARLIVRO":</a:t>
            </a:r>
          </a:p>
          <a:p>
            <a:pPr algn="l"/>
            <a:r>
              <a:rPr lang="pt-BR" sz="1200" b="0" dirty="0"/>
              <a:t>                        </a:t>
            </a:r>
            <a:r>
              <a:rPr lang="pt-BR" sz="1200" b="0" dirty="0" err="1"/>
              <a:t>require</a:t>
            </a:r>
            <a:r>
              <a:rPr lang="pt-BR" sz="1200" b="0" dirty="0"/>
              <a:t> '</a:t>
            </a:r>
            <a:r>
              <a:rPr lang="pt-BR" sz="1200" b="0" dirty="0" err="1"/>
              <a:t>ListarLivro.php</a:t>
            </a:r>
            <a:r>
              <a:rPr lang="pt-BR" sz="1200" b="0" dirty="0"/>
              <a:t>';</a:t>
            </a:r>
          </a:p>
          <a:p>
            <a:pPr algn="l"/>
            <a:r>
              <a:rPr lang="pt-BR" sz="1200" b="0" dirty="0"/>
              <a:t>                        break;</a:t>
            </a:r>
          </a:p>
          <a:p>
            <a:pPr algn="l"/>
            <a:r>
              <a:rPr lang="pt-BR" sz="1200" b="0" dirty="0"/>
              <a:t>                    default:</a:t>
            </a:r>
          </a:p>
          <a:p>
            <a:pPr algn="l"/>
            <a:r>
              <a:rPr lang="pt-BR" sz="1200" b="0" dirty="0"/>
              <a:t>                         </a:t>
            </a:r>
            <a:r>
              <a:rPr lang="pt-BR" sz="1200" b="0" dirty="0" err="1"/>
              <a:t>require</a:t>
            </a:r>
            <a:r>
              <a:rPr lang="pt-BR" sz="1200" b="0" dirty="0"/>
              <a:t> '</a:t>
            </a:r>
            <a:r>
              <a:rPr lang="pt-BR" sz="1200" b="0" dirty="0" err="1"/>
              <a:t>ListarLivro.php</a:t>
            </a:r>
            <a:r>
              <a:rPr lang="pt-BR" sz="1200" b="0" dirty="0"/>
              <a:t>';</a:t>
            </a:r>
          </a:p>
          <a:p>
            <a:pPr algn="l"/>
            <a:r>
              <a:rPr lang="pt-BR" sz="1200" b="0" dirty="0"/>
              <a:t>              }</a:t>
            </a:r>
          </a:p>
          <a:p>
            <a:pPr algn="l"/>
            <a:r>
              <a:rPr lang="pt-BR" sz="1200" b="0" dirty="0"/>
              <a:t>              }</a:t>
            </a:r>
          </a:p>
          <a:p>
            <a:pPr algn="l"/>
            <a:r>
              <a:rPr lang="pt-BR" sz="1200" b="0" dirty="0"/>
              <a:t>              </a:t>
            </a:r>
            <a:r>
              <a:rPr lang="pt-BR" sz="1200" b="0" dirty="0" err="1"/>
              <a:t>else</a:t>
            </a:r>
            <a:r>
              <a:rPr lang="pt-BR" sz="1200" b="0" dirty="0"/>
              <a:t>                     //senão, vai para uma página padrão, neste caso a home do site</a:t>
            </a:r>
          </a:p>
          <a:p>
            <a:pPr algn="l"/>
            <a:r>
              <a:rPr lang="pt-BR" sz="1200" b="0" dirty="0"/>
              <a:t>                $</a:t>
            </a:r>
            <a:r>
              <a:rPr lang="pt-BR" sz="1200" b="0" dirty="0" err="1"/>
              <a:t>url</a:t>
            </a:r>
            <a:r>
              <a:rPr lang="pt-BR" sz="1200" b="0" dirty="0"/>
              <a:t> = '404.php';</a:t>
            </a:r>
          </a:p>
          <a:p>
            <a:pPr algn="l"/>
            <a:r>
              <a:rPr lang="pt-BR" sz="1200" b="0" dirty="0"/>
              <a:t>        ?&gt;</a:t>
            </a:r>
          </a:p>
          <a:p>
            <a:pPr algn="l"/>
            <a:r>
              <a:rPr lang="pt-BR" sz="1200" b="0" dirty="0"/>
              <a:t>    &lt;/</a:t>
            </a:r>
            <a:r>
              <a:rPr lang="pt-BR" sz="1200" b="0" dirty="0" err="1"/>
              <a:t>body</a:t>
            </a:r>
            <a:r>
              <a:rPr lang="pt-BR" sz="1200" b="0" dirty="0"/>
              <a:t>&gt;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4110766" y="3672513"/>
            <a:ext cx="28793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accent3">
                    <a:lumMod val="75000"/>
                  </a:schemeClr>
                </a:solidFill>
              </a:rPr>
              <a:t>//Chama cada uma das páginas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87608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/>
          <p:cNvSpPr/>
          <p:nvPr/>
        </p:nvSpPr>
        <p:spPr>
          <a:xfrm>
            <a:off x="4165600" y="1510778"/>
            <a:ext cx="4533900" cy="302364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Servidor</a:t>
            </a:r>
          </a:p>
          <a:p>
            <a:pPr algn="ctr"/>
            <a:r>
              <a:rPr lang="pt-BR" dirty="0" smtClean="0"/>
              <a:t>(Apache)</a:t>
            </a:r>
          </a:p>
          <a:p>
            <a:pPr algn="ctr"/>
            <a:endParaRPr lang="pt-BR" dirty="0"/>
          </a:p>
          <a:p>
            <a:pPr algn="ctr"/>
            <a:endParaRPr lang="pt-BR" dirty="0" smtClean="0"/>
          </a:p>
          <a:p>
            <a:pPr algn="ctr"/>
            <a:endParaRPr lang="pt-BR" dirty="0"/>
          </a:p>
          <a:p>
            <a:pPr algn="ctr"/>
            <a:endParaRPr lang="pt-BR" dirty="0" smtClean="0"/>
          </a:p>
          <a:p>
            <a:pPr algn="ctr"/>
            <a:endParaRPr lang="pt-BR" dirty="0"/>
          </a:p>
          <a:p>
            <a:pPr algn="ctr"/>
            <a:endParaRPr lang="pt-BR" dirty="0" smtClean="0"/>
          </a:p>
          <a:p>
            <a:pPr algn="ctr"/>
            <a:endParaRPr lang="pt-BR" dirty="0"/>
          </a:p>
          <a:p>
            <a:pPr algn="ctr"/>
            <a:endParaRPr lang="pt-BR" dirty="0" smtClean="0"/>
          </a:p>
          <a:p>
            <a:pPr algn="ctr"/>
            <a:r>
              <a:rPr lang="pt-BR" dirty="0" smtClean="0"/>
              <a:t>Servidor</a:t>
            </a:r>
          </a:p>
          <a:p>
            <a:pPr algn="ctr"/>
            <a:endParaRPr lang="pt-BR" dirty="0"/>
          </a:p>
          <a:p>
            <a:pPr algn="ctr"/>
            <a:endParaRPr lang="pt-BR" dirty="0" smtClean="0"/>
          </a:p>
          <a:p>
            <a:pPr algn="ctr"/>
            <a:endParaRPr lang="pt-BR" dirty="0"/>
          </a:p>
          <a:p>
            <a:pPr algn="ctr"/>
            <a:endParaRPr lang="pt-BR" dirty="0" smtClean="0"/>
          </a:p>
          <a:p>
            <a:pPr algn="ctr"/>
            <a:endParaRPr lang="pt-BR" dirty="0"/>
          </a:p>
          <a:p>
            <a:pPr algn="ctr"/>
            <a:endParaRPr lang="pt-BR" dirty="0" smtClean="0"/>
          </a:p>
          <a:p>
            <a:pPr algn="ctr"/>
            <a:endParaRPr lang="pt-BR" dirty="0"/>
          </a:p>
          <a:p>
            <a:pPr algn="ctr"/>
            <a:endParaRPr lang="pt-BR" dirty="0" smtClean="0"/>
          </a:p>
          <a:p>
            <a:pPr algn="ctr"/>
            <a:endParaRPr lang="pt-BR" dirty="0"/>
          </a:p>
          <a:p>
            <a:pPr algn="ctr"/>
            <a:endParaRPr lang="pt-BR" dirty="0" smtClean="0"/>
          </a:p>
          <a:p>
            <a:pPr algn="ctr"/>
            <a:endParaRPr lang="pt-BR" dirty="0"/>
          </a:p>
          <a:p>
            <a:pPr algn="ctr"/>
            <a:endParaRPr lang="pt-BR" dirty="0" smtClean="0"/>
          </a:p>
          <a:p>
            <a:pPr algn="ctr"/>
            <a:endParaRPr lang="pt-BR" dirty="0"/>
          </a:p>
          <a:p>
            <a:pPr algn="ctr"/>
            <a:endParaRPr lang="pt-BR" dirty="0" smtClean="0"/>
          </a:p>
          <a:p>
            <a:pPr algn="ctr"/>
            <a:endParaRPr lang="pt-BR" dirty="0"/>
          </a:p>
          <a:p>
            <a:pPr algn="ctr"/>
            <a:endParaRPr lang="pt-BR" dirty="0" smtClean="0"/>
          </a:p>
          <a:p>
            <a:pPr algn="ctr"/>
            <a:endParaRPr lang="pt-BR" dirty="0"/>
          </a:p>
          <a:p>
            <a:pPr algn="ctr"/>
            <a:endParaRPr lang="pt-BR" dirty="0" smtClean="0"/>
          </a:p>
          <a:p>
            <a:pPr algn="ctr"/>
            <a:endParaRPr lang="pt-BR" dirty="0"/>
          </a:p>
          <a:p>
            <a:pPr algn="ctr"/>
            <a:endParaRPr lang="pt-BR" dirty="0" smtClean="0"/>
          </a:p>
          <a:p>
            <a:pPr algn="ctr"/>
            <a:endParaRPr lang="pt-BR" dirty="0"/>
          </a:p>
        </p:txBody>
      </p:sp>
      <p:sp>
        <p:nvSpPr>
          <p:cNvPr id="11" name="Retângulo 10"/>
          <p:cNvSpPr/>
          <p:nvPr/>
        </p:nvSpPr>
        <p:spPr>
          <a:xfrm>
            <a:off x="342900" y="1546269"/>
            <a:ext cx="2146300" cy="166944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Cliente</a:t>
            </a:r>
          </a:p>
          <a:p>
            <a:pPr algn="ctr"/>
            <a:endParaRPr lang="pt-BR" dirty="0"/>
          </a:p>
          <a:p>
            <a:pPr algn="ctr"/>
            <a:endParaRPr lang="pt-BR" dirty="0" smtClean="0"/>
          </a:p>
          <a:p>
            <a:pPr algn="ctr"/>
            <a:endParaRPr lang="pt-BR" dirty="0"/>
          </a:p>
          <a:p>
            <a:pPr algn="ctr"/>
            <a:endParaRPr lang="pt-BR" dirty="0" smtClean="0"/>
          </a:p>
          <a:p>
            <a:pPr algn="ctr"/>
            <a:endParaRPr lang="pt-B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789" y="618518"/>
            <a:ext cx="8552711" cy="659137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pt-BR" dirty="0" smtClean="0"/>
              <a:t>Adicionando a rota na nossa aplicação</a:t>
            </a: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685332" y="2156825"/>
            <a:ext cx="1415441" cy="5636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Browser</a:t>
            </a:r>
          </a:p>
        </p:txBody>
      </p:sp>
      <p:sp>
        <p:nvSpPr>
          <p:cNvPr id="7" name="Retângulo 6"/>
          <p:cNvSpPr/>
          <p:nvPr/>
        </p:nvSpPr>
        <p:spPr>
          <a:xfrm>
            <a:off x="5818514" y="2896707"/>
            <a:ext cx="1440493" cy="6012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Controlador</a:t>
            </a:r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4595384" y="3790842"/>
            <a:ext cx="1440493" cy="6012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View</a:t>
            </a:r>
            <a:endParaRPr lang="pt-BR" dirty="0"/>
          </a:p>
        </p:txBody>
      </p:sp>
      <p:sp>
        <p:nvSpPr>
          <p:cNvPr id="9" name="Retângulo 8"/>
          <p:cNvSpPr/>
          <p:nvPr/>
        </p:nvSpPr>
        <p:spPr>
          <a:xfrm>
            <a:off x="7259007" y="3818548"/>
            <a:ext cx="1440493" cy="6012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Model</a:t>
            </a:r>
            <a:endParaRPr lang="pt-BR" dirty="0"/>
          </a:p>
        </p:txBody>
      </p:sp>
      <p:cxnSp>
        <p:nvCxnSpPr>
          <p:cNvPr id="14" name="Conector de seta reta 13"/>
          <p:cNvCxnSpPr>
            <a:stCxn id="5" idx="3"/>
            <a:endCxn id="21" idx="1"/>
          </p:cNvCxnSpPr>
          <p:nvPr/>
        </p:nvCxnSpPr>
        <p:spPr>
          <a:xfrm flipV="1">
            <a:off x="2100773" y="2344072"/>
            <a:ext cx="3719758" cy="94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>
            <a:stCxn id="7" idx="2"/>
            <a:endCxn id="8" idx="0"/>
          </p:cNvCxnSpPr>
          <p:nvPr/>
        </p:nvCxnSpPr>
        <p:spPr>
          <a:xfrm flipH="1">
            <a:off x="5315631" y="3497956"/>
            <a:ext cx="1223130" cy="292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/>
          <p:cNvCxnSpPr>
            <a:stCxn id="7" idx="2"/>
            <a:endCxn id="9" idx="0"/>
          </p:cNvCxnSpPr>
          <p:nvPr/>
        </p:nvCxnSpPr>
        <p:spPr>
          <a:xfrm>
            <a:off x="6538761" y="3497956"/>
            <a:ext cx="1440493" cy="320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aixaDeTexto 3"/>
          <p:cNvSpPr txBox="1"/>
          <p:nvPr/>
        </p:nvSpPr>
        <p:spPr>
          <a:xfrm>
            <a:off x="146789" y="5234470"/>
            <a:ext cx="899721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AutoNum type="arabicPeriod"/>
            </a:pPr>
            <a:r>
              <a:rPr lang="pt-BR" dirty="0" smtClean="0"/>
              <a:t>Criar o arquivo HTACCESS</a:t>
            </a:r>
          </a:p>
          <a:p>
            <a:pPr marL="342900" indent="-342900" algn="l">
              <a:buFontTx/>
              <a:buAutoNum type="arabicPeriod"/>
            </a:pPr>
            <a:r>
              <a:rPr lang="pt-BR" dirty="0"/>
              <a:t>Fazer o arquivo index com as rotas</a:t>
            </a:r>
          </a:p>
          <a:p>
            <a:pPr marL="342900" indent="-342900" algn="l">
              <a:buAutoNum type="arabicPeriod"/>
            </a:pPr>
            <a:r>
              <a:rPr lang="pt-BR" dirty="0" smtClean="0"/>
              <a:t>Criar o </a:t>
            </a:r>
            <a:r>
              <a:rPr lang="pt-BR" dirty="0" err="1" smtClean="0"/>
              <a:t>controladorFormLivro</a:t>
            </a:r>
            <a:r>
              <a:rPr lang="pt-BR" dirty="0" smtClean="0"/>
              <a:t> para ser chamado quando clicar no botão novo livro</a:t>
            </a:r>
          </a:p>
          <a:p>
            <a:pPr marL="800100" lvl="1" indent="-342900" algn="l">
              <a:buAutoNum type="arabicPeriod"/>
            </a:pPr>
            <a:r>
              <a:rPr lang="pt-BR" dirty="0" smtClean="0"/>
              <a:t>Mudar o </a:t>
            </a:r>
            <a:r>
              <a:rPr lang="pt-BR" dirty="0" err="1" smtClean="0"/>
              <a:t>href</a:t>
            </a:r>
            <a:r>
              <a:rPr lang="pt-BR" dirty="0" smtClean="0"/>
              <a:t> do botão novo livro para </a:t>
            </a:r>
            <a:r>
              <a:rPr lang="pt-BR" dirty="0" err="1" smtClean="0"/>
              <a:t>NovoLivro</a:t>
            </a:r>
            <a:r>
              <a:rPr lang="pt-BR" dirty="0" smtClean="0"/>
              <a:t> (nome da rota)</a:t>
            </a:r>
          </a:p>
          <a:p>
            <a:pPr marL="342900" indent="-342900" algn="l">
              <a:buAutoNum type="arabicPeriod"/>
            </a:pPr>
            <a:r>
              <a:rPr lang="pt-BR" dirty="0" smtClean="0"/>
              <a:t>Alterar o </a:t>
            </a:r>
            <a:r>
              <a:rPr lang="pt-BR" dirty="0" err="1" smtClean="0"/>
              <a:t>action</a:t>
            </a:r>
            <a:r>
              <a:rPr lang="pt-BR" dirty="0" smtClean="0"/>
              <a:t> do formulário de inclusão para acessar a rota de inclusão</a:t>
            </a:r>
          </a:p>
          <a:p>
            <a:pPr marL="342900" indent="-342900" algn="l">
              <a:buAutoNum type="arabicPeriod"/>
            </a:pPr>
            <a:endParaRPr lang="pt-BR" dirty="0" smtClean="0"/>
          </a:p>
        </p:txBody>
      </p:sp>
      <p:sp>
        <p:nvSpPr>
          <p:cNvPr id="21" name="Retângulo 20"/>
          <p:cNvSpPr/>
          <p:nvPr/>
        </p:nvSpPr>
        <p:spPr>
          <a:xfrm>
            <a:off x="5820531" y="2043447"/>
            <a:ext cx="1440493" cy="6012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Rotas</a:t>
            </a:r>
          </a:p>
          <a:p>
            <a:pPr algn="ctr"/>
            <a:r>
              <a:rPr lang="pt-BR" dirty="0" err="1" smtClean="0"/>
              <a:t>Index.php</a:t>
            </a:r>
            <a:endParaRPr lang="pt-BR" dirty="0"/>
          </a:p>
        </p:txBody>
      </p:sp>
      <p:cxnSp>
        <p:nvCxnSpPr>
          <p:cNvPr id="24" name="Conector de seta reta 23"/>
          <p:cNvCxnSpPr>
            <a:stCxn id="21" idx="2"/>
            <a:endCxn id="7" idx="0"/>
          </p:cNvCxnSpPr>
          <p:nvPr/>
        </p:nvCxnSpPr>
        <p:spPr>
          <a:xfrm flipH="1">
            <a:off x="6538761" y="2644696"/>
            <a:ext cx="2017" cy="252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/>
          <p:cNvSpPr txBox="1"/>
          <p:nvPr/>
        </p:nvSpPr>
        <p:spPr>
          <a:xfrm>
            <a:off x="5514480" y="4786433"/>
            <a:ext cx="36295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Olhar código disponível em MVC/Parte3</a:t>
            </a:r>
          </a:p>
        </p:txBody>
      </p:sp>
    </p:spTree>
    <p:extLst>
      <p:ext uri="{BB962C8B-B14F-4D97-AF65-F5344CB8AC3E}">
        <p14:creationId xmlns:p14="http://schemas.microsoft.com/office/powerpoint/2010/main" val="85988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027"/>
          </a:xfrm>
        </p:spPr>
        <p:txBody>
          <a:bodyPr>
            <a:normAutofit fontScale="85000" lnSpcReduction="20000"/>
          </a:bodyPr>
          <a:lstStyle/>
          <a:p>
            <a:r>
              <a:rPr lang="pt-BR" dirty="0"/>
              <a:t>A rota é uma definição de destino para uma solicitação</a:t>
            </a:r>
            <a:r>
              <a:rPr lang="pt-BR" dirty="0" smtClean="0"/>
              <a:t>.</a:t>
            </a:r>
            <a:endParaRPr lang="pt-BR" dirty="0"/>
          </a:p>
          <a:p>
            <a:r>
              <a:rPr lang="pt-BR" dirty="0"/>
              <a:t>Ao invés de vários scripts agirem como porta de entrada para sua aplicação, apenas um script será a entrada. </a:t>
            </a:r>
            <a:r>
              <a:rPr lang="pt-BR" dirty="0" smtClean="0"/>
              <a:t>Ex.:</a:t>
            </a:r>
            <a:r>
              <a:rPr lang="pt-BR" dirty="0"/>
              <a:t> </a:t>
            </a:r>
            <a:r>
              <a:rPr lang="pt-BR" dirty="0" err="1"/>
              <a:t>index.php</a:t>
            </a:r>
            <a:r>
              <a:rPr lang="pt-BR" dirty="0"/>
              <a:t>.</a:t>
            </a:r>
          </a:p>
          <a:p>
            <a:r>
              <a:rPr lang="pt-BR" dirty="0"/>
              <a:t>Este script não precisa ter códigos HTML, mas precisa ter o meio de redirecionar a solicitação. O script em si não fará isso, mas um objeto roteador irá receber a requisição (</a:t>
            </a:r>
            <a:r>
              <a:rPr lang="pt-BR" dirty="0" err="1"/>
              <a:t>request</a:t>
            </a:r>
            <a:r>
              <a:rPr lang="pt-BR" dirty="0"/>
              <a:t>).</a:t>
            </a:r>
          </a:p>
          <a:p>
            <a:r>
              <a:rPr lang="pt-BR" dirty="0"/>
              <a:t>Este roteador precisa então verificar em sua coleção de rotas, se aquela rota existe. Se não existir, não atende o pedido, e você poderá tratar essa resposta com um erro do tipo 404 “Não encontrado”.</a:t>
            </a:r>
          </a:p>
          <a:p>
            <a:r>
              <a:rPr lang="pt-BR" dirty="0"/>
              <a:t>Se a rota for encontrada, o roteador chama um </a:t>
            </a:r>
            <a:r>
              <a:rPr lang="pt-BR" dirty="0" err="1"/>
              <a:t>metodo</a:t>
            </a:r>
            <a:r>
              <a:rPr lang="pt-BR" dirty="0"/>
              <a:t> despachante, ou um objeto (</a:t>
            </a:r>
            <a:r>
              <a:rPr lang="pt-BR" dirty="0" err="1"/>
              <a:t>Dispacher</a:t>
            </a:r>
            <a:r>
              <a:rPr lang="pt-BR" dirty="0"/>
              <a:t>) despachante para invocar o recurso mapeado para aquela rota.</a:t>
            </a:r>
          </a:p>
          <a:p>
            <a:r>
              <a:rPr lang="pt-BR" dirty="0"/>
              <a:t>O recurso em projetos </a:t>
            </a:r>
            <a:r>
              <a:rPr lang="pt-BR" dirty="0" err="1"/>
              <a:t>mvc</a:t>
            </a:r>
            <a:r>
              <a:rPr lang="pt-BR" dirty="0"/>
              <a:t>, em geral </a:t>
            </a:r>
            <a:r>
              <a:rPr lang="pt-BR" dirty="0" smtClean="0"/>
              <a:t>é um método </a:t>
            </a:r>
            <a:r>
              <a:rPr lang="pt-BR" dirty="0"/>
              <a:t>de um </a:t>
            </a:r>
            <a:r>
              <a:rPr lang="pt-BR" dirty="0" smtClean="0"/>
              <a:t>classe </a:t>
            </a:r>
            <a:r>
              <a:rPr lang="pt-BR" dirty="0" err="1" smtClean="0"/>
              <a:t>controller</a:t>
            </a:r>
            <a:r>
              <a:rPr lang="pt-BR" dirty="0" smtClean="0"/>
              <a:t>.</a:t>
            </a: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721767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Resumindo a comunicação por rotas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9531660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DAO (Data Access </a:t>
            </a:r>
            <a:r>
              <a:rPr lang="pt-BR" dirty="0" err="1" smtClean="0"/>
              <a:t>Object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O padrão DAO orienta a criação de classes específicas para fazer acesso ao banco de dados. </a:t>
            </a:r>
          </a:p>
          <a:p>
            <a:endParaRPr lang="pt-BR" dirty="0"/>
          </a:p>
          <a:p>
            <a:r>
              <a:rPr lang="pt-BR" dirty="0" smtClean="0"/>
              <a:t>Pode-se implementar uma classe DAO para persistir cada classe do negócio</a:t>
            </a:r>
          </a:p>
          <a:p>
            <a:pPr lvl="1"/>
            <a:r>
              <a:rPr lang="pt-BR" dirty="0" smtClean="0"/>
              <a:t>Nesta classe teremos os métodos para CRUD (incluir, alterar, excluir, consultar)</a:t>
            </a:r>
          </a:p>
          <a:p>
            <a:pPr lvl="1"/>
            <a:r>
              <a:rPr lang="pt-BR" dirty="0" smtClean="0"/>
              <a:t>Os métodos recebem o objeto e o persistem no banco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03634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/>
          <p:cNvSpPr/>
          <p:nvPr/>
        </p:nvSpPr>
        <p:spPr>
          <a:xfrm>
            <a:off x="3194381" y="1510778"/>
            <a:ext cx="5711624" cy="372369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Servidor</a:t>
            </a:r>
          </a:p>
          <a:p>
            <a:pPr algn="ctr"/>
            <a:r>
              <a:rPr lang="pt-BR" dirty="0" smtClean="0"/>
              <a:t>(Apache)</a:t>
            </a:r>
          </a:p>
          <a:p>
            <a:pPr algn="ctr"/>
            <a:endParaRPr lang="pt-BR" dirty="0"/>
          </a:p>
          <a:p>
            <a:pPr algn="ctr"/>
            <a:endParaRPr lang="pt-BR" dirty="0" smtClean="0"/>
          </a:p>
          <a:p>
            <a:pPr algn="ctr"/>
            <a:endParaRPr lang="pt-BR" dirty="0"/>
          </a:p>
          <a:p>
            <a:pPr algn="ctr"/>
            <a:endParaRPr lang="pt-BR" dirty="0" smtClean="0"/>
          </a:p>
          <a:p>
            <a:pPr algn="ctr"/>
            <a:endParaRPr lang="pt-BR" dirty="0"/>
          </a:p>
          <a:p>
            <a:pPr algn="ctr"/>
            <a:endParaRPr lang="pt-BR" dirty="0" smtClean="0"/>
          </a:p>
          <a:p>
            <a:pPr algn="ctr"/>
            <a:endParaRPr lang="pt-BR" dirty="0"/>
          </a:p>
          <a:p>
            <a:pPr algn="ctr"/>
            <a:endParaRPr lang="pt-BR" dirty="0" smtClean="0"/>
          </a:p>
          <a:p>
            <a:pPr algn="ctr"/>
            <a:r>
              <a:rPr lang="pt-BR" dirty="0" smtClean="0"/>
              <a:t>Servidor</a:t>
            </a:r>
          </a:p>
          <a:p>
            <a:pPr algn="ctr"/>
            <a:endParaRPr lang="pt-BR" dirty="0"/>
          </a:p>
          <a:p>
            <a:pPr algn="ctr"/>
            <a:endParaRPr lang="pt-BR" dirty="0" smtClean="0"/>
          </a:p>
          <a:p>
            <a:pPr algn="ctr"/>
            <a:endParaRPr lang="pt-BR" dirty="0"/>
          </a:p>
          <a:p>
            <a:pPr algn="ctr"/>
            <a:endParaRPr lang="pt-BR" dirty="0" smtClean="0"/>
          </a:p>
          <a:p>
            <a:pPr algn="ctr"/>
            <a:endParaRPr lang="pt-BR" dirty="0"/>
          </a:p>
          <a:p>
            <a:pPr algn="ctr"/>
            <a:endParaRPr lang="pt-BR" dirty="0" smtClean="0"/>
          </a:p>
          <a:p>
            <a:pPr algn="ctr"/>
            <a:endParaRPr lang="pt-BR" dirty="0"/>
          </a:p>
          <a:p>
            <a:pPr algn="ctr"/>
            <a:endParaRPr lang="pt-BR" dirty="0" smtClean="0"/>
          </a:p>
          <a:p>
            <a:pPr algn="ctr"/>
            <a:endParaRPr lang="pt-BR" dirty="0"/>
          </a:p>
          <a:p>
            <a:pPr algn="ctr"/>
            <a:endParaRPr lang="pt-BR" dirty="0" smtClean="0"/>
          </a:p>
          <a:p>
            <a:pPr algn="ctr"/>
            <a:endParaRPr lang="pt-BR" dirty="0"/>
          </a:p>
          <a:p>
            <a:pPr algn="ctr"/>
            <a:endParaRPr lang="pt-BR" dirty="0" smtClean="0"/>
          </a:p>
          <a:p>
            <a:pPr algn="ctr"/>
            <a:endParaRPr lang="pt-BR" dirty="0"/>
          </a:p>
          <a:p>
            <a:pPr algn="ctr"/>
            <a:endParaRPr lang="pt-BR" dirty="0" smtClean="0"/>
          </a:p>
          <a:p>
            <a:pPr algn="ctr"/>
            <a:endParaRPr lang="pt-BR" dirty="0"/>
          </a:p>
          <a:p>
            <a:pPr algn="ctr"/>
            <a:endParaRPr lang="pt-BR" dirty="0" smtClean="0"/>
          </a:p>
          <a:p>
            <a:pPr algn="ctr"/>
            <a:endParaRPr lang="pt-BR" dirty="0"/>
          </a:p>
          <a:p>
            <a:pPr algn="ctr"/>
            <a:endParaRPr lang="pt-BR" dirty="0" smtClean="0"/>
          </a:p>
          <a:p>
            <a:pPr algn="ctr"/>
            <a:endParaRPr lang="pt-BR" dirty="0"/>
          </a:p>
          <a:p>
            <a:pPr algn="ctr"/>
            <a:endParaRPr lang="pt-BR" dirty="0" smtClean="0"/>
          </a:p>
          <a:p>
            <a:pPr algn="ctr"/>
            <a:endParaRPr lang="pt-BR" dirty="0"/>
          </a:p>
          <a:p>
            <a:pPr algn="ctr"/>
            <a:endParaRPr lang="pt-BR" dirty="0" smtClean="0"/>
          </a:p>
          <a:p>
            <a:pPr algn="ctr"/>
            <a:endParaRPr lang="pt-BR" dirty="0"/>
          </a:p>
          <a:p>
            <a:pPr algn="ctr"/>
            <a:endParaRPr lang="pt-BR" dirty="0" smtClean="0"/>
          </a:p>
          <a:p>
            <a:pPr algn="ctr"/>
            <a:endParaRPr lang="pt-BR" dirty="0"/>
          </a:p>
        </p:txBody>
      </p:sp>
      <p:sp>
        <p:nvSpPr>
          <p:cNvPr id="11" name="Retângulo 10"/>
          <p:cNvSpPr/>
          <p:nvPr/>
        </p:nvSpPr>
        <p:spPr>
          <a:xfrm>
            <a:off x="342900" y="1546269"/>
            <a:ext cx="2146300" cy="166944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Cliente</a:t>
            </a:r>
          </a:p>
          <a:p>
            <a:pPr algn="ctr"/>
            <a:endParaRPr lang="pt-BR" dirty="0"/>
          </a:p>
          <a:p>
            <a:pPr algn="ctr"/>
            <a:endParaRPr lang="pt-BR" dirty="0" smtClean="0"/>
          </a:p>
          <a:p>
            <a:pPr algn="ctr"/>
            <a:endParaRPr lang="pt-BR" dirty="0"/>
          </a:p>
          <a:p>
            <a:pPr algn="ctr"/>
            <a:endParaRPr lang="pt-BR" dirty="0" smtClean="0"/>
          </a:p>
          <a:p>
            <a:pPr algn="ctr"/>
            <a:endParaRPr lang="pt-B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789" y="618518"/>
            <a:ext cx="8552711" cy="659137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pt-BR" dirty="0" smtClean="0"/>
              <a:t>Adicionando DAO na nossa aplicação</a:t>
            </a: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685332" y="2156825"/>
            <a:ext cx="1415441" cy="5636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Browser</a:t>
            </a:r>
          </a:p>
        </p:txBody>
      </p:sp>
      <p:sp>
        <p:nvSpPr>
          <p:cNvPr id="7" name="Retângulo 6"/>
          <p:cNvSpPr/>
          <p:nvPr/>
        </p:nvSpPr>
        <p:spPr>
          <a:xfrm>
            <a:off x="4599850" y="2896707"/>
            <a:ext cx="1440493" cy="6012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Controlador</a:t>
            </a:r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3376720" y="3790842"/>
            <a:ext cx="1440493" cy="6012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View</a:t>
            </a:r>
            <a:endParaRPr lang="pt-BR" dirty="0"/>
          </a:p>
        </p:txBody>
      </p:sp>
      <p:sp>
        <p:nvSpPr>
          <p:cNvPr id="9" name="Retângulo 8"/>
          <p:cNvSpPr/>
          <p:nvPr/>
        </p:nvSpPr>
        <p:spPr>
          <a:xfrm>
            <a:off x="5054634" y="3767119"/>
            <a:ext cx="2426202" cy="1234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Model</a:t>
            </a:r>
            <a:endParaRPr lang="pt-BR" dirty="0" smtClean="0"/>
          </a:p>
          <a:p>
            <a:pPr algn="ctr"/>
            <a:endParaRPr lang="pt-BR" dirty="0"/>
          </a:p>
          <a:p>
            <a:pPr algn="ctr"/>
            <a:endParaRPr lang="pt-BR" dirty="0" smtClean="0"/>
          </a:p>
          <a:p>
            <a:pPr algn="ctr"/>
            <a:endParaRPr lang="pt-BR" dirty="0"/>
          </a:p>
          <a:p>
            <a:pPr algn="ctr"/>
            <a:endParaRPr lang="pt-BR" dirty="0"/>
          </a:p>
        </p:txBody>
      </p:sp>
      <p:cxnSp>
        <p:nvCxnSpPr>
          <p:cNvPr id="14" name="Conector de seta reta 13"/>
          <p:cNvCxnSpPr>
            <a:stCxn id="5" idx="3"/>
            <a:endCxn id="21" idx="1"/>
          </p:cNvCxnSpPr>
          <p:nvPr/>
        </p:nvCxnSpPr>
        <p:spPr>
          <a:xfrm flipV="1">
            <a:off x="2100773" y="2344072"/>
            <a:ext cx="2501094" cy="94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>
            <a:stCxn id="7" idx="2"/>
            <a:endCxn id="8" idx="0"/>
          </p:cNvCxnSpPr>
          <p:nvPr/>
        </p:nvCxnSpPr>
        <p:spPr>
          <a:xfrm flipH="1">
            <a:off x="4096967" y="3497956"/>
            <a:ext cx="1223130" cy="292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/>
          <p:cNvCxnSpPr>
            <a:stCxn id="7" idx="2"/>
            <a:endCxn id="9" idx="0"/>
          </p:cNvCxnSpPr>
          <p:nvPr/>
        </p:nvCxnSpPr>
        <p:spPr>
          <a:xfrm>
            <a:off x="5320097" y="3497956"/>
            <a:ext cx="947638" cy="2691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aixaDeTexto 3"/>
          <p:cNvSpPr txBox="1"/>
          <p:nvPr/>
        </p:nvSpPr>
        <p:spPr>
          <a:xfrm>
            <a:off x="146789" y="5476743"/>
            <a:ext cx="89972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AutoNum type="arabicPeriod"/>
            </a:pPr>
            <a:r>
              <a:rPr lang="pt-BR" dirty="0" smtClean="0"/>
              <a:t>Criar uma classe conexão</a:t>
            </a:r>
          </a:p>
          <a:p>
            <a:pPr marL="342900" indent="-342900" algn="l">
              <a:buAutoNum type="arabicPeriod"/>
            </a:pPr>
            <a:r>
              <a:rPr lang="pt-BR" dirty="0" smtClean="0"/>
              <a:t>Criar a classe DAO com os métodos de acesso ao BD</a:t>
            </a:r>
          </a:p>
          <a:p>
            <a:pPr marL="342900" indent="-342900" algn="l">
              <a:buAutoNum type="arabicPeriod"/>
            </a:pPr>
            <a:r>
              <a:rPr lang="pt-BR" dirty="0" smtClean="0"/>
              <a:t>Ajustar a classe de negócio para chamar a classe DAO</a:t>
            </a:r>
          </a:p>
          <a:p>
            <a:pPr marL="342900" indent="-342900" algn="l">
              <a:buAutoNum type="arabicPeriod"/>
            </a:pPr>
            <a:endParaRPr lang="pt-BR" dirty="0" smtClean="0"/>
          </a:p>
        </p:txBody>
      </p:sp>
      <p:sp>
        <p:nvSpPr>
          <p:cNvPr id="21" name="Retângulo 20"/>
          <p:cNvSpPr/>
          <p:nvPr/>
        </p:nvSpPr>
        <p:spPr>
          <a:xfrm>
            <a:off x="4601867" y="2043447"/>
            <a:ext cx="1440493" cy="6012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Rotas</a:t>
            </a:r>
          </a:p>
          <a:p>
            <a:pPr algn="ctr"/>
            <a:r>
              <a:rPr lang="pt-BR" dirty="0" err="1" smtClean="0"/>
              <a:t>Index.php</a:t>
            </a:r>
            <a:endParaRPr lang="pt-BR" dirty="0"/>
          </a:p>
        </p:txBody>
      </p:sp>
      <p:cxnSp>
        <p:nvCxnSpPr>
          <p:cNvPr id="24" name="Conector de seta reta 23"/>
          <p:cNvCxnSpPr>
            <a:stCxn id="21" idx="2"/>
            <a:endCxn id="7" idx="0"/>
          </p:cNvCxnSpPr>
          <p:nvPr/>
        </p:nvCxnSpPr>
        <p:spPr>
          <a:xfrm flipH="1">
            <a:off x="5320097" y="2644696"/>
            <a:ext cx="2017" cy="252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/>
          <p:cNvSpPr txBox="1"/>
          <p:nvPr/>
        </p:nvSpPr>
        <p:spPr>
          <a:xfrm>
            <a:off x="5514480" y="5286616"/>
            <a:ext cx="36295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Olhar código disponível em MVC/Parte4</a:t>
            </a:r>
          </a:p>
        </p:txBody>
      </p:sp>
      <p:sp>
        <p:nvSpPr>
          <p:cNvPr id="10" name="Retângulo 9"/>
          <p:cNvSpPr/>
          <p:nvPr/>
        </p:nvSpPr>
        <p:spPr>
          <a:xfrm>
            <a:off x="5144558" y="4261544"/>
            <a:ext cx="895785" cy="40191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Classes de negócio</a:t>
            </a:r>
            <a:endParaRPr lang="pt-BR" sz="1200" dirty="0"/>
          </a:p>
        </p:txBody>
      </p:sp>
      <p:sp>
        <p:nvSpPr>
          <p:cNvPr id="19" name="Retângulo 18"/>
          <p:cNvSpPr/>
          <p:nvPr/>
        </p:nvSpPr>
        <p:spPr>
          <a:xfrm>
            <a:off x="6412557" y="4261544"/>
            <a:ext cx="895785" cy="40191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Classes DAO</a:t>
            </a:r>
            <a:endParaRPr lang="pt-BR" sz="1200" dirty="0"/>
          </a:p>
        </p:txBody>
      </p:sp>
      <p:sp>
        <p:nvSpPr>
          <p:cNvPr id="16" name="Fluxograma: Disco magnético 15"/>
          <p:cNvSpPr/>
          <p:nvPr/>
        </p:nvSpPr>
        <p:spPr>
          <a:xfrm>
            <a:off x="7931457" y="3940667"/>
            <a:ext cx="768043" cy="87261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My</a:t>
            </a:r>
            <a:r>
              <a:rPr lang="pt-BR" dirty="0" smtClean="0"/>
              <a:t> SQL</a:t>
            </a:r>
            <a:endParaRPr lang="pt-BR" dirty="0"/>
          </a:p>
        </p:txBody>
      </p:sp>
      <p:cxnSp>
        <p:nvCxnSpPr>
          <p:cNvPr id="22" name="Conector de seta reta 21"/>
          <p:cNvCxnSpPr/>
          <p:nvPr/>
        </p:nvCxnSpPr>
        <p:spPr>
          <a:xfrm>
            <a:off x="7308342" y="4462500"/>
            <a:ext cx="5564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/>
          <p:cNvCxnSpPr>
            <a:endCxn id="19" idx="1"/>
          </p:cNvCxnSpPr>
          <p:nvPr/>
        </p:nvCxnSpPr>
        <p:spPr>
          <a:xfrm>
            <a:off x="6040343" y="4462500"/>
            <a:ext cx="3722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9892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 smtClean="0"/>
              <a:t>Se olharmos os arquivos da </a:t>
            </a:r>
            <a:r>
              <a:rPr lang="pt-BR" dirty="0" err="1" smtClean="0"/>
              <a:t>view</a:t>
            </a:r>
            <a:r>
              <a:rPr lang="pt-BR" dirty="0" smtClean="0"/>
              <a:t> percebemos que nossas páginas seguem um padrão</a:t>
            </a:r>
          </a:p>
          <a:p>
            <a:pPr lvl="1"/>
            <a:r>
              <a:rPr lang="pt-BR" dirty="0" smtClean="0"/>
              <a:t>Cabeçalho</a:t>
            </a:r>
          </a:p>
          <a:p>
            <a:pPr lvl="1"/>
            <a:r>
              <a:rPr lang="pt-BR" dirty="0" smtClean="0"/>
              <a:t>Corpo</a:t>
            </a:r>
          </a:p>
          <a:p>
            <a:pPr lvl="1"/>
            <a:r>
              <a:rPr lang="pt-BR" dirty="0" smtClean="0"/>
              <a:t>Rodapé</a:t>
            </a:r>
          </a:p>
          <a:p>
            <a:r>
              <a:rPr lang="pt-BR" dirty="0" smtClean="0"/>
              <a:t>podemos modularizar esse código para não ter que repeti-lo em várias páginas</a:t>
            </a:r>
          </a:p>
          <a:p>
            <a:pPr lvl="1"/>
            <a:r>
              <a:rPr lang="pt-BR" dirty="0" smtClean="0"/>
              <a:t>Vamos criar um arquivo para guardar o cabeçalho</a:t>
            </a:r>
          </a:p>
          <a:p>
            <a:pPr lvl="1"/>
            <a:r>
              <a:rPr lang="pt-BR" dirty="0"/>
              <a:t>Vamos criar um arquivo para guardar o </a:t>
            </a:r>
            <a:r>
              <a:rPr lang="pt-BR" dirty="0" smtClean="0"/>
              <a:t>rodapé</a:t>
            </a:r>
            <a:endParaRPr lang="pt-BR" dirty="0"/>
          </a:p>
          <a:p>
            <a:pPr lvl="1"/>
            <a:r>
              <a:rPr lang="pt-BR" dirty="0" smtClean="0"/>
              <a:t>Fazer um </a:t>
            </a:r>
            <a:r>
              <a:rPr lang="pt-BR" dirty="0" err="1" smtClean="0"/>
              <a:t>require</a:t>
            </a:r>
            <a:r>
              <a:rPr lang="pt-BR" dirty="0" smtClean="0"/>
              <a:t> para o </a:t>
            </a:r>
            <a:r>
              <a:rPr lang="pt-BR" dirty="0" err="1" smtClean="0"/>
              <a:t>cabealho</a:t>
            </a:r>
            <a:r>
              <a:rPr lang="pt-BR" dirty="0" smtClean="0"/>
              <a:t> e rodapé em cada código </a:t>
            </a:r>
            <a:r>
              <a:rPr lang="pt-BR" dirty="0" err="1" smtClean="0"/>
              <a:t>html</a:t>
            </a:r>
            <a:r>
              <a:rPr lang="pt-BR" dirty="0" smtClean="0"/>
              <a:t> da </a:t>
            </a:r>
            <a:r>
              <a:rPr lang="pt-BR" dirty="0" err="1" smtClean="0"/>
              <a:t>view</a:t>
            </a:r>
            <a:r>
              <a:rPr lang="pt-BR" dirty="0" smtClean="0"/>
              <a:t> que eles apareçam</a:t>
            </a:r>
            <a:endParaRPr lang="pt-BR" u="sng" dirty="0" smtClean="0"/>
          </a:p>
          <a:p>
            <a:pPr lvl="2"/>
            <a:r>
              <a:rPr lang="pt-BR" dirty="0" smtClean="0"/>
              <a:t>Se for necessário customizar alguma coisa podemos criar </a:t>
            </a:r>
            <a:r>
              <a:rPr lang="pt-BR" dirty="0" err="1" smtClean="0"/>
              <a:t>varáves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Melhorando um pouco mais a </a:t>
            </a:r>
            <a:r>
              <a:rPr lang="pt-BR" dirty="0" err="1" smtClean="0"/>
              <a:t>view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44134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1" y="3959852"/>
            <a:ext cx="3413342" cy="2308853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969718"/>
          </a:xfrm>
        </p:spPr>
        <p:txBody>
          <a:bodyPr>
            <a:normAutofit/>
          </a:bodyPr>
          <a:lstStyle/>
          <a:p>
            <a:r>
              <a:rPr lang="pt-BR" dirty="0" smtClean="0"/>
              <a:t>Suponha nosso </a:t>
            </a:r>
            <a:r>
              <a:rPr lang="pt-BR" dirty="0" smtClean="0"/>
              <a:t>sistema para uma livraria</a:t>
            </a:r>
          </a:p>
          <a:p>
            <a:r>
              <a:rPr lang="pt-BR" dirty="0" smtClean="0"/>
              <a:t>Temos uma página home, que lista os livro já cadastrados e tem um botão para cadastrar novos livros</a:t>
            </a: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721767"/>
          </a:xfrm>
        </p:spPr>
        <p:txBody>
          <a:bodyPr>
            <a:normAutofit/>
          </a:bodyPr>
          <a:lstStyle/>
          <a:p>
            <a:r>
              <a:rPr lang="pt-BR" dirty="0" smtClean="0"/>
              <a:t>Analisando um exemplo</a:t>
            </a: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5487" y="4214763"/>
            <a:ext cx="3430032" cy="2053942"/>
          </a:xfrm>
          <a:prstGeom prst="rect">
            <a:avLst/>
          </a:prstGeom>
        </p:spPr>
      </p:pic>
      <p:sp>
        <p:nvSpPr>
          <p:cNvPr id="7" name="Seta para a direita 6"/>
          <p:cNvSpPr/>
          <p:nvPr/>
        </p:nvSpPr>
        <p:spPr>
          <a:xfrm>
            <a:off x="1138134" y="4719020"/>
            <a:ext cx="3433866" cy="2162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82660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Implemente uma opção para </a:t>
            </a:r>
          </a:p>
          <a:p>
            <a:pPr lvl="1"/>
            <a:r>
              <a:rPr lang="pt-BR" smtClean="0"/>
              <a:t>alterar </a:t>
            </a:r>
            <a:r>
              <a:rPr lang="pt-BR" dirty="0" smtClean="0"/>
              <a:t>os dados de um livro já cadastrado </a:t>
            </a:r>
            <a:r>
              <a:rPr lang="pt-BR" smtClean="0"/>
              <a:t>e </a:t>
            </a:r>
          </a:p>
          <a:p>
            <a:pPr lvl="1"/>
            <a:r>
              <a:rPr lang="pt-BR" smtClean="0"/>
              <a:t>excluir </a:t>
            </a:r>
            <a:r>
              <a:rPr lang="pt-BR" dirty="0" smtClean="0"/>
              <a:t>os dados de </a:t>
            </a:r>
            <a:r>
              <a:rPr lang="pt-BR" smtClean="0"/>
              <a:t>um livro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 para casa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88529964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8" name="Google Shape;4038;p3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pt-BR" sz="6000" dirty="0">
                <a:solidFill>
                  <a:srgbClr val="80BFB7"/>
                </a:solidFill>
              </a:rPr>
              <a:t>B</a:t>
            </a:r>
            <a:r>
              <a:rPr lang="en" sz="6000" dirty="0">
                <a:solidFill>
                  <a:srgbClr val="80BFB7"/>
                </a:solidFill>
              </a:rPr>
              <a:t>IBLIOGRAFIA</a:t>
            </a:r>
            <a:endParaRPr sz="6000" dirty="0">
              <a:solidFill>
                <a:srgbClr val="80BFB7"/>
              </a:solidFill>
            </a:endParaRPr>
          </a:p>
        </p:txBody>
      </p:sp>
      <p:sp>
        <p:nvSpPr>
          <p:cNvPr id="4041" name="Google Shape;4041;p36"/>
          <p:cNvSpPr txBox="1">
            <a:spLocks noGrp="1"/>
          </p:cNvSpPr>
          <p:nvPr>
            <p:ph type="sldNum" idx="4294967295"/>
          </p:nvPr>
        </p:nvSpPr>
        <p:spPr>
          <a:xfrm>
            <a:off x="0" y="5576888"/>
            <a:ext cx="547688" cy="393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"/>
              <a:pPr>
                <a:spcBef>
                  <a:spcPts val="0"/>
                </a:spcBef>
                <a:spcAft>
                  <a:spcPts val="0"/>
                </a:spcAft>
              </a:pPr>
              <a:t>21</a:t>
            </a:fld>
            <a:endParaRPr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xmlns="" id="{75CFA833-D1AF-46D6-83E7-7D474DCF9BE4}"/>
              </a:ext>
            </a:extLst>
          </p:cNvPr>
          <p:cNvSpPr txBox="1"/>
          <p:nvPr/>
        </p:nvSpPr>
        <p:spPr>
          <a:xfrm>
            <a:off x="700714" y="2016714"/>
            <a:ext cx="729089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dirty="0">
                <a:hlinkClick r:id="rId3"/>
              </a:rPr>
              <a:t>https://iconectado.com.br/o-que-e-htaccess</a:t>
            </a:r>
            <a:r>
              <a:rPr lang="pt-BR" dirty="0" smtClean="0">
                <a:hlinkClick r:id="rId3"/>
              </a:rPr>
              <a:t>/</a:t>
            </a:r>
            <a:endParaRPr lang="pt-BR" dirty="0" smtClean="0"/>
          </a:p>
          <a:p>
            <a:pPr algn="l"/>
            <a:endParaRPr lang="pt-BR" dirty="0"/>
          </a:p>
          <a:p>
            <a:pPr algn="l"/>
            <a:r>
              <a:rPr lang="pt-BR" dirty="0">
                <a:hlinkClick r:id="rId4"/>
              </a:rPr>
              <a:t>https://</a:t>
            </a:r>
            <a:r>
              <a:rPr lang="pt-BR" dirty="0" smtClean="0">
                <a:hlinkClick r:id="rId4"/>
              </a:rPr>
              <a:t>www.youtube.com/watch?v=BWQ5vzd_G_c</a:t>
            </a:r>
            <a:endParaRPr lang="pt-BR" dirty="0" smtClean="0"/>
          </a:p>
          <a:p>
            <a:pPr algn="l"/>
            <a:endParaRPr lang="pt-BR" dirty="0" smtClean="0"/>
          </a:p>
          <a:p>
            <a:pPr algn="l"/>
            <a:r>
              <a:rPr lang="pt-BR" dirty="0" smtClean="0">
                <a:hlinkClick r:id="rId5"/>
              </a:rPr>
              <a:t>http</a:t>
            </a:r>
            <a:r>
              <a:rPr lang="pt-BR" dirty="0">
                <a:hlinkClick r:id="rId5"/>
              </a:rPr>
              <a:t>://</a:t>
            </a:r>
            <a:r>
              <a:rPr lang="pt-BR" dirty="0" smtClean="0">
                <a:hlinkClick r:id="rId5"/>
              </a:rPr>
              <a:t>httpd.apache.org/docs/current/mod/mod_rewrite.html</a:t>
            </a:r>
            <a:endParaRPr lang="pt-BR" dirty="0" smtClean="0"/>
          </a:p>
          <a:p>
            <a:pPr algn="l"/>
            <a:endParaRPr lang="pt-BR" dirty="0" smtClean="0"/>
          </a:p>
          <a:p>
            <a:pPr algn="l"/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99287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 do sistema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288099" y="2442573"/>
            <a:ext cx="2404997" cy="1027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ListarLivro.php</a:t>
            </a:r>
            <a:endParaRPr lang="pt-BR" dirty="0" smtClean="0"/>
          </a:p>
          <a:p>
            <a:pPr algn="ctr"/>
            <a:endParaRPr lang="pt-BR" dirty="0"/>
          </a:p>
          <a:p>
            <a:pPr algn="ctr"/>
            <a:r>
              <a:rPr lang="pt-BR" dirty="0" smtClean="0"/>
              <a:t>(Lista os livros cadastrados e apresenta o botão Novo)</a:t>
            </a: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3597058" y="2442574"/>
            <a:ext cx="2404997" cy="1027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CadLivro.php</a:t>
            </a:r>
            <a:endParaRPr lang="pt-BR" dirty="0" smtClean="0"/>
          </a:p>
          <a:p>
            <a:pPr algn="ctr"/>
            <a:endParaRPr lang="pt-BR" dirty="0" smtClean="0"/>
          </a:p>
          <a:p>
            <a:pPr algn="ctr"/>
            <a:r>
              <a:rPr lang="pt-BR" dirty="0" smtClean="0"/>
              <a:t>(formulário chamado quando clica no botão novo livro)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6354872" y="2442573"/>
            <a:ext cx="2404997" cy="1027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ProcessaCadLivro.php</a:t>
            </a:r>
            <a:endParaRPr lang="pt-BR" dirty="0" smtClean="0"/>
          </a:p>
          <a:p>
            <a:pPr algn="ctr"/>
            <a:endParaRPr lang="pt-BR" dirty="0"/>
          </a:p>
          <a:p>
            <a:pPr algn="ctr"/>
            <a:r>
              <a:rPr lang="pt-BR" dirty="0" smtClean="0"/>
              <a:t>(recebe os dados do formulário, cria o objeto livro e inclui no banco)</a:t>
            </a:r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3521903" y="4085570"/>
            <a:ext cx="2404997" cy="1027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Livro.php</a:t>
            </a:r>
            <a:endParaRPr lang="pt-BR" dirty="0" smtClean="0"/>
          </a:p>
          <a:p>
            <a:pPr algn="ctr"/>
            <a:endParaRPr lang="pt-BR" dirty="0"/>
          </a:p>
          <a:p>
            <a:pPr algn="ctr"/>
            <a:r>
              <a:rPr lang="pt-BR" dirty="0" smtClean="0"/>
              <a:t>(classe livro, possui os dados do livro e métodos para acessar o </a:t>
            </a:r>
            <a:r>
              <a:rPr lang="pt-BR" dirty="0" err="1" smtClean="0"/>
              <a:t>bd</a:t>
            </a:r>
            <a:r>
              <a:rPr lang="pt-BR" dirty="0" smtClean="0"/>
              <a:t>)</a:t>
            </a:r>
            <a:endParaRPr lang="pt-BR" dirty="0"/>
          </a:p>
        </p:txBody>
      </p:sp>
      <p:cxnSp>
        <p:nvCxnSpPr>
          <p:cNvPr id="9" name="Conector de seta reta 8"/>
          <p:cNvCxnSpPr>
            <a:stCxn id="4" idx="3"/>
            <a:endCxn id="5" idx="1"/>
          </p:cNvCxnSpPr>
          <p:nvPr/>
        </p:nvCxnSpPr>
        <p:spPr>
          <a:xfrm>
            <a:off x="2693096" y="2956141"/>
            <a:ext cx="90396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>
            <a:stCxn id="5" idx="3"/>
            <a:endCxn id="6" idx="1"/>
          </p:cNvCxnSpPr>
          <p:nvPr/>
        </p:nvCxnSpPr>
        <p:spPr>
          <a:xfrm flipV="1">
            <a:off x="6002055" y="2956141"/>
            <a:ext cx="35281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>
            <a:stCxn id="6" idx="2"/>
          </p:cNvCxnSpPr>
          <p:nvPr/>
        </p:nvCxnSpPr>
        <p:spPr>
          <a:xfrm flipH="1">
            <a:off x="6002055" y="3469708"/>
            <a:ext cx="1555316" cy="1114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>
            <a:stCxn id="4" idx="2"/>
            <a:endCxn id="7" idx="1"/>
          </p:cNvCxnSpPr>
          <p:nvPr/>
        </p:nvCxnSpPr>
        <p:spPr>
          <a:xfrm>
            <a:off x="1490598" y="3469708"/>
            <a:ext cx="2031305" cy="1129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luxograma: Disco magnético 15"/>
          <p:cNvSpPr/>
          <p:nvPr/>
        </p:nvSpPr>
        <p:spPr>
          <a:xfrm>
            <a:off x="4148204" y="5728566"/>
            <a:ext cx="1152394" cy="73903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MySQL</a:t>
            </a:r>
          </a:p>
          <a:p>
            <a:pPr algn="ctr"/>
            <a:r>
              <a:rPr lang="pt-BR" dirty="0" err="1" smtClean="0"/>
              <a:t>Bd_livraria</a:t>
            </a:r>
            <a:endParaRPr lang="pt-BR" dirty="0"/>
          </a:p>
        </p:txBody>
      </p:sp>
      <p:cxnSp>
        <p:nvCxnSpPr>
          <p:cNvPr id="18" name="Conector de seta reta 17"/>
          <p:cNvCxnSpPr>
            <a:stCxn id="7" idx="2"/>
            <a:endCxn id="16" idx="1"/>
          </p:cNvCxnSpPr>
          <p:nvPr/>
        </p:nvCxnSpPr>
        <p:spPr>
          <a:xfrm flipH="1">
            <a:off x="4724401" y="5112705"/>
            <a:ext cx="1" cy="615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0993134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85331" y="2367095"/>
            <a:ext cx="7773339" cy="2881310"/>
          </a:xfrm>
        </p:spPr>
        <p:txBody>
          <a:bodyPr>
            <a:normAutofit fontScale="77500" lnSpcReduction="20000"/>
          </a:bodyPr>
          <a:lstStyle/>
          <a:p>
            <a:r>
              <a:rPr lang="pt-BR" dirty="0" smtClean="0"/>
              <a:t>Observe que estamos utilizando a </a:t>
            </a:r>
            <a:r>
              <a:rPr lang="pt-BR" dirty="0" smtClean="0"/>
              <a:t>página </a:t>
            </a:r>
            <a:r>
              <a:rPr lang="pt-BR" dirty="0" err="1" smtClean="0"/>
              <a:t>ListarLivro.PHP</a:t>
            </a:r>
            <a:r>
              <a:rPr lang="pt-BR" dirty="0" smtClean="0"/>
              <a:t> </a:t>
            </a:r>
            <a:r>
              <a:rPr lang="pt-BR" dirty="0" smtClean="0"/>
              <a:t>como página principal da nossa aplicação</a:t>
            </a:r>
          </a:p>
          <a:p>
            <a:r>
              <a:rPr lang="pt-BR" dirty="0" smtClean="0"/>
              <a:t>Dentro de </a:t>
            </a:r>
            <a:r>
              <a:rPr lang="pt-BR" dirty="0" err="1" smtClean="0"/>
              <a:t>listarlivro</a:t>
            </a:r>
            <a:r>
              <a:rPr lang="pt-BR" dirty="0" smtClean="0"/>
              <a:t> tem </a:t>
            </a:r>
          </a:p>
          <a:p>
            <a:pPr lvl="1"/>
            <a:r>
              <a:rPr lang="pt-BR" dirty="0" smtClean="0"/>
              <a:t>A criação de um objeto livro onde serão obtidos os livros que já existem cadastrados</a:t>
            </a:r>
          </a:p>
          <a:p>
            <a:pPr lvl="1"/>
            <a:r>
              <a:rPr lang="pt-BR" dirty="0" smtClean="0"/>
              <a:t>A lista de todos os livros, obtidos de um </a:t>
            </a:r>
            <a:r>
              <a:rPr lang="pt-BR" dirty="0" err="1" smtClean="0"/>
              <a:t>array</a:t>
            </a:r>
            <a:r>
              <a:rPr lang="pt-BR" dirty="0" smtClean="0"/>
              <a:t>, carregado do objeto livro</a:t>
            </a:r>
            <a:endParaRPr lang="pt-BR" dirty="0"/>
          </a:p>
          <a:p>
            <a:pPr lvl="1"/>
            <a:r>
              <a:rPr lang="pt-BR" dirty="0" smtClean="0"/>
              <a:t>um botão para criar o novo livro e quando acessado chama </a:t>
            </a:r>
            <a:r>
              <a:rPr lang="pt-BR" dirty="0" err="1" smtClean="0"/>
              <a:t>cadLivro.php</a:t>
            </a:r>
            <a:endParaRPr lang="pt-BR" dirty="0" smtClean="0"/>
          </a:p>
          <a:p>
            <a:pPr lvl="1"/>
            <a:r>
              <a:rPr lang="pt-BR" dirty="0" smtClean="0"/>
              <a:t>Uma classe livro que já faz o acesso ao banco de dados para incluir o livro e para recuperar os livros cadastrados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Consideração 1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2462890" y="5400805"/>
            <a:ext cx="36295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Olhar código disponível em MVC/Parte1</a:t>
            </a:r>
          </a:p>
        </p:txBody>
      </p:sp>
    </p:spTree>
    <p:extLst>
      <p:ext uri="{BB962C8B-B14F-4D97-AF65-F5344CB8AC3E}">
        <p14:creationId xmlns:p14="http://schemas.microsoft.com/office/powerpoint/2010/main" val="23128741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/>
          <p:cNvSpPr/>
          <p:nvPr/>
        </p:nvSpPr>
        <p:spPr>
          <a:xfrm>
            <a:off x="4165600" y="1510778"/>
            <a:ext cx="4533900" cy="48418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Servidor</a:t>
            </a:r>
          </a:p>
          <a:p>
            <a:pPr algn="ctr"/>
            <a:r>
              <a:rPr lang="pt-BR" dirty="0" smtClean="0"/>
              <a:t>(Ex.: Apache)</a:t>
            </a:r>
          </a:p>
          <a:p>
            <a:pPr algn="ctr"/>
            <a:endParaRPr lang="pt-BR" dirty="0"/>
          </a:p>
          <a:p>
            <a:pPr algn="ctr"/>
            <a:endParaRPr lang="pt-BR" dirty="0" smtClean="0"/>
          </a:p>
          <a:p>
            <a:pPr algn="ctr"/>
            <a:endParaRPr lang="pt-BR" dirty="0"/>
          </a:p>
          <a:p>
            <a:pPr algn="ctr"/>
            <a:endParaRPr lang="pt-BR" dirty="0" smtClean="0"/>
          </a:p>
          <a:p>
            <a:pPr algn="ctr"/>
            <a:endParaRPr lang="pt-BR" dirty="0"/>
          </a:p>
          <a:p>
            <a:pPr algn="ctr"/>
            <a:endParaRPr lang="pt-BR" dirty="0" smtClean="0"/>
          </a:p>
          <a:p>
            <a:pPr algn="ctr"/>
            <a:endParaRPr lang="pt-BR" dirty="0"/>
          </a:p>
          <a:p>
            <a:pPr algn="ctr"/>
            <a:endParaRPr lang="pt-BR" dirty="0" smtClean="0"/>
          </a:p>
          <a:p>
            <a:pPr algn="ctr"/>
            <a:endParaRPr lang="pt-BR" dirty="0"/>
          </a:p>
          <a:p>
            <a:pPr algn="ctr"/>
            <a:endParaRPr lang="pt-BR" dirty="0" smtClean="0"/>
          </a:p>
          <a:p>
            <a:pPr algn="ctr"/>
            <a:endParaRPr lang="pt-BR" dirty="0"/>
          </a:p>
          <a:p>
            <a:pPr algn="ctr"/>
            <a:endParaRPr lang="pt-BR" dirty="0" smtClean="0"/>
          </a:p>
          <a:p>
            <a:pPr algn="ctr"/>
            <a:endParaRPr lang="pt-BR" dirty="0"/>
          </a:p>
          <a:p>
            <a:pPr algn="ctr"/>
            <a:endParaRPr lang="pt-BR" dirty="0" smtClean="0"/>
          </a:p>
          <a:p>
            <a:pPr algn="ctr"/>
            <a:endParaRPr lang="pt-BR" dirty="0"/>
          </a:p>
          <a:p>
            <a:pPr algn="ctr"/>
            <a:endParaRPr lang="pt-BR" dirty="0" smtClean="0"/>
          </a:p>
          <a:p>
            <a:pPr algn="ctr"/>
            <a:endParaRPr lang="pt-BR" dirty="0"/>
          </a:p>
          <a:p>
            <a:pPr algn="ctr"/>
            <a:endParaRPr lang="pt-BR" dirty="0" smtClean="0"/>
          </a:p>
          <a:p>
            <a:pPr algn="ctr"/>
            <a:endParaRPr lang="pt-BR" dirty="0"/>
          </a:p>
        </p:txBody>
      </p:sp>
      <p:sp>
        <p:nvSpPr>
          <p:cNvPr id="11" name="Retângulo 10"/>
          <p:cNvSpPr/>
          <p:nvPr/>
        </p:nvSpPr>
        <p:spPr>
          <a:xfrm>
            <a:off x="342900" y="1546269"/>
            <a:ext cx="2146300" cy="166944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Cliente</a:t>
            </a:r>
          </a:p>
          <a:p>
            <a:pPr algn="ctr"/>
            <a:endParaRPr lang="pt-BR" dirty="0"/>
          </a:p>
          <a:p>
            <a:pPr algn="ctr"/>
            <a:endParaRPr lang="pt-BR" dirty="0" smtClean="0"/>
          </a:p>
          <a:p>
            <a:pPr algn="ctr"/>
            <a:endParaRPr lang="pt-BR" dirty="0"/>
          </a:p>
          <a:p>
            <a:pPr algn="ctr"/>
            <a:endParaRPr lang="pt-BR" dirty="0" smtClean="0"/>
          </a:p>
          <a:p>
            <a:pPr algn="ctr"/>
            <a:endParaRPr lang="pt-B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6591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 smtClean="0"/>
              <a:t>Organização do nosso sistema</a:t>
            </a: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685332" y="2156825"/>
            <a:ext cx="1415441" cy="5636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Browser</a:t>
            </a:r>
          </a:p>
        </p:txBody>
      </p:sp>
      <p:cxnSp>
        <p:nvCxnSpPr>
          <p:cNvPr id="14" name="Conector de seta reta 13"/>
          <p:cNvCxnSpPr/>
          <p:nvPr/>
        </p:nvCxnSpPr>
        <p:spPr>
          <a:xfrm>
            <a:off x="2100773" y="2438660"/>
            <a:ext cx="2897112" cy="777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lipse 2"/>
          <p:cNvSpPr/>
          <p:nvPr/>
        </p:nvSpPr>
        <p:spPr>
          <a:xfrm>
            <a:off x="4854427" y="2254685"/>
            <a:ext cx="3432131" cy="24801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Código </a:t>
            </a:r>
            <a:r>
              <a:rPr lang="pt-BR" dirty="0" err="1" smtClean="0"/>
              <a:t>php</a:t>
            </a:r>
            <a:endParaRPr lang="pt-BR" dirty="0" smtClean="0"/>
          </a:p>
          <a:p>
            <a:pPr algn="ctr"/>
            <a:r>
              <a:rPr lang="pt-BR" dirty="0" err="1" smtClean="0"/>
              <a:t>Html</a:t>
            </a:r>
            <a:r>
              <a:rPr lang="pt-BR" dirty="0" smtClean="0"/>
              <a:t> das páginas</a:t>
            </a:r>
          </a:p>
          <a:p>
            <a:pPr algn="ctr"/>
            <a:r>
              <a:rPr lang="pt-BR" dirty="0" smtClean="0"/>
              <a:t>Classes</a:t>
            </a:r>
          </a:p>
          <a:p>
            <a:pPr algn="ctr"/>
            <a:r>
              <a:rPr lang="pt-BR" dirty="0" smtClean="0"/>
              <a:t>banco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29451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que temos de problemático neste código?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dirty="0" smtClean="0"/>
              <a:t>Mistura de páginas de apresentação de dados com processamento</a:t>
            </a:r>
          </a:p>
          <a:p>
            <a:pPr lvl="1"/>
            <a:r>
              <a:rPr lang="pt-BR" dirty="0" smtClean="0"/>
              <a:t>Ex. </a:t>
            </a:r>
            <a:r>
              <a:rPr lang="pt-BR" dirty="0" err="1" smtClean="0"/>
              <a:t>listarlivro.php</a:t>
            </a:r>
            <a:endParaRPr lang="pt-BR" dirty="0" smtClean="0"/>
          </a:p>
          <a:p>
            <a:r>
              <a:rPr lang="pt-BR" dirty="0" smtClean="0"/>
              <a:t>Todos os arquivos misturados em uma só pasta</a:t>
            </a:r>
          </a:p>
          <a:p>
            <a:r>
              <a:rPr lang="pt-BR" dirty="0" smtClean="0"/>
              <a:t>Classes que misturam processamento e acesso ao banco de dados</a:t>
            </a:r>
          </a:p>
          <a:p>
            <a:r>
              <a:rPr lang="pt-BR" dirty="0" smtClean="0"/>
              <a:t>Arquivos </a:t>
            </a:r>
            <a:r>
              <a:rPr lang="pt-BR" dirty="0" err="1" smtClean="0"/>
              <a:t>html</a:t>
            </a:r>
            <a:r>
              <a:rPr lang="pt-BR" dirty="0" smtClean="0"/>
              <a:t> com código repetido</a:t>
            </a:r>
          </a:p>
          <a:p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2038060" y="5635821"/>
            <a:ext cx="50674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/>
              <a:t>Uma bagunça completa!!!!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4090664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862" y="255263"/>
            <a:ext cx="7773338" cy="159617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Padrão MVC (</a:t>
            </a:r>
            <a:r>
              <a:rPr lang="pt-BR" dirty="0" err="1"/>
              <a:t>Model</a:t>
            </a:r>
            <a:r>
              <a:rPr lang="pt-BR" dirty="0"/>
              <a:t> </a:t>
            </a:r>
            <a:r>
              <a:rPr lang="pt-BR" dirty="0" err="1"/>
              <a:t>View</a:t>
            </a:r>
            <a:r>
              <a:rPr lang="pt-BR" dirty="0"/>
              <a:t> </a:t>
            </a:r>
            <a:r>
              <a:rPr lang="pt-BR" dirty="0" err="1"/>
              <a:t>Controller</a:t>
            </a:r>
            <a:r>
              <a:rPr lang="pt-BR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84862" y="1728266"/>
            <a:ext cx="7772870" cy="3424107"/>
          </a:xfrm>
        </p:spPr>
        <p:txBody>
          <a:bodyPr>
            <a:noAutofit/>
          </a:bodyPr>
          <a:lstStyle/>
          <a:p>
            <a:r>
              <a:rPr lang="pt-BR" sz="1600" dirty="0" smtClean="0"/>
              <a:t>Hoje, mais do que nunca, aplicações corporativas precisam possibilitar múltiplos tipos de interface com o usuário (web, celular, </a:t>
            </a:r>
            <a:r>
              <a:rPr lang="pt-BR" sz="1600" dirty="0" err="1" smtClean="0"/>
              <a:t>standalone</a:t>
            </a:r>
            <a:r>
              <a:rPr lang="pt-BR" sz="1600" dirty="0" smtClean="0"/>
              <a:t>, etc.)</a:t>
            </a:r>
          </a:p>
          <a:p>
            <a:endParaRPr lang="pt-BR" sz="1600" dirty="0" smtClean="0"/>
          </a:p>
          <a:p>
            <a:r>
              <a:rPr lang="pt-BR" sz="1600" dirty="0" smtClean="0"/>
              <a:t>Caso a lógica de apresentação “se misture” à lógica de negócio, aplicações distintas terão que ser desenvolvidas para cada tipo de interfaces</a:t>
            </a:r>
          </a:p>
          <a:p>
            <a:endParaRPr lang="pt-BR" sz="1600" dirty="0" smtClean="0"/>
          </a:p>
          <a:p>
            <a:r>
              <a:rPr lang="pt-BR" sz="1600" dirty="0" smtClean="0"/>
              <a:t>Mesmo que se utilize uma única interface visual, caso ela evolua sem alteração na lógica de negócio, correspondente, a alteração na aplicação será muito complexa</a:t>
            </a:r>
          </a:p>
          <a:p>
            <a:endParaRPr lang="pt-BR" sz="1600" dirty="0"/>
          </a:p>
          <a:p>
            <a:r>
              <a:rPr lang="pt-BR" sz="1600" dirty="0" smtClean="0"/>
              <a:t>É fundamental separar a lógica do negócio do layout de entrada de dados de modelo que alterações em uma parte não influencie na outra</a:t>
            </a:r>
          </a:p>
          <a:p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2214534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6591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MVC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1791222"/>
            <a:ext cx="7772870" cy="4484317"/>
          </a:xfrm>
        </p:spPr>
        <p:txBody>
          <a:bodyPr>
            <a:normAutofit fontScale="62500" lnSpcReduction="20000"/>
          </a:bodyPr>
          <a:lstStyle/>
          <a:p>
            <a:r>
              <a:rPr lang="pt-BR" dirty="0" smtClean="0"/>
              <a:t>O padrão MVC resolve esse problema separando funcionalidade de negócio de apresentação (entrada e saída) através de um componente chamado controlador</a:t>
            </a:r>
          </a:p>
          <a:p>
            <a:endParaRPr lang="pt-BR" dirty="0" smtClean="0"/>
          </a:p>
          <a:p>
            <a:r>
              <a:rPr lang="pt-BR" dirty="0" smtClean="0"/>
              <a:t>Utilizamos uma camada intermediária, a camada de controle, que desacopla apresentação da lógica de negócio</a:t>
            </a:r>
          </a:p>
          <a:p>
            <a:endParaRPr lang="pt-BR" dirty="0" smtClean="0"/>
          </a:p>
          <a:p>
            <a:pPr lvl="1"/>
            <a:r>
              <a:rPr lang="pt-BR" dirty="0" smtClean="0"/>
              <a:t>M – </a:t>
            </a:r>
            <a:r>
              <a:rPr lang="pt-BR" dirty="0" err="1" smtClean="0"/>
              <a:t>model</a:t>
            </a:r>
            <a:r>
              <a:rPr lang="pt-BR" dirty="0" smtClean="0"/>
              <a:t> – a lógica de negócio</a:t>
            </a:r>
          </a:p>
          <a:p>
            <a:pPr lvl="1"/>
            <a:r>
              <a:rPr lang="pt-BR" dirty="0" smtClean="0"/>
              <a:t>V – </a:t>
            </a:r>
            <a:r>
              <a:rPr lang="pt-BR" dirty="0" err="1" smtClean="0"/>
              <a:t>view</a:t>
            </a:r>
            <a:r>
              <a:rPr lang="pt-BR" dirty="0" smtClean="0"/>
              <a:t> – a camada de apresentação</a:t>
            </a:r>
          </a:p>
          <a:p>
            <a:pPr lvl="1"/>
            <a:r>
              <a:rPr lang="pt-BR" dirty="0" smtClean="0"/>
              <a:t>C – </a:t>
            </a:r>
            <a:r>
              <a:rPr lang="pt-BR" dirty="0" err="1" smtClean="0"/>
              <a:t>contoller</a:t>
            </a:r>
            <a:r>
              <a:rPr lang="pt-BR" dirty="0" smtClean="0"/>
              <a:t> – a camada de controle</a:t>
            </a:r>
          </a:p>
          <a:p>
            <a:pPr lvl="1" eaLnBrk="1" hangingPunct="1"/>
            <a:endParaRPr lang="pt-BR" dirty="0" smtClean="0"/>
          </a:p>
          <a:p>
            <a:pPr lvl="1">
              <a:buFont typeface="Wingdings" pitchFamily="2" charset="2"/>
              <a:buChar char="§"/>
            </a:pPr>
            <a:r>
              <a:rPr lang="pt-BR" sz="2400" b="1" dirty="0"/>
              <a:t>Isola as regras de negócio da lógica de apresentação, ou seja, </a:t>
            </a:r>
            <a:r>
              <a:rPr lang="pt-BR" sz="2400" b="1" dirty="0" smtClean="0"/>
              <a:t>isola </a:t>
            </a:r>
            <a:r>
              <a:rPr lang="pt-BR" sz="2400" b="1" dirty="0"/>
              <a:t>os objetos de negócio da interface com o usuário</a:t>
            </a:r>
          </a:p>
          <a:p>
            <a:pPr lvl="1">
              <a:buFont typeface="Wingdings" pitchFamily="2" charset="2"/>
              <a:buChar char="§"/>
            </a:pPr>
            <a:r>
              <a:rPr lang="pt-BR" sz="2400" b="1" dirty="0"/>
              <a:t>Possibilita a existência de diferentes interfaces reusando a mesma lógica</a:t>
            </a:r>
          </a:p>
          <a:p>
            <a:pPr lvl="1">
              <a:buFont typeface="Wingdings" pitchFamily="2" charset="2"/>
              <a:buChar char="§"/>
            </a:pPr>
            <a:r>
              <a:rPr lang="pt-BR" sz="2400" b="1" dirty="0"/>
              <a:t>A comunicação entre a lógica e a interface é realizada através de um controlador</a:t>
            </a:r>
          </a:p>
        </p:txBody>
      </p:sp>
    </p:spTree>
    <p:extLst>
      <p:ext uri="{BB962C8B-B14F-4D97-AF65-F5344CB8AC3E}">
        <p14:creationId xmlns:p14="http://schemas.microsoft.com/office/powerpoint/2010/main" val="3219277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Text Box 1"/>
          <p:cNvSpPr txBox="1">
            <a:spLocks noChangeArrowheads="1"/>
          </p:cNvSpPr>
          <p:nvPr/>
        </p:nvSpPr>
        <p:spPr bwMode="auto">
          <a:xfrm>
            <a:off x="7628335" y="5663805"/>
            <a:ext cx="275034" cy="27384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67500" tIns="35100" rIns="67500" bIns="35100" anchor="b"/>
          <a:lstStyle/>
          <a:p>
            <a:pPr algn="r">
              <a:tabLst>
                <a:tab pos="0" algn="l"/>
                <a:tab pos="335756" algn="l"/>
                <a:tab pos="672704" algn="l"/>
                <a:tab pos="1009650" algn="l"/>
                <a:tab pos="1346597" algn="l"/>
                <a:tab pos="1683544" algn="l"/>
                <a:tab pos="2020491" algn="l"/>
                <a:tab pos="2357438" algn="l"/>
                <a:tab pos="2694385" algn="l"/>
                <a:tab pos="3031331" algn="l"/>
                <a:tab pos="3368279" algn="l"/>
                <a:tab pos="3705225" algn="l"/>
                <a:tab pos="4042172" algn="l"/>
                <a:tab pos="4379119" algn="l"/>
                <a:tab pos="4716066" algn="l"/>
                <a:tab pos="5053013" algn="l"/>
                <a:tab pos="5389960" algn="l"/>
                <a:tab pos="5726906" algn="l"/>
                <a:tab pos="6063854" algn="l"/>
                <a:tab pos="6400800" algn="l"/>
                <a:tab pos="6737747" algn="l"/>
              </a:tabLst>
            </a:pPr>
            <a:fld id="{2E14463B-6643-43B8-89F8-71F18E47F09A}" type="slidenum">
              <a:rPr lang="en-GB" sz="750">
                <a:solidFill>
                  <a:srgbClr val="000000"/>
                </a:solidFill>
                <a:latin typeface="Lucida Sans Unicode" pitchFamily="34" charset="0"/>
              </a:rPr>
              <a:pPr algn="r">
                <a:tabLst>
                  <a:tab pos="0" algn="l"/>
                  <a:tab pos="335756" algn="l"/>
                  <a:tab pos="672704" algn="l"/>
                  <a:tab pos="1009650" algn="l"/>
                  <a:tab pos="1346597" algn="l"/>
                  <a:tab pos="1683544" algn="l"/>
                  <a:tab pos="2020491" algn="l"/>
                  <a:tab pos="2357438" algn="l"/>
                  <a:tab pos="2694385" algn="l"/>
                  <a:tab pos="3031331" algn="l"/>
                  <a:tab pos="3368279" algn="l"/>
                  <a:tab pos="3705225" algn="l"/>
                  <a:tab pos="4042172" algn="l"/>
                  <a:tab pos="4379119" algn="l"/>
                  <a:tab pos="4716066" algn="l"/>
                  <a:tab pos="5053013" algn="l"/>
                  <a:tab pos="5389960" algn="l"/>
                  <a:tab pos="5726906" algn="l"/>
                  <a:tab pos="6063854" algn="l"/>
                  <a:tab pos="6400800" algn="l"/>
                  <a:tab pos="6737747" algn="l"/>
                </a:tabLst>
              </a:pPr>
              <a:t>9</a:t>
            </a:fld>
            <a:endParaRPr lang="en-GB" sz="750">
              <a:solidFill>
                <a:srgbClr val="000000"/>
              </a:solidFill>
              <a:latin typeface="Lucida Sans Unicode" pitchFamily="34" charset="0"/>
            </a:endParaRPr>
          </a:p>
        </p:txBody>
      </p:sp>
      <p:sp>
        <p:nvSpPr>
          <p:cNvPr id="89094" name="Text Box 6"/>
          <p:cNvSpPr txBox="1">
            <a:spLocks noChangeArrowheads="1"/>
          </p:cNvSpPr>
          <p:nvPr/>
        </p:nvSpPr>
        <p:spPr bwMode="auto">
          <a:xfrm>
            <a:off x="7628335" y="5663805"/>
            <a:ext cx="275034" cy="27384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67500" tIns="35100" rIns="67500" bIns="35100" anchor="b"/>
          <a:lstStyle/>
          <a:p>
            <a:pPr algn="r">
              <a:tabLst>
                <a:tab pos="0" algn="l"/>
                <a:tab pos="335756" algn="l"/>
                <a:tab pos="672704" algn="l"/>
                <a:tab pos="1009650" algn="l"/>
                <a:tab pos="1346597" algn="l"/>
                <a:tab pos="1683544" algn="l"/>
                <a:tab pos="2020491" algn="l"/>
                <a:tab pos="2357438" algn="l"/>
                <a:tab pos="2694385" algn="l"/>
                <a:tab pos="3031331" algn="l"/>
                <a:tab pos="3368279" algn="l"/>
                <a:tab pos="3705225" algn="l"/>
                <a:tab pos="4042172" algn="l"/>
                <a:tab pos="4379119" algn="l"/>
                <a:tab pos="4716066" algn="l"/>
                <a:tab pos="5053013" algn="l"/>
                <a:tab pos="5389960" algn="l"/>
                <a:tab pos="5726906" algn="l"/>
                <a:tab pos="6063854" algn="l"/>
                <a:tab pos="6400800" algn="l"/>
                <a:tab pos="6737747" algn="l"/>
              </a:tabLst>
            </a:pPr>
            <a:fld id="{A2190594-C90A-4CAA-9B97-2584F1325491}" type="slidenum">
              <a:rPr lang="en-GB" sz="750">
                <a:solidFill>
                  <a:srgbClr val="000000"/>
                </a:solidFill>
                <a:latin typeface="Lucida Sans Unicode" pitchFamily="34" charset="0"/>
              </a:rPr>
              <a:pPr algn="r">
                <a:tabLst>
                  <a:tab pos="0" algn="l"/>
                  <a:tab pos="335756" algn="l"/>
                  <a:tab pos="672704" algn="l"/>
                  <a:tab pos="1009650" algn="l"/>
                  <a:tab pos="1346597" algn="l"/>
                  <a:tab pos="1683544" algn="l"/>
                  <a:tab pos="2020491" algn="l"/>
                  <a:tab pos="2357438" algn="l"/>
                  <a:tab pos="2694385" algn="l"/>
                  <a:tab pos="3031331" algn="l"/>
                  <a:tab pos="3368279" algn="l"/>
                  <a:tab pos="3705225" algn="l"/>
                  <a:tab pos="4042172" algn="l"/>
                  <a:tab pos="4379119" algn="l"/>
                  <a:tab pos="4716066" algn="l"/>
                  <a:tab pos="5053013" algn="l"/>
                  <a:tab pos="5389960" algn="l"/>
                  <a:tab pos="5726906" algn="l"/>
                  <a:tab pos="6063854" algn="l"/>
                  <a:tab pos="6400800" algn="l"/>
                  <a:tab pos="6737747" algn="l"/>
                </a:tabLst>
              </a:pPr>
              <a:t>9</a:t>
            </a:fld>
            <a:endParaRPr lang="en-GB" sz="750">
              <a:solidFill>
                <a:srgbClr val="000000"/>
              </a:solidFill>
              <a:latin typeface="Lucida Sans Unicode" pitchFamily="34" charset="0"/>
            </a:endParaRP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379350" y="513676"/>
            <a:ext cx="7886700" cy="5152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defTabSz="914400" eaLnBrk="1" latinLnBrk="0" hangingPunct="1">
              <a:buNone/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0" dirty="0"/>
              <a:t>Padrão de arquitetura MVC</a:t>
            </a:r>
          </a:p>
        </p:txBody>
      </p:sp>
      <p:graphicFrame>
        <p:nvGraphicFramePr>
          <p:cNvPr id="2" name="Tabela 1"/>
          <p:cNvGraphicFramePr>
            <a:graphicFrameLocks noGrp="1"/>
          </p:cNvGraphicFramePr>
          <p:nvPr>
            <p:extLst/>
          </p:nvPr>
        </p:nvGraphicFramePr>
        <p:xfrm>
          <a:off x="397763" y="1303682"/>
          <a:ext cx="8518744" cy="2381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4358"/>
                <a:gridCol w="7224386"/>
              </a:tblGrid>
              <a:tr h="278130">
                <a:tc>
                  <a:txBody>
                    <a:bodyPr/>
                    <a:lstStyle/>
                    <a:p>
                      <a:r>
                        <a:rPr lang="pt-BR" sz="1100" dirty="0" smtClean="0"/>
                        <a:t>Nome</a:t>
                      </a:r>
                      <a:endParaRPr lang="pt-BR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pt-BR" sz="1100" dirty="0" smtClean="0"/>
                        <a:t>MVC (Modelo-Visão-Controlador)</a:t>
                      </a:r>
                      <a:endParaRPr lang="pt-BR" sz="1100" dirty="0"/>
                    </a:p>
                  </a:txBody>
                  <a:tcPr marL="68580" marR="68580" marT="34290" marB="34290"/>
                </a:tc>
              </a:tr>
              <a:tr h="708660">
                <a:tc>
                  <a:txBody>
                    <a:bodyPr/>
                    <a:lstStyle/>
                    <a:p>
                      <a:r>
                        <a:rPr lang="pt-BR" sz="1100" dirty="0" smtClean="0"/>
                        <a:t>Descrição</a:t>
                      </a:r>
                      <a:endParaRPr lang="pt-BR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pt-BR" sz="1100" b="1" dirty="0" smtClean="0">
                          <a:solidFill>
                            <a:srgbClr val="C00000"/>
                          </a:solidFill>
                        </a:rPr>
                        <a:t>Separa</a:t>
                      </a:r>
                      <a:r>
                        <a:rPr lang="pt-BR" sz="1100" b="1" baseline="0" dirty="0" smtClean="0">
                          <a:solidFill>
                            <a:srgbClr val="C00000"/>
                          </a:solidFill>
                        </a:rPr>
                        <a:t> a apresentação e a interação dos dados do sistema</a:t>
                      </a:r>
                      <a:r>
                        <a:rPr lang="pt-BR" sz="1100" baseline="0" dirty="0" smtClean="0"/>
                        <a:t>. O sistema é estruturado em três componentes lógicos que interagem entre si. O componente Modelo gerencia o sistema de dados e as operações associadas a esse sistema. O componente Visão define e gerencia como os dados são apresentados ao usuário. O componente Controlador gerencia a interação do usuário (por exemplo, teclas e cliques do mouse) e passa essas interações para a Visão e o Modelo.</a:t>
                      </a:r>
                      <a:endParaRPr lang="pt-BR" sz="11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pt-BR" sz="1100" dirty="0" smtClean="0"/>
                        <a:t>Exemplo</a:t>
                      </a:r>
                      <a:endParaRPr lang="pt-BR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pt-BR" sz="1100" baseline="0" dirty="0" smtClean="0"/>
                        <a:t>Sistema aplicativo baseado na Internet, organizado pelo padrão MVC.</a:t>
                      </a:r>
                      <a:endParaRPr lang="pt-BR" sz="1100" dirty="0"/>
                    </a:p>
                  </a:txBody>
                  <a:tcPr marL="68580" marR="68580" marT="34290" marB="34290"/>
                </a:tc>
              </a:tr>
              <a:tr h="388620">
                <a:tc>
                  <a:txBody>
                    <a:bodyPr/>
                    <a:lstStyle/>
                    <a:p>
                      <a:r>
                        <a:rPr lang="pt-BR" sz="1100" dirty="0" smtClean="0"/>
                        <a:t>Quando é usado</a:t>
                      </a:r>
                      <a:endParaRPr lang="pt-BR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pt-BR" sz="1100" dirty="0" smtClean="0"/>
                        <a:t>É usado quando existem </a:t>
                      </a:r>
                      <a:r>
                        <a:rPr lang="pt-BR" sz="1100" b="1" dirty="0" smtClean="0"/>
                        <a:t>várias maneiras de se visualizar e interagir</a:t>
                      </a:r>
                      <a:r>
                        <a:rPr lang="pt-BR" sz="1100" b="1" baseline="0" dirty="0" smtClean="0"/>
                        <a:t> com dados</a:t>
                      </a:r>
                      <a:r>
                        <a:rPr lang="pt-BR" sz="1100" baseline="0" dirty="0" smtClean="0"/>
                        <a:t>. Também quando são desconhecidos os futuros requisitos de interação e apresentação de dados.</a:t>
                      </a:r>
                      <a:endParaRPr lang="pt-BR" sz="1100" dirty="0"/>
                    </a:p>
                  </a:txBody>
                  <a:tcPr marL="68580" marR="68580" marT="34290" marB="34290"/>
                </a:tc>
              </a:tr>
              <a:tr h="388620">
                <a:tc>
                  <a:txBody>
                    <a:bodyPr/>
                    <a:lstStyle/>
                    <a:p>
                      <a:r>
                        <a:rPr lang="pt-BR" sz="1100" dirty="0" smtClean="0"/>
                        <a:t>Vantagens</a:t>
                      </a:r>
                      <a:endParaRPr lang="pt-BR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pt-BR" sz="1100" dirty="0" smtClean="0"/>
                        <a:t>Permite que os </a:t>
                      </a:r>
                      <a:r>
                        <a:rPr lang="pt-BR" sz="1100" b="1" dirty="0" smtClean="0">
                          <a:solidFill>
                            <a:srgbClr val="C00000"/>
                          </a:solidFill>
                        </a:rPr>
                        <a:t>dados sejam alterados</a:t>
                      </a:r>
                      <a:r>
                        <a:rPr lang="pt-BR" sz="1100" b="1" baseline="0" dirty="0" smtClean="0">
                          <a:solidFill>
                            <a:srgbClr val="C00000"/>
                          </a:solidFill>
                        </a:rPr>
                        <a:t> de forma independente de as representação e vice-versa</a:t>
                      </a:r>
                      <a:r>
                        <a:rPr lang="pt-BR" sz="1100" baseline="0" dirty="0" smtClean="0"/>
                        <a:t>. Apoia a apresentação dos mesmos dados de maneiras diferentes, com as alterações feitas em uma representação aparecendo em todas elas.</a:t>
                      </a:r>
                      <a:endParaRPr lang="pt-BR" sz="11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pt-BR" sz="1100" dirty="0" smtClean="0"/>
                        <a:t>Desvantagens</a:t>
                      </a:r>
                      <a:endParaRPr lang="pt-BR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pt-BR" sz="1100" dirty="0" smtClean="0"/>
                        <a:t>Quando o modelo de dados e as interações </a:t>
                      </a:r>
                      <a:r>
                        <a:rPr lang="pt-BR" sz="1100" b="1" dirty="0" smtClean="0"/>
                        <a:t>são simples</a:t>
                      </a:r>
                      <a:r>
                        <a:rPr lang="pt-BR" sz="1100" dirty="0" smtClean="0"/>
                        <a:t>, pode</a:t>
                      </a:r>
                      <a:r>
                        <a:rPr lang="pt-BR" sz="1100" baseline="0" dirty="0" smtClean="0"/>
                        <a:t> envolver código adicional e complexidade de código.</a:t>
                      </a:r>
                      <a:endParaRPr lang="pt-BR" sz="11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grpSp>
        <p:nvGrpSpPr>
          <p:cNvPr id="31" name="Grupo 30"/>
          <p:cNvGrpSpPr/>
          <p:nvPr/>
        </p:nvGrpSpPr>
        <p:grpSpPr>
          <a:xfrm>
            <a:off x="1340546" y="4102414"/>
            <a:ext cx="5874447" cy="2013635"/>
            <a:chOff x="1152395" y="4242749"/>
            <a:chExt cx="7832595" cy="2684847"/>
          </a:xfrm>
        </p:grpSpPr>
        <p:sp>
          <p:nvSpPr>
            <p:cNvPr id="89095" name="Text Box 7"/>
            <p:cNvSpPr txBox="1">
              <a:spLocks noChangeArrowheads="1"/>
            </p:cNvSpPr>
            <p:nvPr/>
          </p:nvSpPr>
          <p:spPr bwMode="auto">
            <a:xfrm>
              <a:off x="5903914" y="6408739"/>
              <a:ext cx="2351087" cy="36512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pt-BR" sz="1050"/>
            </a:p>
          </p:txBody>
        </p:sp>
        <p:grpSp>
          <p:nvGrpSpPr>
            <p:cNvPr id="4" name="Grupo 3"/>
            <p:cNvGrpSpPr/>
            <p:nvPr/>
          </p:nvGrpSpPr>
          <p:grpSpPr>
            <a:xfrm>
              <a:off x="1152395" y="4396637"/>
              <a:ext cx="1828800" cy="1365336"/>
              <a:chOff x="1152395" y="4396637"/>
              <a:chExt cx="1828800" cy="1365336"/>
            </a:xfrm>
          </p:grpSpPr>
          <p:sp>
            <p:nvSpPr>
              <p:cNvPr id="3" name="Retângulo 2"/>
              <p:cNvSpPr/>
              <p:nvPr/>
            </p:nvSpPr>
            <p:spPr>
              <a:xfrm>
                <a:off x="1152395" y="4396637"/>
                <a:ext cx="1828800" cy="38830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200" dirty="0"/>
                  <a:t>Controlador</a:t>
                </a:r>
              </a:p>
            </p:txBody>
          </p:sp>
          <p:sp>
            <p:nvSpPr>
              <p:cNvPr id="11" name="Retângulo 10"/>
              <p:cNvSpPr/>
              <p:nvPr/>
            </p:nvSpPr>
            <p:spPr>
              <a:xfrm>
                <a:off x="1152395" y="4784943"/>
                <a:ext cx="1828800" cy="97703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pt-BR" sz="900" dirty="0">
                    <a:solidFill>
                      <a:schemeClr val="tx1"/>
                    </a:solidFill>
                  </a:rPr>
                  <a:t>Mapeia ações do usuário para atualizar o modelo</a:t>
                </a:r>
              </a:p>
              <a:p>
                <a:endParaRPr lang="pt-BR" sz="900" dirty="0">
                  <a:solidFill>
                    <a:schemeClr val="tx1"/>
                  </a:solidFill>
                </a:endParaRPr>
              </a:p>
              <a:p>
                <a:r>
                  <a:rPr lang="pt-BR" sz="900" dirty="0">
                    <a:solidFill>
                      <a:schemeClr val="tx1"/>
                    </a:solidFill>
                  </a:rPr>
                  <a:t>Seleciona visões</a:t>
                </a:r>
              </a:p>
            </p:txBody>
          </p:sp>
        </p:grpSp>
        <p:grpSp>
          <p:nvGrpSpPr>
            <p:cNvPr id="12" name="Grupo 11"/>
            <p:cNvGrpSpPr/>
            <p:nvPr/>
          </p:nvGrpSpPr>
          <p:grpSpPr>
            <a:xfrm>
              <a:off x="6690986" y="4396637"/>
              <a:ext cx="2294004" cy="1365338"/>
              <a:chOff x="1152394" y="4396637"/>
              <a:chExt cx="2294004" cy="1365338"/>
            </a:xfrm>
          </p:grpSpPr>
          <p:sp>
            <p:nvSpPr>
              <p:cNvPr id="13" name="Retângulo 12"/>
              <p:cNvSpPr/>
              <p:nvPr/>
            </p:nvSpPr>
            <p:spPr>
              <a:xfrm>
                <a:off x="1152395" y="4396637"/>
                <a:ext cx="2294003" cy="38830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200" dirty="0"/>
                  <a:t>Visão</a:t>
                </a:r>
              </a:p>
            </p:txBody>
          </p:sp>
          <p:sp>
            <p:nvSpPr>
              <p:cNvPr id="14" name="Retângulo 13"/>
              <p:cNvSpPr/>
              <p:nvPr/>
            </p:nvSpPr>
            <p:spPr>
              <a:xfrm>
                <a:off x="1152394" y="4784944"/>
                <a:ext cx="2294003" cy="9770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pt-BR" sz="900" dirty="0">
                    <a:solidFill>
                      <a:schemeClr val="tx1"/>
                    </a:solidFill>
                  </a:rPr>
                  <a:t>Modelos </a:t>
                </a:r>
                <a:r>
                  <a:rPr lang="pt-BR" sz="900" dirty="0" err="1">
                    <a:solidFill>
                      <a:schemeClr val="tx1"/>
                    </a:solidFill>
                  </a:rPr>
                  <a:t>renders</a:t>
                </a:r>
                <a:endParaRPr lang="pt-BR" sz="900" dirty="0">
                  <a:solidFill>
                    <a:schemeClr val="tx1"/>
                  </a:solidFill>
                </a:endParaRPr>
              </a:p>
              <a:p>
                <a:r>
                  <a:rPr lang="pt-BR" sz="900" dirty="0">
                    <a:solidFill>
                      <a:schemeClr val="tx1"/>
                    </a:solidFill>
                  </a:rPr>
                  <a:t>Solicita atualização de modelo</a:t>
                </a:r>
              </a:p>
              <a:p>
                <a:r>
                  <a:rPr lang="pt-BR" sz="900" dirty="0">
                    <a:solidFill>
                      <a:schemeClr val="tx1"/>
                    </a:solidFill>
                  </a:rPr>
                  <a:t>Envia eventos de usuário para controlador</a:t>
                </a:r>
              </a:p>
            </p:txBody>
          </p:sp>
        </p:grpSp>
        <p:grpSp>
          <p:nvGrpSpPr>
            <p:cNvPr id="15" name="Grupo 14"/>
            <p:cNvGrpSpPr/>
            <p:nvPr/>
          </p:nvGrpSpPr>
          <p:grpSpPr>
            <a:xfrm>
              <a:off x="4075114" y="5273458"/>
              <a:ext cx="1828800" cy="1365336"/>
              <a:chOff x="1152395" y="4396637"/>
              <a:chExt cx="1828800" cy="1365336"/>
            </a:xfrm>
          </p:grpSpPr>
          <p:sp>
            <p:nvSpPr>
              <p:cNvPr id="16" name="Retângulo 15"/>
              <p:cNvSpPr/>
              <p:nvPr/>
            </p:nvSpPr>
            <p:spPr>
              <a:xfrm>
                <a:off x="1152395" y="4396637"/>
                <a:ext cx="1828800" cy="38830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200" dirty="0"/>
                  <a:t>Modelo</a:t>
                </a:r>
              </a:p>
            </p:txBody>
          </p:sp>
          <p:sp>
            <p:nvSpPr>
              <p:cNvPr id="17" name="Retângulo 16"/>
              <p:cNvSpPr/>
              <p:nvPr/>
            </p:nvSpPr>
            <p:spPr>
              <a:xfrm>
                <a:off x="1152395" y="4784943"/>
                <a:ext cx="1828800" cy="97703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pt-BR" sz="900" dirty="0">
                    <a:solidFill>
                      <a:schemeClr val="tx1"/>
                    </a:solidFill>
                  </a:rPr>
                  <a:t>Encapsula estado da aplicação</a:t>
                </a:r>
              </a:p>
              <a:p>
                <a:r>
                  <a:rPr lang="pt-BR" sz="900" dirty="0">
                    <a:solidFill>
                      <a:schemeClr val="tx1"/>
                    </a:solidFill>
                  </a:rPr>
                  <a:t>Notifica visão de mudança de estado</a:t>
                </a:r>
              </a:p>
            </p:txBody>
          </p:sp>
        </p:grpSp>
        <p:cxnSp>
          <p:nvCxnSpPr>
            <p:cNvPr id="6" name="Conector angulado 5"/>
            <p:cNvCxnSpPr>
              <a:stCxn id="11" idx="2"/>
              <a:endCxn id="17" idx="1"/>
            </p:cNvCxnSpPr>
            <p:nvPr/>
          </p:nvCxnSpPr>
          <p:spPr>
            <a:xfrm rot="16200000" flipH="1">
              <a:off x="2876801" y="4951966"/>
              <a:ext cx="388306" cy="2008319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CaixaDeTexto 6"/>
            <p:cNvSpPr txBox="1"/>
            <p:nvPr/>
          </p:nvSpPr>
          <p:spPr>
            <a:xfrm>
              <a:off x="2020248" y="6250487"/>
              <a:ext cx="1921895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50" dirty="0"/>
                <a:t>Mudança de estado</a:t>
              </a:r>
            </a:p>
          </p:txBody>
        </p:sp>
        <p:sp>
          <p:nvSpPr>
            <p:cNvPr id="21" name="CaixaDeTexto 20"/>
            <p:cNvSpPr txBox="1"/>
            <p:nvPr/>
          </p:nvSpPr>
          <p:spPr>
            <a:xfrm>
              <a:off x="3830462" y="4242749"/>
              <a:ext cx="1686787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50" dirty="0"/>
                <a:t>Seleção de visão</a:t>
              </a:r>
            </a:p>
          </p:txBody>
        </p:sp>
        <p:sp>
          <p:nvSpPr>
            <p:cNvPr id="22" name="CaixaDeTexto 21"/>
            <p:cNvSpPr txBox="1"/>
            <p:nvPr/>
          </p:nvSpPr>
          <p:spPr>
            <a:xfrm>
              <a:off x="3701778" y="4915577"/>
              <a:ext cx="1872736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50" dirty="0"/>
                <a:t>Eventos de usuário</a:t>
              </a:r>
            </a:p>
          </p:txBody>
        </p:sp>
        <p:sp>
          <p:nvSpPr>
            <p:cNvPr id="23" name="CaixaDeTexto 22"/>
            <p:cNvSpPr txBox="1"/>
            <p:nvPr/>
          </p:nvSpPr>
          <p:spPr>
            <a:xfrm>
              <a:off x="6690987" y="6589041"/>
              <a:ext cx="1894109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50" dirty="0"/>
                <a:t>Consulta de estado</a:t>
              </a:r>
            </a:p>
          </p:txBody>
        </p:sp>
        <p:sp>
          <p:nvSpPr>
            <p:cNvPr id="24" name="CaixaDeTexto 23"/>
            <p:cNvSpPr txBox="1"/>
            <p:nvPr/>
          </p:nvSpPr>
          <p:spPr>
            <a:xfrm>
              <a:off x="5891103" y="5830467"/>
              <a:ext cx="2327988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50" dirty="0"/>
                <a:t>Notificação de mudança</a:t>
              </a:r>
            </a:p>
          </p:txBody>
        </p:sp>
        <p:cxnSp>
          <p:nvCxnSpPr>
            <p:cNvPr id="18" name="Conector de seta reta 17"/>
            <p:cNvCxnSpPr>
              <a:stCxn id="3" idx="3"/>
              <a:endCxn id="13" idx="1"/>
            </p:cNvCxnSpPr>
            <p:nvPr/>
          </p:nvCxnSpPr>
          <p:spPr>
            <a:xfrm>
              <a:off x="2981195" y="4590790"/>
              <a:ext cx="370979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de seta reta 19"/>
            <p:cNvCxnSpPr/>
            <p:nvPr/>
          </p:nvCxnSpPr>
          <p:spPr>
            <a:xfrm flipH="1">
              <a:off x="2981195" y="4915576"/>
              <a:ext cx="3709792" cy="2840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de seta reta 26"/>
            <p:cNvCxnSpPr/>
            <p:nvPr/>
          </p:nvCxnSpPr>
          <p:spPr>
            <a:xfrm>
              <a:off x="5903914" y="5761972"/>
              <a:ext cx="78707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angulado 28"/>
            <p:cNvCxnSpPr>
              <a:endCxn id="89095" idx="1"/>
            </p:cNvCxnSpPr>
            <p:nvPr/>
          </p:nvCxnSpPr>
          <p:spPr>
            <a:xfrm rot="10800000" flipV="1">
              <a:off x="5903915" y="5761972"/>
              <a:ext cx="2351087" cy="829330"/>
            </a:xfrm>
            <a:prstGeom prst="bentConnector3">
              <a:avLst>
                <a:gd name="adj1" fmla="val 546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6283313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Gotícula">
  <a:themeElements>
    <a:clrScheme name="Gotícula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Gotícula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otícula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CE3A64BD5CEFD4DB01E6DCCCC54EBDB" ma:contentTypeVersion="2" ma:contentTypeDescription="Crie um novo documento." ma:contentTypeScope="" ma:versionID="7f48f1de1047699f630dcaa69daf5e8f">
  <xsd:schema xmlns:xsd="http://www.w3.org/2001/XMLSchema" xmlns:xs="http://www.w3.org/2001/XMLSchema" xmlns:p="http://schemas.microsoft.com/office/2006/metadata/properties" xmlns:ns2="96ac3046-98b7-4a4d-8b44-ec3f9bcf045f" targetNamespace="http://schemas.microsoft.com/office/2006/metadata/properties" ma:root="true" ma:fieldsID="795f255a7725dc3d23484d4e013abaec" ns2:_="">
    <xsd:import namespace="96ac3046-98b7-4a4d-8b44-ec3f9bcf045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6ac3046-98b7-4a4d-8b44-ec3f9bcf045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BC6282A-AA27-4B28-BFB4-AC818D103989}"/>
</file>

<file path=customXml/itemProps2.xml><?xml version="1.0" encoding="utf-8"?>
<ds:datastoreItem xmlns:ds="http://schemas.openxmlformats.org/officeDocument/2006/customXml" ds:itemID="{9F654FB4-D270-4D8B-B2AE-DDC52E81677C}"/>
</file>

<file path=customXml/itemProps3.xml><?xml version="1.0" encoding="utf-8"?>
<ds:datastoreItem xmlns:ds="http://schemas.openxmlformats.org/officeDocument/2006/customXml" ds:itemID="{2617F604-527B-4E79-A11C-BFC57010817F}"/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TM04033925[[fn=Gotícula]]</Template>
  <TotalTime>32404</TotalTime>
  <Words>1428</Words>
  <Application>Microsoft Office PowerPoint</Application>
  <PresentationFormat>Apresentação na tela (4:3)</PresentationFormat>
  <Paragraphs>375</Paragraphs>
  <Slides>21</Slides>
  <Notes>13</Notes>
  <HiddenSlides>0</HiddenSlides>
  <MMClips>0</MMClips>
  <ScaleCrop>false</ScaleCrop>
  <HeadingPairs>
    <vt:vector size="6" baseType="variant">
      <vt:variant>
        <vt:lpstr>Fontes usadas</vt:lpstr>
      </vt:variant>
      <vt:variant>
        <vt:i4>10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32" baseType="lpstr">
      <vt:lpstr>MS PGothic</vt:lpstr>
      <vt:lpstr>Arial</vt:lpstr>
      <vt:lpstr>Comic Sans MS</vt:lpstr>
      <vt:lpstr>Consolas</vt:lpstr>
      <vt:lpstr>Lucida Sans Unicode</vt:lpstr>
      <vt:lpstr>Times</vt:lpstr>
      <vt:lpstr>Times New Roman</vt:lpstr>
      <vt:lpstr>Tw Cen MT</vt:lpstr>
      <vt:lpstr>Verdana</vt:lpstr>
      <vt:lpstr>Wingdings</vt:lpstr>
      <vt:lpstr>Gotícula</vt:lpstr>
      <vt:lpstr>Apresentação do PowerPoint</vt:lpstr>
      <vt:lpstr>Analisando um exemplo</vt:lpstr>
      <vt:lpstr>Estrutura do sistema</vt:lpstr>
      <vt:lpstr>Consideração 1</vt:lpstr>
      <vt:lpstr>Organização do nosso sistema</vt:lpstr>
      <vt:lpstr>O que temos de problemático neste código?</vt:lpstr>
      <vt:lpstr>Padrão MVC (Model View Controller)</vt:lpstr>
      <vt:lpstr>MVC</vt:lpstr>
      <vt:lpstr>Apresentação do PowerPoint</vt:lpstr>
      <vt:lpstr>Colocando nossa aplicação no padrão mvc</vt:lpstr>
      <vt:lpstr>URL amigáveis</vt:lpstr>
      <vt:lpstr>Arquivo htaccess</vt:lpstr>
      <vt:lpstr>O arquivo htaccess</vt:lpstr>
      <vt:lpstr>index.php – nosso ponto único de acesso ao sistema</vt:lpstr>
      <vt:lpstr>Adicionando a rota na nossa aplicação</vt:lpstr>
      <vt:lpstr>Resumindo a comunicação por rotas</vt:lpstr>
      <vt:lpstr>DAO (Data Access Object)</vt:lpstr>
      <vt:lpstr>Adicionando DAO na nossa aplicação</vt:lpstr>
      <vt:lpstr>Melhorando um pouco mais a view</vt:lpstr>
      <vt:lpstr>Exercício para casa</vt:lpstr>
      <vt:lpstr>BIBLIOGRAFIA</vt:lpstr>
    </vt:vector>
  </TitlesOfParts>
  <Company>ATLAS group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Transforming models with ATL</dc:title>
  <dc:subject>The ATLAS Transformation Language</dc:subject>
  <dc:creator>Frédéric Jouault</dc:creator>
  <cp:lastModifiedBy>ANA</cp:lastModifiedBy>
  <cp:revision>996</cp:revision>
  <dcterms:created xsi:type="dcterms:W3CDTF">2000-01-20T14:21:25Z</dcterms:created>
  <dcterms:modified xsi:type="dcterms:W3CDTF">2021-05-12T17:47:59Z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0x0101000CE3A64BD5CEFD4DB01E6DCCCC54EBDB</vt:lpwstr>
  </property>
</Properties>
</file>