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A0363B-6808-41C2-AB7F-2B0DA6F89FA8}">
  <a:tblStyle styleId="{9BA0363B-6808-41C2-AB7F-2B0DA6F89F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27ef1cb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27ef1cb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893722e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893722e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1893722e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1893722e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3cc3de33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3cc3de3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adicionar  a régua de representação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1893722e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1893722e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1893722e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1893722e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1893722e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1893722e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1893722e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1893722e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1893722e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1893722e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adicionar  a régua de representação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1893722e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1893722e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15b17c82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15b17c82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15b17c82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15b17c82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15b17c82e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15b17c82e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1893722e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1893722e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3b8b7bb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3b8b7bb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3cc3de3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3cc3de3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1893722e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1893722e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27ef1cb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27ef1cb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319300" y="1929600"/>
            <a:ext cx="4505400" cy="12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Qui-Quadrado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(χ²)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Qui-Quadrado: Critério</a:t>
            </a:r>
            <a:endParaRPr/>
          </a:p>
        </p:txBody>
      </p:sp>
      <p:graphicFrame>
        <p:nvGraphicFramePr>
          <p:cNvPr id="152" name="Google Shape;152;p22"/>
          <p:cNvGraphicFramePr/>
          <p:nvPr/>
        </p:nvGraphicFramePr>
        <p:xfrm>
          <a:off x="311700" y="11960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{9BA0363B-6808-41C2-AB7F-2B0DA6F89FA8}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46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Tema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Frequência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(fo)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Frequência Esperada (fe)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fo-fe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(fo-fe)²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(fo-fe)² </a:t>
                      </a:r>
                      <a:endParaRPr b="1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fe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324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16,2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1,25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16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64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3,2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121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6,05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53" name="Google Shape;153;p22"/>
          <p:cNvCxnSpPr/>
          <p:nvPr/>
        </p:nvCxnSpPr>
        <p:spPr>
          <a:xfrm flipH="1" rot="10800000">
            <a:off x="7762000" y="1536525"/>
            <a:ext cx="721500" cy="1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Qui-Quadrado: Critério</a:t>
            </a:r>
            <a:endParaRPr/>
          </a:p>
        </p:txBody>
      </p:sp>
      <p:graphicFrame>
        <p:nvGraphicFramePr>
          <p:cNvPr id="159" name="Google Shape;159;p23"/>
          <p:cNvGraphicFramePr/>
          <p:nvPr/>
        </p:nvGraphicFramePr>
        <p:xfrm>
          <a:off x="311700" y="11960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{9BA0363B-6808-41C2-AB7F-2B0DA6F89FA8}</a:tableStyleId>
              </a:tblPr>
              <a:tblGrid>
                <a:gridCol w="1420100"/>
                <a:gridCol w="1420100"/>
                <a:gridCol w="1420100"/>
                <a:gridCol w="1420100"/>
                <a:gridCol w="1420100"/>
                <a:gridCol w="1420100"/>
              </a:tblGrid>
              <a:tr h="462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666666"/>
                          </a:solidFill>
                        </a:rPr>
                        <a:t>Tema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666666"/>
                          </a:solidFill>
                        </a:rPr>
                        <a:t>Frequência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666666"/>
                          </a:solidFill>
                        </a:rPr>
                        <a:t>(fo)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666666"/>
                          </a:solidFill>
                        </a:rPr>
                        <a:t>Frequência Esperada (fe)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666666"/>
                          </a:solidFill>
                        </a:rPr>
                        <a:t>fo-fe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solidFill>
                            <a:srgbClr val="666666"/>
                          </a:solidFill>
                        </a:rPr>
                        <a:t>(fo-fe)²</a:t>
                      </a:r>
                      <a:endParaRPr b="1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(fo-fe)² </a:t>
                      </a:r>
                      <a:endParaRPr b="1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fe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A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38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20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18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324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16,2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B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25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20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5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25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1,25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C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16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20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-4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16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0,8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D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12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20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-8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64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3,2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E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9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20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-11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rgbClr val="999999"/>
                          </a:solidFill>
                        </a:rPr>
                        <a:t>121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6,05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0" name="Google Shape;160;p23"/>
          <p:cNvCxnSpPr/>
          <p:nvPr/>
        </p:nvCxnSpPr>
        <p:spPr>
          <a:xfrm flipH="1" rot="10800000">
            <a:off x="7762000" y="1536525"/>
            <a:ext cx="721500" cy="1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311700" y="3876800"/>
            <a:ext cx="7100400" cy="9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valor do χ² é definido pela soma dos dados da última coluna: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2000"/>
              <a:t>χ</a:t>
            </a:r>
            <a:r>
              <a:rPr b="1" lang="pt-BR" sz="2000"/>
              <a:t>² = 27,5</a:t>
            </a:r>
            <a:endParaRPr b="1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Qui-Quadrado: Critério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Grau de Liberdade (GL) = K - 1</a:t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/>
              <a:t>k = </a:t>
            </a:r>
            <a:r>
              <a:rPr lang="pt-BR" sz="1000"/>
              <a:t>número</a:t>
            </a:r>
            <a:r>
              <a:rPr lang="pt-BR" sz="1000"/>
              <a:t> de categorias na distribuição de </a:t>
            </a:r>
            <a:r>
              <a:rPr lang="pt-BR" sz="1000"/>
              <a:t>frequências</a:t>
            </a:r>
            <a:r>
              <a:rPr lang="pt-BR" sz="1000"/>
              <a:t> observadas</a:t>
            </a:r>
            <a:endParaRPr sz="1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GL = 5 - 1 = 4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χ²</a:t>
            </a:r>
            <a:r>
              <a:rPr lang="pt-BR" sz="1000"/>
              <a:t>critico</a:t>
            </a:r>
            <a:r>
              <a:rPr lang="pt-BR"/>
              <a:t> = 9,488(sig = 0,05) → valor tabelado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Qui-Quadrado: Critério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χ²</a:t>
            </a:r>
            <a:r>
              <a:rPr lang="pt-BR" sz="1000"/>
              <a:t>critico</a:t>
            </a:r>
            <a:r>
              <a:rPr lang="pt-BR"/>
              <a:t> = 9,488(sig = 0,05) → valor tabelado</a:t>
            </a:r>
            <a:endParaRPr/>
          </a:p>
        </p:txBody>
      </p:sp>
      <p:cxnSp>
        <p:nvCxnSpPr>
          <p:cNvPr id="174" name="Google Shape;174;p25"/>
          <p:cNvCxnSpPr/>
          <p:nvPr/>
        </p:nvCxnSpPr>
        <p:spPr>
          <a:xfrm>
            <a:off x="2471550" y="2952500"/>
            <a:ext cx="4128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5"/>
          <p:cNvCxnSpPr/>
          <p:nvPr/>
        </p:nvCxnSpPr>
        <p:spPr>
          <a:xfrm>
            <a:off x="5282925" y="2814950"/>
            <a:ext cx="0" cy="34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5"/>
          <p:cNvCxnSpPr/>
          <p:nvPr/>
        </p:nvCxnSpPr>
        <p:spPr>
          <a:xfrm>
            <a:off x="4049225" y="2814950"/>
            <a:ext cx="0" cy="34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5"/>
          <p:cNvSpPr txBox="1"/>
          <p:nvPr/>
        </p:nvSpPr>
        <p:spPr>
          <a:xfrm>
            <a:off x="3907475" y="3182100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4934925" y="3182100"/>
            <a:ext cx="6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,488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25"/>
          <p:cNvCxnSpPr/>
          <p:nvPr/>
        </p:nvCxnSpPr>
        <p:spPr>
          <a:xfrm>
            <a:off x="6273525" y="2814950"/>
            <a:ext cx="0" cy="34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5"/>
          <p:cNvSpPr txBox="1"/>
          <p:nvPr/>
        </p:nvSpPr>
        <p:spPr>
          <a:xfrm>
            <a:off x="5925525" y="3182100"/>
            <a:ext cx="69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27,5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869850" y="4088075"/>
            <a:ext cx="73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Existe diferença estatisticamente significativa entre os temas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Qui-Quadrado: Grupos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supor que </a:t>
            </a:r>
            <a:r>
              <a:rPr lang="pt-BR"/>
              <a:t>gostaríamos</a:t>
            </a:r>
            <a:r>
              <a:rPr lang="pt-BR"/>
              <a:t> de verificar se as pessoas (jovens e idosos) tem preferência por produto (A ou 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8" name="Google Shape;188;p26"/>
          <p:cNvGraphicFramePr/>
          <p:nvPr/>
        </p:nvGraphicFramePr>
        <p:xfrm>
          <a:off x="952500" y="227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{9BA0363B-6808-41C2-AB7F-2B0DA6F89FA8}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Produto 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Produto B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Total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Jovens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Idosos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Total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Qui-Quadrado: Grupos</a:t>
            </a:r>
            <a:endParaRPr/>
          </a:p>
        </p:txBody>
      </p:sp>
      <p:graphicFrame>
        <p:nvGraphicFramePr>
          <p:cNvPr id="194" name="Google Shape;194;p27"/>
          <p:cNvGraphicFramePr/>
          <p:nvPr/>
        </p:nvGraphicFramePr>
        <p:xfrm>
          <a:off x="952500" y="10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{9BA0363B-6808-41C2-AB7F-2B0DA6F89FA8}</a:tableStyleId>
              </a:tblPr>
              <a:tblGrid>
                <a:gridCol w="2491100"/>
                <a:gridCol w="1609350"/>
                <a:gridCol w="1649425"/>
                <a:gridCol w="1489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Frequência Observada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Produto 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Produto B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Total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Jovens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Idosos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Total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5" name="Google Shape;195;p27"/>
          <p:cNvGraphicFramePr/>
          <p:nvPr/>
        </p:nvGraphicFramePr>
        <p:xfrm>
          <a:off x="952500" y="307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{9BA0363B-6808-41C2-AB7F-2B0DA6F89FA8}</a:tableStyleId>
              </a:tblPr>
              <a:tblGrid>
                <a:gridCol w="2491100"/>
                <a:gridCol w="1609350"/>
                <a:gridCol w="1649425"/>
                <a:gridCol w="1489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Frequência Esperada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Produto A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Produto B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Total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Jovens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Idosos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Total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Qui-Quadrado: Grupos</a:t>
            </a:r>
            <a:endParaRPr/>
          </a:p>
        </p:txBody>
      </p:sp>
      <p:graphicFrame>
        <p:nvGraphicFramePr>
          <p:cNvPr id="201" name="Google Shape;201;p28"/>
          <p:cNvGraphicFramePr/>
          <p:nvPr/>
        </p:nvGraphicFramePr>
        <p:xfrm>
          <a:off x="311700" y="107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{9BA0363B-6808-41C2-AB7F-2B0DA6F89FA8}</a:tableStyleId>
              </a:tblPr>
              <a:tblGrid>
                <a:gridCol w="2228525"/>
                <a:gridCol w="1439700"/>
                <a:gridCol w="1475575"/>
                <a:gridCol w="971900"/>
                <a:gridCol w="1202475"/>
                <a:gridCol w="120247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Frequência Observada (fo)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Frequência Esperada (fe)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fo - fe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(fo - fe)²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(fo - fe)²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fe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Jovens </a:t>
                      </a:r>
                      <a:r>
                        <a:rPr b="1" lang="pt-BR"/>
                        <a:t>(Produto A)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0,62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Idosos</a:t>
                      </a:r>
                      <a:r>
                        <a:rPr b="1" lang="pt-BR"/>
                        <a:t> (Produto A)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0,62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Jovens (Produto B)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</a:t>
                      </a: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0,67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Idoso </a:t>
                      </a:r>
                      <a:r>
                        <a:rPr b="1" lang="pt-BR"/>
                        <a:t>(Produto B)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16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0,67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02" name="Google Shape;202;p28"/>
          <p:cNvCxnSpPr/>
          <p:nvPr/>
        </p:nvCxnSpPr>
        <p:spPr>
          <a:xfrm flipH="1" rot="10800000">
            <a:off x="7882250" y="1540475"/>
            <a:ext cx="641400" cy="13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8"/>
          <p:cNvSpPr txBox="1"/>
          <p:nvPr/>
        </p:nvSpPr>
        <p:spPr>
          <a:xfrm>
            <a:off x="311700" y="4336425"/>
            <a:ext cx="8520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χ</a:t>
            </a:r>
            <a:r>
              <a:rPr lang="pt-BR" sz="1900">
                <a:latin typeface="Roboto"/>
                <a:ea typeface="Roboto"/>
                <a:cs typeface="Roboto"/>
                <a:sym typeface="Roboto"/>
              </a:rPr>
              <a:t>² = 2,58</a:t>
            </a:r>
            <a:endParaRPr sz="19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Qui-Quadrado: Grupos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Grau de Liberdade (GL) = (R - 1) (C - 1)</a:t>
            </a:r>
            <a:endParaRPr sz="19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000"/>
              <a:t>R</a:t>
            </a:r>
            <a:r>
              <a:rPr lang="pt-BR" sz="1000"/>
              <a:t> = número de linhas na tabela e C = </a:t>
            </a:r>
            <a:r>
              <a:rPr lang="pt-BR" sz="1000"/>
              <a:t>número</a:t>
            </a:r>
            <a:r>
              <a:rPr lang="pt-BR" sz="1000"/>
              <a:t> de colunas</a:t>
            </a:r>
            <a:endParaRPr sz="1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GL = (2 - 1) (2 - 1) = 1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χ²</a:t>
            </a:r>
            <a:r>
              <a:rPr lang="pt-BR" sz="1000"/>
              <a:t>critico</a:t>
            </a:r>
            <a:r>
              <a:rPr lang="pt-BR"/>
              <a:t> = 3,84(sig = 0,05) → valor tabelado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Qui-Quadrado: Grupos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χ²</a:t>
            </a:r>
            <a:r>
              <a:rPr lang="pt-BR" sz="1000"/>
              <a:t>critico</a:t>
            </a:r>
            <a:r>
              <a:rPr lang="pt-BR"/>
              <a:t> = 3,84(sig = 0,05) → valor tabelado</a:t>
            </a:r>
            <a:endParaRPr/>
          </a:p>
        </p:txBody>
      </p:sp>
      <p:cxnSp>
        <p:nvCxnSpPr>
          <p:cNvPr id="216" name="Google Shape;216;p30"/>
          <p:cNvCxnSpPr/>
          <p:nvPr/>
        </p:nvCxnSpPr>
        <p:spPr>
          <a:xfrm>
            <a:off x="2471550" y="2952500"/>
            <a:ext cx="4128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30"/>
          <p:cNvCxnSpPr/>
          <p:nvPr/>
        </p:nvCxnSpPr>
        <p:spPr>
          <a:xfrm>
            <a:off x="6193275" y="2814950"/>
            <a:ext cx="0" cy="34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0"/>
          <p:cNvCxnSpPr/>
          <p:nvPr/>
        </p:nvCxnSpPr>
        <p:spPr>
          <a:xfrm>
            <a:off x="4430225" y="2814950"/>
            <a:ext cx="0" cy="34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30"/>
          <p:cNvSpPr txBox="1"/>
          <p:nvPr/>
        </p:nvSpPr>
        <p:spPr>
          <a:xfrm>
            <a:off x="4288475" y="3182100"/>
            <a:ext cx="2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0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0"/>
          <p:cNvSpPr txBox="1"/>
          <p:nvPr/>
        </p:nvSpPr>
        <p:spPr>
          <a:xfrm>
            <a:off x="5925525" y="3182100"/>
            <a:ext cx="5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3,84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" name="Google Shape;221;p30"/>
          <p:cNvCxnSpPr/>
          <p:nvPr/>
        </p:nvCxnSpPr>
        <p:spPr>
          <a:xfrm>
            <a:off x="5507475" y="2814950"/>
            <a:ext cx="0" cy="347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30"/>
          <p:cNvSpPr txBox="1"/>
          <p:nvPr/>
        </p:nvSpPr>
        <p:spPr>
          <a:xfrm>
            <a:off x="5239725" y="3182100"/>
            <a:ext cx="5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lang="pt-BR">
                <a:latin typeface="Roboto"/>
                <a:ea typeface="Roboto"/>
                <a:cs typeface="Roboto"/>
                <a:sym typeface="Roboto"/>
              </a:rPr>
              <a:t>,58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906150" y="4034650"/>
            <a:ext cx="733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oboto"/>
                <a:ea typeface="Roboto"/>
                <a:cs typeface="Roboto"/>
                <a:sym typeface="Roboto"/>
              </a:rPr>
              <a:t>Não há diferença 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estatisticamente</a:t>
            </a:r>
            <a:r>
              <a:rPr lang="pt-BR">
                <a:latin typeface="Roboto"/>
                <a:ea typeface="Roboto"/>
                <a:cs typeface="Roboto"/>
                <a:sym typeface="Roboto"/>
              </a:rPr>
              <a:t> significativa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Bibliográficas</a:t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Estatística e Probabilidade - Aula 12 - Teste Qui-quadrado. (17:40). Publicado pelo canal UNIVESP. Disponivel em: https://www.youtube.com/watch?v=4QfHVbpAoSg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PIANA, Clause </a:t>
            </a:r>
            <a:r>
              <a:rPr lang="pt-BR"/>
              <a:t>Fátima</a:t>
            </a:r>
            <a:r>
              <a:rPr lang="pt-BR"/>
              <a:t> de Brum, MACHADO, Amauri de Almeida, SELAU, Lisiane Priscila Roldão. </a:t>
            </a:r>
            <a:r>
              <a:rPr lang="pt-BR"/>
              <a:t>Estatística</a:t>
            </a:r>
            <a:r>
              <a:rPr lang="pt-BR"/>
              <a:t> </a:t>
            </a:r>
            <a:r>
              <a:rPr lang="pt-BR"/>
              <a:t>Básica</a:t>
            </a:r>
            <a:r>
              <a:rPr lang="pt-BR"/>
              <a:t>. Pelotas, 2009.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CORREA, Ana Paula Araujo, QUEIROZ, Eder, TREVISAN, Newton.  Teste do Qui-Quadrado.&lt;http://www.leg.ufpr.br/lib/exe/fetch.php/disciplinas:ce001:teste_do_qui-quadrado.pdf&gt;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29875"/>
            <a:ext cx="85206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teste de hipóteses que se destina a encontrar um valor da dispersão para duas variáveis categóricas nominais e avaliar a associação existente entre variáveis qualitativas.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2424325"/>
            <a:ext cx="85206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princípio básico deste teste é </a:t>
            </a:r>
            <a:r>
              <a:rPr b="1" lang="pt-BR"/>
              <a:t>comparar proporções</a:t>
            </a:r>
            <a:r>
              <a:rPr lang="pt-BR"/>
              <a:t>, ou seja, possíveis divergências entre as frequências observadas e esperadas para um certo evento.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3545725"/>
            <a:ext cx="8520600" cy="11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</a:t>
            </a:r>
            <a:r>
              <a:rPr b="1" lang="pt-BR"/>
              <a:t>teste não paramétrico</a:t>
            </a:r>
            <a:r>
              <a:rPr lang="pt-BR"/>
              <a:t>: não depende de parâmetros populacionais (média e variância).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CONDIÇÕES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0178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 amostras devem ser independentes</a:t>
            </a:r>
            <a:r>
              <a:rPr lang="pt-BR"/>
              <a:t>.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625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</a:t>
            </a:r>
            <a:r>
              <a:rPr lang="pt-BR"/>
              <a:t>amostragem</a:t>
            </a:r>
            <a:r>
              <a:rPr lang="pt-BR"/>
              <a:t> deve ser aleatória</a:t>
            </a:r>
            <a:r>
              <a:rPr lang="pt-BR"/>
              <a:t>.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As observações devem ser frequências ou contagens</a:t>
            </a:r>
            <a:r>
              <a:rPr lang="pt-BR"/>
              <a:t>.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29101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Cada observação pertence a uma e somente uma categoria</a:t>
            </a:r>
            <a:r>
              <a:rPr lang="pt-BR"/>
              <a:t>.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11700" y="3552350"/>
            <a:ext cx="85206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amostra deve ser relativamente grande (pelo menos 5 observações)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Correção de Yates se frequência esperada for menor que 10.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UTILIZAÇÃO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9875"/>
            <a:ext cx="85206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Verificar se a frequência com que um determinado acontecimento observado em uma amostra se desvia significativamente ou não da frequência com que ele é esperado.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2783850"/>
            <a:ext cx="85206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Comparar a distribuição de diversos acontecimentos em diferentes amostras, a fim de avaliar se as proporções observadas destes eventos mostram ou não diferenças significativas ou se as amostras diferem significativamente quanto às proporções desses acontecimentos.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Calcular o χ²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11700" y="1229875"/>
            <a:ext cx="8520600" cy="12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avaliar as possíveis discrepâncias entre proporções observadas e esperadas usamos a seguinte fórmula: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098650" y="1651350"/>
            <a:ext cx="2167200" cy="15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(fo - fe)²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fe</a:t>
            </a:r>
            <a:endParaRPr sz="2100"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399975" y="2793475"/>
            <a:ext cx="84618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400"/>
              <a:t>fo = frequência observada	fe = </a:t>
            </a:r>
            <a:r>
              <a:rPr lang="pt-BR" sz="1400"/>
              <a:t>frequência esperada</a:t>
            </a:r>
            <a:endParaRPr sz="1500"/>
          </a:p>
        </p:txBody>
      </p:sp>
      <p:cxnSp>
        <p:nvCxnSpPr>
          <p:cNvPr id="119" name="Google Shape;119;p17"/>
          <p:cNvCxnSpPr/>
          <p:nvPr/>
        </p:nvCxnSpPr>
        <p:spPr>
          <a:xfrm>
            <a:off x="4681500" y="2419350"/>
            <a:ext cx="961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7"/>
          <p:cNvSpPr txBox="1"/>
          <p:nvPr/>
        </p:nvSpPr>
        <p:spPr>
          <a:xfrm>
            <a:off x="2823325" y="2188500"/>
            <a:ext cx="165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Desvios: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70575" y="3717900"/>
            <a:ext cx="8520600" cy="14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χ² é definido pelo somatório dos desvios: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700"/>
              <a:t>χ² = ∑   </a:t>
            </a:r>
            <a:r>
              <a:rPr lang="pt-BR" sz="2700">
                <a:solidFill>
                  <a:schemeClr val="lt1"/>
                </a:solidFill>
              </a:rPr>
              <a:t>.</a:t>
            </a:r>
            <a:endParaRPr sz="2700">
              <a:solidFill>
                <a:schemeClr val="lt1"/>
              </a:solidFill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4475450" y="3902275"/>
            <a:ext cx="1790400" cy="10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/>
              <a:t>(fo - fe)²</a:t>
            </a:r>
            <a:endParaRPr b="1" sz="1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1400"/>
              <a:t>fe</a:t>
            </a:r>
            <a:endParaRPr b="1" sz="1400"/>
          </a:p>
        </p:txBody>
      </p:sp>
      <p:cxnSp>
        <p:nvCxnSpPr>
          <p:cNvPr id="123" name="Google Shape;123;p17"/>
          <p:cNvCxnSpPr/>
          <p:nvPr/>
        </p:nvCxnSpPr>
        <p:spPr>
          <a:xfrm>
            <a:off x="5023250" y="4433875"/>
            <a:ext cx="69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Tabela da Distribuição Qui-Quadrado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5375" y="1054025"/>
            <a:ext cx="6776550" cy="372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Relações Entre </a:t>
            </a:r>
            <a:r>
              <a:rPr lang="pt-BR"/>
              <a:t>χ²</a:t>
            </a:r>
            <a:r>
              <a:rPr lang="pt-BR"/>
              <a:t>, Valor P e Aderência 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4100" y="1094575"/>
            <a:ext cx="4422000" cy="374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458675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Teste Qui-Quadrado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21"/>
          <p:cNvGraphicFramePr/>
          <p:nvPr/>
        </p:nvGraphicFramePr>
        <p:xfrm>
          <a:off x="1580400" y="1823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{9BA0363B-6808-41C2-AB7F-2B0DA6F89FA8}</a:tableStyleId>
              </a:tblPr>
              <a:tblGrid>
                <a:gridCol w="2991600"/>
                <a:gridCol w="2991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Tema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Frequência</a:t>
                      </a:r>
                      <a:endParaRPr b="1"/>
                    </a:p>
                  </a:txBody>
                  <a:tcPr marT="91425" marB="91425" marR="91425" marL="91425">
                    <a:solidFill>
                      <a:schemeClr val="accent2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311700" y="481725"/>
            <a:ext cx="8520600" cy="13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Vamos </a:t>
            </a:r>
            <a:r>
              <a:rPr lang="pt-BR"/>
              <a:t>supor</a:t>
            </a:r>
            <a:r>
              <a:rPr lang="pt-BR"/>
              <a:t> que você esteja organizando um ciclo de palestras e gostaria de saber quais temas mais </a:t>
            </a:r>
            <a:r>
              <a:rPr lang="pt-BR"/>
              <a:t>interessam</a:t>
            </a:r>
            <a:r>
              <a:rPr lang="pt-BR"/>
              <a:t> às pessoas.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Uma pesquisa com 100 sujeitos resultou nos dados: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