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4320" cy="6855480"/>
            <a:chOff x="150840" y="0"/>
            <a:chExt cx="2434320" cy="68554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19960" cy="53265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4920" cy="52743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6160" cy="16167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2920" cy="15642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7960" cy="15692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3080" cy="16167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2280" cy="6860160"/>
            <a:chOff x="546120" y="-4680"/>
            <a:chExt cx="5012280" cy="686016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1280" cy="27802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2480" cy="26708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1360" cy="42724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29640" cy="41630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4160" cy="41677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2000" cy="42775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4320" cy="6855480"/>
            <a:chOff x="150840" y="0"/>
            <a:chExt cx="2434320" cy="685548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19960" cy="53265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4920" cy="52743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6160" cy="16167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2920" cy="15642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7960" cy="15692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3080" cy="16167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" name="Group 8"/>
          <p:cNvGrpSpPr/>
          <p:nvPr/>
        </p:nvGrpSpPr>
        <p:grpSpPr>
          <a:xfrm>
            <a:off x="546120" y="-4680"/>
            <a:ext cx="5012280" cy="6860160"/>
            <a:chOff x="546120" y="-4680"/>
            <a:chExt cx="5012280" cy="6860160"/>
          </a:xfrm>
        </p:grpSpPr>
        <p:sp>
          <p:nvSpPr>
            <p:cNvPr id="60" name="CustomShape 9"/>
            <p:cNvSpPr/>
            <p:nvPr/>
          </p:nvSpPr>
          <p:spPr>
            <a:xfrm>
              <a:off x="984240" y="-4680"/>
              <a:ext cx="1061280" cy="27802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0"/>
            <p:cNvSpPr/>
            <p:nvPr/>
          </p:nvSpPr>
          <p:spPr>
            <a:xfrm>
              <a:off x="546120" y="-4680"/>
              <a:ext cx="1032480" cy="26708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1"/>
            <p:cNvSpPr/>
            <p:nvPr/>
          </p:nvSpPr>
          <p:spPr>
            <a:xfrm>
              <a:off x="546120" y="2583000"/>
              <a:ext cx="2691360" cy="42724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12"/>
            <p:cNvSpPr/>
            <p:nvPr/>
          </p:nvSpPr>
          <p:spPr>
            <a:xfrm>
              <a:off x="988920" y="2692440"/>
              <a:ext cx="3329640" cy="41630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13"/>
            <p:cNvSpPr/>
            <p:nvPr/>
          </p:nvSpPr>
          <p:spPr>
            <a:xfrm>
              <a:off x="984240" y="2687760"/>
              <a:ext cx="4574160" cy="41677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14"/>
            <p:cNvSpPr/>
            <p:nvPr/>
          </p:nvSpPr>
          <p:spPr>
            <a:xfrm>
              <a:off x="546120" y="2577960"/>
              <a:ext cx="3582000" cy="42775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150840" y="0"/>
            <a:ext cx="2434320" cy="6855480"/>
            <a:chOff x="150840" y="0"/>
            <a:chExt cx="2434320" cy="6855480"/>
          </a:xfrm>
        </p:grpSpPr>
        <p:sp>
          <p:nvSpPr>
            <p:cNvPr id="105" name="CustomShape 2"/>
            <p:cNvSpPr/>
            <p:nvPr/>
          </p:nvSpPr>
          <p:spPr>
            <a:xfrm>
              <a:off x="457200" y="0"/>
              <a:ext cx="1119960" cy="53265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3"/>
            <p:cNvSpPr/>
            <p:nvPr/>
          </p:nvSpPr>
          <p:spPr>
            <a:xfrm>
              <a:off x="150840" y="0"/>
              <a:ext cx="1114920" cy="52743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4"/>
            <p:cNvSpPr/>
            <p:nvPr/>
          </p:nvSpPr>
          <p:spPr>
            <a:xfrm>
              <a:off x="150840" y="5238720"/>
              <a:ext cx="1226160" cy="16167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5"/>
            <p:cNvSpPr/>
            <p:nvPr/>
          </p:nvSpPr>
          <p:spPr>
            <a:xfrm>
              <a:off x="457200" y="5291280"/>
              <a:ext cx="1492920" cy="15642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6"/>
            <p:cNvSpPr/>
            <p:nvPr/>
          </p:nvSpPr>
          <p:spPr>
            <a:xfrm>
              <a:off x="457200" y="5286240"/>
              <a:ext cx="2127960" cy="15692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7"/>
            <p:cNvSpPr/>
            <p:nvPr/>
          </p:nvSpPr>
          <p:spPr>
            <a:xfrm>
              <a:off x="150840" y="5238720"/>
              <a:ext cx="1693080" cy="16167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RV4MGP_wMk" TargetMode="Externa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68000" y="144000"/>
            <a:ext cx="8571960" cy="26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18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UNIVERSIDADE DO ESTADO DA BAHIA DEPARTAMENTO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 CIÊNCIAS EXATAS E DA TERRA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CURSO DE GRADUAÇÃO EM SISTEMAS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 INFORMAÇÕES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4000" y="288000"/>
            <a:ext cx="3583080" cy="186984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2736000" y="3461760"/>
            <a:ext cx="719784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Analise de Sentimentos em Imagens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910000" y="5653800"/>
            <a:ext cx="311184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ALUNO(S): Carlos Eduardo e Luiz Sacramento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52280" y="118440"/>
            <a:ext cx="9141480" cy="80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0000"/>
          </a:bodyPr>
          <a:p>
            <a:pPr algn="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orbel"/>
                <a:ea typeface="DejaVu Sans"/>
              </a:rPr>
              <a:t>Proposta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092400" y="916560"/>
            <a:ext cx="8947800" cy="277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098520" y="3429000"/>
            <a:ext cx="8824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416040" y="920160"/>
            <a:ext cx="7886880" cy="44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Analisar os sentimentos presentes em imagens, assim como precisar suas técnicas de digitalização. Atrelado a isso, trazer os conceitos técnicos de multimídia em imagens. e por fim mostrar a construção que fizemos baseados nos estudos e discussões.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5415840" y="2334240"/>
            <a:ext cx="379944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orbel"/>
                <a:ea typeface="DejaVu Sans"/>
              </a:rPr>
              <a:t>Objetvo 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3416040" y="3309840"/>
            <a:ext cx="82044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Criar um pequeno algoritmo em Python trazendo um aplicação prática baseado no tema, ou seja, uma ideação e prototipação do produto final da nossa pesquisa.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5760000" y="5040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52280" y="118440"/>
            <a:ext cx="9141480" cy="80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0000"/>
          </a:bodyPr>
          <a:p>
            <a:pPr algn="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orbel"/>
                <a:ea typeface="DejaVu Sans"/>
              </a:rPr>
              <a:t>Pergunta norteadora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092400" y="916560"/>
            <a:ext cx="8947800" cy="277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098520" y="3429000"/>
            <a:ext cx="8824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416040" y="920160"/>
            <a:ext cx="7886880" cy="44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5415840" y="2334240"/>
            <a:ext cx="379944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orbel"/>
                <a:ea typeface="DejaVu Sans"/>
              </a:rPr>
              <a:t>Resultados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5760000" y="5040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719000" y="-504000"/>
            <a:ext cx="10016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Corbel"/>
                <a:ea typeface="DejaVu Sans"/>
              </a:rPr>
              <a:t>Implementação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312000" y="6552000"/>
            <a:ext cx="676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Fonte: </a:t>
            </a:r>
            <a:r>
              <a:rPr b="0" lang="pt-BR" sz="1800" spc="-1" strike="noStrike" u="sng">
                <a:solidFill>
                  <a:srgbClr val="3085ed"/>
                </a:solidFill>
                <a:uFillTx/>
                <a:latin typeface="Arial"/>
                <a:hlinkClick r:id="rId1"/>
              </a:rPr>
              <a:t>https://www.youtube.com/watch?v=lRV4MGP_wMk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426480" y="365040"/>
            <a:ext cx="4252680" cy="13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880560" y="1516680"/>
            <a:ext cx="11496960" cy="51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1584000" y="54720"/>
            <a:ext cx="10607040" cy="72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Referências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WANG, W.; WU, J.; KAZUAKI, F.; WADA, S.; KURIHARA, S. VAE-Based Adversarial Multimodal Domain Transfer for Video-Level Sentiment Analysis. In: IEEE, p 51315 - 51324, Disponível em: ”https://ieeexplore.ieee.org/document/9772490”, 11./May.2022.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LI, Z.; LI, R.; JIN, G. Sentiment Analysis of Danmaku Videos Based on Naıve Bayes and Sentiment Dictionary. In: IEEE, p 75073 - 75084, Disponıvel em: ”https://ieeexplore.ieee.org/document/9060892” 08./Aprill.2020.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ATITAYA, Y.; MATTHEW, N. D.; TEERADAJ, R. Multimodal Sentiment Analysis on Video Streams using Lightweight Deep Neural Networks. In: Scitepress p 442-451, Disponível em: ”https://www.scitepress.org/Papers/2021/103044/103044.pdf” 2021.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PEREZ, V.; MIHALCEA, R.; PHILIPPE, L. Utterance-Level Multimodal Sentiment Analysis. In: Aclanthology, p 973-982, Disponível em: ”https://aclanthology.org/P13-1096.pdf” 04-09/August.2013.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BALTEZ, R.; CESAR, C.; CRISTINA, R.; GONÇALVES, C.; CORREA, G. Analise de sentimento para Reviews Apresentados em Vídeos: Modelo de Redes Neurais Treinado em Base de Reviews Escritos, In: EAESP, p 2-19, Disponıvel em: ”https://pesquisa-eaesp.fgv.br/sites/gvpesquisa.fgv.br/files/arquivos/gus-4-23684-61155-1-pb.pdf” 22/01/2021.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BARDIN, Laurence ANALISE DE CONTEUDO. Tradução de Luıs Antero Reto e Augusto Pinheiro. Sao Paulo: Edições 70 LTDA, 1997, 945. Disponıvel em: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https://ia802902.us.archive.org/8/items/bardin-laurence-analise-de-conteudo/bardin-laurence-analise-de-conteudo.pdf”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1539BB8B2FBC44AB977A7D75D0642A" ma:contentTypeVersion="10" ma:contentTypeDescription="Crie um novo documento." ma:contentTypeScope="" ma:versionID="bd5e401b8772ffe410dba03d3dceff03">
  <xsd:schema xmlns:xsd="http://www.w3.org/2001/XMLSchema" xmlns:xs="http://www.w3.org/2001/XMLSchema" xmlns:p="http://schemas.microsoft.com/office/2006/metadata/properties" xmlns:ns2="d14ada47-e08a-498a-9a5b-78650301853f" targetNamespace="http://schemas.microsoft.com/office/2006/metadata/properties" ma:root="true" ma:fieldsID="9a8ad5b79e20baab7dd86a6b349dcf2e" ns2:_="">
    <xsd:import namespace="d14ada47-e08a-498a-9a5b-7865030185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ada47-e08a-498a-9a5b-7865030185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60202A-83F0-425B-A1D9-AB9BC48F97B3}">
  <ds:schemaRefs>
    <ds:schemaRef ds:uri="d14ada47-e08a-498a-9a5b-7865030185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ECE165-0017-4239-8164-BD32738375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C0F918-9245-42B9-B504-C0618AF17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2022-06-14T21:39:26Z</dcterms:created>
  <dc:creator/>
  <dc:description/>
  <dc:language>pt-BR</dc:language>
  <cp:lastModifiedBy/>
  <dcterms:modified xsi:type="dcterms:W3CDTF">2022-10-01T21:06:14Z</dcterms:modified>
  <cp:revision>744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0x010100991539BB8B2FBC44AB977A7D75D0642A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