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9" r:id="rId6"/>
    <p:sldId id="270" r:id="rId7"/>
    <p:sldId id="271" r:id="rId8"/>
    <p:sldId id="260" r:id="rId9"/>
    <p:sldId id="261" r:id="rId10"/>
    <p:sldId id="262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85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0D2"/>
    <a:srgbClr val="FB6D93"/>
    <a:srgbClr val="282A36"/>
    <a:srgbClr val="1F4E7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3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6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81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86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25BD-BB2E-4914-B8F6-97642560688C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2">
            <a:extLst>
              <a:ext uri="{FF2B5EF4-FFF2-40B4-BE49-F238E27FC236}">
                <a16:creationId xmlns="" xmlns:a16="http://schemas.microsoft.com/office/drawing/2014/main" id="{2DBCE46B-251C-1352-052B-5968143AE5E0}"/>
              </a:ext>
            </a:extLst>
          </p:cNvPr>
          <p:cNvSpPr/>
          <p:nvPr/>
        </p:nvSpPr>
        <p:spPr>
          <a:xfrm>
            <a:off x="2877671" y="22159"/>
            <a:ext cx="9314329" cy="6835841"/>
          </a:xfrm>
          <a:custGeom>
            <a:avLst/>
            <a:gdLst>
              <a:gd name="connsiteX0" fmla="*/ 0 w 16157628"/>
              <a:gd name="connsiteY0" fmla="*/ 0 h 10287000"/>
              <a:gd name="connsiteX1" fmla="*/ 16157628 w 16157628"/>
              <a:gd name="connsiteY1" fmla="*/ 0 h 10287000"/>
              <a:gd name="connsiteX2" fmla="*/ 16157628 w 16157628"/>
              <a:gd name="connsiteY2" fmla="*/ 10287000 h 10287000"/>
              <a:gd name="connsiteX3" fmla="*/ 0 w 16157628"/>
              <a:gd name="connsiteY3" fmla="*/ 10287000 h 10287000"/>
              <a:gd name="connsiteX4" fmla="*/ 0 w 16157628"/>
              <a:gd name="connsiteY4" fmla="*/ 0 h 10287000"/>
              <a:gd name="connsiteX0" fmla="*/ 0 w 16157628"/>
              <a:gd name="connsiteY0" fmla="*/ 0 h 10309303"/>
              <a:gd name="connsiteX1" fmla="*/ 16157628 w 16157628"/>
              <a:gd name="connsiteY1" fmla="*/ 0 h 10309303"/>
              <a:gd name="connsiteX2" fmla="*/ 16157628 w 16157628"/>
              <a:gd name="connsiteY2" fmla="*/ 10287000 h 10309303"/>
              <a:gd name="connsiteX3" fmla="*/ 4304370 w 16157628"/>
              <a:gd name="connsiteY3" fmla="*/ 10309303 h 10309303"/>
              <a:gd name="connsiteX4" fmla="*/ 0 w 16157628"/>
              <a:gd name="connsiteY4" fmla="*/ 0 h 10309303"/>
              <a:gd name="connsiteX0" fmla="*/ 0 w 16157628"/>
              <a:gd name="connsiteY0" fmla="*/ 0 h 10331605"/>
              <a:gd name="connsiteX1" fmla="*/ 16157628 w 16157628"/>
              <a:gd name="connsiteY1" fmla="*/ 0 h 10331605"/>
              <a:gd name="connsiteX2" fmla="*/ 16157628 w 16157628"/>
              <a:gd name="connsiteY2" fmla="*/ 10287000 h 10331605"/>
              <a:gd name="connsiteX3" fmla="*/ 5129561 w 16157628"/>
              <a:gd name="connsiteY3" fmla="*/ 10331605 h 10331605"/>
              <a:gd name="connsiteX4" fmla="*/ 0 w 16157628"/>
              <a:gd name="connsiteY4" fmla="*/ 0 h 10331605"/>
              <a:gd name="connsiteX0" fmla="*/ 0 w 16157628"/>
              <a:gd name="connsiteY0" fmla="*/ 0 h 10353908"/>
              <a:gd name="connsiteX1" fmla="*/ 16157628 w 16157628"/>
              <a:gd name="connsiteY1" fmla="*/ 0 h 10353908"/>
              <a:gd name="connsiteX2" fmla="*/ 16157628 w 16157628"/>
              <a:gd name="connsiteY2" fmla="*/ 10287000 h 10353908"/>
              <a:gd name="connsiteX3" fmla="*/ 4817327 w 16157628"/>
              <a:gd name="connsiteY3" fmla="*/ 10353908 h 10353908"/>
              <a:gd name="connsiteX4" fmla="*/ 0 w 16157628"/>
              <a:gd name="connsiteY4" fmla="*/ 0 h 10353908"/>
              <a:gd name="connsiteX0" fmla="*/ 0 w 16023814"/>
              <a:gd name="connsiteY0" fmla="*/ 0 h 10420815"/>
              <a:gd name="connsiteX1" fmla="*/ 16023814 w 16023814"/>
              <a:gd name="connsiteY1" fmla="*/ 66907 h 10420815"/>
              <a:gd name="connsiteX2" fmla="*/ 16023814 w 16023814"/>
              <a:gd name="connsiteY2" fmla="*/ 10353907 h 10420815"/>
              <a:gd name="connsiteX3" fmla="*/ 4683513 w 16023814"/>
              <a:gd name="connsiteY3" fmla="*/ 10420815 h 10420815"/>
              <a:gd name="connsiteX4" fmla="*/ 0 w 16023814"/>
              <a:gd name="connsiteY4" fmla="*/ 0 h 10420815"/>
              <a:gd name="connsiteX0" fmla="*/ 0 w 16135326"/>
              <a:gd name="connsiteY0" fmla="*/ 66908 h 10353908"/>
              <a:gd name="connsiteX1" fmla="*/ 16135326 w 16135326"/>
              <a:gd name="connsiteY1" fmla="*/ 0 h 10353908"/>
              <a:gd name="connsiteX2" fmla="*/ 16135326 w 16135326"/>
              <a:gd name="connsiteY2" fmla="*/ 10287000 h 10353908"/>
              <a:gd name="connsiteX3" fmla="*/ 4795025 w 16135326"/>
              <a:gd name="connsiteY3" fmla="*/ 10353908 h 10353908"/>
              <a:gd name="connsiteX4" fmla="*/ 0 w 16135326"/>
              <a:gd name="connsiteY4" fmla="*/ 66908 h 10353908"/>
              <a:gd name="connsiteX0" fmla="*/ 0 w 16113024"/>
              <a:gd name="connsiteY0" fmla="*/ 133816 h 10353908"/>
              <a:gd name="connsiteX1" fmla="*/ 16113024 w 16113024"/>
              <a:gd name="connsiteY1" fmla="*/ 0 h 10353908"/>
              <a:gd name="connsiteX2" fmla="*/ 16113024 w 16113024"/>
              <a:gd name="connsiteY2" fmla="*/ 10287000 h 10353908"/>
              <a:gd name="connsiteX3" fmla="*/ 4772723 w 16113024"/>
              <a:gd name="connsiteY3" fmla="*/ 10353908 h 10353908"/>
              <a:gd name="connsiteX4" fmla="*/ 0 w 16113024"/>
              <a:gd name="connsiteY4" fmla="*/ 133816 h 10353908"/>
              <a:gd name="connsiteX0" fmla="*/ 0 w 16100992"/>
              <a:gd name="connsiteY0" fmla="*/ 0 h 10364471"/>
              <a:gd name="connsiteX1" fmla="*/ 16100992 w 16100992"/>
              <a:gd name="connsiteY1" fmla="*/ 10563 h 10364471"/>
              <a:gd name="connsiteX2" fmla="*/ 16100992 w 16100992"/>
              <a:gd name="connsiteY2" fmla="*/ 10297563 h 10364471"/>
              <a:gd name="connsiteX3" fmla="*/ 4760691 w 16100992"/>
              <a:gd name="connsiteY3" fmla="*/ 10364471 h 10364471"/>
              <a:gd name="connsiteX4" fmla="*/ 0 w 16100992"/>
              <a:gd name="connsiteY4" fmla="*/ 0 h 10364471"/>
              <a:gd name="connsiteX0" fmla="*/ 0 w 16149119"/>
              <a:gd name="connsiteY0" fmla="*/ 0 h 10364471"/>
              <a:gd name="connsiteX1" fmla="*/ 16149119 w 16149119"/>
              <a:gd name="connsiteY1" fmla="*/ 10563 h 10364471"/>
              <a:gd name="connsiteX2" fmla="*/ 16149119 w 16149119"/>
              <a:gd name="connsiteY2" fmla="*/ 10297563 h 10364471"/>
              <a:gd name="connsiteX3" fmla="*/ 4808818 w 16149119"/>
              <a:gd name="connsiteY3" fmla="*/ 10364471 h 10364471"/>
              <a:gd name="connsiteX4" fmla="*/ 0 w 16149119"/>
              <a:gd name="connsiteY4" fmla="*/ 0 h 10364471"/>
              <a:gd name="connsiteX0" fmla="*/ 0 w 16185214"/>
              <a:gd name="connsiteY0" fmla="*/ 13500 h 10353908"/>
              <a:gd name="connsiteX1" fmla="*/ 16185214 w 16185214"/>
              <a:gd name="connsiteY1" fmla="*/ 0 h 10353908"/>
              <a:gd name="connsiteX2" fmla="*/ 16185214 w 16185214"/>
              <a:gd name="connsiteY2" fmla="*/ 10287000 h 10353908"/>
              <a:gd name="connsiteX3" fmla="*/ 4844913 w 16185214"/>
              <a:gd name="connsiteY3" fmla="*/ 10353908 h 10353908"/>
              <a:gd name="connsiteX4" fmla="*/ 0 w 16185214"/>
              <a:gd name="connsiteY4" fmla="*/ 13500 h 10353908"/>
              <a:gd name="connsiteX0" fmla="*/ 0 w 16185214"/>
              <a:gd name="connsiteY0" fmla="*/ 13500 h 10353908"/>
              <a:gd name="connsiteX1" fmla="*/ 16185214 w 16185214"/>
              <a:gd name="connsiteY1" fmla="*/ 0 h 10353908"/>
              <a:gd name="connsiteX2" fmla="*/ 16185214 w 16185214"/>
              <a:gd name="connsiteY2" fmla="*/ 10287000 h 10353908"/>
              <a:gd name="connsiteX3" fmla="*/ 4844913 w 16185214"/>
              <a:gd name="connsiteY3" fmla="*/ 10353908 h 10353908"/>
              <a:gd name="connsiteX4" fmla="*/ 0 w 16185214"/>
              <a:gd name="connsiteY4" fmla="*/ 13500 h 10353908"/>
              <a:gd name="connsiteX0" fmla="*/ 0 w 16113025"/>
              <a:gd name="connsiteY0" fmla="*/ 25532 h 10353908"/>
              <a:gd name="connsiteX1" fmla="*/ 16113025 w 16113025"/>
              <a:gd name="connsiteY1" fmla="*/ 0 h 10353908"/>
              <a:gd name="connsiteX2" fmla="*/ 16113025 w 16113025"/>
              <a:gd name="connsiteY2" fmla="*/ 10287000 h 10353908"/>
              <a:gd name="connsiteX3" fmla="*/ 4772724 w 16113025"/>
              <a:gd name="connsiteY3" fmla="*/ 10353908 h 10353908"/>
              <a:gd name="connsiteX4" fmla="*/ 0 w 16113025"/>
              <a:gd name="connsiteY4" fmla="*/ 25532 h 10353908"/>
              <a:gd name="connsiteX0" fmla="*/ 0 w 16125056"/>
              <a:gd name="connsiteY0" fmla="*/ 1468 h 10353908"/>
              <a:gd name="connsiteX1" fmla="*/ 16125056 w 16125056"/>
              <a:gd name="connsiteY1" fmla="*/ 0 h 10353908"/>
              <a:gd name="connsiteX2" fmla="*/ 16125056 w 16125056"/>
              <a:gd name="connsiteY2" fmla="*/ 10287000 h 10353908"/>
              <a:gd name="connsiteX3" fmla="*/ 4784755 w 16125056"/>
              <a:gd name="connsiteY3" fmla="*/ 10353908 h 10353908"/>
              <a:gd name="connsiteX4" fmla="*/ 0 w 16125056"/>
              <a:gd name="connsiteY4" fmla="*/ 1468 h 1035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25056" h="10353908">
                <a:moveTo>
                  <a:pt x="0" y="1468"/>
                </a:moveTo>
                <a:lnTo>
                  <a:pt x="16125056" y="0"/>
                </a:lnTo>
                <a:lnTo>
                  <a:pt x="16125056" y="10287000"/>
                </a:lnTo>
                <a:lnTo>
                  <a:pt x="4784755" y="10353908"/>
                </a:lnTo>
                <a:lnTo>
                  <a:pt x="0" y="146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2">
            <a:extLst>
              <a:ext uri="{FF2B5EF4-FFF2-40B4-BE49-F238E27FC236}">
                <a16:creationId xmlns="" xmlns:a16="http://schemas.microsoft.com/office/drawing/2014/main" id="{E349A9DA-FBC0-5E63-20C4-C857841183CA}"/>
              </a:ext>
            </a:extLst>
          </p:cNvPr>
          <p:cNvSpPr/>
          <p:nvPr/>
        </p:nvSpPr>
        <p:spPr>
          <a:xfrm>
            <a:off x="2633439" y="22159"/>
            <a:ext cx="3048665" cy="6880014"/>
          </a:xfrm>
          <a:custGeom>
            <a:avLst/>
            <a:gdLst>
              <a:gd name="connsiteX0" fmla="*/ 0 w 16157628"/>
              <a:gd name="connsiteY0" fmla="*/ 0 h 10287000"/>
              <a:gd name="connsiteX1" fmla="*/ 16157628 w 16157628"/>
              <a:gd name="connsiteY1" fmla="*/ 0 h 10287000"/>
              <a:gd name="connsiteX2" fmla="*/ 16157628 w 16157628"/>
              <a:gd name="connsiteY2" fmla="*/ 10287000 h 10287000"/>
              <a:gd name="connsiteX3" fmla="*/ 0 w 16157628"/>
              <a:gd name="connsiteY3" fmla="*/ 10287000 h 10287000"/>
              <a:gd name="connsiteX4" fmla="*/ 0 w 16157628"/>
              <a:gd name="connsiteY4" fmla="*/ 0 h 10287000"/>
              <a:gd name="connsiteX0" fmla="*/ 0 w 16157628"/>
              <a:gd name="connsiteY0" fmla="*/ 0 h 10309303"/>
              <a:gd name="connsiteX1" fmla="*/ 16157628 w 16157628"/>
              <a:gd name="connsiteY1" fmla="*/ 0 h 10309303"/>
              <a:gd name="connsiteX2" fmla="*/ 16157628 w 16157628"/>
              <a:gd name="connsiteY2" fmla="*/ 10287000 h 10309303"/>
              <a:gd name="connsiteX3" fmla="*/ 4304370 w 16157628"/>
              <a:gd name="connsiteY3" fmla="*/ 10309303 h 10309303"/>
              <a:gd name="connsiteX4" fmla="*/ 0 w 16157628"/>
              <a:gd name="connsiteY4" fmla="*/ 0 h 10309303"/>
              <a:gd name="connsiteX0" fmla="*/ 0 w 16157628"/>
              <a:gd name="connsiteY0" fmla="*/ 0 h 10331605"/>
              <a:gd name="connsiteX1" fmla="*/ 16157628 w 16157628"/>
              <a:gd name="connsiteY1" fmla="*/ 0 h 10331605"/>
              <a:gd name="connsiteX2" fmla="*/ 16157628 w 16157628"/>
              <a:gd name="connsiteY2" fmla="*/ 10287000 h 10331605"/>
              <a:gd name="connsiteX3" fmla="*/ 5129561 w 16157628"/>
              <a:gd name="connsiteY3" fmla="*/ 10331605 h 10331605"/>
              <a:gd name="connsiteX4" fmla="*/ 0 w 16157628"/>
              <a:gd name="connsiteY4" fmla="*/ 0 h 10331605"/>
              <a:gd name="connsiteX0" fmla="*/ 0 w 16157628"/>
              <a:gd name="connsiteY0" fmla="*/ 0 h 10353908"/>
              <a:gd name="connsiteX1" fmla="*/ 16157628 w 16157628"/>
              <a:gd name="connsiteY1" fmla="*/ 0 h 10353908"/>
              <a:gd name="connsiteX2" fmla="*/ 16157628 w 16157628"/>
              <a:gd name="connsiteY2" fmla="*/ 10287000 h 10353908"/>
              <a:gd name="connsiteX3" fmla="*/ 4817327 w 16157628"/>
              <a:gd name="connsiteY3" fmla="*/ 10353908 h 10353908"/>
              <a:gd name="connsiteX4" fmla="*/ 0 w 16157628"/>
              <a:gd name="connsiteY4" fmla="*/ 0 h 10353908"/>
              <a:gd name="connsiteX0" fmla="*/ 0 w 16023814"/>
              <a:gd name="connsiteY0" fmla="*/ 0 h 10420815"/>
              <a:gd name="connsiteX1" fmla="*/ 16023814 w 16023814"/>
              <a:gd name="connsiteY1" fmla="*/ 66907 h 10420815"/>
              <a:gd name="connsiteX2" fmla="*/ 16023814 w 16023814"/>
              <a:gd name="connsiteY2" fmla="*/ 10353907 h 10420815"/>
              <a:gd name="connsiteX3" fmla="*/ 4683513 w 16023814"/>
              <a:gd name="connsiteY3" fmla="*/ 10420815 h 10420815"/>
              <a:gd name="connsiteX4" fmla="*/ 0 w 16023814"/>
              <a:gd name="connsiteY4" fmla="*/ 0 h 10420815"/>
              <a:gd name="connsiteX0" fmla="*/ 0 w 16135326"/>
              <a:gd name="connsiteY0" fmla="*/ 66908 h 10353908"/>
              <a:gd name="connsiteX1" fmla="*/ 16135326 w 16135326"/>
              <a:gd name="connsiteY1" fmla="*/ 0 h 10353908"/>
              <a:gd name="connsiteX2" fmla="*/ 16135326 w 16135326"/>
              <a:gd name="connsiteY2" fmla="*/ 10287000 h 10353908"/>
              <a:gd name="connsiteX3" fmla="*/ 4795025 w 16135326"/>
              <a:gd name="connsiteY3" fmla="*/ 10353908 h 10353908"/>
              <a:gd name="connsiteX4" fmla="*/ 0 w 16135326"/>
              <a:gd name="connsiteY4" fmla="*/ 66908 h 10353908"/>
              <a:gd name="connsiteX0" fmla="*/ 0 w 16113024"/>
              <a:gd name="connsiteY0" fmla="*/ 133816 h 10353908"/>
              <a:gd name="connsiteX1" fmla="*/ 16113024 w 16113024"/>
              <a:gd name="connsiteY1" fmla="*/ 0 h 10353908"/>
              <a:gd name="connsiteX2" fmla="*/ 16113024 w 16113024"/>
              <a:gd name="connsiteY2" fmla="*/ 10287000 h 10353908"/>
              <a:gd name="connsiteX3" fmla="*/ 4772723 w 16113024"/>
              <a:gd name="connsiteY3" fmla="*/ 10353908 h 10353908"/>
              <a:gd name="connsiteX4" fmla="*/ 0 w 16113024"/>
              <a:gd name="connsiteY4" fmla="*/ 133816 h 10353908"/>
              <a:gd name="connsiteX0" fmla="*/ 0 w 16100992"/>
              <a:gd name="connsiteY0" fmla="*/ 0 h 10364471"/>
              <a:gd name="connsiteX1" fmla="*/ 16100992 w 16100992"/>
              <a:gd name="connsiteY1" fmla="*/ 10563 h 10364471"/>
              <a:gd name="connsiteX2" fmla="*/ 16100992 w 16100992"/>
              <a:gd name="connsiteY2" fmla="*/ 10297563 h 10364471"/>
              <a:gd name="connsiteX3" fmla="*/ 4760691 w 16100992"/>
              <a:gd name="connsiteY3" fmla="*/ 10364471 h 10364471"/>
              <a:gd name="connsiteX4" fmla="*/ 0 w 16100992"/>
              <a:gd name="connsiteY4" fmla="*/ 0 h 10364471"/>
              <a:gd name="connsiteX0" fmla="*/ 0 w 16149119"/>
              <a:gd name="connsiteY0" fmla="*/ 0 h 10364471"/>
              <a:gd name="connsiteX1" fmla="*/ 16149119 w 16149119"/>
              <a:gd name="connsiteY1" fmla="*/ 10563 h 10364471"/>
              <a:gd name="connsiteX2" fmla="*/ 16149119 w 16149119"/>
              <a:gd name="connsiteY2" fmla="*/ 10297563 h 10364471"/>
              <a:gd name="connsiteX3" fmla="*/ 4808818 w 16149119"/>
              <a:gd name="connsiteY3" fmla="*/ 10364471 h 10364471"/>
              <a:gd name="connsiteX4" fmla="*/ 0 w 16149119"/>
              <a:gd name="connsiteY4" fmla="*/ 0 h 10364471"/>
              <a:gd name="connsiteX0" fmla="*/ 0 w 16185214"/>
              <a:gd name="connsiteY0" fmla="*/ 13500 h 10353908"/>
              <a:gd name="connsiteX1" fmla="*/ 16185214 w 16185214"/>
              <a:gd name="connsiteY1" fmla="*/ 0 h 10353908"/>
              <a:gd name="connsiteX2" fmla="*/ 16185214 w 16185214"/>
              <a:gd name="connsiteY2" fmla="*/ 10287000 h 10353908"/>
              <a:gd name="connsiteX3" fmla="*/ 4844913 w 16185214"/>
              <a:gd name="connsiteY3" fmla="*/ 10353908 h 10353908"/>
              <a:gd name="connsiteX4" fmla="*/ 0 w 16185214"/>
              <a:gd name="connsiteY4" fmla="*/ 13500 h 10353908"/>
              <a:gd name="connsiteX0" fmla="*/ 0 w 16185214"/>
              <a:gd name="connsiteY0" fmla="*/ 13500 h 10353908"/>
              <a:gd name="connsiteX1" fmla="*/ 16185214 w 16185214"/>
              <a:gd name="connsiteY1" fmla="*/ 0 h 10353908"/>
              <a:gd name="connsiteX2" fmla="*/ 16185214 w 16185214"/>
              <a:gd name="connsiteY2" fmla="*/ 10287000 h 10353908"/>
              <a:gd name="connsiteX3" fmla="*/ 4844913 w 16185214"/>
              <a:gd name="connsiteY3" fmla="*/ 10353908 h 10353908"/>
              <a:gd name="connsiteX4" fmla="*/ 0 w 16185214"/>
              <a:gd name="connsiteY4" fmla="*/ 13500 h 10353908"/>
              <a:gd name="connsiteX0" fmla="*/ 0 w 16113025"/>
              <a:gd name="connsiteY0" fmla="*/ 25532 h 10353908"/>
              <a:gd name="connsiteX1" fmla="*/ 16113025 w 16113025"/>
              <a:gd name="connsiteY1" fmla="*/ 0 h 10353908"/>
              <a:gd name="connsiteX2" fmla="*/ 16113025 w 16113025"/>
              <a:gd name="connsiteY2" fmla="*/ 10287000 h 10353908"/>
              <a:gd name="connsiteX3" fmla="*/ 4772724 w 16113025"/>
              <a:gd name="connsiteY3" fmla="*/ 10353908 h 10353908"/>
              <a:gd name="connsiteX4" fmla="*/ 0 w 16113025"/>
              <a:gd name="connsiteY4" fmla="*/ 25532 h 10353908"/>
              <a:gd name="connsiteX0" fmla="*/ 0 w 16125056"/>
              <a:gd name="connsiteY0" fmla="*/ 1468 h 10353908"/>
              <a:gd name="connsiteX1" fmla="*/ 16125056 w 16125056"/>
              <a:gd name="connsiteY1" fmla="*/ 0 h 10353908"/>
              <a:gd name="connsiteX2" fmla="*/ 16125056 w 16125056"/>
              <a:gd name="connsiteY2" fmla="*/ 10287000 h 10353908"/>
              <a:gd name="connsiteX3" fmla="*/ 4784755 w 16125056"/>
              <a:gd name="connsiteY3" fmla="*/ 10353908 h 10353908"/>
              <a:gd name="connsiteX4" fmla="*/ 0 w 16125056"/>
              <a:gd name="connsiteY4" fmla="*/ 1468 h 10353908"/>
              <a:gd name="connsiteX0" fmla="*/ 0 w 16125056"/>
              <a:gd name="connsiteY0" fmla="*/ 23771 h 10376211"/>
              <a:gd name="connsiteX1" fmla="*/ 914793 w 16125056"/>
              <a:gd name="connsiteY1" fmla="*/ 0 h 10376211"/>
              <a:gd name="connsiteX2" fmla="*/ 16125056 w 16125056"/>
              <a:gd name="connsiteY2" fmla="*/ 10309303 h 10376211"/>
              <a:gd name="connsiteX3" fmla="*/ 4784755 w 16125056"/>
              <a:gd name="connsiteY3" fmla="*/ 10376211 h 10376211"/>
              <a:gd name="connsiteX4" fmla="*/ 0 w 16125056"/>
              <a:gd name="connsiteY4" fmla="*/ 23771 h 10376211"/>
              <a:gd name="connsiteX0" fmla="*/ 0 w 5620607"/>
              <a:gd name="connsiteY0" fmla="*/ 23771 h 10420815"/>
              <a:gd name="connsiteX1" fmla="*/ 914793 w 5620607"/>
              <a:gd name="connsiteY1" fmla="*/ 0 h 10420815"/>
              <a:gd name="connsiteX2" fmla="*/ 5620607 w 5620607"/>
              <a:gd name="connsiteY2" fmla="*/ 10420815 h 10420815"/>
              <a:gd name="connsiteX3" fmla="*/ 4784755 w 5620607"/>
              <a:gd name="connsiteY3" fmla="*/ 10376211 h 10420815"/>
              <a:gd name="connsiteX4" fmla="*/ 0 w 5620607"/>
              <a:gd name="connsiteY4" fmla="*/ 23771 h 10420815"/>
              <a:gd name="connsiteX0" fmla="*/ 0 w 5754422"/>
              <a:gd name="connsiteY0" fmla="*/ 23771 h 10420815"/>
              <a:gd name="connsiteX1" fmla="*/ 914793 w 5754422"/>
              <a:gd name="connsiteY1" fmla="*/ 0 h 10420815"/>
              <a:gd name="connsiteX2" fmla="*/ 5754422 w 5754422"/>
              <a:gd name="connsiteY2" fmla="*/ 10420815 h 10420815"/>
              <a:gd name="connsiteX3" fmla="*/ 4784755 w 5754422"/>
              <a:gd name="connsiteY3" fmla="*/ 10376211 h 10420815"/>
              <a:gd name="connsiteX4" fmla="*/ 0 w 5754422"/>
              <a:gd name="connsiteY4" fmla="*/ 23771 h 1042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4422" h="10420815">
                <a:moveTo>
                  <a:pt x="0" y="23771"/>
                </a:moveTo>
                <a:lnTo>
                  <a:pt x="914793" y="0"/>
                </a:lnTo>
                <a:lnTo>
                  <a:pt x="5754422" y="10420815"/>
                </a:lnTo>
                <a:lnTo>
                  <a:pt x="4784755" y="10376211"/>
                </a:lnTo>
                <a:lnTo>
                  <a:pt x="0" y="2377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Arredondar Retângulo no Mesmo Canto Lateral 1"/>
          <p:cNvSpPr/>
          <p:nvPr/>
        </p:nvSpPr>
        <p:spPr>
          <a:xfrm rot="10800000">
            <a:off x="448612" y="6334780"/>
            <a:ext cx="11269016" cy="59257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2">
            <a:extLst>
              <a:ext uri="{FF2B5EF4-FFF2-40B4-BE49-F238E27FC236}">
                <a16:creationId xmlns="" xmlns:a16="http://schemas.microsoft.com/office/drawing/2014/main" id="{1EA82BA5-B6A2-2D30-572E-F12F205271F0}"/>
              </a:ext>
            </a:extLst>
          </p:cNvPr>
          <p:cNvSpPr txBox="1"/>
          <p:nvPr/>
        </p:nvSpPr>
        <p:spPr>
          <a:xfrm>
            <a:off x="4968120" y="870389"/>
            <a:ext cx="6203719" cy="5675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60960" tIns="30480" rIns="60960" bIns="30480" numCol="1" spcCol="38100" rtlCol="0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200" b="1" i="1" dirty="0" err="1" smtClean="0">
                <a:solidFill>
                  <a:schemeClr val="bg1"/>
                </a:solidFill>
              </a:rPr>
              <a:t>Instrutor</a:t>
            </a:r>
            <a:r>
              <a:rPr lang="en-US" sz="11200" b="1" i="1" dirty="0" smtClean="0">
                <a:solidFill>
                  <a:schemeClr val="bg1"/>
                </a:solidFill>
              </a:rPr>
              <a:t> </a:t>
            </a:r>
            <a:r>
              <a:rPr lang="en-US" sz="11200" b="1" i="1" dirty="0">
                <a:solidFill>
                  <a:schemeClr val="bg1"/>
                </a:solidFill>
              </a:rPr>
              <a:t>de </a:t>
            </a:r>
            <a:r>
              <a:rPr lang="en-US" sz="11200" b="1" i="1" dirty="0" err="1" smtClean="0">
                <a:solidFill>
                  <a:schemeClr val="bg1"/>
                </a:solidFill>
              </a:rPr>
              <a:t>Treinamentos</a:t>
            </a:r>
            <a:r>
              <a:rPr lang="en-US" sz="11200" b="1" i="1" dirty="0" smtClean="0">
                <a:solidFill>
                  <a:schemeClr val="bg1"/>
                </a:solidFill>
              </a:rPr>
              <a:t>/ </a:t>
            </a:r>
            <a:r>
              <a:rPr lang="en-US" sz="11200" b="1" i="1" dirty="0">
                <a:solidFill>
                  <a:schemeClr val="bg1"/>
                </a:solidFill>
              </a:rPr>
              <a:t>Consultor T.I.</a:t>
            </a:r>
          </a:p>
          <a:p>
            <a:pPr indent="-1524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600" dirty="0">
              <a:solidFill>
                <a:schemeClr val="bg1"/>
              </a:solidFill>
            </a:endParaRPr>
          </a:p>
          <a:p>
            <a:pPr marL="712788" indent="-2682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b="1" dirty="0" err="1" smtClean="0">
                <a:solidFill>
                  <a:schemeClr val="bg1"/>
                </a:solidFill>
              </a:rPr>
              <a:t>Administração</a:t>
            </a:r>
            <a:r>
              <a:rPr lang="en-US" sz="9600" b="1" dirty="0" smtClean="0">
                <a:solidFill>
                  <a:schemeClr val="bg1"/>
                </a:solidFill>
              </a:rPr>
              <a:t>;</a:t>
            </a:r>
          </a:p>
          <a:p>
            <a:pPr marL="712788" indent="-2682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b="1" dirty="0" err="1" smtClean="0">
                <a:solidFill>
                  <a:schemeClr val="bg1"/>
                </a:solidFill>
              </a:rPr>
              <a:t>Analise</a:t>
            </a:r>
            <a:r>
              <a:rPr lang="en-US" sz="9600" b="1" dirty="0" smtClean="0">
                <a:solidFill>
                  <a:schemeClr val="bg1"/>
                </a:solidFill>
              </a:rPr>
              <a:t> </a:t>
            </a:r>
            <a:r>
              <a:rPr lang="en-US" sz="9600" b="1" dirty="0">
                <a:solidFill>
                  <a:schemeClr val="bg1"/>
                </a:solidFill>
              </a:rPr>
              <a:t>e </a:t>
            </a:r>
            <a:r>
              <a:rPr lang="en-US" sz="9600" b="1" dirty="0" err="1">
                <a:solidFill>
                  <a:schemeClr val="bg1"/>
                </a:solidFill>
              </a:rPr>
              <a:t>Desenvolvimento</a:t>
            </a:r>
            <a:r>
              <a:rPr lang="en-US" sz="9600" b="1" dirty="0">
                <a:solidFill>
                  <a:schemeClr val="bg1"/>
                </a:solidFill>
              </a:rPr>
              <a:t> de </a:t>
            </a:r>
            <a:r>
              <a:rPr lang="en-US" sz="9600" b="1" dirty="0" err="1">
                <a:solidFill>
                  <a:schemeClr val="bg1"/>
                </a:solidFill>
              </a:rPr>
              <a:t>Sistemas</a:t>
            </a:r>
            <a:r>
              <a:rPr lang="en-US" sz="9600" b="1" dirty="0">
                <a:solidFill>
                  <a:schemeClr val="bg1"/>
                </a:solidFill>
              </a:rPr>
              <a:t>;</a:t>
            </a:r>
          </a:p>
          <a:p>
            <a:pPr marL="712788" indent="-2682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600" dirty="0">
              <a:solidFill>
                <a:schemeClr val="bg1"/>
              </a:solidFill>
            </a:endParaRPr>
          </a:p>
          <a:p>
            <a:pPr marL="712788" indent="-2682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 smtClean="0">
                <a:solidFill>
                  <a:schemeClr val="bg1"/>
                </a:solidFill>
              </a:rPr>
              <a:t>46 </a:t>
            </a:r>
            <a:r>
              <a:rPr lang="en-US" sz="9600" dirty="0" err="1">
                <a:solidFill>
                  <a:schemeClr val="bg1"/>
                </a:solidFill>
              </a:rPr>
              <a:t>anos</a:t>
            </a:r>
            <a:r>
              <a:rPr lang="en-US" sz="9600" dirty="0">
                <a:solidFill>
                  <a:schemeClr val="bg1"/>
                </a:solidFill>
              </a:rPr>
              <a:t> – </a:t>
            </a:r>
            <a:r>
              <a:rPr lang="en-US" sz="9600" dirty="0" err="1">
                <a:solidFill>
                  <a:schemeClr val="bg1"/>
                </a:solidFill>
              </a:rPr>
              <a:t>Casado</a:t>
            </a:r>
            <a:r>
              <a:rPr lang="en-US" sz="9600" dirty="0" smtClean="0">
                <a:solidFill>
                  <a:schemeClr val="bg1"/>
                </a:solidFill>
              </a:rPr>
              <a:t>;</a:t>
            </a:r>
            <a:endParaRPr lang="en-US" sz="9600" dirty="0">
              <a:solidFill>
                <a:schemeClr val="bg1"/>
              </a:solidFill>
            </a:endParaRPr>
          </a:p>
          <a:p>
            <a:pPr marL="712788" indent="-2682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600" dirty="0">
              <a:solidFill>
                <a:schemeClr val="bg1"/>
              </a:solidFill>
            </a:endParaRPr>
          </a:p>
          <a:p>
            <a:pPr marL="712788" indent="-2682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 err="1">
                <a:solidFill>
                  <a:schemeClr val="bg1"/>
                </a:solidFill>
              </a:rPr>
              <a:t>Apaixonado</a:t>
            </a:r>
            <a:r>
              <a:rPr lang="en-US" sz="9600" dirty="0">
                <a:solidFill>
                  <a:schemeClr val="bg1"/>
                </a:solidFill>
              </a:rPr>
              <a:t> </a:t>
            </a:r>
            <a:r>
              <a:rPr lang="en-US" sz="9600" dirty="0" err="1">
                <a:solidFill>
                  <a:schemeClr val="bg1"/>
                </a:solidFill>
              </a:rPr>
              <a:t>por</a:t>
            </a:r>
            <a:r>
              <a:rPr lang="en-US" sz="9600" dirty="0">
                <a:solidFill>
                  <a:schemeClr val="bg1"/>
                </a:solidFill>
              </a:rPr>
              <a:t> </a:t>
            </a:r>
            <a:r>
              <a:rPr lang="en-US" sz="9600" dirty="0" err="1">
                <a:solidFill>
                  <a:schemeClr val="bg1"/>
                </a:solidFill>
              </a:rPr>
              <a:t>tecnologia</a:t>
            </a:r>
            <a:r>
              <a:rPr lang="en-US" sz="9600" dirty="0">
                <a:solidFill>
                  <a:schemeClr val="bg1"/>
                </a:solidFill>
              </a:rPr>
              <a:t>, </a:t>
            </a:r>
            <a:r>
              <a:rPr lang="en-US" sz="9600" dirty="0" err="1">
                <a:solidFill>
                  <a:schemeClr val="bg1"/>
                </a:solidFill>
              </a:rPr>
              <a:t>desenhos</a:t>
            </a:r>
            <a:r>
              <a:rPr lang="en-US" sz="9600" dirty="0">
                <a:solidFill>
                  <a:schemeClr val="bg1"/>
                </a:solidFill>
              </a:rPr>
              <a:t>, </a:t>
            </a:r>
            <a:r>
              <a:rPr lang="en-US" sz="9600" dirty="0" err="1">
                <a:solidFill>
                  <a:schemeClr val="bg1"/>
                </a:solidFill>
              </a:rPr>
              <a:t>filmes</a:t>
            </a:r>
            <a:r>
              <a:rPr lang="en-US" sz="9600" dirty="0">
                <a:solidFill>
                  <a:schemeClr val="bg1"/>
                </a:solidFill>
              </a:rPr>
              <a:t> e games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b="1" dirty="0" err="1">
                <a:solidFill>
                  <a:schemeClr val="bg1"/>
                </a:solidFill>
              </a:rPr>
              <a:t>Empresas</a:t>
            </a:r>
            <a:r>
              <a:rPr lang="en-US" sz="9600" b="1" dirty="0">
                <a:solidFill>
                  <a:schemeClr val="bg1"/>
                </a:solidFill>
              </a:rPr>
              <a:t>:</a:t>
            </a:r>
          </a:p>
          <a:p>
            <a:pPr marL="712788" lvl="6" indent="-29686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i="1" dirty="0">
                <a:solidFill>
                  <a:schemeClr val="bg1"/>
                </a:solidFill>
              </a:rPr>
              <a:t>Arctica;</a:t>
            </a:r>
          </a:p>
          <a:p>
            <a:pPr marL="712788" lvl="3" indent="-29686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i="1" dirty="0" err="1" smtClean="0">
                <a:solidFill>
                  <a:schemeClr val="bg1"/>
                </a:solidFill>
              </a:rPr>
              <a:t>Senac</a:t>
            </a:r>
            <a:r>
              <a:rPr lang="en-US" sz="9600" i="1" dirty="0" smtClean="0">
                <a:solidFill>
                  <a:schemeClr val="bg1"/>
                </a:solidFill>
              </a:rPr>
              <a:t>;</a:t>
            </a:r>
          </a:p>
          <a:p>
            <a:pPr marL="712788" lvl="3" indent="-29686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i="1" dirty="0" err="1" smtClean="0">
                <a:solidFill>
                  <a:schemeClr val="bg1"/>
                </a:solidFill>
              </a:rPr>
              <a:t>Faculdades</a:t>
            </a:r>
            <a:r>
              <a:rPr lang="en-US" sz="9600" i="1" dirty="0" smtClean="0">
                <a:solidFill>
                  <a:schemeClr val="bg1"/>
                </a:solidFill>
              </a:rPr>
              <a:t> </a:t>
            </a:r>
            <a:r>
              <a:rPr lang="en-US" sz="9600" i="1" dirty="0" err="1" smtClean="0">
                <a:solidFill>
                  <a:schemeClr val="bg1"/>
                </a:solidFill>
              </a:rPr>
              <a:t>Integradas</a:t>
            </a:r>
            <a:r>
              <a:rPr lang="en-US" sz="9600" i="1" dirty="0" smtClean="0">
                <a:solidFill>
                  <a:schemeClr val="bg1"/>
                </a:solidFill>
              </a:rPr>
              <a:t> Rio </a:t>
            </a:r>
            <a:r>
              <a:rPr lang="en-US" sz="9600" i="1" dirty="0" err="1" smtClean="0">
                <a:solidFill>
                  <a:schemeClr val="bg1"/>
                </a:solidFill>
              </a:rPr>
              <a:t>Branco</a:t>
            </a:r>
            <a:r>
              <a:rPr lang="en-US" sz="9600" i="1" dirty="0">
                <a:solidFill>
                  <a:schemeClr val="bg1"/>
                </a:solidFill>
              </a:rPr>
              <a:t>.</a:t>
            </a:r>
            <a:endParaRPr lang="en-US" sz="9600" i="1" dirty="0">
              <a:solidFill>
                <a:schemeClr val="bg1"/>
              </a:solidFill>
            </a:endParaRPr>
          </a:p>
          <a:p>
            <a:pPr indent="-1524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968120" y="41152"/>
            <a:ext cx="364493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Cristiano </a:t>
            </a:r>
            <a:r>
              <a:rPr lang="en-US" sz="4400" b="1" dirty="0" smtClean="0">
                <a:solidFill>
                  <a:schemeClr val="bg1"/>
                </a:solidFill>
              </a:rPr>
              <a:t>Maia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860374" y="1462422"/>
            <a:ext cx="4034594" cy="399948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755256" y="6356867"/>
            <a:ext cx="577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www.linkedin.com/in/cristianobmaia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219" y="758042"/>
            <a:ext cx="11886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rgbClr val="DC70D2"/>
                </a:solidFill>
              </a:rPr>
              <a:t>&lt;</a:t>
            </a:r>
            <a:r>
              <a:rPr lang="pt-BR" sz="3000" b="1" dirty="0" err="1">
                <a:solidFill>
                  <a:srgbClr val="DC70D2"/>
                </a:solidFill>
              </a:rPr>
              <a:t>tag</a:t>
            </a:r>
            <a:r>
              <a:rPr lang="pt-BR" sz="3000" b="1" dirty="0">
                <a:solidFill>
                  <a:srgbClr val="DC70D2"/>
                </a:solidFill>
              </a:rPr>
              <a:t>&gt; </a:t>
            </a:r>
            <a:r>
              <a:rPr lang="pt-BR" sz="3000" dirty="0">
                <a:solidFill>
                  <a:schemeClr val="bg1"/>
                </a:solidFill>
              </a:rPr>
              <a:t>Abertura de </a:t>
            </a:r>
            <a:r>
              <a:rPr lang="pt-BR" sz="3000" dirty="0" err="1">
                <a:solidFill>
                  <a:schemeClr val="bg1"/>
                </a:solidFill>
              </a:rPr>
              <a:t>Tag</a:t>
            </a:r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 smtClean="0">
                <a:solidFill>
                  <a:schemeClr val="bg1"/>
                </a:solidFill>
              </a:rPr>
              <a:t>É </a:t>
            </a:r>
            <a:r>
              <a:rPr lang="pt-BR" sz="3000" dirty="0">
                <a:solidFill>
                  <a:schemeClr val="bg1"/>
                </a:solidFill>
              </a:rPr>
              <a:t>usada para iniciar um elemento ou grupo de elementos no documento.</a:t>
            </a:r>
          </a:p>
          <a:p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b="1" dirty="0">
                <a:solidFill>
                  <a:srgbClr val="DC70D2"/>
                </a:solidFill>
              </a:rPr>
              <a:t>&lt;/</a:t>
            </a:r>
            <a:r>
              <a:rPr lang="pt-BR" sz="3000" b="1" dirty="0" err="1">
                <a:solidFill>
                  <a:srgbClr val="DC70D2"/>
                </a:solidFill>
              </a:rPr>
              <a:t>tag</a:t>
            </a:r>
            <a:r>
              <a:rPr lang="pt-BR" sz="3000" b="1" dirty="0">
                <a:solidFill>
                  <a:srgbClr val="DC70D2"/>
                </a:solidFill>
              </a:rPr>
              <a:t>&gt; </a:t>
            </a:r>
            <a:r>
              <a:rPr lang="pt-BR" sz="3000" dirty="0">
                <a:solidFill>
                  <a:schemeClr val="bg1"/>
                </a:solidFill>
              </a:rPr>
              <a:t>Fechamento de </a:t>
            </a:r>
            <a:r>
              <a:rPr lang="pt-BR" sz="3000" dirty="0" err="1">
                <a:solidFill>
                  <a:schemeClr val="bg1"/>
                </a:solidFill>
              </a:rPr>
              <a:t>Tag</a:t>
            </a:r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 smtClean="0">
                <a:solidFill>
                  <a:schemeClr val="bg1"/>
                </a:solidFill>
              </a:rPr>
              <a:t>É </a:t>
            </a:r>
            <a:r>
              <a:rPr lang="pt-BR" sz="3000" dirty="0">
                <a:solidFill>
                  <a:schemeClr val="bg1"/>
                </a:solidFill>
              </a:rPr>
              <a:t>usada para encerrar um elemento ou grupo de elementos no documento</a:t>
            </a:r>
          </a:p>
          <a:p>
            <a:endParaRPr lang="pt-BR" sz="3000" dirty="0">
              <a:solidFill>
                <a:schemeClr val="bg1"/>
              </a:solidFill>
            </a:endParaRPr>
          </a:p>
          <a:p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Exemplo:</a:t>
            </a:r>
          </a:p>
          <a:p>
            <a:r>
              <a:rPr lang="pt-BR" sz="3000" b="1" dirty="0" smtClean="0">
                <a:solidFill>
                  <a:srgbClr val="DC70D2"/>
                </a:solidFill>
              </a:rPr>
              <a:t>&lt;</a:t>
            </a:r>
            <a:r>
              <a:rPr lang="pt-BR" sz="3000" b="1" dirty="0">
                <a:solidFill>
                  <a:srgbClr val="DC70D2"/>
                </a:solidFill>
              </a:rPr>
              <a:t>b&gt; </a:t>
            </a:r>
            <a:r>
              <a:rPr lang="pt-BR" sz="3000" dirty="0">
                <a:solidFill>
                  <a:schemeClr val="bg1"/>
                </a:solidFill>
              </a:rPr>
              <a:t>Texto em negrito </a:t>
            </a:r>
            <a:r>
              <a:rPr lang="pt-BR" sz="3000" b="1" dirty="0">
                <a:solidFill>
                  <a:srgbClr val="DC70D2"/>
                </a:solidFill>
              </a:rPr>
              <a:t>&lt;/b&gt;</a:t>
            </a:r>
            <a:r>
              <a:rPr lang="pt-BR" sz="3000" dirty="0">
                <a:solidFill>
                  <a:srgbClr val="DC70D2"/>
                </a:solidFill>
              </a:rPr>
              <a:t> </a:t>
            </a:r>
            <a:r>
              <a:rPr lang="pt-BR" sz="3000" dirty="0">
                <a:solidFill>
                  <a:schemeClr val="bg1"/>
                </a:solidFill>
              </a:rPr>
              <a:t>texto sem negrito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5" y="3259588"/>
            <a:ext cx="3820766" cy="3308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39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219" y="758042"/>
            <a:ext cx="117775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Em </a:t>
            </a:r>
            <a:r>
              <a:rPr lang="pt-BR" sz="2800" b="1" dirty="0">
                <a:solidFill>
                  <a:srgbClr val="FFFF00"/>
                </a:solidFill>
              </a:rPr>
              <a:t>HTML</a:t>
            </a:r>
            <a:r>
              <a:rPr lang="pt-BR" sz="2800" dirty="0">
                <a:solidFill>
                  <a:schemeClr val="bg1"/>
                </a:solidFill>
              </a:rPr>
              <a:t>, </a:t>
            </a:r>
            <a:r>
              <a:rPr lang="pt-BR" sz="2800" dirty="0" smtClean="0">
                <a:solidFill>
                  <a:schemeClr val="bg1"/>
                </a:solidFill>
              </a:rPr>
              <a:t>podemos adicionar </a:t>
            </a:r>
            <a:r>
              <a:rPr lang="pt-BR" sz="2800" dirty="0">
                <a:solidFill>
                  <a:schemeClr val="bg1"/>
                </a:solidFill>
              </a:rPr>
              <a:t>comentários para fornecer explicações ou notas no código, sem que esses comentários sejam exibidos na página quando ela é </a:t>
            </a:r>
            <a:r>
              <a:rPr lang="pt-BR" sz="2800" dirty="0" err="1">
                <a:solidFill>
                  <a:schemeClr val="bg1"/>
                </a:solidFill>
              </a:rPr>
              <a:t>renderizada</a:t>
            </a:r>
            <a:r>
              <a:rPr lang="pt-BR" sz="2800" dirty="0">
                <a:solidFill>
                  <a:schemeClr val="bg1"/>
                </a:solidFill>
              </a:rPr>
              <a:t> pelo navegador. </a:t>
            </a:r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Os </a:t>
            </a:r>
            <a:r>
              <a:rPr lang="pt-BR" sz="2800" dirty="0">
                <a:solidFill>
                  <a:schemeClr val="bg1"/>
                </a:solidFill>
              </a:rPr>
              <a:t>comentários são úteis para documentar o código e torná-lo mais legível para outros desenvolvedores que possam revisar ou trabalhar no projeto.</a:t>
            </a:r>
          </a:p>
        </p:txBody>
      </p:sp>
    </p:spTree>
    <p:extLst>
      <p:ext uri="{BB962C8B-B14F-4D97-AF65-F5344CB8AC3E}">
        <p14:creationId xmlns:p14="http://schemas.microsoft.com/office/powerpoint/2010/main" val="19551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4466" y="1295925"/>
            <a:ext cx="117775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>
                    <a:lumMod val="65000"/>
                  </a:schemeClr>
                </a:solidFill>
              </a:rPr>
              <a:t>&lt;!-- Este é um comentário de uma linha --&gt;</a:t>
            </a:r>
          </a:p>
          <a:p>
            <a:endParaRPr lang="pt-BR" sz="4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4400" dirty="0">
                <a:solidFill>
                  <a:schemeClr val="bg1">
                    <a:lumMod val="65000"/>
                  </a:schemeClr>
                </a:solidFill>
              </a:rPr>
              <a:t>    &lt;!--</a:t>
            </a:r>
          </a:p>
          <a:p>
            <a:r>
              <a:rPr lang="pt-BR" sz="4400" dirty="0">
                <a:solidFill>
                  <a:schemeClr val="bg1">
                    <a:lumMod val="65000"/>
                  </a:schemeClr>
                </a:solidFill>
              </a:rPr>
              <a:t>        Este é um comentário</a:t>
            </a:r>
          </a:p>
          <a:p>
            <a:r>
              <a:rPr lang="pt-BR" sz="4400" dirty="0">
                <a:solidFill>
                  <a:schemeClr val="bg1">
                    <a:lumMod val="65000"/>
                  </a:schemeClr>
                </a:solidFill>
              </a:rPr>
              <a:t>        que ocupa várias linhas.</a:t>
            </a:r>
          </a:p>
          <a:p>
            <a:r>
              <a:rPr lang="pt-BR" sz="4400" dirty="0">
                <a:solidFill>
                  <a:schemeClr val="bg1">
                    <a:lumMod val="65000"/>
                  </a:schemeClr>
                </a:solidFill>
              </a:rPr>
              <a:t>    --&gt;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6219" y="1097967"/>
            <a:ext cx="118985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&lt;!DOCTYPE </a:t>
            </a:r>
            <a:r>
              <a:rPr lang="pt-BR" sz="2200" dirty="0" err="1">
                <a:solidFill>
                  <a:srgbClr val="50FA7B"/>
                </a:solidFill>
                <a:latin typeface="Consolas" panose="020B0609020204030204" pitchFamily="49" charset="0"/>
              </a:rPr>
              <a:t>html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sz="2200" dirty="0" err="1">
                <a:solidFill>
                  <a:srgbClr val="FF79C6"/>
                </a:solidFill>
                <a:latin typeface="Consolas" panose="020B0609020204030204" pitchFamily="49" charset="0"/>
              </a:rPr>
              <a:t>html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50FA7B"/>
                </a:solidFill>
                <a:latin typeface="Consolas" panose="020B0609020204030204" pitchFamily="49" charset="0"/>
              </a:rPr>
              <a:t>lang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sz="2200" dirty="0" err="1">
                <a:solidFill>
                  <a:srgbClr val="F1FA8C"/>
                </a:solidFill>
                <a:latin typeface="Consolas" panose="020B0609020204030204" pitchFamily="49" charset="0"/>
              </a:rPr>
              <a:t>pt-br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sz="2200" dirty="0" err="1">
                <a:solidFill>
                  <a:srgbClr val="FF79C6"/>
                </a:solidFill>
                <a:latin typeface="Consolas" panose="020B0609020204030204" pitchFamily="49" charset="0"/>
              </a:rPr>
              <a:t>head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&lt;meta </a:t>
            </a:r>
            <a:r>
              <a:rPr lang="pt-BR" sz="2200" dirty="0" err="1">
                <a:solidFill>
                  <a:srgbClr val="50FA7B"/>
                </a:solidFill>
                <a:latin typeface="Consolas" panose="020B0609020204030204" pitchFamily="49" charset="0"/>
              </a:rPr>
              <a:t>charset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"UTF-8"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&lt;meta </a:t>
            </a:r>
            <a:r>
              <a:rPr lang="pt-BR" sz="2200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sz="2200" dirty="0" err="1">
                <a:solidFill>
                  <a:srgbClr val="F1FA8C"/>
                </a:solidFill>
                <a:latin typeface="Consolas" panose="020B0609020204030204" pitchFamily="49" charset="0"/>
              </a:rPr>
              <a:t>viewport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50FA7B"/>
                </a:solidFill>
                <a:latin typeface="Consolas" panose="020B0609020204030204" pitchFamily="49" charset="0"/>
              </a:rPr>
              <a:t>content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sz="2200" dirty="0" err="1">
                <a:solidFill>
                  <a:srgbClr val="F1FA8C"/>
                </a:solidFill>
                <a:latin typeface="Consolas" panose="020B0609020204030204" pitchFamily="49" charset="0"/>
              </a:rPr>
              <a:t>width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 err="1">
                <a:solidFill>
                  <a:srgbClr val="F1FA8C"/>
                </a:solidFill>
                <a:latin typeface="Consolas" panose="020B0609020204030204" pitchFamily="49" charset="0"/>
              </a:rPr>
              <a:t>device-width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, </a:t>
            </a:r>
            <a:r>
              <a:rPr lang="pt-BR" sz="2200" dirty="0" err="1">
                <a:solidFill>
                  <a:srgbClr val="F1FA8C"/>
                </a:solidFill>
                <a:latin typeface="Consolas" panose="020B0609020204030204" pitchFamily="49" charset="0"/>
              </a:rPr>
              <a:t>initial-scale</a:t>
            </a:r>
            <a:r>
              <a:rPr lang="pt-BR" sz="2200" dirty="0">
                <a:solidFill>
                  <a:srgbClr val="F1FA8C"/>
                </a:solidFill>
                <a:latin typeface="Consolas" panose="020B0609020204030204" pitchFamily="49" charset="0"/>
              </a:rPr>
              <a:t>=1.0"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sz="2200" dirty="0" err="1">
                <a:solidFill>
                  <a:srgbClr val="FF79C6"/>
                </a:solidFill>
                <a:latin typeface="Consolas" panose="020B0609020204030204" pitchFamily="49" charset="0"/>
              </a:rPr>
              <a:t>title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sz="2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sz="2200" dirty="0" err="1">
                <a:solidFill>
                  <a:srgbClr val="FF79C6"/>
                </a:solidFill>
                <a:latin typeface="Consolas" panose="020B0609020204030204" pitchFamily="49" charset="0"/>
              </a:rPr>
              <a:t>title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sz="2200" dirty="0" err="1">
                <a:solidFill>
                  <a:srgbClr val="FF79C6"/>
                </a:solidFill>
                <a:latin typeface="Consolas" panose="020B0609020204030204" pitchFamily="49" charset="0"/>
              </a:rPr>
              <a:t>head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sz="2200" dirty="0" err="1">
                <a:solidFill>
                  <a:srgbClr val="FF79C6"/>
                </a:solidFill>
                <a:latin typeface="Consolas" panose="020B0609020204030204" pitchFamily="49" charset="0"/>
              </a:rPr>
              <a:t>body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sz="2200" dirty="0" err="1">
                <a:solidFill>
                  <a:srgbClr val="FF79C6"/>
                </a:solidFill>
                <a:latin typeface="Consolas" panose="020B0609020204030204" pitchFamily="49" charset="0"/>
              </a:rPr>
              <a:t>body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sz="2200" dirty="0" err="1">
                <a:solidFill>
                  <a:srgbClr val="FF79C6"/>
                </a:solidFill>
                <a:latin typeface="Consolas" panose="020B0609020204030204" pitchFamily="49" charset="0"/>
              </a:rPr>
              <a:t>html</a:t>
            </a:r>
            <a:r>
              <a:rPr lang="pt-BR" sz="2200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sz="2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96218" y="1247148"/>
            <a:ext cx="11912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C70D2"/>
                </a:solidFill>
              </a:rPr>
              <a:t>&lt;!DOCTYPE </a:t>
            </a:r>
            <a:r>
              <a:rPr lang="pt-BR" sz="2400" dirty="0" err="1">
                <a:solidFill>
                  <a:srgbClr val="DC70D2"/>
                </a:solidFill>
              </a:rPr>
              <a:t>html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 smtClean="0">
                <a:solidFill>
                  <a:schemeClr val="bg1"/>
                </a:solidFill>
              </a:rPr>
              <a:t>Declara </a:t>
            </a:r>
            <a:r>
              <a:rPr lang="pt-BR" sz="2400" dirty="0">
                <a:solidFill>
                  <a:schemeClr val="bg1"/>
                </a:solidFill>
              </a:rPr>
              <a:t>o tipo de documento. </a:t>
            </a:r>
            <a:r>
              <a:rPr lang="pt-BR" sz="2400" dirty="0" smtClean="0">
                <a:solidFill>
                  <a:schemeClr val="bg1"/>
                </a:solidFill>
              </a:rPr>
              <a:t>Essa </a:t>
            </a:r>
            <a:r>
              <a:rPr lang="pt-BR" sz="2400" dirty="0">
                <a:solidFill>
                  <a:schemeClr val="bg1"/>
                </a:solidFill>
              </a:rPr>
              <a:t>linha informa ao navegador que o documento é uma página HTML5. É essencial para garantir que o navegador </a:t>
            </a:r>
            <a:r>
              <a:rPr lang="pt-BR" sz="2400" dirty="0" err="1">
                <a:solidFill>
                  <a:schemeClr val="bg1"/>
                </a:solidFill>
              </a:rPr>
              <a:t>renderize</a:t>
            </a:r>
            <a:r>
              <a:rPr lang="pt-BR" sz="2400" dirty="0">
                <a:solidFill>
                  <a:schemeClr val="bg1"/>
                </a:solidFill>
              </a:rPr>
              <a:t> a página de acordo com os padrões HTML5.</a:t>
            </a:r>
          </a:p>
        </p:txBody>
      </p:sp>
    </p:spTree>
    <p:extLst>
      <p:ext uri="{BB962C8B-B14F-4D97-AF65-F5344CB8AC3E}">
        <p14:creationId xmlns:p14="http://schemas.microsoft.com/office/powerpoint/2010/main" val="22692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6218" y="1141755"/>
            <a:ext cx="118985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html</a:t>
            </a:r>
            <a:r>
              <a:rPr lang="pt-BR" sz="2400" dirty="0">
                <a:solidFill>
                  <a:srgbClr val="DC70D2"/>
                </a:solidFill>
              </a:rPr>
              <a:t> </a:t>
            </a:r>
            <a:r>
              <a:rPr lang="pt-BR" sz="2400" dirty="0" err="1">
                <a:solidFill>
                  <a:srgbClr val="DC70D2"/>
                </a:solidFill>
              </a:rPr>
              <a:t>lang</a:t>
            </a:r>
            <a:r>
              <a:rPr lang="pt-BR" sz="2400" dirty="0">
                <a:solidFill>
                  <a:srgbClr val="DC70D2"/>
                </a:solidFill>
              </a:rPr>
              <a:t>="</a:t>
            </a:r>
            <a:r>
              <a:rPr lang="pt-BR" sz="2400" dirty="0" err="1">
                <a:solidFill>
                  <a:srgbClr val="DC70D2"/>
                </a:solidFill>
              </a:rPr>
              <a:t>en</a:t>
            </a:r>
            <a:r>
              <a:rPr lang="pt-BR" sz="2400" dirty="0">
                <a:solidFill>
                  <a:srgbClr val="DC70D2"/>
                </a:solidFill>
              </a:rPr>
              <a:t>"&gt;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Função: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bg1"/>
                </a:solidFill>
              </a:rPr>
              <a:t>Inicia o elemento raiz do documento HTML. O atributo </a:t>
            </a:r>
            <a:r>
              <a:rPr lang="pt-BR" sz="2400" dirty="0" err="1">
                <a:solidFill>
                  <a:schemeClr val="bg1"/>
                </a:solidFill>
              </a:rPr>
              <a:t>lang</a:t>
            </a:r>
            <a:r>
              <a:rPr lang="pt-BR" sz="2400" dirty="0">
                <a:solidFill>
                  <a:schemeClr val="bg1"/>
                </a:solidFill>
              </a:rPr>
              <a:t>="</a:t>
            </a:r>
            <a:r>
              <a:rPr lang="pt-BR" sz="2400" dirty="0" err="1">
                <a:solidFill>
                  <a:schemeClr val="bg1"/>
                </a:solidFill>
              </a:rPr>
              <a:t>en</a:t>
            </a:r>
            <a:r>
              <a:rPr lang="pt-BR" sz="2400" dirty="0">
                <a:solidFill>
                  <a:schemeClr val="bg1"/>
                </a:solidFill>
              </a:rPr>
              <a:t>" especifica o idioma principal do conteúdo da página, que neste caso é o inglês. </a:t>
            </a:r>
          </a:p>
        </p:txBody>
      </p:sp>
    </p:spTree>
    <p:extLst>
      <p:ext uri="{BB962C8B-B14F-4D97-AF65-F5344CB8AC3E}">
        <p14:creationId xmlns:p14="http://schemas.microsoft.com/office/powerpoint/2010/main" val="3462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7223" y="1097967"/>
            <a:ext cx="116496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head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>
                <a:solidFill>
                  <a:schemeClr val="bg1"/>
                </a:solidFill>
              </a:rPr>
              <a:t>Inicia o elemento </a:t>
            </a:r>
            <a:r>
              <a:rPr lang="pt-BR" sz="2400" dirty="0" err="1">
                <a:solidFill>
                  <a:schemeClr val="bg1"/>
                </a:solidFill>
              </a:rPr>
              <a:t>head</a:t>
            </a:r>
            <a:r>
              <a:rPr lang="pt-BR" sz="2400" dirty="0">
                <a:solidFill>
                  <a:schemeClr val="bg1"/>
                </a:solidFill>
              </a:rPr>
              <a:t> do documento, que contém </a:t>
            </a:r>
            <a:r>
              <a:rPr lang="pt-BR" sz="2400" dirty="0" err="1">
                <a:solidFill>
                  <a:schemeClr val="bg1"/>
                </a:solidFill>
              </a:rPr>
              <a:t>metadados</a:t>
            </a:r>
            <a:r>
              <a:rPr lang="pt-BR" sz="2400" dirty="0">
                <a:solidFill>
                  <a:schemeClr val="bg1"/>
                </a:solidFill>
              </a:rPr>
              <a:t> sobre o documento, como o título, links para estilos, scripts e outras informações meta.</a:t>
            </a:r>
          </a:p>
        </p:txBody>
      </p:sp>
    </p:spTree>
    <p:extLst>
      <p:ext uri="{BB962C8B-B14F-4D97-AF65-F5344CB8AC3E}">
        <p14:creationId xmlns:p14="http://schemas.microsoft.com/office/powerpoint/2010/main" val="3842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6219" y="1097967"/>
            <a:ext cx="116497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C70D2"/>
                </a:solidFill>
              </a:rPr>
              <a:t>&lt;meta </a:t>
            </a:r>
            <a:r>
              <a:rPr lang="pt-BR" sz="2400" dirty="0" err="1">
                <a:solidFill>
                  <a:srgbClr val="DC70D2"/>
                </a:solidFill>
              </a:rPr>
              <a:t>charset</a:t>
            </a:r>
            <a:r>
              <a:rPr lang="pt-BR" sz="2400" dirty="0">
                <a:solidFill>
                  <a:srgbClr val="DC70D2"/>
                </a:solidFill>
              </a:rPr>
              <a:t>="UTF-8"&gt;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>
                <a:solidFill>
                  <a:schemeClr val="bg1"/>
                </a:solidFill>
              </a:rPr>
              <a:t>Define a codificação de caracteres do documento para UTF-8, que suporta praticamente todos os caracteres de todas as línguas. Isso é importante para a correta exibição de textos com caracteres especiais.</a:t>
            </a:r>
          </a:p>
        </p:txBody>
      </p:sp>
    </p:spTree>
    <p:extLst>
      <p:ext uri="{BB962C8B-B14F-4D97-AF65-F5344CB8AC3E}">
        <p14:creationId xmlns:p14="http://schemas.microsoft.com/office/powerpoint/2010/main" val="13683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4687" y="957026"/>
            <a:ext cx="117169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C70D2"/>
                </a:solidFill>
              </a:rPr>
              <a:t>&lt;meta </a:t>
            </a:r>
            <a:r>
              <a:rPr lang="pt-BR" sz="2400" dirty="0" err="1">
                <a:solidFill>
                  <a:srgbClr val="DC70D2"/>
                </a:solidFill>
              </a:rPr>
              <a:t>name</a:t>
            </a:r>
            <a:r>
              <a:rPr lang="pt-BR" sz="2400" dirty="0">
                <a:solidFill>
                  <a:srgbClr val="DC70D2"/>
                </a:solidFill>
              </a:rPr>
              <a:t>="</a:t>
            </a:r>
            <a:r>
              <a:rPr lang="pt-BR" sz="2400" dirty="0" err="1">
                <a:solidFill>
                  <a:srgbClr val="DC70D2"/>
                </a:solidFill>
              </a:rPr>
              <a:t>viewport</a:t>
            </a:r>
            <a:r>
              <a:rPr lang="pt-BR" sz="2400" dirty="0">
                <a:solidFill>
                  <a:srgbClr val="DC70D2"/>
                </a:solidFill>
              </a:rPr>
              <a:t>" </a:t>
            </a:r>
            <a:r>
              <a:rPr lang="pt-BR" sz="2400" dirty="0" err="1">
                <a:solidFill>
                  <a:srgbClr val="DC70D2"/>
                </a:solidFill>
              </a:rPr>
              <a:t>content</a:t>
            </a:r>
            <a:r>
              <a:rPr lang="pt-BR" sz="2400" dirty="0">
                <a:solidFill>
                  <a:srgbClr val="DC70D2"/>
                </a:solidFill>
              </a:rPr>
              <a:t>="</a:t>
            </a:r>
            <a:r>
              <a:rPr lang="pt-BR" sz="2400" dirty="0" err="1">
                <a:solidFill>
                  <a:srgbClr val="DC70D2"/>
                </a:solidFill>
              </a:rPr>
              <a:t>width</a:t>
            </a:r>
            <a:r>
              <a:rPr lang="pt-BR" sz="2400" dirty="0">
                <a:solidFill>
                  <a:srgbClr val="DC70D2"/>
                </a:solidFill>
              </a:rPr>
              <a:t>=</a:t>
            </a:r>
            <a:r>
              <a:rPr lang="pt-BR" sz="2400" dirty="0" err="1">
                <a:solidFill>
                  <a:srgbClr val="DC70D2"/>
                </a:solidFill>
              </a:rPr>
              <a:t>device-width</a:t>
            </a:r>
            <a:r>
              <a:rPr lang="pt-BR" sz="2400" dirty="0">
                <a:solidFill>
                  <a:srgbClr val="DC70D2"/>
                </a:solidFill>
              </a:rPr>
              <a:t>, </a:t>
            </a:r>
            <a:r>
              <a:rPr lang="pt-BR" sz="2400" dirty="0" err="1">
                <a:solidFill>
                  <a:srgbClr val="DC70D2"/>
                </a:solidFill>
              </a:rPr>
              <a:t>initial-scale</a:t>
            </a:r>
            <a:r>
              <a:rPr lang="pt-BR" sz="2400" dirty="0">
                <a:solidFill>
                  <a:srgbClr val="DC70D2"/>
                </a:solidFill>
              </a:rPr>
              <a:t>=1.0"&gt;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>
                <a:solidFill>
                  <a:schemeClr val="bg1"/>
                </a:solidFill>
              </a:rPr>
              <a:t>Define as configurações da </a:t>
            </a:r>
            <a:r>
              <a:rPr lang="pt-BR" sz="2400" dirty="0" err="1">
                <a:solidFill>
                  <a:srgbClr val="FFFF00"/>
                </a:solidFill>
              </a:rPr>
              <a:t>viewport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para melhorar a apresentação em dispositivos móveis. </a:t>
            </a:r>
            <a:r>
              <a:rPr lang="pt-BR" sz="2400" dirty="0" err="1">
                <a:solidFill>
                  <a:srgbClr val="FFFF00"/>
                </a:solidFill>
              </a:rPr>
              <a:t>width</a:t>
            </a:r>
            <a:r>
              <a:rPr lang="pt-BR" sz="2400" dirty="0">
                <a:solidFill>
                  <a:srgbClr val="FFFF00"/>
                </a:solidFill>
              </a:rPr>
              <a:t>=</a:t>
            </a:r>
            <a:r>
              <a:rPr lang="pt-BR" sz="2400" dirty="0" err="1">
                <a:solidFill>
                  <a:srgbClr val="FFFF00"/>
                </a:solidFill>
              </a:rPr>
              <a:t>device-width</a:t>
            </a:r>
            <a:r>
              <a:rPr lang="pt-BR" sz="2400" dirty="0">
                <a:solidFill>
                  <a:schemeClr val="bg1"/>
                </a:solidFill>
              </a:rPr>
              <a:t> ajusta a largura da página para a largura da tela do dispositivo, e </a:t>
            </a:r>
            <a:r>
              <a:rPr lang="pt-BR" sz="2400" dirty="0" err="1">
                <a:solidFill>
                  <a:srgbClr val="FFFF00"/>
                </a:solidFill>
              </a:rPr>
              <a:t>initial-scale</a:t>
            </a:r>
            <a:r>
              <a:rPr lang="pt-BR" sz="2400" dirty="0">
                <a:solidFill>
                  <a:srgbClr val="FFFF00"/>
                </a:solidFill>
              </a:rPr>
              <a:t>=1.0</a:t>
            </a:r>
            <a:r>
              <a:rPr lang="pt-BR" sz="2400" dirty="0">
                <a:solidFill>
                  <a:schemeClr val="bg1"/>
                </a:solidFill>
              </a:rPr>
              <a:t> define o nível de zoom inicial quando a página é carregada.</a:t>
            </a:r>
          </a:p>
        </p:txBody>
      </p:sp>
    </p:spTree>
    <p:extLst>
      <p:ext uri="{BB962C8B-B14F-4D97-AF65-F5344CB8AC3E}">
        <p14:creationId xmlns:p14="http://schemas.microsoft.com/office/powerpoint/2010/main" val="42336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22854" y="1247148"/>
            <a:ext cx="114105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title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  <a:r>
              <a:rPr lang="pt-BR" sz="2400" dirty="0" err="1">
                <a:solidFill>
                  <a:schemeClr val="bg1"/>
                </a:solidFill>
              </a:rPr>
              <a:t>Document</a:t>
            </a:r>
            <a:r>
              <a:rPr lang="pt-BR" sz="2400" dirty="0">
                <a:solidFill>
                  <a:srgbClr val="DC70D2"/>
                </a:solidFill>
              </a:rPr>
              <a:t>&lt;/</a:t>
            </a:r>
            <a:r>
              <a:rPr lang="pt-BR" sz="2400" dirty="0" err="1">
                <a:solidFill>
                  <a:srgbClr val="DC70D2"/>
                </a:solidFill>
              </a:rPr>
              <a:t>title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>
                <a:solidFill>
                  <a:schemeClr val="bg1"/>
                </a:solidFill>
              </a:rPr>
              <a:t>Define o título do documento, que aparece na aba do navegador. </a:t>
            </a:r>
          </a:p>
        </p:txBody>
      </p:sp>
    </p:spTree>
    <p:extLst>
      <p:ext uri="{BB962C8B-B14F-4D97-AF65-F5344CB8AC3E}">
        <p14:creationId xmlns:p14="http://schemas.microsoft.com/office/powerpoint/2010/main" val="18648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59536" y="1588231"/>
            <a:ext cx="115956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i="0" dirty="0" smtClean="0">
                <a:solidFill>
                  <a:srgbClr val="FFFF00"/>
                </a:solidFill>
                <a:effectLst/>
                <a:latin typeface="Söhne"/>
              </a:rPr>
              <a:t>UC15: </a:t>
            </a:r>
            <a:r>
              <a:rPr lang="pt-BR" sz="4800" b="1" i="0" dirty="0" smtClean="0">
                <a:solidFill>
                  <a:schemeClr val="bg1"/>
                </a:solidFill>
                <a:effectLst/>
                <a:latin typeface="Söhne"/>
              </a:rPr>
              <a:t>108 horas</a:t>
            </a:r>
          </a:p>
          <a:p>
            <a:pPr algn="ctr"/>
            <a:endParaRPr lang="pt-BR" sz="4800" b="1" dirty="0">
              <a:solidFill>
                <a:schemeClr val="bg1"/>
              </a:solidFill>
              <a:latin typeface="Söhne"/>
            </a:endParaRPr>
          </a:p>
          <a:p>
            <a:pPr algn="ctr"/>
            <a:endParaRPr lang="pt-BR" sz="4800" b="1" i="0" dirty="0" smtClean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pt-BR" sz="4800" b="1" dirty="0" smtClean="0">
                <a:solidFill>
                  <a:srgbClr val="FFFF00"/>
                </a:solidFill>
                <a:latin typeface="Söhne"/>
              </a:rPr>
              <a:t>Inicio</a:t>
            </a:r>
            <a:r>
              <a:rPr lang="pt-BR" sz="4800" b="1" i="0" dirty="0" smtClean="0">
                <a:solidFill>
                  <a:srgbClr val="FFFF00"/>
                </a:solidFill>
                <a:effectLst/>
                <a:latin typeface="Söhne"/>
              </a:rPr>
              <a:t>: </a:t>
            </a:r>
            <a:r>
              <a:rPr lang="pt-BR" sz="4800" b="1" i="0" dirty="0" smtClean="0">
                <a:solidFill>
                  <a:schemeClr val="bg1"/>
                </a:solidFill>
                <a:effectLst/>
                <a:latin typeface="Söhne"/>
              </a:rPr>
              <a:t>24/07/2024</a:t>
            </a:r>
            <a:endParaRPr lang="pt-BR" sz="4800" b="1" i="0" dirty="0" smtClean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3124" y="2465394"/>
            <a:ext cx="10384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Desenvolver e organizar elementos estruturais de sites</a:t>
            </a:r>
          </a:p>
        </p:txBody>
      </p:sp>
    </p:spTree>
    <p:extLst>
      <p:ext uri="{BB962C8B-B14F-4D97-AF65-F5344CB8AC3E}">
        <p14:creationId xmlns:p14="http://schemas.microsoft.com/office/powerpoint/2010/main" val="42092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60293" y="1097967"/>
            <a:ext cx="8444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C70D2"/>
                </a:solidFill>
              </a:rPr>
              <a:t>&lt;/</a:t>
            </a:r>
            <a:r>
              <a:rPr lang="pt-BR" sz="2400" dirty="0" err="1">
                <a:solidFill>
                  <a:srgbClr val="DC70D2"/>
                </a:solidFill>
              </a:rPr>
              <a:t>head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>
                <a:solidFill>
                  <a:schemeClr val="bg1"/>
                </a:solidFill>
              </a:rPr>
              <a:t>Fecha o elemento </a:t>
            </a:r>
            <a:r>
              <a:rPr lang="pt-BR" sz="2400" dirty="0" err="1">
                <a:solidFill>
                  <a:schemeClr val="bg1"/>
                </a:solidFill>
              </a:rPr>
              <a:t>head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04688" y="1097967"/>
            <a:ext cx="118873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body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>
                <a:solidFill>
                  <a:schemeClr val="bg1"/>
                </a:solidFill>
              </a:rPr>
              <a:t>Inicia o elemento </a:t>
            </a:r>
            <a:r>
              <a:rPr lang="pt-BR" sz="2400" dirty="0" err="1">
                <a:solidFill>
                  <a:schemeClr val="bg1"/>
                </a:solidFill>
              </a:rPr>
              <a:t>body</a:t>
            </a:r>
            <a:r>
              <a:rPr lang="pt-BR" sz="2400" dirty="0">
                <a:solidFill>
                  <a:schemeClr val="bg1"/>
                </a:solidFill>
              </a:rPr>
              <a:t> do documento, que contém o conteúdo visível da página, como textos, imagens, links, etc.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&lt;/</a:t>
            </a:r>
            <a:r>
              <a:rPr lang="pt-BR" sz="2400" dirty="0" err="1">
                <a:solidFill>
                  <a:srgbClr val="DC70D2"/>
                </a:solidFill>
              </a:rPr>
              <a:t>body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>
                <a:solidFill>
                  <a:schemeClr val="bg1"/>
                </a:solidFill>
              </a:rPr>
              <a:t>Fecha o elemento </a:t>
            </a:r>
            <a:r>
              <a:rPr lang="pt-BR" sz="2400" dirty="0" err="1">
                <a:solidFill>
                  <a:schemeClr val="bg1"/>
                </a:solidFill>
              </a:rPr>
              <a:t>body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rgbClr val="DC70D2"/>
                </a:solidFill>
              </a:rPr>
              <a:t>&lt;/</a:t>
            </a:r>
            <a:r>
              <a:rPr lang="pt-BR" sz="2400" dirty="0" err="1">
                <a:solidFill>
                  <a:srgbClr val="DC70D2"/>
                </a:solidFill>
              </a:rPr>
              <a:t>html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rgbClr val="FFFF00"/>
                </a:solidFill>
              </a:rPr>
              <a:t>Função: </a:t>
            </a:r>
            <a:r>
              <a:rPr lang="pt-BR" sz="2400" dirty="0">
                <a:solidFill>
                  <a:schemeClr val="bg1"/>
                </a:solidFill>
              </a:rPr>
              <a:t>Fecha o elemento </a:t>
            </a:r>
            <a:r>
              <a:rPr lang="pt-BR" sz="2400" dirty="0" err="1">
                <a:solidFill>
                  <a:schemeClr val="bg1"/>
                </a:solidFill>
              </a:rPr>
              <a:t>html</a:t>
            </a:r>
            <a:r>
              <a:rPr lang="pt-BR" sz="2400" dirty="0">
                <a:solidFill>
                  <a:schemeClr val="bg1"/>
                </a:solidFill>
              </a:rPr>
              <a:t>, indicando o final do documento HTML.</a:t>
            </a:r>
          </a:p>
        </p:txBody>
      </p:sp>
    </p:spTree>
    <p:extLst>
      <p:ext uri="{BB962C8B-B14F-4D97-AF65-F5344CB8AC3E}">
        <p14:creationId xmlns:p14="http://schemas.microsoft.com/office/powerpoint/2010/main" val="1718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básica em </a:t>
            </a:r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6219" y="646086"/>
            <a:ext cx="11887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FFFF00"/>
                </a:solidFill>
              </a:rPr>
              <a:t>Atividade:</a:t>
            </a:r>
            <a:endParaRPr lang="pt-BR" sz="2400" dirty="0">
              <a:solidFill>
                <a:srgbClr val="DC70D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bg1"/>
                </a:solidFill>
              </a:rPr>
              <a:t>Crie um diretório com o nome </a:t>
            </a:r>
            <a:r>
              <a:rPr lang="pt-BR" sz="2400" dirty="0" smtClean="0">
                <a:solidFill>
                  <a:srgbClr val="DC70D2"/>
                </a:solidFill>
              </a:rPr>
              <a:t>HTML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bg1"/>
                </a:solidFill>
              </a:rPr>
              <a:t>Abra o diretório HTML no </a:t>
            </a:r>
            <a:r>
              <a:rPr lang="pt-BR" sz="2400" dirty="0" err="1" smtClean="0">
                <a:solidFill>
                  <a:schemeClr val="bg1"/>
                </a:solidFill>
              </a:rPr>
              <a:t>vscode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rgbClr val="DC70D2"/>
                </a:solidFill>
              </a:rPr>
              <a:t>“Abrir com </a:t>
            </a:r>
            <a:r>
              <a:rPr lang="pt-BR" sz="2400" dirty="0" err="1" smtClean="0">
                <a:solidFill>
                  <a:srgbClr val="DC70D2"/>
                </a:solidFill>
              </a:rPr>
              <a:t>code</a:t>
            </a:r>
            <a:r>
              <a:rPr lang="pt-BR" sz="2400" dirty="0" smtClean="0">
                <a:solidFill>
                  <a:srgbClr val="DC70D2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bg1"/>
                </a:solidFill>
              </a:rPr>
              <a:t>Crie um arquivo com o nome </a:t>
            </a:r>
            <a:r>
              <a:rPr lang="pt-BR" sz="2400" dirty="0" smtClean="0">
                <a:solidFill>
                  <a:srgbClr val="DC70D2"/>
                </a:solidFill>
              </a:rPr>
              <a:t>estrutura_básica.html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bg1"/>
                </a:solidFill>
              </a:rPr>
              <a:t>Altere o titulo para </a:t>
            </a:r>
            <a:r>
              <a:rPr lang="pt-BR" sz="2400" dirty="0" smtClean="0">
                <a:solidFill>
                  <a:srgbClr val="DC70D2"/>
                </a:solidFill>
              </a:rPr>
              <a:t>Senac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bg1"/>
                </a:solidFill>
              </a:rPr>
              <a:t>No corpo da página coloque o texto: </a:t>
            </a:r>
            <a:r>
              <a:rPr lang="pt-BR" sz="2400" dirty="0" smtClean="0">
                <a:solidFill>
                  <a:srgbClr val="DC70D2"/>
                </a:solidFill>
              </a:rPr>
              <a:t>Estrutura básica em </a:t>
            </a:r>
            <a:r>
              <a:rPr lang="pt-BR" sz="2400" dirty="0" err="1" smtClean="0">
                <a:solidFill>
                  <a:srgbClr val="DC70D2"/>
                </a:solidFill>
              </a:rPr>
              <a:t>html</a:t>
            </a:r>
            <a:endParaRPr lang="pt-BR" sz="2400" dirty="0">
              <a:solidFill>
                <a:srgbClr val="DC70D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t="916"/>
          <a:stretch/>
        </p:blipFill>
        <p:spPr>
          <a:xfrm>
            <a:off x="1210235" y="3092824"/>
            <a:ext cx="8861612" cy="362028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820271" y="3792070"/>
            <a:ext cx="739587" cy="22263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5539001">
            <a:off x="2475993" y="4336729"/>
            <a:ext cx="392582" cy="20506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5718569" y="4134594"/>
            <a:ext cx="392582" cy="20506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3664784">
            <a:off x="5248459" y="5404813"/>
            <a:ext cx="392582" cy="20506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3664784">
            <a:off x="5843584" y="6186364"/>
            <a:ext cx="392582" cy="20506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40649" y="862484"/>
            <a:ext cx="251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solidFill>
                  <a:srgbClr val="FFFF00"/>
                </a:solidFill>
              </a:rPr>
              <a:t>Tags</a:t>
            </a:r>
            <a:r>
              <a:rPr lang="pt-BR" sz="2400" dirty="0">
                <a:solidFill>
                  <a:srgbClr val="FFFF00"/>
                </a:solidFill>
              </a:rPr>
              <a:t> de </a:t>
            </a:r>
            <a:r>
              <a:rPr lang="pt-BR" sz="2400" dirty="0" smtClean="0">
                <a:solidFill>
                  <a:srgbClr val="FFFF00"/>
                </a:solidFill>
              </a:rPr>
              <a:t>cabeçalho.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40649" y="1583971"/>
            <a:ext cx="11551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As </a:t>
            </a:r>
            <a:r>
              <a:rPr lang="pt-BR" sz="2400" dirty="0" err="1">
                <a:solidFill>
                  <a:schemeClr val="bg1"/>
                </a:solidFill>
              </a:rPr>
              <a:t>tags</a:t>
            </a:r>
            <a:r>
              <a:rPr lang="pt-BR" sz="2400" dirty="0">
                <a:solidFill>
                  <a:schemeClr val="bg1"/>
                </a:solidFill>
              </a:rPr>
              <a:t> de cabeçalho criam uma hierarquia lógica do conteúdo, do mais importante </a:t>
            </a:r>
            <a:r>
              <a:rPr lang="pt-BR" sz="2400" dirty="0">
                <a:solidFill>
                  <a:srgbClr val="DC70D2"/>
                </a:solidFill>
              </a:rPr>
              <a:t>&lt;h1&gt; </a:t>
            </a:r>
            <a:r>
              <a:rPr lang="pt-BR" sz="2400" dirty="0">
                <a:solidFill>
                  <a:schemeClr val="bg1"/>
                </a:solidFill>
              </a:rPr>
              <a:t>ao menos importante </a:t>
            </a:r>
            <a:r>
              <a:rPr lang="pt-BR" sz="2400" dirty="0">
                <a:solidFill>
                  <a:srgbClr val="DC70D2"/>
                </a:solidFill>
              </a:rPr>
              <a:t>&lt;h6&gt;</a:t>
            </a:r>
            <a:r>
              <a:rPr lang="pt-BR" sz="2400" dirty="0">
                <a:solidFill>
                  <a:schemeClr val="bg1"/>
                </a:solidFill>
              </a:rPr>
              <a:t>. 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Isso ajuda tanto os usuários quanto os motores de busca a entenderem a estrutura e a importância relativa das seções do conteúdo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8" y="947367"/>
            <a:ext cx="11910269" cy="495589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6141" y="2097741"/>
            <a:ext cx="1936377" cy="3361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567953" y="2922495"/>
            <a:ext cx="1936377" cy="2510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67952" y="3537776"/>
            <a:ext cx="1936377" cy="13703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574305" y="1748718"/>
            <a:ext cx="2017060" cy="28636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40649" y="862484"/>
            <a:ext cx="2452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 smtClean="0">
                <a:solidFill>
                  <a:srgbClr val="FFFF00"/>
                </a:solidFill>
              </a:rPr>
              <a:t>Tag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>
                <a:solidFill>
                  <a:srgbClr val="FFFF00"/>
                </a:solidFill>
              </a:rPr>
              <a:t>de </a:t>
            </a:r>
            <a:r>
              <a:rPr lang="pt-BR" sz="2400" dirty="0" err="1" smtClean="0">
                <a:solidFill>
                  <a:srgbClr val="FFFF00"/>
                </a:solidFill>
              </a:rPr>
              <a:t>paragráfos</a:t>
            </a:r>
            <a:r>
              <a:rPr lang="pt-BR" sz="2400" dirty="0" smtClean="0">
                <a:solidFill>
                  <a:srgbClr val="FFFF00"/>
                </a:solidFill>
              </a:rPr>
              <a:t>.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0649" y="1603536"/>
            <a:ext cx="11706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&lt;p&gt;</a:t>
            </a:r>
            <a:r>
              <a:rPr lang="pt-BR" sz="2400" dirty="0">
                <a:solidFill>
                  <a:schemeClr val="bg1"/>
                </a:solidFill>
              </a:rPr>
              <a:t> em HTML é usada para definir parágrafos de texto. </a:t>
            </a:r>
          </a:p>
          <a:p>
            <a:r>
              <a:rPr lang="pt-BR" sz="2400" dirty="0">
                <a:solidFill>
                  <a:schemeClr val="bg1"/>
                </a:solidFill>
              </a:rPr>
              <a:t>Ela é uma das </a:t>
            </a:r>
            <a:r>
              <a:rPr lang="pt-BR" sz="2400" dirty="0" err="1">
                <a:solidFill>
                  <a:schemeClr val="bg1"/>
                </a:solidFill>
              </a:rPr>
              <a:t>tags</a:t>
            </a:r>
            <a:r>
              <a:rPr lang="pt-BR" sz="2400" dirty="0">
                <a:solidFill>
                  <a:schemeClr val="bg1"/>
                </a:solidFill>
              </a:rPr>
              <a:t> mais básicas e essenciais na estruturação de conteúdo em uma página web.</a:t>
            </a:r>
          </a:p>
        </p:txBody>
      </p:sp>
    </p:spTree>
    <p:extLst>
      <p:ext uri="{BB962C8B-B14F-4D97-AF65-F5344CB8AC3E}">
        <p14:creationId xmlns:p14="http://schemas.microsoft.com/office/powerpoint/2010/main" val="6402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9" y="664915"/>
            <a:ext cx="11696735" cy="604819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399853" y="3724835"/>
            <a:ext cx="1936377" cy="3092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399853" y="4203947"/>
            <a:ext cx="5604600" cy="2470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99853" y="4620805"/>
            <a:ext cx="8292018" cy="4014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26300" y="5178702"/>
            <a:ext cx="8292018" cy="8182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399853" y="3724835"/>
            <a:ext cx="1936377" cy="3092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399853" y="4203947"/>
            <a:ext cx="5604600" cy="2470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99853" y="4620805"/>
            <a:ext cx="8292018" cy="4014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0" y="739578"/>
            <a:ext cx="11952346" cy="47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40649" y="862484"/>
            <a:ext cx="3087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 smtClean="0">
                <a:solidFill>
                  <a:srgbClr val="FFFF00"/>
                </a:solidFill>
              </a:rPr>
              <a:t>Tag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>
                <a:solidFill>
                  <a:srgbClr val="FFFF00"/>
                </a:solidFill>
              </a:rPr>
              <a:t>de </a:t>
            </a:r>
            <a:r>
              <a:rPr lang="pt-BR" sz="2400" dirty="0" smtClean="0">
                <a:solidFill>
                  <a:srgbClr val="FFFF00"/>
                </a:solidFill>
              </a:rPr>
              <a:t>quebra de linha.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0649" y="1603536"/>
            <a:ext cx="11706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principal função da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br</a:t>
            </a:r>
            <a:r>
              <a:rPr lang="pt-BR" sz="2400" dirty="0">
                <a:solidFill>
                  <a:srgbClr val="DC70D2"/>
                </a:solidFill>
              </a:rPr>
              <a:t>&gt;</a:t>
            </a:r>
            <a:r>
              <a:rPr lang="pt-BR" sz="2400" dirty="0">
                <a:solidFill>
                  <a:schemeClr val="bg1"/>
                </a:solidFill>
              </a:rPr>
              <a:t> é criar uma quebra de linha, permitindo que o conteúdo continue na próxima linha, sem iniciar um novo parágrafo.</a:t>
            </a:r>
          </a:p>
        </p:txBody>
      </p:sp>
    </p:spTree>
    <p:extLst>
      <p:ext uri="{BB962C8B-B14F-4D97-AF65-F5344CB8AC3E}">
        <p14:creationId xmlns:p14="http://schemas.microsoft.com/office/powerpoint/2010/main" val="15494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7" y="649359"/>
            <a:ext cx="11137101" cy="587507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108177" y="3886200"/>
            <a:ext cx="3623882" cy="5244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108177" y="4530685"/>
            <a:ext cx="3623882" cy="13187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edondar Retângulo no Mesmo Canto Lateral 4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304702" y="1151935"/>
            <a:ext cx="8698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Definição das equipes</a:t>
            </a:r>
            <a:endParaRPr lang="pt-BR" sz="88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58" y="3123535"/>
            <a:ext cx="5715798" cy="3400900"/>
          </a:xfrm>
          <a:prstGeom prst="rect">
            <a:avLst/>
          </a:prstGeom>
        </p:spPr>
      </p:pic>
      <p:sp>
        <p:nvSpPr>
          <p:cNvPr id="10" name="Arredondar Retângulo no Mesmo Canto Lateral 9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40649" y="862484"/>
            <a:ext cx="667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 smtClean="0">
                <a:solidFill>
                  <a:srgbClr val="FFFF00"/>
                </a:solidFill>
              </a:rPr>
              <a:t>Tag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>
                <a:solidFill>
                  <a:srgbClr val="FFFF00"/>
                </a:solidFill>
              </a:rPr>
              <a:t>de </a:t>
            </a:r>
            <a:r>
              <a:rPr lang="pt-BR" sz="2400" dirty="0" smtClean="0">
                <a:solidFill>
                  <a:srgbClr val="FFFF00"/>
                </a:solidFill>
              </a:rPr>
              <a:t>linha horizontal para separação de conteúdo.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0649" y="1603536"/>
            <a:ext cx="11706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principal função da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DC70D2"/>
                </a:solidFill>
              </a:rPr>
              <a:t>&lt;</a:t>
            </a:r>
            <a:r>
              <a:rPr lang="pt-BR" sz="2400" dirty="0" err="1">
                <a:solidFill>
                  <a:srgbClr val="DC70D2"/>
                </a:solidFill>
              </a:rPr>
              <a:t>hr</a:t>
            </a:r>
            <a:r>
              <a:rPr lang="pt-BR" sz="2400" dirty="0">
                <a:solidFill>
                  <a:srgbClr val="DC70D2"/>
                </a:solidFill>
              </a:rPr>
              <a:t>&gt; </a:t>
            </a:r>
            <a:r>
              <a:rPr lang="pt-BR" sz="2400" dirty="0">
                <a:solidFill>
                  <a:schemeClr val="bg1"/>
                </a:solidFill>
              </a:rPr>
              <a:t>é atuar como um divisor ou separador temático, visualmente distinguindo diferentes seções de conteúdo dentro de uma página.</a:t>
            </a:r>
          </a:p>
        </p:txBody>
      </p:sp>
    </p:spTree>
    <p:extLst>
      <p:ext uri="{BB962C8B-B14F-4D97-AF65-F5344CB8AC3E}">
        <p14:creationId xmlns:p14="http://schemas.microsoft.com/office/powerpoint/2010/main" val="784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9" y="688490"/>
            <a:ext cx="9688492" cy="60542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73706" y="4503791"/>
            <a:ext cx="571399" cy="1488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973706" y="5319881"/>
            <a:ext cx="571399" cy="1488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9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5" y="809953"/>
            <a:ext cx="8483767" cy="56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</a:rPr>
              <a:t>Atividade</a:t>
            </a:r>
            <a:endParaRPr lang="pt-BR" sz="3200" dirty="0">
              <a:solidFill>
                <a:srgbClr val="FFFF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5" y="688490"/>
            <a:ext cx="11269016" cy="59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846" y="103715"/>
            <a:ext cx="5239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65000"/>
                  </a:schemeClr>
                </a:solidFill>
              </a:rPr>
              <a:t>Estrutura de texto e conteúdo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3" y="5580880"/>
            <a:ext cx="476316" cy="4286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2638314"/>
            <a:ext cx="559195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6219" y="1021114"/>
            <a:ext cx="115956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HTML5</a:t>
            </a:r>
            <a:r>
              <a:rPr lang="pt-BR" sz="3200" dirty="0">
                <a:solidFill>
                  <a:schemeClr val="bg1"/>
                </a:solidFill>
              </a:rPr>
              <a:t> é a quinta revisão principal da linguagem de marcação </a:t>
            </a:r>
            <a:r>
              <a:rPr lang="pt-BR" sz="3200" dirty="0" smtClean="0">
                <a:solidFill>
                  <a:schemeClr val="bg1"/>
                </a:solidFill>
              </a:rPr>
              <a:t>HTML e </a:t>
            </a:r>
            <a:r>
              <a:rPr lang="pt-BR" sz="3200" dirty="0">
                <a:solidFill>
                  <a:schemeClr val="bg1"/>
                </a:solidFill>
              </a:rPr>
              <a:t>apresentação de conteúdo </a:t>
            </a:r>
            <a:r>
              <a:rPr lang="pt-BR" sz="3200" dirty="0" smtClean="0">
                <a:solidFill>
                  <a:schemeClr val="bg1"/>
                </a:solidFill>
              </a:rPr>
              <a:t>Web</a:t>
            </a:r>
            <a:r>
              <a:rPr lang="pt-BR" sz="3200" dirty="0">
                <a:solidFill>
                  <a:schemeClr val="bg1"/>
                </a:solidFill>
              </a:rPr>
              <a:t>. </a:t>
            </a:r>
            <a:endParaRPr lang="pt-BR" sz="3200" dirty="0" smtClean="0">
              <a:solidFill>
                <a:schemeClr val="bg1"/>
              </a:solidFill>
            </a:endParaRPr>
          </a:p>
          <a:p>
            <a:endParaRPr lang="pt-BR" sz="3200" dirty="0" smtClean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O </a:t>
            </a:r>
            <a:r>
              <a:rPr lang="pt-BR" sz="3200" dirty="0">
                <a:solidFill>
                  <a:schemeClr val="bg1"/>
                </a:solidFill>
              </a:rPr>
              <a:t>conhecimento desta linguagem, </a:t>
            </a:r>
            <a:r>
              <a:rPr lang="pt-BR" sz="3200" dirty="0" smtClean="0">
                <a:solidFill>
                  <a:schemeClr val="bg1"/>
                </a:solidFill>
              </a:rPr>
              <a:t>em conjunto com </a:t>
            </a:r>
            <a:r>
              <a:rPr lang="pt-BR" sz="3200" b="1" dirty="0" smtClean="0">
                <a:solidFill>
                  <a:srgbClr val="FFFF00"/>
                </a:solidFill>
              </a:rPr>
              <a:t>CSS3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e </a:t>
            </a:r>
            <a:r>
              <a:rPr lang="pt-BR" sz="3200" b="1" dirty="0" err="1">
                <a:solidFill>
                  <a:srgbClr val="FFFF00"/>
                </a:solidFill>
              </a:rPr>
              <a:t>JavaScript</a:t>
            </a:r>
            <a:r>
              <a:rPr lang="pt-BR" sz="3200" b="1" dirty="0">
                <a:solidFill>
                  <a:srgbClr val="FFFF00"/>
                </a:solidFill>
              </a:rPr>
              <a:t> </a:t>
            </a:r>
            <a:r>
              <a:rPr lang="pt-BR" sz="3200" dirty="0">
                <a:solidFill>
                  <a:schemeClr val="bg1"/>
                </a:solidFill>
              </a:rPr>
              <a:t>é </a:t>
            </a:r>
            <a:r>
              <a:rPr lang="pt-BR" sz="3200" dirty="0" smtClean="0">
                <a:solidFill>
                  <a:schemeClr val="bg1"/>
                </a:solidFill>
              </a:rPr>
              <a:t>fundamental </a:t>
            </a:r>
            <a:r>
              <a:rPr lang="pt-BR" sz="3200" dirty="0">
                <a:solidFill>
                  <a:schemeClr val="bg1"/>
                </a:solidFill>
              </a:rPr>
              <a:t>para todos os </a:t>
            </a:r>
            <a:r>
              <a:rPr lang="pt-BR" sz="3200" dirty="0" smtClean="0">
                <a:solidFill>
                  <a:schemeClr val="bg1"/>
                </a:solidFill>
              </a:rPr>
              <a:t>profissionais </a:t>
            </a:r>
            <a:r>
              <a:rPr lang="pt-BR" sz="3200" dirty="0">
                <a:solidFill>
                  <a:schemeClr val="bg1"/>
                </a:solidFill>
              </a:rPr>
              <a:t>de web.</a:t>
            </a:r>
            <a:endParaRPr lang="pt-BR" sz="3200" b="0" i="0" dirty="0" smtClean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23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Técnico em Informática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6219" y="1021114"/>
            <a:ext cx="11595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FFFF00"/>
                </a:solidFill>
              </a:rPr>
              <a:t>HTML</a:t>
            </a:r>
            <a:endParaRPr lang="pt-BR" sz="3200" b="0" i="0" dirty="0" smtClean="0">
              <a:solidFill>
                <a:srgbClr val="FFFF00"/>
              </a:solidFill>
              <a:effectLst/>
              <a:latin typeface="Söhne"/>
            </a:endParaRP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23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Técnico em Informática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6219" y="1628407"/>
            <a:ext cx="120957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Seria </a:t>
            </a:r>
            <a:r>
              <a:rPr lang="pt-BR" sz="2400" dirty="0">
                <a:solidFill>
                  <a:schemeClr val="bg1"/>
                </a:solidFill>
              </a:rPr>
              <a:t>como a estrutura básica da casa, definindo a fundação e a disposição dos diferentes cômodos.</a:t>
            </a:r>
          </a:p>
        </p:txBody>
      </p:sp>
      <p:pic>
        <p:nvPicPr>
          <p:cNvPr id="2054" name="Picture 6" descr="Origem das plantas baixas - NBR 127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84" y="2285206"/>
            <a:ext cx="5230322" cy="41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6219" y="1021114"/>
            <a:ext cx="11595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FFFF00"/>
                </a:solidFill>
              </a:rPr>
              <a:t>CSS</a:t>
            </a:r>
            <a:endParaRPr lang="pt-BR" sz="3200" b="0" i="0" dirty="0" smtClean="0">
              <a:solidFill>
                <a:srgbClr val="FFFF00"/>
              </a:solidFill>
              <a:effectLst/>
              <a:latin typeface="Söhne"/>
            </a:endParaRP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23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Técnico em Informática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6219" y="1628407"/>
            <a:ext cx="12095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</a:t>
            </a:r>
            <a:r>
              <a:rPr lang="pt-BR" sz="2400" dirty="0" smtClean="0">
                <a:solidFill>
                  <a:schemeClr val="bg1"/>
                </a:solidFill>
              </a:rPr>
              <a:t>esponsável </a:t>
            </a:r>
            <a:r>
              <a:rPr lang="pt-BR" sz="2400" dirty="0">
                <a:solidFill>
                  <a:schemeClr val="bg1"/>
                </a:solidFill>
              </a:rPr>
              <a:t>pelo estilo e aparência da casa, incluindo cores, texturas, móveis e decorações.</a:t>
            </a:r>
          </a:p>
        </p:txBody>
      </p:sp>
      <p:pic>
        <p:nvPicPr>
          <p:cNvPr id="3074" name="Picture 2" descr="Projeto residencial com 3 quartos | Decoração cozinha e sala conjugada,  Decoração sala apartamento, Decoração da sa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50" y="2361394"/>
            <a:ext cx="5903259" cy="393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6219" y="772310"/>
            <a:ext cx="11595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 smtClean="0">
                <a:solidFill>
                  <a:srgbClr val="FFFF00"/>
                </a:solidFill>
              </a:rPr>
              <a:t>JavaScript</a:t>
            </a:r>
            <a:r>
              <a:rPr lang="pt-BR" sz="3200" b="1" dirty="0" smtClean="0">
                <a:solidFill>
                  <a:srgbClr val="FFFF00"/>
                </a:solidFill>
              </a:rPr>
              <a:t> </a:t>
            </a:r>
            <a:endParaRPr lang="pt-BR" sz="3200" b="0" i="0" dirty="0" smtClean="0">
              <a:solidFill>
                <a:srgbClr val="FFFF00"/>
              </a:solidFill>
              <a:effectLst/>
              <a:latin typeface="Söhne"/>
            </a:endParaRP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23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Técnico em Informática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8941" y="1394736"/>
            <a:ext cx="11923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Adiciona </a:t>
            </a:r>
            <a:r>
              <a:rPr lang="pt-BR" sz="2400" dirty="0">
                <a:solidFill>
                  <a:schemeClr val="bg1"/>
                </a:solidFill>
              </a:rPr>
              <a:t>interatividade e funcionalidade à casa, como sistemas de segurança, controle de iluminação, e automação de tarefas.</a:t>
            </a:r>
          </a:p>
        </p:txBody>
      </p:sp>
      <p:pic>
        <p:nvPicPr>
          <p:cNvPr id="4098" name="Picture 2" descr="automação resid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68" y="2180748"/>
            <a:ext cx="4538840" cy="443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8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Notepad++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45" y="1119779"/>
            <a:ext cx="2394042" cy="207084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epad++ - Editor de texto com vários recursos - Dicas do Sérg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46" y="3644142"/>
            <a:ext cx="3819464" cy="287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eiro:Logo Bloco de Notas-pt.PN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2" y="1139252"/>
            <a:ext cx="1550160" cy="15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0" y="3590344"/>
            <a:ext cx="3213151" cy="2977879"/>
          </a:xfrm>
          <a:prstGeom prst="rect">
            <a:avLst/>
          </a:prstGeom>
        </p:spPr>
      </p:pic>
      <p:pic>
        <p:nvPicPr>
          <p:cNvPr id="1032" name="Picture 8" descr="Visual Studio Code logo landscape PNG transparente - Stick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66" b="37934"/>
          <a:stretch/>
        </p:blipFill>
        <p:spPr bwMode="auto">
          <a:xfrm>
            <a:off x="6648896" y="1578523"/>
            <a:ext cx="4628704" cy="111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ypeScript Programming with Visual Studio Cod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45" y="3590344"/>
            <a:ext cx="4381871" cy="297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32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Turma Informática para Internet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05" b="59659" l="0" r="99442">
                        <a14:foregroundMark x1="10595" y1="28977" x2="9480" y2="31818"/>
                        <a14:foregroundMark x1="14498" y1="40909" x2="14498" y2="40909"/>
                        <a14:foregroundMark x1="10409" y1="47727" x2="10409" y2="47727"/>
                        <a14:foregroundMark x1="35130" y1="31250" x2="35130" y2="31250"/>
                        <a14:foregroundMark x1="26208" y1="38068" x2="26208" y2="38068"/>
                        <a14:foregroundMark x1="33457" y1="51705" x2="33457" y2="51705"/>
                        <a14:foregroundMark x1="31599" y1="38068" x2="31599" y2="38068"/>
                        <a14:foregroundMark x1="73792" y1="24432" x2="73792" y2="24432"/>
                        <a14:foregroundMark x1="67472" y1="31818" x2="67472" y2="31818"/>
                        <a14:foregroundMark x1="64870" y1="44886" x2="64870" y2="44886"/>
                        <a14:foregroundMark x1="70632" y1="56250" x2="70632" y2="56250"/>
                        <a14:foregroundMark x1="85502" y1="36932" x2="85502" y2="369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668" y="1676282"/>
            <a:ext cx="10227755" cy="33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1017</Words>
  <Application>Microsoft Office PowerPoint</Application>
  <PresentationFormat>Widescreen</PresentationFormat>
  <Paragraphs>164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Bahnschrift SemiBold Condensed</vt:lpstr>
      <vt:lpstr>Calibri</vt:lpstr>
      <vt:lpstr>Calibri Light</vt:lpstr>
      <vt:lpstr>Consolas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CRISTIANO BEZERRA MAIA</cp:lastModifiedBy>
  <cp:revision>70</cp:revision>
  <dcterms:created xsi:type="dcterms:W3CDTF">2023-07-07T17:44:29Z</dcterms:created>
  <dcterms:modified xsi:type="dcterms:W3CDTF">2024-06-22T22:42:13Z</dcterms:modified>
</cp:coreProperties>
</file>