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0D2"/>
    <a:srgbClr val="FB6D93"/>
    <a:srgbClr val="282A36"/>
    <a:srgbClr val="1F4E7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6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6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25BD-BB2E-4914-B8F6-97642560688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istiano-maia.github.io/HTM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59536" y="1588231"/>
            <a:ext cx="11595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i="0" dirty="0" smtClean="0">
                <a:solidFill>
                  <a:srgbClr val="FFFF00"/>
                </a:solidFill>
                <a:effectLst/>
                <a:latin typeface="Söhne"/>
              </a:rPr>
              <a:t>Formatação de textos;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 smtClean="0">
                <a:solidFill>
                  <a:srgbClr val="FFFF00"/>
                </a:solidFill>
                <a:latin typeface="Söhne"/>
              </a:rPr>
              <a:t>Listas.</a:t>
            </a:r>
            <a:endParaRPr lang="pt-BR" sz="48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867134"/>
            <a:ext cx="2882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FF00"/>
                </a:solidFill>
              </a:rPr>
              <a:t>Tamanho, cor e fonte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2292" y="1564291"/>
            <a:ext cx="11745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font</a:t>
            </a:r>
            <a:r>
              <a:rPr lang="pt-BR" sz="2400" dirty="0">
                <a:solidFill>
                  <a:srgbClr val="DC70D2"/>
                </a:solidFill>
              </a:rPr>
              <a:t>&gt; </a:t>
            </a:r>
            <a:r>
              <a:rPr lang="pt-BR" sz="2400" dirty="0">
                <a:solidFill>
                  <a:schemeClr val="bg1"/>
                </a:solidFill>
              </a:rPr>
              <a:t>é usada para definir a aparência do texto em HTML. Ela tem três principais atributos: color, </a:t>
            </a:r>
            <a:r>
              <a:rPr lang="pt-BR" sz="2400" dirty="0" err="1">
                <a:solidFill>
                  <a:schemeClr val="bg1"/>
                </a:solidFill>
              </a:rPr>
              <a:t>size</a:t>
            </a:r>
            <a:r>
              <a:rPr lang="pt-BR" sz="2400" dirty="0">
                <a:solidFill>
                  <a:schemeClr val="bg1"/>
                </a:solidFill>
              </a:rPr>
              <a:t> e face.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Atributos da </a:t>
            </a:r>
            <a:r>
              <a:rPr lang="pt-BR" sz="2400" b="1" dirty="0" err="1">
                <a:solidFill>
                  <a:schemeClr val="bg1"/>
                </a:solidFill>
              </a:rPr>
              <a:t>Tag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font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FFFF00"/>
                </a:solidFill>
              </a:rPr>
              <a:t>color</a:t>
            </a:r>
            <a:r>
              <a:rPr lang="pt-BR" sz="2400" dirty="0">
                <a:solidFill>
                  <a:srgbClr val="FFFF00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Define a cor do texto.</a:t>
            </a:r>
          </a:p>
          <a:p>
            <a:r>
              <a:rPr lang="pt-BR" sz="2400" dirty="0" err="1">
                <a:solidFill>
                  <a:srgbClr val="FFFF00"/>
                </a:solidFill>
              </a:rPr>
              <a:t>size</a:t>
            </a:r>
            <a:r>
              <a:rPr lang="pt-BR" sz="2400" dirty="0">
                <a:solidFill>
                  <a:srgbClr val="FFFF00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Define o tamanho do texto. Os valores podem variar de 1 a </a:t>
            </a:r>
            <a:r>
              <a:rPr lang="pt-BR" sz="2400" dirty="0" smtClean="0">
                <a:solidFill>
                  <a:schemeClr val="bg1"/>
                </a:solidFill>
              </a:rPr>
              <a:t>7maior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r>
              <a:rPr lang="pt-BR" sz="2400" dirty="0">
                <a:solidFill>
                  <a:srgbClr val="FFFF00"/>
                </a:solidFill>
              </a:rPr>
              <a:t>face: </a:t>
            </a:r>
            <a:r>
              <a:rPr lang="pt-BR" sz="2400" dirty="0">
                <a:solidFill>
                  <a:schemeClr val="bg1"/>
                </a:solidFill>
              </a:rPr>
              <a:t>Define a fonte do texto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Observação: A formatação utilizando a </a:t>
            </a:r>
            <a:r>
              <a:rPr lang="pt-BR" sz="2400" dirty="0" err="1" smtClean="0">
                <a:solidFill>
                  <a:schemeClr val="bg1"/>
                </a:solidFill>
              </a:rPr>
              <a:t>tag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font</a:t>
            </a:r>
            <a:r>
              <a:rPr lang="pt-BR" sz="2400" dirty="0" smtClean="0">
                <a:solidFill>
                  <a:schemeClr val="bg1"/>
                </a:solidFill>
              </a:rPr>
              <a:t> está obsoleta, por boas praticas utilizamos formatação em </a:t>
            </a:r>
            <a:r>
              <a:rPr lang="pt-BR" sz="2400" dirty="0" err="1" smtClean="0">
                <a:solidFill>
                  <a:schemeClr val="bg1"/>
                </a:solidFill>
              </a:rPr>
              <a:t>css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endParaRPr lang="pt-BR" sz="2400" dirty="0">
              <a:solidFill>
                <a:srgbClr val="DC7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867134"/>
            <a:ext cx="2882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FF00"/>
                </a:solidFill>
              </a:rPr>
              <a:t>Tamanho, cor e fonte</a:t>
            </a:r>
            <a:endParaRPr lang="pt-BR" sz="2400" b="1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1424105"/>
            <a:ext cx="12081731" cy="37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867134"/>
            <a:ext cx="2882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FF00"/>
                </a:solidFill>
              </a:rPr>
              <a:t>Tamanho, cor e fonte</a:t>
            </a:r>
            <a:endParaRPr lang="pt-BR" sz="2400" b="1" dirty="0">
              <a:solidFill>
                <a:srgbClr val="FFFF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92" y="1657429"/>
            <a:ext cx="591585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867134"/>
            <a:ext cx="889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FF00"/>
                </a:solidFill>
              </a:rPr>
              <a:t>Listas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2293" y="1551964"/>
            <a:ext cx="1023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Listas Não </a:t>
            </a:r>
            <a:r>
              <a:rPr lang="pt-BR" sz="2400" b="1" dirty="0">
                <a:solidFill>
                  <a:schemeClr val="bg1"/>
                </a:solidFill>
              </a:rPr>
              <a:t>Ordenadas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</a:t>
            </a:r>
            <a:r>
              <a:rPr lang="pt-BR" sz="2400" dirty="0" err="1" smtClean="0">
                <a:solidFill>
                  <a:srgbClr val="DC70D2"/>
                </a:solidFill>
              </a:rPr>
              <a:t>ul</a:t>
            </a:r>
            <a:r>
              <a:rPr lang="pt-BR" sz="2400" dirty="0" smtClean="0">
                <a:solidFill>
                  <a:srgbClr val="DC70D2"/>
                </a:solidFill>
              </a:rPr>
              <a:t>&gt;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Define uma lista </a:t>
            </a:r>
            <a:r>
              <a:rPr lang="pt-BR" sz="2400" dirty="0" smtClean="0">
                <a:solidFill>
                  <a:schemeClr val="bg1"/>
                </a:solidFill>
              </a:rPr>
              <a:t>não ordenada (marcadores).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smtClean="0">
                <a:solidFill>
                  <a:srgbClr val="DC70D2"/>
                </a:solidFill>
              </a:rPr>
              <a:t>li&gt;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r>
              <a:rPr lang="pt-BR" sz="2400" dirty="0">
                <a:solidFill>
                  <a:schemeClr val="bg1"/>
                </a:solidFill>
              </a:rPr>
              <a:t>Define um item da lista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Atributos:</a:t>
            </a:r>
          </a:p>
          <a:p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</a:t>
            </a:r>
            <a:r>
              <a:rPr lang="pt-BR" sz="2400" dirty="0" err="1" smtClean="0">
                <a:solidFill>
                  <a:srgbClr val="00B050"/>
                </a:solidFill>
              </a:rPr>
              <a:t>circle</a:t>
            </a:r>
            <a:r>
              <a:rPr lang="pt-BR" sz="2400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</a:t>
            </a:r>
            <a:r>
              <a:rPr lang="pt-BR" sz="2400" dirty="0" err="1" smtClean="0">
                <a:solidFill>
                  <a:srgbClr val="00B050"/>
                </a:solidFill>
              </a:rPr>
              <a:t>disc</a:t>
            </a:r>
            <a:r>
              <a:rPr lang="pt-BR" sz="2400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</a:t>
            </a:r>
            <a:r>
              <a:rPr lang="pt-BR" sz="2400" dirty="0" err="1" smtClean="0">
                <a:solidFill>
                  <a:srgbClr val="00B050"/>
                </a:solidFill>
              </a:rPr>
              <a:t>square</a:t>
            </a:r>
            <a:r>
              <a:rPr lang="pt-BR" sz="2400" dirty="0" smtClean="0">
                <a:solidFill>
                  <a:srgbClr val="00B050"/>
                </a:solidFill>
              </a:rPr>
              <a:t>”</a:t>
            </a:r>
            <a:endParaRPr lang="pt-B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9" y="649359"/>
            <a:ext cx="6232550" cy="585734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167" y="992146"/>
            <a:ext cx="364858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583097"/>
            <a:ext cx="889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FF00"/>
                </a:solidFill>
              </a:rPr>
              <a:t>Listas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2293" y="1044762"/>
            <a:ext cx="121486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Listas  </a:t>
            </a:r>
            <a:r>
              <a:rPr lang="pt-BR" sz="2400" b="1" dirty="0">
                <a:solidFill>
                  <a:schemeClr val="bg1"/>
                </a:solidFill>
              </a:rPr>
              <a:t>Ordenadas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</a:t>
            </a:r>
            <a:r>
              <a:rPr lang="pt-BR" sz="2400" dirty="0" err="1" smtClean="0">
                <a:solidFill>
                  <a:srgbClr val="DC70D2"/>
                </a:solidFill>
              </a:rPr>
              <a:t>ol</a:t>
            </a:r>
            <a:r>
              <a:rPr lang="pt-BR" sz="2400" dirty="0" smtClean="0">
                <a:solidFill>
                  <a:srgbClr val="DC70D2"/>
                </a:solidFill>
              </a:rPr>
              <a:t>&gt;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Define uma lista </a:t>
            </a:r>
            <a:r>
              <a:rPr lang="pt-BR" sz="2400" dirty="0" smtClean="0">
                <a:solidFill>
                  <a:schemeClr val="bg1"/>
                </a:solidFill>
              </a:rPr>
              <a:t>não ordenada (numeração).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smtClean="0">
                <a:solidFill>
                  <a:srgbClr val="DC70D2"/>
                </a:solidFill>
              </a:rPr>
              <a:t>li&gt;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r>
              <a:rPr lang="pt-BR" sz="2400" dirty="0">
                <a:solidFill>
                  <a:schemeClr val="bg1"/>
                </a:solidFill>
              </a:rPr>
              <a:t>Define um item da lista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Atributos:</a:t>
            </a:r>
          </a:p>
          <a:p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>
                <a:solidFill>
                  <a:srgbClr val="DC70D2"/>
                </a:solidFill>
              </a:rPr>
              <a:t>type</a:t>
            </a:r>
            <a:r>
              <a:rPr lang="pt-BR" sz="2400" dirty="0">
                <a:solidFill>
                  <a:schemeClr val="bg1"/>
                </a:solidFill>
              </a:rPr>
              <a:t>=</a:t>
            </a:r>
            <a:r>
              <a:rPr lang="pt-BR" sz="2400" dirty="0">
                <a:solidFill>
                  <a:srgbClr val="DC70D2"/>
                </a:solidFill>
              </a:rPr>
              <a:t> </a:t>
            </a:r>
            <a:r>
              <a:rPr lang="pt-BR" sz="2400" dirty="0" smtClean="0">
                <a:solidFill>
                  <a:srgbClr val="00B050"/>
                </a:solidFill>
              </a:rPr>
              <a:t>“1”</a:t>
            </a:r>
            <a:r>
              <a:rPr lang="pt-BR" sz="2400" dirty="0" smtClean="0">
                <a:solidFill>
                  <a:srgbClr val="DC70D2"/>
                </a:solidFill>
              </a:rPr>
              <a:t> 	 </a:t>
            </a:r>
            <a:r>
              <a:rPr lang="pt-BR" sz="2400" dirty="0">
                <a:solidFill>
                  <a:schemeClr val="bg1"/>
                </a:solidFill>
              </a:rPr>
              <a:t>(padrão): Números (1, 2, 3, ...)</a:t>
            </a:r>
          </a:p>
          <a:p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“A” </a:t>
            </a:r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Letras </a:t>
            </a:r>
            <a:r>
              <a:rPr lang="pt-BR" sz="2400" dirty="0">
                <a:solidFill>
                  <a:schemeClr val="bg1"/>
                </a:solidFill>
              </a:rPr>
              <a:t>maiúsculas (A, B, C, ...)</a:t>
            </a:r>
          </a:p>
          <a:p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“a” </a:t>
            </a:r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Letras </a:t>
            </a:r>
            <a:r>
              <a:rPr lang="pt-BR" sz="2400" dirty="0">
                <a:solidFill>
                  <a:schemeClr val="bg1"/>
                </a:solidFill>
              </a:rPr>
              <a:t>minúsculas (a, b, c, ...)</a:t>
            </a:r>
          </a:p>
          <a:p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“I” </a:t>
            </a:r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Números </a:t>
            </a:r>
            <a:r>
              <a:rPr lang="pt-BR" sz="2400" dirty="0">
                <a:solidFill>
                  <a:schemeClr val="bg1"/>
                </a:solidFill>
              </a:rPr>
              <a:t>romanos maiúsculos (I, II, III, ...)</a:t>
            </a:r>
          </a:p>
          <a:p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err="1" smtClean="0">
                <a:solidFill>
                  <a:srgbClr val="DC70D2"/>
                </a:solidFill>
              </a:rPr>
              <a:t>type</a:t>
            </a:r>
            <a:r>
              <a:rPr lang="pt-BR" sz="2400" dirty="0" smtClean="0">
                <a:solidFill>
                  <a:schemeClr val="bg1"/>
                </a:solidFill>
              </a:rPr>
              <a:t>=</a:t>
            </a:r>
            <a:r>
              <a:rPr lang="pt-BR" sz="2400" dirty="0" smtClean="0">
                <a:solidFill>
                  <a:srgbClr val="00B050"/>
                </a:solidFill>
              </a:rPr>
              <a:t>“i” </a:t>
            </a:r>
            <a:r>
              <a:rPr lang="pt-BR" sz="2400" dirty="0" smtClean="0">
                <a:solidFill>
                  <a:srgbClr val="DC70D2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Números </a:t>
            </a:r>
            <a:r>
              <a:rPr lang="pt-BR" sz="2400" dirty="0">
                <a:solidFill>
                  <a:schemeClr val="bg1"/>
                </a:solidFill>
              </a:rPr>
              <a:t>romanos minúsculos (i, </a:t>
            </a:r>
            <a:r>
              <a:rPr lang="pt-BR" sz="2400" dirty="0" err="1">
                <a:solidFill>
                  <a:schemeClr val="bg1"/>
                </a:solidFill>
              </a:rPr>
              <a:t>ii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iii</a:t>
            </a:r>
            <a:r>
              <a:rPr lang="pt-BR" sz="2400" dirty="0">
                <a:solidFill>
                  <a:schemeClr val="bg1"/>
                </a:solidFill>
              </a:rPr>
              <a:t>, ...)</a:t>
            </a:r>
          </a:p>
          <a:p>
            <a:endParaRPr lang="pt-BR" sz="2400" dirty="0">
              <a:solidFill>
                <a:srgbClr val="DC70D2"/>
              </a:solidFill>
            </a:endParaRPr>
          </a:p>
          <a:p>
            <a:r>
              <a:rPr lang="pt-BR" sz="2400" dirty="0">
                <a:solidFill>
                  <a:srgbClr val="FFFF00"/>
                </a:solidFill>
              </a:rPr>
              <a:t>start: </a:t>
            </a:r>
            <a:r>
              <a:rPr lang="pt-BR" sz="2400" dirty="0">
                <a:solidFill>
                  <a:schemeClr val="bg1"/>
                </a:solidFill>
              </a:rPr>
              <a:t>Define o número inicial da lista ordenada. O valor padrão é 1</a:t>
            </a:r>
            <a:r>
              <a:rPr lang="pt-BR" sz="2400" dirty="0" smtClean="0">
                <a:solidFill>
                  <a:schemeClr val="bg1"/>
                </a:solidFill>
              </a:rPr>
              <a:t>.  Ex.: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ol</a:t>
            </a:r>
            <a:r>
              <a:rPr lang="pt-BR" sz="2400" dirty="0">
                <a:solidFill>
                  <a:srgbClr val="DC70D2"/>
                </a:solidFill>
              </a:rPr>
              <a:t> start=</a:t>
            </a:r>
            <a:r>
              <a:rPr lang="pt-BR" sz="2400" dirty="0">
                <a:solidFill>
                  <a:srgbClr val="00B050"/>
                </a:solidFill>
              </a:rPr>
              <a:t>"5"</a:t>
            </a:r>
            <a:r>
              <a:rPr lang="pt-BR" sz="2400" dirty="0">
                <a:solidFill>
                  <a:srgbClr val="DC70D2"/>
                </a:solidFill>
              </a:rPr>
              <a:t>&gt; </a:t>
            </a:r>
          </a:p>
          <a:p>
            <a:r>
              <a:rPr lang="pt-BR" sz="2400" dirty="0" err="1" smtClean="0">
                <a:solidFill>
                  <a:srgbClr val="FFFF00"/>
                </a:solidFill>
              </a:rPr>
              <a:t>reversed</a:t>
            </a:r>
            <a:r>
              <a:rPr lang="pt-BR" sz="2400" dirty="0">
                <a:solidFill>
                  <a:srgbClr val="FFFF00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Inverte a ordem da </a:t>
            </a:r>
            <a:r>
              <a:rPr lang="pt-BR" sz="2400" dirty="0" smtClean="0">
                <a:solidFill>
                  <a:schemeClr val="bg1"/>
                </a:solidFill>
              </a:rPr>
              <a:t>lista. Ex.: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ol</a:t>
            </a:r>
            <a:r>
              <a:rPr lang="pt-BR" sz="2400" dirty="0">
                <a:solidFill>
                  <a:srgbClr val="DC70D2"/>
                </a:solidFill>
              </a:rPr>
              <a:t> </a:t>
            </a:r>
            <a:r>
              <a:rPr lang="pt-BR" sz="2400" dirty="0" err="1">
                <a:solidFill>
                  <a:srgbClr val="DC70D2"/>
                </a:solidFill>
              </a:rPr>
              <a:t>reversed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  <a:endParaRPr lang="pt-B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9" y="583097"/>
            <a:ext cx="5378821" cy="62147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87" y="583097"/>
            <a:ext cx="341042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34772" y="1342201"/>
            <a:ext cx="7800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</a:rPr>
              <a:t>Atividade: </a:t>
            </a:r>
            <a:r>
              <a:rPr lang="pt-BR" sz="3200" dirty="0" smtClean="0">
                <a:solidFill>
                  <a:schemeClr val="bg1"/>
                </a:solidFill>
              </a:rPr>
              <a:t>Formatação de texto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39011" y="2580687"/>
            <a:ext cx="75344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u="sng" dirty="0">
                <a:latin typeface="-apple-system"/>
                <a:hlinkClick r:id="rId3"/>
              </a:rPr>
              <a:t>https://cristiano-maia.github.io/HTML/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485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4687" y="883041"/>
            <a:ext cx="11138759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rgbClr val="FFFF00"/>
                </a:solidFill>
              </a:rPr>
              <a:t>Ênfase e forte</a:t>
            </a:r>
          </a:p>
          <a:p>
            <a:r>
              <a:rPr lang="pt-BR" sz="2400" dirty="0">
                <a:solidFill>
                  <a:schemeClr val="bg1"/>
                </a:solidFill>
              </a:rPr>
              <a:t>Motores de busca podem usar essas indicações para entender que essas palavras são essenciais para o conteúdo da página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&lt;em&gt; </a:t>
            </a:r>
            <a:r>
              <a:rPr lang="pt-BR" sz="2400" dirty="0" smtClean="0">
                <a:solidFill>
                  <a:schemeClr val="bg1"/>
                </a:solidFill>
              </a:rPr>
              <a:t>Texto </a:t>
            </a:r>
            <a:r>
              <a:rPr lang="pt-BR" sz="2400" dirty="0" smtClean="0">
                <a:solidFill>
                  <a:srgbClr val="DC70D2"/>
                </a:solidFill>
              </a:rPr>
              <a:t>&lt;/em&gt;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</a:t>
            </a:r>
            <a:r>
              <a:rPr lang="pt-BR" sz="2400" dirty="0" err="1" smtClean="0">
                <a:solidFill>
                  <a:srgbClr val="DC70D2"/>
                </a:solidFill>
              </a:rPr>
              <a:t>strong</a:t>
            </a:r>
            <a:r>
              <a:rPr lang="pt-BR" sz="2400" dirty="0" smtClean="0">
                <a:solidFill>
                  <a:srgbClr val="DC70D2"/>
                </a:solidFill>
              </a:rPr>
              <a:t>&gt; </a:t>
            </a:r>
            <a:r>
              <a:rPr lang="pt-BR" sz="2400" dirty="0" smtClean="0">
                <a:solidFill>
                  <a:schemeClr val="bg1"/>
                </a:solidFill>
              </a:rPr>
              <a:t>Texto </a:t>
            </a:r>
            <a:r>
              <a:rPr lang="pt-BR" sz="2400" dirty="0" smtClean="0">
                <a:solidFill>
                  <a:srgbClr val="DC70D2"/>
                </a:solidFill>
              </a:rPr>
              <a:t>&lt;/</a:t>
            </a:r>
            <a:r>
              <a:rPr lang="pt-BR" sz="2400" dirty="0" err="1" smtClean="0">
                <a:solidFill>
                  <a:srgbClr val="DC70D2"/>
                </a:solidFill>
              </a:rPr>
              <a:t>strong</a:t>
            </a:r>
            <a:r>
              <a:rPr lang="pt-BR" sz="2400" dirty="0" smtClean="0">
                <a:solidFill>
                  <a:srgbClr val="DC70D2"/>
                </a:solidFill>
              </a:rPr>
              <a:t>&gt;</a:t>
            </a:r>
            <a:endParaRPr lang="pt-BR" sz="2400" dirty="0">
              <a:solidFill>
                <a:srgbClr val="DC7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5" y="736028"/>
            <a:ext cx="10805439" cy="57770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356846" y="3186953"/>
            <a:ext cx="2178425" cy="2689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468905" y="4329954"/>
            <a:ext cx="2684930" cy="2868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468904" y="4796649"/>
            <a:ext cx="3195919" cy="2997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59403" y="5490884"/>
            <a:ext cx="3864326" cy="2913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468905" y="5096435"/>
            <a:ext cx="667872" cy="179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74263" y="2384612"/>
            <a:ext cx="2178425" cy="2689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83" y="1247148"/>
            <a:ext cx="6800170" cy="40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0041" y="896261"/>
            <a:ext cx="1150183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rgbClr val="FFFF00"/>
                </a:solidFill>
              </a:rPr>
              <a:t>Negrito e itálico</a:t>
            </a:r>
          </a:p>
          <a:p>
            <a:r>
              <a:rPr lang="pt-BR" sz="2400" dirty="0">
                <a:solidFill>
                  <a:schemeClr val="bg1"/>
                </a:solidFill>
              </a:rPr>
              <a:t>Usada para estilização visual sem adicionar significado semântico. É útil para chamar atenção </a:t>
            </a:r>
            <a:r>
              <a:rPr lang="pt-BR" sz="2400" dirty="0" smtClean="0">
                <a:solidFill>
                  <a:schemeClr val="bg1"/>
                </a:solidFill>
              </a:rPr>
              <a:t>visualmente.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&lt;b&gt; </a:t>
            </a:r>
            <a:r>
              <a:rPr lang="pt-BR" sz="2400" dirty="0" smtClean="0">
                <a:solidFill>
                  <a:schemeClr val="bg1"/>
                </a:solidFill>
              </a:rPr>
              <a:t>Negrito </a:t>
            </a:r>
            <a:r>
              <a:rPr lang="pt-BR" sz="2400" dirty="0" smtClean="0">
                <a:solidFill>
                  <a:srgbClr val="DC70D2"/>
                </a:solidFill>
              </a:rPr>
              <a:t>&lt;/b&gt;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&lt;i&gt; </a:t>
            </a:r>
            <a:r>
              <a:rPr lang="pt-BR" sz="2400" dirty="0" smtClean="0">
                <a:solidFill>
                  <a:schemeClr val="bg1"/>
                </a:solidFill>
              </a:rPr>
              <a:t>Itálico </a:t>
            </a:r>
            <a:r>
              <a:rPr lang="pt-BR" sz="2400" dirty="0" smtClean="0">
                <a:solidFill>
                  <a:srgbClr val="DC70D2"/>
                </a:solidFill>
              </a:rPr>
              <a:t>&lt;/i&gt;</a:t>
            </a:r>
            <a:endParaRPr lang="pt-BR" sz="2400" dirty="0">
              <a:solidFill>
                <a:srgbClr val="DC7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34" y="605571"/>
            <a:ext cx="9910668" cy="603704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213298" y="3624092"/>
            <a:ext cx="2178425" cy="2689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79143" y="4018539"/>
            <a:ext cx="6403692" cy="687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213298" y="4831977"/>
            <a:ext cx="6403692" cy="687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20559" y="5618521"/>
            <a:ext cx="6403692" cy="4600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6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1176023"/>
            <a:ext cx="749722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867134"/>
            <a:ext cx="5875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Sublinhado, Tachado e Subscrito/Sobrescrito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82292" y="1564291"/>
            <a:ext cx="117452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&lt;u&gt; </a:t>
            </a:r>
            <a:r>
              <a:rPr lang="pt-BR" sz="2400" dirty="0">
                <a:solidFill>
                  <a:schemeClr val="bg1"/>
                </a:solidFill>
              </a:rPr>
              <a:t>é utilizada para aplicar sublinhado ao texto dentro dela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&lt;s&gt; </a:t>
            </a:r>
            <a:r>
              <a:rPr lang="pt-BR" sz="2400" dirty="0" smtClean="0">
                <a:solidFill>
                  <a:schemeClr val="bg1"/>
                </a:solidFill>
              </a:rPr>
              <a:t>é </a:t>
            </a:r>
            <a:r>
              <a:rPr lang="pt-BR" sz="2400" dirty="0">
                <a:solidFill>
                  <a:schemeClr val="bg1"/>
                </a:solidFill>
              </a:rPr>
              <a:t>utilizada para aplicar um efeito de </a:t>
            </a:r>
            <a:r>
              <a:rPr lang="pt-BR" sz="2400" dirty="0" smtClean="0">
                <a:solidFill>
                  <a:schemeClr val="bg1"/>
                </a:solidFill>
              </a:rPr>
              <a:t>texto riscado </a:t>
            </a:r>
            <a:r>
              <a:rPr lang="pt-BR" sz="2400" dirty="0">
                <a:solidFill>
                  <a:schemeClr val="bg1"/>
                </a:solidFill>
              </a:rPr>
              <a:t>ao conteúdo dentro </a:t>
            </a:r>
            <a:r>
              <a:rPr lang="pt-BR" sz="2400" dirty="0" smtClean="0">
                <a:solidFill>
                  <a:schemeClr val="bg1"/>
                </a:solidFill>
              </a:rPr>
              <a:t>dela.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&lt;sub&gt; </a:t>
            </a:r>
            <a:r>
              <a:rPr lang="pt-BR" sz="2400" dirty="0">
                <a:solidFill>
                  <a:schemeClr val="bg1"/>
                </a:solidFill>
              </a:rPr>
              <a:t>é utilizada para exibir texto como subscrito, ou seja, abaixo da linha de base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sup</a:t>
            </a:r>
            <a:r>
              <a:rPr lang="pt-BR" sz="2400" dirty="0">
                <a:solidFill>
                  <a:srgbClr val="DC70D2"/>
                </a:solidFill>
              </a:rPr>
              <a:t>&gt; </a:t>
            </a:r>
            <a:r>
              <a:rPr lang="pt-BR" sz="2400" dirty="0">
                <a:solidFill>
                  <a:schemeClr val="bg1"/>
                </a:solidFill>
              </a:rPr>
              <a:t>é utilizada para exibir texto como sobrescrito, ou seja, acima da linha de base</a:t>
            </a:r>
          </a:p>
          <a:p>
            <a:endParaRPr lang="pt-BR" sz="2400" dirty="0" smtClean="0">
              <a:solidFill>
                <a:srgbClr val="DC70D2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&lt;u&gt; </a:t>
            </a:r>
            <a:r>
              <a:rPr lang="pt-BR" sz="2400" dirty="0" smtClean="0">
                <a:solidFill>
                  <a:schemeClr val="bg1"/>
                </a:solidFill>
              </a:rPr>
              <a:t>Texto sublinhado  </a:t>
            </a:r>
            <a:r>
              <a:rPr lang="pt-BR" sz="2400" dirty="0" smtClean="0">
                <a:solidFill>
                  <a:srgbClr val="DC70D2"/>
                </a:solidFill>
              </a:rPr>
              <a:t>&lt;/u&gt;</a:t>
            </a:r>
          </a:p>
          <a:p>
            <a:endParaRPr lang="pt-BR" sz="2400" dirty="0">
              <a:solidFill>
                <a:srgbClr val="DC70D2"/>
              </a:solidFill>
            </a:endParaRPr>
          </a:p>
          <a:p>
            <a:r>
              <a:rPr lang="pt-BR" sz="2400" dirty="0">
                <a:solidFill>
                  <a:srgbClr val="DC70D2"/>
                </a:solidFill>
              </a:rPr>
              <a:t>&lt;u&gt; </a:t>
            </a:r>
            <a:r>
              <a:rPr lang="pt-BR" sz="2400" dirty="0">
                <a:solidFill>
                  <a:schemeClr val="bg1"/>
                </a:solidFill>
              </a:rPr>
              <a:t>Texto </a:t>
            </a:r>
            <a:r>
              <a:rPr lang="pt-BR" sz="2400" dirty="0" smtClean="0">
                <a:solidFill>
                  <a:schemeClr val="bg1"/>
                </a:solidFill>
              </a:rPr>
              <a:t>riscado </a:t>
            </a:r>
            <a:r>
              <a:rPr lang="pt-BR" sz="2400" dirty="0" smtClean="0">
                <a:solidFill>
                  <a:srgbClr val="DC70D2"/>
                </a:solidFill>
              </a:rPr>
              <a:t>&lt;/</a:t>
            </a:r>
            <a:r>
              <a:rPr lang="pt-BR" sz="2400" dirty="0">
                <a:solidFill>
                  <a:srgbClr val="DC70D2"/>
                </a:solidFill>
              </a:rPr>
              <a:t>u</a:t>
            </a:r>
            <a:r>
              <a:rPr lang="pt-BR" sz="2400" dirty="0" smtClean="0">
                <a:solidFill>
                  <a:srgbClr val="DC70D2"/>
                </a:solidFill>
              </a:rPr>
              <a:t>&gt;</a:t>
            </a:r>
          </a:p>
          <a:p>
            <a:endParaRPr lang="pt-BR" sz="2400" dirty="0">
              <a:solidFill>
                <a:srgbClr val="DC70D2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H </a:t>
            </a:r>
            <a:r>
              <a:rPr lang="pt-BR" sz="2400" dirty="0" smtClean="0">
                <a:solidFill>
                  <a:srgbClr val="DC70D2"/>
                </a:solidFill>
              </a:rPr>
              <a:t>&lt;sub&gt; </a:t>
            </a:r>
            <a:r>
              <a:rPr lang="pt-BR" sz="2400" dirty="0" smtClean="0">
                <a:solidFill>
                  <a:schemeClr val="bg1"/>
                </a:solidFill>
              </a:rPr>
              <a:t>2</a:t>
            </a:r>
            <a:r>
              <a:rPr lang="pt-BR" sz="2400" dirty="0" smtClean="0">
                <a:solidFill>
                  <a:srgbClr val="DC70D2"/>
                </a:solidFill>
              </a:rPr>
              <a:t> &lt;/sub&gt; </a:t>
            </a:r>
            <a:r>
              <a:rPr lang="pt-BR" sz="2400" dirty="0" smtClean="0">
                <a:solidFill>
                  <a:schemeClr val="bg1"/>
                </a:solidFill>
              </a:rPr>
              <a:t>O</a:t>
            </a:r>
          </a:p>
          <a:p>
            <a:endParaRPr lang="pt-BR" sz="2400" dirty="0" smtClean="0">
              <a:solidFill>
                <a:srgbClr val="DC70D2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E = </a:t>
            </a:r>
            <a:r>
              <a:rPr lang="pt-BR" sz="2400" dirty="0" err="1" smtClean="0">
                <a:solidFill>
                  <a:schemeClr val="bg1"/>
                </a:solidFill>
              </a:rPr>
              <a:t>mc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 smtClean="0">
                <a:solidFill>
                  <a:srgbClr val="DC70D2"/>
                </a:solidFill>
              </a:rPr>
              <a:t>sup</a:t>
            </a:r>
            <a:r>
              <a:rPr lang="pt-BR" sz="2400" dirty="0" smtClean="0">
                <a:solidFill>
                  <a:srgbClr val="DC70D2"/>
                </a:solidFill>
              </a:rPr>
              <a:t>&gt; </a:t>
            </a:r>
            <a:r>
              <a:rPr lang="pt-BR" sz="2400" dirty="0">
                <a:solidFill>
                  <a:schemeClr val="bg1"/>
                </a:solidFill>
              </a:rPr>
              <a:t>2</a:t>
            </a:r>
            <a:r>
              <a:rPr lang="pt-BR" sz="2400" dirty="0">
                <a:solidFill>
                  <a:srgbClr val="DC70D2"/>
                </a:solidFill>
              </a:rPr>
              <a:t> &lt;/</a:t>
            </a:r>
            <a:r>
              <a:rPr lang="pt-BR" sz="2400" dirty="0" err="1" smtClean="0">
                <a:solidFill>
                  <a:srgbClr val="DC70D2"/>
                </a:solidFill>
              </a:rPr>
              <a:t>sup</a:t>
            </a:r>
            <a:r>
              <a:rPr lang="pt-BR" sz="2400" dirty="0" smtClean="0">
                <a:solidFill>
                  <a:srgbClr val="DC70D2"/>
                </a:solidFill>
              </a:rPr>
              <a:t>&gt; </a:t>
            </a:r>
            <a:r>
              <a:rPr lang="pt-BR" sz="2400" dirty="0">
                <a:solidFill>
                  <a:schemeClr val="bg1"/>
                </a:solidFill>
              </a:rPr>
              <a:t>O</a:t>
            </a:r>
          </a:p>
          <a:p>
            <a:endParaRPr lang="pt-BR" sz="2400" dirty="0">
              <a:solidFill>
                <a:srgbClr val="DC7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Formatação de texto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2293" y="867134"/>
            <a:ext cx="5875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Sublinhado, Tachado e Subscrito/Sobrescrito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3" y="1416177"/>
            <a:ext cx="8392484" cy="43625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422" y="3048362"/>
            <a:ext cx="574437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471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CRISTIANO BEZERRA MAIA</cp:lastModifiedBy>
  <cp:revision>85</cp:revision>
  <dcterms:created xsi:type="dcterms:W3CDTF">2023-07-07T17:44:29Z</dcterms:created>
  <dcterms:modified xsi:type="dcterms:W3CDTF">2024-06-24T18:27:27Z</dcterms:modified>
</cp:coreProperties>
</file>