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70D2"/>
    <a:srgbClr val="FB6D93"/>
    <a:srgbClr val="282A36"/>
    <a:srgbClr val="1F4E79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19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33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9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5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60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8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27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96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81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74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86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925BD-BB2E-4914-B8F6-97642560688C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2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59536" y="1588231"/>
            <a:ext cx="11595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b="1" i="0" dirty="0" smtClean="0">
                <a:solidFill>
                  <a:srgbClr val="FFFF00"/>
                </a:solidFill>
                <a:effectLst/>
                <a:latin typeface="Söhne"/>
              </a:rPr>
              <a:t>Formulários</a:t>
            </a:r>
            <a:r>
              <a:rPr lang="pt-BR" sz="4800" b="1" dirty="0" smtClean="0">
                <a:solidFill>
                  <a:srgbClr val="FFFF00"/>
                </a:solidFill>
                <a:latin typeface="Söhne"/>
              </a:rPr>
              <a:t>.</a:t>
            </a:r>
            <a:endParaRPr lang="pt-BR" sz="4800" b="1" i="0" dirty="0" smtClean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Formulários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96219" y="539309"/>
            <a:ext cx="1186775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hr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&lt;h2&gt;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Exemplo 07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&lt;/h2&gt;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&lt;p&gt;</a:t>
            </a:r>
            <a:r>
              <a:rPr lang="pt-BR" dirty="0" err="1">
                <a:solidFill>
                  <a:srgbClr val="F8F8F2"/>
                </a:solidFill>
                <a:latin typeface="Consolas" panose="020B0609020204030204" pitchFamily="49" charset="0"/>
              </a:rPr>
              <a:t>Datalist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fornece sugestões pré-definidas para campos de entrada de texto, similar ao </a:t>
            </a:r>
            <a:r>
              <a:rPr lang="pt-BR" dirty="0" err="1">
                <a:solidFill>
                  <a:srgbClr val="F8F8F2"/>
                </a:solidFill>
                <a:latin typeface="Consolas" panose="020B0609020204030204" pitchFamily="49" charset="0"/>
              </a:rPr>
              <a:t>autocomplete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do Google, mas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estático e sem atualizações dinâmicas.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"#"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"exemplo07"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"nomes"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"nomes"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datalist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"nomes"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"Amanda"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"Cristiano"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"Pedro"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"Julia"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"Davi"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"Gabriel"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datalist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submit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"Enviar"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515" y="5775237"/>
            <a:ext cx="9047572" cy="10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Formulários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00315" y="706808"/>
            <a:ext cx="119140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hr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h2&gt;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Exemplo 08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&lt;/h2&gt;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p&gt;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O elemento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input </a:t>
            </a:r>
            <a:r>
              <a:rPr lang="pt-BR" dirty="0" err="1">
                <a:solidFill>
                  <a:srgbClr val="F8F8F2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F8F8F2"/>
                </a:solidFill>
                <a:latin typeface="Consolas" panose="020B0609020204030204" pitchFamily="49" charset="0"/>
              </a:rPr>
              <a:t>password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define um campo de senha: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"#"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"exemplo08"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</a:t>
            </a:r>
          </a:p>
          <a:p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username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Nome de usuário: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username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username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pwd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Senha: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password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pwd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pwd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submit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"Enviar"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p&gt;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Os caracteres em um campo de senha são mascarados </a:t>
            </a:r>
            <a:endParaRPr lang="pt-BR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mostrados como asteriscos ou círculos).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235" y="4693023"/>
            <a:ext cx="5206175" cy="206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Formulários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012" y="2380607"/>
            <a:ext cx="3460080" cy="1929994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" y="649359"/>
            <a:ext cx="107845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hr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&lt;h2&gt;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Exemplo 09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&lt;/h2&gt;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O elemento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input </a:t>
            </a:r>
            <a:r>
              <a:rPr lang="pt-BR" dirty="0" err="1">
                <a:solidFill>
                  <a:srgbClr val="F8F8F2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="radio"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define um botão de rádio: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Escolha sua linguagem web favorita: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"#"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"exemplo09"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"radio"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fav_language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"HTML"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"radio"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css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fav_language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"CSS"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css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CSS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pt-BR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"radio"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javascript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fav_language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JavaScript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javascript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 err="1">
                <a:solidFill>
                  <a:srgbClr val="F8F8F2"/>
                </a:solidFill>
                <a:latin typeface="Consolas" panose="020B0609020204030204" pitchFamily="49" charset="0"/>
              </a:rPr>
              <a:t>JavaScript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submit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"Enviar"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"reset"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"Limpar"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Formulários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96219" y="1044133"/>
            <a:ext cx="111051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hr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&lt;h2&gt;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Exemplo 10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&lt;/h2&gt;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O elemento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input </a:t>
            </a:r>
            <a:r>
              <a:rPr lang="pt-BR" dirty="0" err="1">
                <a:solidFill>
                  <a:srgbClr val="F8F8F2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F8F8F2"/>
                </a:solidFill>
                <a:latin typeface="Consolas" panose="020B0609020204030204" pitchFamily="49" charset="0"/>
              </a:rPr>
              <a:t>checkbox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define uma caixa de seleção: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"#"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"exemplo10"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checkbox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"veiculo1"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"veiculo1"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Bike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"veiculo1"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Eu tenho uma bicicleta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checkbox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"veiculo2"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"veiculo2"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Car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"veiculo2"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Eu tenho um carro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checkbox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"veiculo3"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"veiculo3"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Boat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"veiculo3"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Eu tenho um barco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submit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"Enviar"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412" y="4795836"/>
            <a:ext cx="4220164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0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Formulários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48043" y="649359"/>
            <a:ext cx="108592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hr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&lt;h2&gt;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Exemplo 11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&lt;/h2&gt;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O elemento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input </a:t>
            </a:r>
            <a:r>
              <a:rPr lang="pt-BR" dirty="0" err="1">
                <a:solidFill>
                  <a:srgbClr val="F8F8F2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="color"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é usado para campos de entrada que devem conter uma cor.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"#"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"exemplo11"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corfavorita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Selecione sua cor favorita: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"color"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corfavorita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corfavorita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"#ff0000"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datanascimento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Data de Nascimento: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"date"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datanascimento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datanascimento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submit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"Enviar"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554" y="4794957"/>
            <a:ext cx="5830114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Formulários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15153" y="751344"/>
            <a:ext cx="89288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hr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&lt;h2&gt;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Exemplo 12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&lt;/h2&gt;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"#"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"exemplo12"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"idade"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Idade: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number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"idade"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"idade"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 err="1">
                <a:solidFill>
                  <a:srgbClr val="F8F8F2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"arquivo"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Enviar arquivo: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"file"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"arquivo"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"arquivo"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submit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"Enviar"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900" y="4304606"/>
            <a:ext cx="3305636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8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Formulários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18134" y="997966"/>
            <a:ext cx="1113875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bg1"/>
                </a:solidFill>
              </a:rPr>
              <a:t>Um formulário HTML é usado para coletar a entrada do usuário. </a:t>
            </a:r>
            <a:endParaRPr lang="pt-BR" sz="2400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pt-BR" sz="24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pt-BR" sz="2400" dirty="0" smtClean="0">
                <a:solidFill>
                  <a:schemeClr val="bg1"/>
                </a:solidFill>
              </a:rPr>
              <a:t>A </a:t>
            </a:r>
            <a:r>
              <a:rPr lang="pt-BR" sz="2400" dirty="0">
                <a:solidFill>
                  <a:schemeClr val="bg1"/>
                </a:solidFill>
              </a:rPr>
              <a:t>entrada do usuário é geralmente enviada a um servidor para processamento.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037" y="2910841"/>
            <a:ext cx="3656727" cy="315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Formulários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96219" y="785483"/>
            <a:ext cx="1159565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000" b="1" dirty="0" smtClean="0">
                <a:solidFill>
                  <a:srgbClr val="FFFF00"/>
                </a:solidFill>
              </a:rPr>
              <a:t>&lt;</a:t>
            </a:r>
            <a:r>
              <a:rPr lang="pt-BR" sz="2000" b="1" dirty="0" err="1">
                <a:solidFill>
                  <a:srgbClr val="FFFF00"/>
                </a:solidFill>
              </a:rPr>
              <a:t>form</a:t>
            </a:r>
            <a:r>
              <a:rPr lang="pt-BR" sz="2000" b="1" dirty="0">
                <a:solidFill>
                  <a:srgbClr val="FFFF00"/>
                </a:solidFill>
              </a:rPr>
              <a:t>&gt;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&lt;</a:t>
            </a:r>
            <a:r>
              <a:rPr lang="pt-BR" sz="2000" dirty="0" err="1">
                <a:solidFill>
                  <a:schemeClr val="bg1"/>
                </a:solidFill>
              </a:rPr>
              <a:t>form</a:t>
            </a:r>
            <a:r>
              <a:rPr lang="pt-BR" sz="2000" dirty="0" smtClean="0">
                <a:solidFill>
                  <a:schemeClr val="bg1"/>
                </a:solidFill>
              </a:rPr>
              <a:t>&gt; é </a:t>
            </a:r>
            <a:r>
              <a:rPr lang="pt-BR" sz="2000" dirty="0">
                <a:solidFill>
                  <a:schemeClr val="bg1"/>
                </a:solidFill>
              </a:rPr>
              <a:t>usado para criar um formulário HTML para entrada do </a:t>
            </a:r>
            <a:r>
              <a:rPr lang="pt-BR" sz="2000" dirty="0" smtClean="0">
                <a:solidFill>
                  <a:schemeClr val="bg1"/>
                </a:solidFill>
              </a:rPr>
              <a:t>usuário.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rgbClr val="FFFF00"/>
                </a:solidFill>
              </a:rPr>
              <a:t>Os elementos </a:t>
            </a:r>
            <a:r>
              <a:rPr lang="pt-BR" sz="2000" dirty="0" smtClean="0">
                <a:solidFill>
                  <a:srgbClr val="FFFF00"/>
                </a:solidFill>
              </a:rPr>
              <a:t> &lt;</a:t>
            </a:r>
            <a:r>
              <a:rPr lang="pt-BR" sz="2000" dirty="0" err="1">
                <a:solidFill>
                  <a:srgbClr val="FFFF00"/>
                </a:solidFill>
              </a:rPr>
              <a:t>form</a:t>
            </a:r>
            <a:r>
              <a:rPr lang="pt-BR" sz="2000" dirty="0">
                <a:solidFill>
                  <a:srgbClr val="FFFF00"/>
                </a:solidFill>
              </a:rPr>
              <a:t>&gt;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&lt;</a:t>
            </a:r>
            <a:r>
              <a:rPr lang="pt-BR" sz="2000" dirty="0" err="1">
                <a:solidFill>
                  <a:schemeClr val="bg1"/>
                </a:solidFill>
              </a:rPr>
              <a:t>form</a:t>
            </a:r>
            <a:r>
              <a:rPr lang="pt-BR" sz="2000" dirty="0" smtClean="0">
                <a:solidFill>
                  <a:schemeClr val="bg1"/>
                </a:solidFill>
              </a:rPr>
              <a:t>&gt; pode </a:t>
            </a:r>
            <a:r>
              <a:rPr lang="pt-BR" sz="2000" dirty="0">
                <a:solidFill>
                  <a:schemeClr val="bg1"/>
                </a:solidFill>
              </a:rPr>
              <a:t>conter um ou mais dos seguintes elementos de formulário: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&lt;input&gt;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&lt;</a:t>
            </a:r>
            <a:r>
              <a:rPr lang="pt-BR" sz="2000" dirty="0" err="1">
                <a:solidFill>
                  <a:schemeClr val="bg1"/>
                </a:solidFill>
              </a:rPr>
              <a:t>label</a:t>
            </a:r>
            <a:r>
              <a:rPr lang="pt-BR" sz="2000" dirty="0">
                <a:solidFill>
                  <a:schemeClr val="bg1"/>
                </a:solidFill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&lt;</a:t>
            </a:r>
            <a:r>
              <a:rPr lang="pt-BR" sz="2000" dirty="0" err="1">
                <a:solidFill>
                  <a:schemeClr val="bg1"/>
                </a:solidFill>
              </a:rPr>
              <a:t>select</a:t>
            </a:r>
            <a:r>
              <a:rPr lang="pt-BR" sz="2000" dirty="0">
                <a:solidFill>
                  <a:schemeClr val="bg1"/>
                </a:solidFill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&lt;</a:t>
            </a:r>
            <a:r>
              <a:rPr lang="pt-BR" sz="2000" dirty="0" err="1">
                <a:solidFill>
                  <a:schemeClr val="bg1"/>
                </a:solidFill>
              </a:rPr>
              <a:t>textarea</a:t>
            </a:r>
            <a:r>
              <a:rPr lang="pt-BR" sz="2000" dirty="0">
                <a:solidFill>
                  <a:schemeClr val="bg1"/>
                </a:solidFill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&lt;</a:t>
            </a:r>
            <a:r>
              <a:rPr lang="pt-BR" sz="2000" dirty="0" err="1">
                <a:solidFill>
                  <a:schemeClr val="bg1"/>
                </a:solidFill>
              </a:rPr>
              <a:t>button</a:t>
            </a:r>
            <a:r>
              <a:rPr lang="pt-BR" sz="2000" dirty="0">
                <a:solidFill>
                  <a:schemeClr val="bg1"/>
                </a:solidFill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&lt;</a:t>
            </a:r>
            <a:r>
              <a:rPr lang="pt-BR" sz="2000" dirty="0" err="1">
                <a:solidFill>
                  <a:schemeClr val="bg1"/>
                </a:solidFill>
              </a:rPr>
              <a:t>fieldset</a:t>
            </a:r>
            <a:r>
              <a:rPr lang="pt-BR" sz="2000" dirty="0">
                <a:solidFill>
                  <a:schemeClr val="bg1"/>
                </a:solidFill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&lt;</a:t>
            </a:r>
            <a:r>
              <a:rPr lang="pt-BR" sz="2000" dirty="0" err="1">
                <a:solidFill>
                  <a:schemeClr val="bg1"/>
                </a:solidFill>
              </a:rPr>
              <a:t>legend</a:t>
            </a:r>
            <a:r>
              <a:rPr lang="pt-BR" sz="2000" dirty="0">
                <a:solidFill>
                  <a:schemeClr val="bg1"/>
                </a:solidFill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&lt;</a:t>
            </a:r>
            <a:r>
              <a:rPr lang="pt-BR" sz="2000" dirty="0" err="1">
                <a:solidFill>
                  <a:schemeClr val="bg1"/>
                </a:solidFill>
              </a:rPr>
              <a:t>datalist</a:t>
            </a:r>
            <a:r>
              <a:rPr lang="pt-BR" sz="2000" dirty="0">
                <a:solidFill>
                  <a:schemeClr val="bg1"/>
                </a:solidFill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&lt;output&gt;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&lt;</a:t>
            </a:r>
            <a:r>
              <a:rPr lang="pt-BR" sz="2000" dirty="0" err="1">
                <a:solidFill>
                  <a:schemeClr val="bg1"/>
                </a:solidFill>
              </a:rPr>
              <a:t>option</a:t>
            </a:r>
            <a:r>
              <a:rPr lang="pt-BR" sz="2000" dirty="0">
                <a:solidFill>
                  <a:schemeClr val="bg1"/>
                </a:solidFill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&lt;</a:t>
            </a:r>
            <a:r>
              <a:rPr lang="pt-BR" sz="2000" dirty="0" err="1">
                <a:solidFill>
                  <a:schemeClr val="bg1"/>
                </a:solidFill>
              </a:rPr>
              <a:t>optgroup</a:t>
            </a:r>
            <a:r>
              <a:rPr lang="pt-BR" sz="20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262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Formulários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846" y="4283384"/>
            <a:ext cx="2966033" cy="228483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96219" y="916276"/>
            <a:ext cx="111724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&lt;h2&gt;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Exemplo 01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&lt;/h2&gt;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"#"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"exemplo01"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&gt;&lt;b&gt;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Nome: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&lt;/b&gt;&lt;/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size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"25"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submit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"Enviar"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Formulários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09282" y="931252"/>
            <a:ext cx="105962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 smtClean="0">
                <a:solidFill>
                  <a:srgbClr val="FF79C6"/>
                </a:solidFill>
                <a:latin typeface="Consolas" panose="020B0609020204030204" pitchFamily="49" charset="0"/>
              </a:rPr>
              <a:t>hr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&lt;h2&gt;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Exemplo 2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&lt;/h2&gt;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&lt;p&gt;&lt;b&gt;</a:t>
            </a:r>
            <a:r>
              <a:rPr lang="pt-BR" dirty="0" err="1">
                <a:solidFill>
                  <a:srgbClr val="F8F8F2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&lt;/b&gt;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cria uma lista suspensa: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"#"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"exemplo02"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"cor"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Escolha uma cor: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"cor"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"cor"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"Azul"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Azul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"Amarelo"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Amarelo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"Verde"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Verde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"Vermelho"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Vermelho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submit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"Enviar"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436" y="2027851"/>
            <a:ext cx="3549934" cy="248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Formulários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556" y="1615172"/>
            <a:ext cx="3838849" cy="318542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" y="812201"/>
            <a:ext cx="98208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hr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&lt;h2&gt;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Exemplo 3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&lt;/h2&gt;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&lt;p&gt;&lt;b&gt;</a:t>
            </a:r>
            <a:r>
              <a:rPr lang="pt-BR" dirty="0" err="1">
                <a:solidFill>
                  <a:srgbClr val="F8F8F2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&lt;/b&gt;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permitindo </a:t>
            </a:r>
            <a:r>
              <a:rPr lang="pt-BR" dirty="0" err="1">
                <a:solidFill>
                  <a:srgbClr val="F8F8F2"/>
                </a:solidFill>
                <a:latin typeface="Consolas" panose="020B0609020204030204" pitchFamily="49" charset="0"/>
              </a:rPr>
              <a:t>multiplas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seleções: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"#"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"exemplo03"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"cor"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Escolha uma cor: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"cor"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"cor"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size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"4"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multiple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"Azul"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Azul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"Amarelo"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Amarelo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"Verde"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Verde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"Vermelho"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Vermelho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"Vermelho"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Branco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"Vermelho"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Preto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submit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"Enviar"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Formulários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" y="847399"/>
            <a:ext cx="126073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hr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</a:t>
            </a:r>
            <a:endParaRPr lang="pt-BR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&lt;h2&gt;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Exemplo 04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&lt;/h2&gt;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p&gt;</a:t>
            </a:r>
            <a:r>
              <a:rPr lang="pt-BR" dirty="0" err="1">
                <a:solidFill>
                  <a:srgbClr val="F8F8F2"/>
                </a:solidFill>
                <a:latin typeface="Consolas" panose="020B0609020204030204" pitchFamily="49" charset="0"/>
              </a:rPr>
              <a:t>Textarea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permite </a:t>
            </a:r>
            <a:r>
              <a:rPr lang="pt-BR" dirty="0" err="1">
                <a:solidFill>
                  <a:srgbClr val="F8F8F2"/>
                </a:solidFill>
                <a:latin typeface="Consolas" panose="020B0609020204030204" pitchFamily="49" charset="0"/>
              </a:rPr>
              <a:t>multiplas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linhas de texto no campo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"#"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"exemplo04"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</a:t>
            </a:r>
            <a:r>
              <a:rPr lang="pt-BR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textarea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message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rows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"10"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cols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"30"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O professor Cristiano é muito bom!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textarea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submit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"Enviar"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364" y="3546992"/>
            <a:ext cx="3904089" cy="314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Formulários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63" y="3940711"/>
            <a:ext cx="4344006" cy="1467055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304687" y="968270"/>
            <a:ext cx="113871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hr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&lt;h2&gt;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Exemplo 05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&lt;/h2&gt;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Elemento Button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onclick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alert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('Você clicou no botão!')"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Clique aqui!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929" y="3893704"/>
            <a:ext cx="2541917" cy="15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Formulários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" y="584814"/>
            <a:ext cx="117661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hr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&lt;h2&gt;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Exemplo 06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&lt;/h2&gt;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&lt;p&gt;</a:t>
            </a:r>
            <a:r>
              <a:rPr lang="pt-BR" dirty="0" err="1">
                <a:solidFill>
                  <a:srgbClr val="F8F8F2"/>
                </a:solidFill>
                <a:latin typeface="Consolas" panose="020B0609020204030204" pitchFamily="49" charset="0"/>
              </a:rPr>
              <a:t>Fieldset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é usado para agrupar dados relacionados em um formulário, e o elemento </a:t>
            </a:r>
            <a:r>
              <a:rPr lang="pt-BR" dirty="0" err="1">
                <a:solidFill>
                  <a:srgbClr val="F8F8F2"/>
                </a:solidFill>
                <a:latin typeface="Consolas" panose="020B0609020204030204" pitchFamily="49" charset="0"/>
              </a:rPr>
              <a:t>legend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define uma legenda.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pt-BR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"#"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"exemplo06"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</a:t>
            </a:r>
            <a:r>
              <a:rPr lang="pt-BR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fieldset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: 350px;"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legend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Aula sobre formulários: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legend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Nome: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</a:t>
            </a:r>
            <a:r>
              <a:rPr lang="pt-BR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E-mail: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input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submit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"Enviar"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</a:t>
            </a:r>
            <a:r>
              <a:rPr lang="pt-BR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fieldset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262" y="4861148"/>
            <a:ext cx="5383959" cy="189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232</Words>
  <Application>Microsoft Office PowerPoint</Application>
  <PresentationFormat>Widescreen</PresentationFormat>
  <Paragraphs>203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CRISTIANO BEZERRA MAIA</cp:lastModifiedBy>
  <cp:revision>102</cp:revision>
  <dcterms:created xsi:type="dcterms:W3CDTF">2023-07-07T17:44:29Z</dcterms:created>
  <dcterms:modified xsi:type="dcterms:W3CDTF">2024-06-28T18:35:10Z</dcterms:modified>
</cp:coreProperties>
</file>